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0" r:id="rId1"/>
  </p:sldMasterIdLst>
  <p:notesMasterIdLst>
    <p:notesMasterId r:id="rId25"/>
  </p:notesMasterIdLst>
  <p:sldIdLst>
    <p:sldId id="609" r:id="rId2"/>
    <p:sldId id="825" r:id="rId3"/>
    <p:sldId id="878" r:id="rId4"/>
    <p:sldId id="789" r:id="rId5"/>
    <p:sldId id="866" r:id="rId6"/>
    <p:sldId id="886" r:id="rId7"/>
    <p:sldId id="881" r:id="rId8"/>
    <p:sldId id="676" r:id="rId9"/>
    <p:sldId id="897" r:id="rId10"/>
    <p:sldId id="898" r:id="rId11"/>
    <p:sldId id="894" r:id="rId12"/>
    <p:sldId id="896" r:id="rId13"/>
    <p:sldId id="899" r:id="rId14"/>
    <p:sldId id="879" r:id="rId15"/>
    <p:sldId id="872" r:id="rId16"/>
    <p:sldId id="873" r:id="rId17"/>
    <p:sldId id="874" r:id="rId18"/>
    <p:sldId id="875" r:id="rId19"/>
    <p:sldId id="892" r:id="rId20"/>
    <p:sldId id="891" r:id="rId21"/>
    <p:sldId id="893" r:id="rId22"/>
    <p:sldId id="895" r:id="rId23"/>
    <p:sldId id="788" r:id="rId24"/>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1pPr>
    <a:lvl2pPr marL="4572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2pPr>
    <a:lvl3pPr marL="9144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3pPr>
    <a:lvl4pPr marL="13716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4pPr>
    <a:lvl5pPr marL="18288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5pPr>
    <a:lvl6pPr marL="22860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6pPr>
    <a:lvl7pPr marL="27432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7pPr>
    <a:lvl8pPr marL="32004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8pPr>
    <a:lvl9pPr marL="36576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476BA6"/>
    <a:srgbClr val="4E76B7"/>
    <a:srgbClr val="5283A5"/>
    <a:srgbClr val="C4DF91"/>
    <a:srgbClr val="E2F1CF"/>
    <a:srgbClr val="0C4225"/>
    <a:srgbClr val="A4A4A4"/>
    <a:srgbClr val="2F4A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256" autoAdjust="0"/>
    <p:restoredTop sz="49438" autoAdjust="0"/>
  </p:normalViewPr>
  <p:slideViewPr>
    <p:cSldViewPr snapToGrid="0" snapToObjects="1">
      <p:cViewPr>
        <p:scale>
          <a:sx n="85" d="100"/>
          <a:sy n="85" d="100"/>
        </p:scale>
        <p:origin x="-1824" y="-80"/>
      </p:cViewPr>
      <p:guideLst>
        <p:guide orient="horz" pos="2160"/>
        <p:guide pos="2880"/>
      </p:guideLst>
    </p:cSldViewPr>
  </p:slideViewPr>
  <p:notesTextViewPr>
    <p:cViewPr>
      <p:scale>
        <a:sx n="110" d="100"/>
        <a:sy n="110" d="100"/>
      </p:scale>
      <p:origin x="0" y="0"/>
    </p:cViewPr>
  </p:notesTextViewPr>
  <p:sorterViewPr>
    <p:cViewPr>
      <p:scale>
        <a:sx n="66" d="100"/>
        <a:sy n="66" d="100"/>
      </p:scale>
      <p:origin x="0" y="1136"/>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912AF7B6-3490-8D46-AE2F-7D653D4F8EE9}" type="datetime1">
              <a:rPr lang="en-US"/>
              <a:pPr>
                <a:defRPr/>
              </a:pPr>
              <a:t>12/21/12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2B4AFD47-DFEA-634E-B1E1-04CBE220BE07}" type="slidenum">
              <a:rPr lang="en-US"/>
              <a:pPr>
                <a:defRPr/>
              </a:pPr>
              <a:t>‹#›</a:t>
            </a:fld>
            <a:endParaRPr lang="en-US"/>
          </a:p>
        </p:txBody>
      </p:sp>
    </p:spTree>
    <p:extLst>
      <p:ext uri="{BB962C8B-B14F-4D97-AF65-F5344CB8AC3E}">
        <p14:creationId xmlns:p14="http://schemas.microsoft.com/office/powerpoint/2010/main" val="29560897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ea typeface="ＭＳ Ｐゴシック" pitchFamily="1" charset="-128"/>
              <a:cs typeface="ＭＳ Ｐゴシック" pitchFamily="1" charset="-128"/>
            </a:endParaRPr>
          </a:p>
        </p:txBody>
      </p:sp>
      <p:sp>
        <p:nvSpPr>
          <p:cNvPr id="17412" name="Slide Number Placeholder 3"/>
          <p:cNvSpPr>
            <a:spLocks noGrp="1"/>
          </p:cNvSpPr>
          <p:nvPr>
            <p:ph type="sldNum" sz="quarter" idx="5"/>
          </p:nvPr>
        </p:nvSpPr>
        <p:spPr bwMode="auto">
          <a:ln>
            <a:miter lim="800000"/>
            <a:headEnd/>
            <a:tailEnd/>
          </a:ln>
        </p:spPr>
        <p:txBody>
          <a:bodyPr/>
          <a:lstStyle/>
          <a:p>
            <a:pPr>
              <a:defRPr/>
            </a:pPr>
            <a:fld id="{E8860C2E-2EC9-6147-B3E7-C4A281388A4D}" type="slidenum">
              <a:rPr lang="en-US"/>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ea typeface="ＭＳ Ｐゴシック" pitchFamily="1" charset="-128"/>
                <a:cs typeface="ＭＳ Ｐゴシック" pitchFamily="1" charset="-128"/>
              </a:rPr>
              <a:t>Here is a cupcake with the sprinkles baked in. Today we</a:t>
            </a:r>
            <a:r>
              <a:rPr lang="ja-JP" altLang="en-US" dirty="0" smtClean="0">
                <a:ea typeface="ＭＳ Ｐゴシック" pitchFamily="1" charset="-128"/>
                <a:cs typeface="ＭＳ Ｐゴシック" pitchFamily="1" charset="-128"/>
              </a:rPr>
              <a:t>’</a:t>
            </a:r>
            <a:r>
              <a:rPr lang="en-US" altLang="ja-JP" dirty="0" err="1" smtClean="0">
                <a:ea typeface="ＭＳ Ｐゴシック" pitchFamily="1" charset="-128"/>
                <a:cs typeface="ＭＳ Ｐゴシック" pitchFamily="1" charset="-128"/>
              </a:rPr>
              <a:t>ll</a:t>
            </a:r>
            <a:r>
              <a:rPr lang="en-US" altLang="ja-JP" dirty="0" smtClean="0">
                <a:ea typeface="ＭＳ Ｐゴシック" pitchFamily="1" charset="-128"/>
                <a:cs typeface="ＭＳ Ｐゴシック" pitchFamily="1" charset="-128"/>
              </a:rPr>
              <a:t> be focusing on some techniques teaching you how to essentially </a:t>
            </a:r>
            <a:r>
              <a:rPr lang="ja-JP" altLang="en-US" dirty="0" smtClean="0">
                <a:ea typeface="ＭＳ Ｐゴシック" pitchFamily="1" charset="-128"/>
                <a:cs typeface="ＭＳ Ｐゴシック" pitchFamily="1" charset="-128"/>
              </a:rPr>
              <a:t>“</a:t>
            </a:r>
            <a:r>
              <a:rPr lang="en-US" altLang="ja-JP" dirty="0" smtClean="0">
                <a:ea typeface="ＭＳ Ｐゴシック" pitchFamily="1" charset="-128"/>
                <a:cs typeface="ＭＳ Ｐゴシック" pitchFamily="1" charset="-128"/>
              </a:rPr>
              <a:t>bake</a:t>
            </a:r>
            <a:r>
              <a:rPr lang="ja-JP" altLang="en-US" dirty="0" smtClean="0">
                <a:ea typeface="ＭＳ Ｐゴシック" pitchFamily="1" charset="-128"/>
                <a:cs typeface="ＭＳ Ｐゴシック" pitchFamily="1" charset="-128"/>
              </a:rPr>
              <a:t>”</a:t>
            </a:r>
            <a:r>
              <a:rPr lang="en-US" altLang="ja-JP" dirty="0" smtClean="0">
                <a:ea typeface="ＭＳ Ｐゴシック" pitchFamily="1" charset="-128"/>
                <a:cs typeface="ＭＳ Ｐゴシック" pitchFamily="1" charset="-128"/>
              </a:rPr>
              <a:t> societal and ethical conversations right into your programs about nanotechnology.</a:t>
            </a:r>
          </a:p>
          <a:p>
            <a:endParaRPr lang="en-US" dirty="0" smtClean="0">
              <a:ea typeface="ＭＳ Ｐゴシック" pitchFamily="1" charset="-128"/>
              <a:cs typeface="ＭＳ Ｐゴシック" pitchFamily="1" charset="-128"/>
            </a:endParaRPr>
          </a:p>
          <a:p>
            <a:r>
              <a:rPr lang="en-US" altLang="ja-JP" dirty="0" smtClean="0">
                <a:ea typeface="ＭＳ Ｐゴシック" pitchFamily="1" charset="-128"/>
                <a:cs typeface="ＭＳ Ｐゴシック" pitchFamily="1" charset="-128"/>
              </a:rPr>
              <a:t>Talking about the social and ethical issues surrounding certain nanotechnologies is an integral part of the whole conversation. Our goal is to integrate these issues into the conversations we</a:t>
            </a:r>
            <a:r>
              <a:rPr lang="ja-JP" altLang="en-US" dirty="0" smtClean="0">
                <a:ea typeface="ＭＳ Ｐゴシック" pitchFamily="1" charset="-128"/>
                <a:cs typeface="ＭＳ Ｐゴシック" pitchFamily="1" charset="-128"/>
              </a:rPr>
              <a:t>’</a:t>
            </a:r>
            <a:r>
              <a:rPr lang="en-US" altLang="ja-JP" dirty="0" smtClean="0">
                <a:ea typeface="ＭＳ Ｐゴシック" pitchFamily="1" charset="-128"/>
                <a:cs typeface="ＭＳ Ｐゴシック" pitchFamily="1" charset="-128"/>
              </a:rPr>
              <a:t>re already having with visitors, so that we can talk about the relevance of </a:t>
            </a:r>
            <a:r>
              <a:rPr lang="en-US" altLang="ja-JP" dirty="0" smtClean="0">
                <a:ea typeface="ＭＳ Ｐゴシック" pitchFamily="1" charset="-128"/>
                <a:cs typeface="ＭＳ Ｐゴシック" pitchFamily="1" charset="-128"/>
              </a:rPr>
              <a:t>nano to their daily lives. </a:t>
            </a:r>
            <a:endParaRPr lang="en-US" altLang="ja-JP" dirty="0" smtClean="0">
              <a:ea typeface="ＭＳ Ｐゴシック" pitchFamily="1" charset="-128"/>
              <a:cs typeface="ＭＳ Ｐゴシック" pitchFamily="1" charset="-128"/>
            </a:endParaRPr>
          </a:p>
          <a:p>
            <a:endParaRPr lang="en-US" dirty="0" smtClean="0">
              <a:ea typeface="ＭＳ Ｐゴシック" pitchFamily="1" charset="-128"/>
              <a:cs typeface="ＭＳ Ｐゴシック" pitchFamily="1" charset="-128"/>
            </a:endParaRPr>
          </a:p>
          <a:p>
            <a:r>
              <a:rPr lang="en-US" dirty="0" smtClean="0">
                <a:ea typeface="ＭＳ Ｐゴシック" pitchFamily="1" charset="-128"/>
                <a:cs typeface="ＭＳ Ｐゴシック" pitchFamily="1" charset="-128"/>
              </a:rPr>
              <a:t>So, there are two ways of doing programming about nanotechnology and society: you can do them separately by sprinkling them on top or you can do them together by baking them into your conversations in an integral way.</a:t>
            </a:r>
          </a:p>
          <a:p>
            <a:endParaRPr lang="en-US" dirty="0" smtClean="0">
              <a:ea typeface="ＭＳ Ｐゴシック" pitchFamily="1" charset="-128"/>
              <a:cs typeface="ＭＳ Ｐゴシック" pitchFamily="1" charset="-128"/>
            </a:endParaRPr>
          </a:p>
          <a:p>
            <a:r>
              <a:rPr lang="en-US" dirty="0" smtClean="0">
                <a:ea typeface="ＭＳ Ｐゴシック" pitchFamily="1" charset="-128"/>
                <a:cs typeface="ＭＳ Ｐゴシック" pitchFamily="1" charset="-128"/>
              </a:rPr>
              <a:t>By putting the sprinkles inside you essentially infuse the nano and society throughout the entire program.</a:t>
            </a:r>
          </a:p>
          <a:p>
            <a:endParaRPr lang="en-US" dirty="0" smtClean="0">
              <a:ea typeface="ＭＳ Ｐゴシック" pitchFamily="1" charset="-128"/>
              <a:cs typeface="ＭＳ Ｐゴシック" pitchFamily="1" charset="-128"/>
            </a:endParaRPr>
          </a:p>
          <a:p>
            <a:r>
              <a:rPr lang="en-US" dirty="0" smtClean="0">
                <a:ea typeface="ＭＳ Ｐゴシック" pitchFamily="1" charset="-128"/>
                <a:cs typeface="ＭＳ Ｐゴシック" pitchFamily="1" charset="-128"/>
              </a:rPr>
              <a:t>The point is that there are two different approaches</a:t>
            </a:r>
            <a:r>
              <a:rPr lang="en-US" baseline="0" dirty="0" smtClean="0">
                <a:ea typeface="ＭＳ Ｐゴシック" pitchFamily="1" charset="-128"/>
                <a:cs typeface="ＭＳ Ｐゴシック" pitchFamily="1" charset="-128"/>
              </a:rPr>
              <a:t> for </a:t>
            </a:r>
            <a:r>
              <a:rPr lang="en-US" dirty="0" smtClean="0">
                <a:ea typeface="ＭＳ Ｐゴシック" pitchFamily="1" charset="-128"/>
                <a:cs typeface="ＭＳ Ｐゴシック" pitchFamily="1" charset="-128"/>
              </a:rPr>
              <a:t>talking about nanotechnology—and</a:t>
            </a:r>
            <a:r>
              <a:rPr lang="en-US" baseline="0" dirty="0" smtClean="0">
                <a:ea typeface="ＭＳ Ｐゴシック" pitchFamily="1" charset="-128"/>
                <a:cs typeface="ＭＳ Ｐゴシック" pitchFamily="1" charset="-128"/>
              </a:rPr>
              <a:t> here we’ll focus on conversations, on “baking in” the nano and society.</a:t>
            </a:r>
            <a:endParaRPr lang="en-US" dirty="0" smtClean="0">
              <a:ea typeface="ＭＳ Ｐゴシック" pitchFamily="1" charset="-128"/>
              <a:cs typeface="ＭＳ Ｐゴシック" pitchFamily="1" charset="-128"/>
            </a:endParaRPr>
          </a:p>
          <a:p>
            <a:endParaRPr lang="en-US" altLang="ja-JP" dirty="0" smtClean="0">
              <a:ea typeface="ＭＳ Ｐゴシック" pitchFamily="1" charset="-128"/>
              <a:cs typeface="ＭＳ Ｐゴシック" pitchFamily="1" charset="-128"/>
            </a:endParaRPr>
          </a:p>
        </p:txBody>
      </p:sp>
      <p:sp>
        <p:nvSpPr>
          <p:cNvPr id="52228" name="Slide Number Placeholder 3"/>
          <p:cNvSpPr>
            <a:spLocks noGrp="1"/>
          </p:cNvSpPr>
          <p:nvPr>
            <p:ph type="sldNum" sz="quarter" idx="5"/>
          </p:nvPr>
        </p:nvSpPr>
        <p:spPr bwMode="auto">
          <a:ln>
            <a:miter lim="800000"/>
            <a:headEnd/>
            <a:tailEnd/>
          </a:ln>
        </p:spPr>
        <p:txBody>
          <a:bodyPr/>
          <a:lstStyle/>
          <a:p>
            <a:pPr>
              <a:defRPr/>
            </a:pPr>
            <a:fld id="{6D6F013D-83C0-6948-A256-ECA33F38F536}" type="slidenum">
              <a:rPr lang="en-US"/>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mn-lt"/>
                <a:ea typeface="ＭＳ Ｐゴシック" charset="-128"/>
                <a:cs typeface="ＭＳ Ｐゴシック" charset="-128"/>
              </a:rPr>
              <a:t>HANDOUT the Conversational Cheat Sheet and Tips for Visitor Conversations and refer to both.</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latin typeface="+mn-lt"/>
              <a:ea typeface="ＭＳ Ｐゴシック" charset="-128"/>
              <a:cs typeface="ＭＳ Ｐゴシック" charset="-128"/>
            </a:endParaRPr>
          </a:p>
          <a:p>
            <a:r>
              <a:rPr lang="en-US" sz="1200" kern="1200" dirty="0" smtClean="0">
                <a:solidFill>
                  <a:schemeClr val="tx1"/>
                </a:solidFill>
                <a:latin typeface="+mn-lt"/>
                <a:ea typeface="ＭＳ Ｐゴシック" charset="-128"/>
                <a:cs typeface="ＭＳ Ｐゴシック" charset="-128"/>
              </a:rPr>
              <a:t>OK, here we’re going to look at both the demonstration and conversation side by side. Keep in mind, we’re not suggesting that you abandon the demo…think of them as two different approaches </a:t>
            </a:r>
          </a:p>
          <a:p>
            <a:r>
              <a:rPr lang="en-US" sz="1200" kern="1200" dirty="0" smtClean="0">
                <a:solidFill>
                  <a:schemeClr val="tx1"/>
                </a:solidFill>
                <a:latin typeface="+mn-lt"/>
                <a:ea typeface="ＭＳ Ｐゴシック" charset="-128"/>
                <a:cs typeface="ＭＳ Ｐゴシック" charset="-128"/>
              </a:rPr>
              <a:t> </a:t>
            </a:r>
          </a:p>
          <a:p>
            <a:r>
              <a:rPr lang="en-US" sz="1200" kern="1200" dirty="0" smtClean="0">
                <a:solidFill>
                  <a:schemeClr val="tx1"/>
                </a:solidFill>
                <a:latin typeface="+mn-lt"/>
                <a:ea typeface="ＭＳ Ｐゴシック" charset="-128"/>
                <a:cs typeface="ＭＳ Ｐゴシック" charset="-128"/>
              </a:rPr>
              <a:t>These conversations are often based on questions about values. Example: What do we want the world to be like in the future? This is not something you can research and uncover the correct answer. Each visitor will have a different response and no response is wrong.</a:t>
            </a:r>
          </a:p>
          <a:p>
            <a:r>
              <a:rPr lang="en-US" sz="1200" kern="1200" dirty="0" smtClean="0">
                <a:solidFill>
                  <a:schemeClr val="tx1"/>
                </a:solidFill>
                <a:latin typeface="+mn-lt"/>
                <a:ea typeface="ＭＳ Ｐゴシック" charset="-128"/>
                <a:cs typeface="ＭＳ Ｐゴシック" charset="-128"/>
              </a:rPr>
              <a:t> </a:t>
            </a:r>
          </a:p>
          <a:p>
            <a:r>
              <a:rPr lang="en-US" sz="1200" kern="1200" dirty="0" smtClean="0">
                <a:solidFill>
                  <a:schemeClr val="tx1"/>
                </a:solidFill>
                <a:latin typeface="+mn-lt"/>
                <a:ea typeface="ＭＳ Ｐゴシック" charset="-128"/>
                <a:cs typeface="ＭＳ Ｐゴシック" charset="-128"/>
              </a:rPr>
              <a:t>Scientists are not the experts in this topic, and neither are you</a:t>
            </a:r>
            <a:r>
              <a:rPr lang="en-US" sz="1200" kern="1200" baseline="0" dirty="0" smtClean="0">
                <a:solidFill>
                  <a:schemeClr val="tx1"/>
                </a:solidFill>
                <a:latin typeface="+mn-lt"/>
                <a:ea typeface="ＭＳ Ｐゴシック" charset="-128"/>
                <a:cs typeface="ＭＳ Ｐゴシック" charset="-128"/>
              </a:rPr>
              <a:t> or your </a:t>
            </a:r>
            <a:r>
              <a:rPr lang="en-US" sz="1200" kern="1200" dirty="0" smtClean="0">
                <a:solidFill>
                  <a:schemeClr val="tx1"/>
                </a:solidFill>
                <a:latin typeface="+mn-lt"/>
                <a:ea typeface="ＭＳ Ｐゴシック" charset="-128"/>
                <a:cs typeface="ＭＳ Ｐゴシック" charset="-128"/>
              </a:rPr>
              <a:t>visitors.  Everyone has their own values and makes their own decisions about how a technology impacts their lives. This means you’re not on the spot to be the expert to know everything about nanotechnology and how it might affect our lives. You’re just there as a facilitator trying to get the visitor to explore and express their opinions and values. There is no right or wrong answer. There will always be things we don’t know.  Science can only inform us and help us make our own decisions based on the facts.</a:t>
            </a:r>
          </a:p>
          <a:p>
            <a:r>
              <a:rPr lang="en-US" sz="1200" kern="1200" dirty="0" smtClean="0">
                <a:solidFill>
                  <a:schemeClr val="tx1"/>
                </a:solidFill>
                <a:latin typeface="+mn-lt"/>
                <a:ea typeface="ＭＳ Ｐゴシック" charset="-128"/>
                <a:cs typeface="ＭＳ Ｐゴシック" charset="-128"/>
              </a:rPr>
              <a:t> </a:t>
            </a:r>
          </a:p>
          <a:p>
            <a:r>
              <a:rPr lang="en-US" sz="1200" kern="1200" dirty="0" smtClean="0">
                <a:solidFill>
                  <a:schemeClr val="tx1"/>
                </a:solidFill>
                <a:latin typeface="+mn-lt"/>
                <a:ea typeface="ＭＳ Ｐゴシック" charset="-128"/>
                <a:cs typeface="ＭＳ Ｐゴシック" charset="-128"/>
              </a:rPr>
              <a:t>For some educators, this might be a big change. The center of expertise shifts when you’re talking about how nano will affect individuals and society as a whole. Visitors have important expertise</a:t>
            </a:r>
            <a:r>
              <a:rPr lang="en-US" sz="1200" kern="1200" baseline="0" dirty="0" smtClean="0">
                <a:solidFill>
                  <a:schemeClr val="tx1"/>
                </a:solidFill>
                <a:latin typeface="+mn-lt"/>
                <a:ea typeface="ＭＳ Ｐゴシック" charset="-128"/>
                <a:cs typeface="ＭＳ Ｐゴシック" charset="-128"/>
              </a:rPr>
              <a:t> here: they have</a:t>
            </a:r>
            <a:r>
              <a:rPr lang="en-US" sz="1200" kern="1200" dirty="0" smtClean="0">
                <a:solidFill>
                  <a:schemeClr val="tx1"/>
                </a:solidFill>
                <a:latin typeface="+mn-lt"/>
                <a:ea typeface="ＭＳ Ｐゴシック" charset="-128"/>
                <a:cs typeface="ＭＳ Ｐゴシック" charset="-128"/>
              </a:rPr>
              <a:t> the best idea of how something will impact their lives. They have an equal place in</a:t>
            </a:r>
            <a:r>
              <a:rPr lang="en-US" sz="1200" kern="1200" baseline="0" dirty="0" smtClean="0">
                <a:solidFill>
                  <a:schemeClr val="tx1"/>
                </a:solidFill>
                <a:latin typeface="+mn-lt"/>
                <a:ea typeface="ＭＳ Ｐゴシック" charset="-128"/>
                <a:cs typeface="ＭＳ Ｐゴシック" charset="-128"/>
              </a:rPr>
              <a:t> the conversation, alongside educators and scientists</a:t>
            </a:r>
            <a:r>
              <a:rPr lang="en-US" sz="1200" kern="1200" dirty="0" smtClean="0">
                <a:solidFill>
                  <a:schemeClr val="tx1"/>
                </a:solidFill>
                <a:latin typeface="+mn-lt"/>
                <a:ea typeface="ＭＳ Ｐゴシック" charset="-128"/>
                <a:cs typeface="ＭＳ Ｐゴシック" charset="-128"/>
              </a:rPr>
              <a:t>.</a:t>
            </a:r>
          </a:p>
          <a:p>
            <a:r>
              <a:rPr lang="en-US" sz="1200" kern="1200" dirty="0" smtClean="0">
                <a:solidFill>
                  <a:schemeClr val="tx1"/>
                </a:solidFill>
                <a:latin typeface="+mn-lt"/>
                <a:ea typeface="ＭＳ Ｐゴシック" charset="-128"/>
                <a:cs typeface="ＭＳ Ｐゴシック" charset="-128"/>
              </a:rPr>
              <a:t>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latin typeface="+mn-lt"/>
              <a:ea typeface="ＭＳ Ｐゴシック" charset="-128"/>
              <a:cs typeface="ＭＳ Ｐゴシック" charset="-128"/>
            </a:endParaRPr>
          </a:p>
          <a:p>
            <a:endParaRPr lang="en-US" dirty="0">
              <a:ea typeface="ＭＳ Ｐゴシック" pitchFamily="1" charset="-128"/>
              <a:cs typeface="ＭＳ Ｐゴシック" pitchFamily="1" charset="-128"/>
            </a:endParaRPr>
          </a:p>
        </p:txBody>
      </p:sp>
      <p:sp>
        <p:nvSpPr>
          <p:cNvPr id="52228" name="Slide Number Placeholder 3"/>
          <p:cNvSpPr>
            <a:spLocks noGrp="1"/>
          </p:cNvSpPr>
          <p:nvPr>
            <p:ph type="sldNum" sz="quarter" idx="5"/>
          </p:nvPr>
        </p:nvSpPr>
        <p:spPr bwMode="auto">
          <a:ln>
            <a:miter lim="800000"/>
            <a:headEnd/>
            <a:tailEnd/>
          </a:ln>
        </p:spPr>
        <p:txBody>
          <a:bodyPr/>
          <a:lstStyle/>
          <a:p>
            <a:pPr>
              <a:defRPr/>
            </a:pPr>
            <a:fld id="{6D6F013D-83C0-6948-A256-ECA33F38F536}" type="slidenum">
              <a:rPr lang="en-US"/>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p:cNvSpPr>
          <p:nvPr>
            <p:ph type="sldImg"/>
          </p:nvPr>
        </p:nvSpPr>
        <p:spPr bwMode="auto">
          <a:noFill/>
          <a:ln>
            <a:solidFill>
              <a:srgbClr val="000000"/>
            </a:solidFill>
            <a:miter lim="800000"/>
            <a:headEnd/>
            <a:tailEnd/>
          </a:ln>
        </p:spPr>
      </p:sp>
      <p:sp>
        <p:nvSpPr>
          <p:cNvPr id="93187" name="Rectangle 3"/>
          <p:cNvSpPr>
            <a:spLocks noGrp="1"/>
          </p:cNvSpPr>
          <p:nvPr>
            <p:ph type="body" idx="1"/>
          </p:nvPr>
        </p:nvSpPr>
        <p:spPr bwMode="auto">
          <a:noFill/>
        </p:spPr>
        <p:txBody>
          <a:bodyPr wrap="square" numCol="1" anchor="t" anchorCtr="0" compatLnSpc="1">
            <a:prstTxWarp prst="textNoShape">
              <a:avLst/>
            </a:prstTxWarp>
          </a:bodyPr>
          <a:lstStyle/>
          <a:p>
            <a:r>
              <a:rPr lang="en-US" sz="1200" kern="1200" dirty="0" smtClean="0">
                <a:solidFill>
                  <a:schemeClr val="tx1"/>
                </a:solidFill>
                <a:latin typeface="+mn-lt"/>
                <a:ea typeface="ＭＳ Ｐゴシック" charset="-128"/>
                <a:cs typeface="ＭＳ Ｐゴシック" charset="-128"/>
              </a:rPr>
              <a:t>One of the common things visitors say as they approach is, “What do you have here?” They’re expecting you to show them something and/or give them instructions to try something, and then for you to explain it.  So if you immediately turn that interaction into a question rather than showing something or providing instructions, you’re changing the dynamic and the expectation about the role of the facilitator and the visitor. At this point, your role as facilitator is to help them articulate their reasoning and work through their thought process and how they got there. </a:t>
            </a:r>
          </a:p>
          <a:p>
            <a:r>
              <a:rPr lang="en-US" sz="1200" kern="1200" dirty="0" smtClean="0">
                <a:solidFill>
                  <a:schemeClr val="tx1"/>
                </a:solidFill>
                <a:latin typeface="+mn-lt"/>
                <a:ea typeface="ＭＳ Ｐゴシック" charset="-128"/>
                <a:cs typeface="ＭＳ Ｐゴシック" charset="-128"/>
              </a:rPr>
              <a:t> </a:t>
            </a:r>
          </a:p>
          <a:p>
            <a:r>
              <a:rPr lang="en-US" sz="1200" kern="1200" dirty="0" smtClean="0">
                <a:solidFill>
                  <a:schemeClr val="tx1"/>
                </a:solidFill>
                <a:latin typeface="+mn-lt"/>
                <a:ea typeface="ＭＳ Ｐゴシック" charset="-128"/>
                <a:cs typeface="ＭＳ Ｐゴシック" charset="-128"/>
              </a:rPr>
              <a:t>You don’t have to try to wrangle societal and ethical implications into every program you do, just be ready to let the conversation go that way if visitors are interested. One way to think of it is a fishing analogy…</a:t>
            </a:r>
          </a:p>
          <a:p>
            <a:r>
              <a:rPr lang="en-US" sz="1200" kern="1200" dirty="0" smtClean="0">
                <a:solidFill>
                  <a:schemeClr val="tx1"/>
                </a:solidFill>
                <a:latin typeface="+mn-lt"/>
                <a:ea typeface="ＭＳ Ｐゴシック" charset="-128"/>
                <a:cs typeface="ＭＳ Ｐゴシック" charset="-128"/>
              </a:rPr>
              <a:t> </a:t>
            </a:r>
          </a:p>
          <a:p>
            <a:r>
              <a:rPr lang="en-US" sz="1200" kern="1200" dirty="0" smtClean="0">
                <a:solidFill>
                  <a:schemeClr val="tx1"/>
                </a:solidFill>
                <a:latin typeface="+mn-lt"/>
                <a:ea typeface="ＭＳ Ｐゴシック" charset="-128"/>
                <a:cs typeface="ＭＳ Ｐゴシック" charset="-128"/>
              </a:rPr>
              <a:t>And if someone’s not interested in having a conversation about </a:t>
            </a:r>
            <a:r>
              <a:rPr lang="en-US" sz="1200" kern="1200" dirty="0" err="1" smtClean="0">
                <a:solidFill>
                  <a:schemeClr val="tx1"/>
                </a:solidFill>
                <a:latin typeface="+mn-lt"/>
                <a:ea typeface="ＭＳ Ｐゴシック" charset="-128"/>
                <a:cs typeface="ＭＳ Ｐゴシック" charset="-128"/>
              </a:rPr>
              <a:t>nano</a:t>
            </a:r>
            <a:r>
              <a:rPr lang="en-US" sz="1200" kern="1200" dirty="0" smtClean="0">
                <a:solidFill>
                  <a:schemeClr val="tx1"/>
                </a:solidFill>
                <a:latin typeface="+mn-lt"/>
                <a:ea typeface="ＭＳ Ｐゴシック" charset="-128"/>
                <a:cs typeface="ＭＳ Ｐゴシック" charset="-128"/>
              </a:rPr>
              <a:t> and society, that’s fine too. Don’t force these conversations.</a:t>
            </a:r>
          </a:p>
          <a:p>
            <a:r>
              <a:rPr lang="en-US" sz="1200" kern="1200" dirty="0" smtClean="0">
                <a:solidFill>
                  <a:schemeClr val="tx1"/>
                </a:solidFill>
                <a:latin typeface="+mn-lt"/>
                <a:ea typeface="ＭＳ Ｐゴシック" charset="-128"/>
                <a:cs typeface="ＭＳ Ｐゴシック" charset="-128"/>
              </a:rPr>
              <a:t> </a:t>
            </a:r>
          </a:p>
          <a:p>
            <a:r>
              <a:rPr lang="en-US" sz="1200" kern="1200" dirty="0" smtClean="0">
                <a:solidFill>
                  <a:schemeClr val="tx1"/>
                </a:solidFill>
                <a:latin typeface="+mn-lt"/>
                <a:ea typeface="ＭＳ Ｐゴシック" charset="-128"/>
                <a:cs typeface="ＭＳ Ｐゴシック" charset="-128"/>
              </a:rPr>
              <a:t>At what point do you set the hook? We’ll learn several techniques throughout the day that will help you fish for conversations at your museum. </a:t>
            </a:r>
          </a:p>
          <a:p>
            <a:r>
              <a:rPr lang="en-US" sz="1200" kern="1200" dirty="0" smtClean="0">
                <a:solidFill>
                  <a:schemeClr val="tx1"/>
                </a:solidFill>
                <a:latin typeface="+mn-lt"/>
                <a:ea typeface="ＭＳ Ｐゴシック" charset="-128"/>
                <a:cs typeface="ＭＳ Ｐゴシック" charset="-128"/>
              </a:rPr>
              <a:t> </a:t>
            </a:r>
          </a:p>
          <a:p>
            <a:r>
              <a:rPr lang="en-US" sz="1200" kern="1200" dirty="0" smtClean="0">
                <a:solidFill>
                  <a:schemeClr val="tx1"/>
                </a:solidFill>
                <a:latin typeface="+mn-lt"/>
                <a:ea typeface="ＭＳ Ｐゴシック" charset="-128"/>
                <a:cs typeface="ＭＳ Ｐゴシック" charset="-128"/>
              </a:rPr>
              <a:t>Remember you don</a:t>
            </a:r>
            <a:r>
              <a:rPr lang="fr-FR" sz="1200" kern="1200" dirty="0" smtClean="0">
                <a:solidFill>
                  <a:schemeClr val="tx1"/>
                </a:solidFill>
                <a:latin typeface="+mn-lt"/>
                <a:ea typeface="ＭＳ Ｐゴシック" charset="-128"/>
                <a:cs typeface="ＭＳ Ｐゴシック" charset="-128"/>
              </a:rPr>
              <a:t>’</a:t>
            </a:r>
            <a:r>
              <a:rPr lang="en-US" sz="1200" kern="1200" dirty="0" err="1" smtClean="0">
                <a:solidFill>
                  <a:schemeClr val="tx1"/>
                </a:solidFill>
                <a:latin typeface="+mn-lt"/>
                <a:ea typeface="ＭＳ Ｐゴシック" charset="-128"/>
                <a:cs typeface="ＭＳ Ｐゴシック" charset="-128"/>
              </a:rPr>
              <a:t>t</a:t>
            </a:r>
            <a:r>
              <a:rPr lang="en-US" sz="1200" kern="1200" dirty="0" smtClean="0">
                <a:solidFill>
                  <a:schemeClr val="tx1"/>
                </a:solidFill>
                <a:latin typeface="+mn-lt"/>
                <a:ea typeface="ＭＳ Ｐゴシック" charset="-128"/>
                <a:cs typeface="ＭＳ Ｐゴシック" charset="-128"/>
              </a:rPr>
              <a:t> have to know everything about </a:t>
            </a:r>
            <a:r>
              <a:rPr lang="en-US" sz="1200" kern="1200" dirty="0" err="1" smtClean="0">
                <a:solidFill>
                  <a:schemeClr val="tx1"/>
                </a:solidFill>
                <a:latin typeface="+mn-lt"/>
                <a:ea typeface="ＭＳ Ｐゴシック" charset="-128"/>
                <a:cs typeface="ＭＳ Ｐゴシック" charset="-128"/>
              </a:rPr>
              <a:t>nano</a:t>
            </a:r>
            <a:r>
              <a:rPr lang="en-US" sz="1200" kern="1200" dirty="0" smtClean="0">
                <a:solidFill>
                  <a:schemeClr val="tx1"/>
                </a:solidFill>
                <a:latin typeface="+mn-lt"/>
                <a:ea typeface="ＭＳ Ｐゴシック" charset="-128"/>
                <a:cs typeface="ＭＳ Ｐゴシック" charset="-128"/>
              </a:rPr>
              <a:t> and society to have these conversations, you don’t have to teach a lesson in </a:t>
            </a:r>
            <a:r>
              <a:rPr lang="en-US" sz="1200" kern="1200" dirty="0" err="1" smtClean="0">
                <a:solidFill>
                  <a:schemeClr val="tx1"/>
                </a:solidFill>
                <a:latin typeface="+mn-lt"/>
                <a:ea typeface="ＭＳ Ｐゴシック" charset="-128"/>
                <a:cs typeface="ＭＳ Ｐゴシック" charset="-128"/>
              </a:rPr>
              <a:t>nano</a:t>
            </a:r>
            <a:r>
              <a:rPr lang="en-US" sz="1200" kern="1200" dirty="0" smtClean="0">
                <a:solidFill>
                  <a:schemeClr val="tx1"/>
                </a:solidFill>
                <a:latin typeface="+mn-lt"/>
                <a:ea typeface="ＭＳ Ｐゴシック" charset="-128"/>
                <a:cs typeface="ＭＳ Ｐゴシック" charset="-128"/>
              </a:rPr>
              <a:t> and society, there are a handful of things that folks could get interested in and if they seem interested, reel them in and have a conversation.</a:t>
            </a:r>
          </a:p>
          <a:p>
            <a:r>
              <a:rPr lang="en-US" sz="1200" kern="1200" dirty="0" smtClean="0">
                <a:solidFill>
                  <a:schemeClr val="tx1"/>
                </a:solidFill>
                <a:latin typeface="+mn-lt"/>
                <a:ea typeface="ＭＳ Ｐゴシック" charset="-128"/>
                <a:cs typeface="ＭＳ Ｐゴシック" charset="-128"/>
              </a:rPr>
              <a:t> </a:t>
            </a:r>
          </a:p>
          <a:p>
            <a:r>
              <a:rPr lang="en-US" sz="1200" kern="1200" dirty="0" smtClean="0">
                <a:solidFill>
                  <a:schemeClr val="tx1"/>
                </a:solidFill>
                <a:latin typeface="+mn-lt"/>
                <a:ea typeface="ＭＳ Ｐゴシック" charset="-128"/>
                <a:cs typeface="ＭＳ Ｐゴシック" charset="-128"/>
              </a:rPr>
              <a:t>Lead with the intersections with everyday lives (the bait), build with familiarity and then expand from there.</a:t>
            </a:r>
          </a:p>
          <a:p>
            <a:r>
              <a:rPr lang="en-US" sz="1200" kern="1200" dirty="0" smtClean="0">
                <a:solidFill>
                  <a:schemeClr val="tx1"/>
                </a:solidFill>
                <a:latin typeface="+mn-lt"/>
                <a:ea typeface="ＭＳ Ｐゴシック" charset="-128"/>
                <a:cs typeface="ＭＳ Ｐゴシック" charset="-128"/>
              </a:rPr>
              <a:t> </a:t>
            </a:r>
          </a:p>
          <a:p>
            <a:r>
              <a:rPr lang="en-US" sz="1200" kern="1200" dirty="0" smtClean="0">
                <a:solidFill>
                  <a:schemeClr val="tx1"/>
                </a:solidFill>
                <a:latin typeface="+mn-lt"/>
                <a:ea typeface="ＭＳ Ｐゴシック" charset="-128"/>
                <a:cs typeface="ＭＳ Ｐゴシック" charset="-128"/>
              </a:rPr>
              <a:t>This is a different type of engagement for us, it’s a new way of approaching our visitors. You’ll learn more throughout the day as to what to do with the visitor once you have them hooked from Jamey, Ira, </a:t>
            </a:r>
            <a:r>
              <a:rPr lang="en-US" sz="1200" kern="1200" dirty="0" err="1" smtClean="0">
                <a:solidFill>
                  <a:schemeClr val="tx1"/>
                </a:solidFill>
                <a:latin typeface="+mn-lt"/>
                <a:ea typeface="ＭＳ Ｐゴシック" charset="-128"/>
                <a:cs typeface="ＭＳ Ｐゴシック" charset="-128"/>
              </a:rPr>
              <a:t>Improv</a:t>
            </a:r>
            <a:r>
              <a:rPr lang="en-US" sz="1200" kern="1200" dirty="0" smtClean="0">
                <a:solidFill>
                  <a:schemeClr val="tx1"/>
                </a:solidFill>
                <a:latin typeface="+mn-lt"/>
                <a:ea typeface="ＭＳ Ｐゴシック" charset="-128"/>
                <a:cs typeface="ＭＳ Ｐゴシック" charset="-128"/>
              </a:rPr>
              <a:t> etc…</a:t>
            </a:r>
          </a:p>
          <a:p>
            <a:endParaRPr lang="en-US" dirty="0" smtClean="0"/>
          </a:p>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b="1" dirty="0" smtClean="0">
                <a:latin typeface="+mn-lt"/>
              </a:rPr>
              <a:t>http://</a:t>
            </a:r>
            <a:r>
              <a:rPr lang="en-US" b="1" dirty="0" err="1" smtClean="0">
                <a:latin typeface="+mn-lt"/>
              </a:rPr>
              <a:t>www.nisenet.org</a:t>
            </a:r>
            <a:r>
              <a:rPr lang="en-US" b="1" dirty="0" smtClean="0">
                <a:latin typeface="+mn-lt"/>
              </a:rPr>
              <a:t>/community/events/other/</a:t>
            </a:r>
            <a:r>
              <a:rPr lang="en-US" b="1" dirty="0" err="1" smtClean="0">
                <a:latin typeface="+mn-lt"/>
              </a:rPr>
              <a:t>nano_society_workshop</a:t>
            </a:r>
            <a:endParaRPr lang="en-US" b="1" dirty="0" smtClean="0">
              <a:latin typeface="+mn-lt"/>
            </a:endParaRPr>
          </a:p>
          <a:p>
            <a:pPr eaLnBrk="1" hangingPunct="1">
              <a:spcBef>
                <a:spcPct val="0"/>
              </a:spcBef>
            </a:pPr>
            <a:endParaRPr lang="en-US" dirty="0">
              <a:latin typeface="Calibri" charset="0"/>
            </a:endParaRPr>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66F1D24C-0596-C64C-8B3B-D4CF332544D8}" type="slidenum">
              <a:rPr lang="en-US" sz="1200"/>
              <a:pPr eaLnBrk="1" fontAlgn="base" hangingPunct="1">
                <a:spcBef>
                  <a:spcPct val="0"/>
                </a:spcBef>
                <a:spcAft>
                  <a:spcPct val="0"/>
                </a:spcAft>
              </a:pPr>
              <a:t>13</a:t>
            </a:fld>
            <a:endParaRPr 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1B228819-C36F-CF42-9470-38713D4D4B0B}"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ea typeface="ＭＳ Ｐゴシック" pitchFamily="1" charset="-128"/>
                <a:cs typeface="ＭＳ Ｐゴシック" pitchFamily="1" charset="-128"/>
              </a:rPr>
              <a:t>Refer</a:t>
            </a:r>
            <a:r>
              <a:rPr lang="en-US" baseline="0" dirty="0" smtClean="0">
                <a:ea typeface="ＭＳ Ｐゴシック" pitchFamily="1" charset="-128"/>
                <a:cs typeface="ＭＳ Ｐゴシック" pitchFamily="1" charset="-128"/>
              </a:rPr>
              <a:t> to Big Ideas Handout</a:t>
            </a:r>
            <a:endParaRPr lang="en-US" dirty="0">
              <a:ea typeface="ＭＳ Ｐゴシック" pitchFamily="1" charset="-128"/>
              <a:cs typeface="ＭＳ Ｐゴシック" pitchFamily="1" charset="-128"/>
            </a:endParaRPr>
          </a:p>
        </p:txBody>
      </p:sp>
      <p:sp>
        <p:nvSpPr>
          <p:cNvPr id="52228" name="Slide Number Placeholder 3"/>
          <p:cNvSpPr>
            <a:spLocks noGrp="1"/>
          </p:cNvSpPr>
          <p:nvPr>
            <p:ph type="sldNum" sz="quarter" idx="5"/>
          </p:nvPr>
        </p:nvSpPr>
        <p:spPr bwMode="auto">
          <a:ln>
            <a:miter lim="800000"/>
            <a:headEnd/>
            <a:tailEnd/>
          </a:ln>
        </p:spPr>
        <p:txBody>
          <a:bodyPr/>
          <a:lstStyle/>
          <a:p>
            <a:pPr>
              <a:defRPr/>
            </a:pPr>
            <a:fld id="{6D6F013D-83C0-6948-A256-ECA33F38F536}" type="slidenum">
              <a:rPr lang="en-US"/>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ea typeface="ＭＳ Ｐゴシック" pitchFamily="1" charset="-128"/>
              <a:cs typeface="ＭＳ Ｐゴシック" pitchFamily="1" charset="-128"/>
            </a:endParaRPr>
          </a:p>
        </p:txBody>
      </p:sp>
      <p:sp>
        <p:nvSpPr>
          <p:cNvPr id="52228" name="Slide Number Placeholder 3"/>
          <p:cNvSpPr>
            <a:spLocks noGrp="1"/>
          </p:cNvSpPr>
          <p:nvPr>
            <p:ph type="sldNum" sz="quarter" idx="5"/>
          </p:nvPr>
        </p:nvSpPr>
        <p:spPr bwMode="auto">
          <a:ln>
            <a:miter lim="800000"/>
            <a:headEnd/>
            <a:tailEnd/>
          </a:ln>
        </p:spPr>
        <p:txBody>
          <a:bodyPr/>
          <a:lstStyle/>
          <a:p>
            <a:pPr>
              <a:defRPr/>
            </a:pPr>
            <a:fld id="{6D6F013D-83C0-6948-A256-ECA33F38F536}" type="slidenum">
              <a:rPr lang="en-US"/>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ea typeface="ＭＳ Ｐゴシック" pitchFamily="1" charset="-128"/>
              <a:cs typeface="ＭＳ Ｐゴシック" pitchFamily="1" charset="-128"/>
            </a:endParaRPr>
          </a:p>
        </p:txBody>
      </p:sp>
      <p:sp>
        <p:nvSpPr>
          <p:cNvPr id="52228" name="Slide Number Placeholder 3"/>
          <p:cNvSpPr>
            <a:spLocks noGrp="1"/>
          </p:cNvSpPr>
          <p:nvPr>
            <p:ph type="sldNum" sz="quarter" idx="5"/>
          </p:nvPr>
        </p:nvSpPr>
        <p:spPr bwMode="auto">
          <a:ln>
            <a:miter lim="800000"/>
            <a:headEnd/>
            <a:tailEnd/>
          </a:ln>
        </p:spPr>
        <p:txBody>
          <a:bodyPr/>
          <a:lstStyle/>
          <a:p>
            <a:pPr>
              <a:defRPr/>
            </a:pPr>
            <a:fld id="{6D6F013D-83C0-6948-A256-ECA33F38F536}" type="slidenum">
              <a:rPr lang="en-US"/>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ea typeface="ＭＳ Ｐゴシック" pitchFamily="1" charset="-128"/>
              <a:cs typeface="ＭＳ Ｐゴシック" pitchFamily="1" charset="-128"/>
            </a:endParaRPr>
          </a:p>
        </p:txBody>
      </p:sp>
      <p:sp>
        <p:nvSpPr>
          <p:cNvPr id="52228" name="Slide Number Placeholder 3"/>
          <p:cNvSpPr>
            <a:spLocks noGrp="1"/>
          </p:cNvSpPr>
          <p:nvPr>
            <p:ph type="sldNum" sz="quarter" idx="5"/>
          </p:nvPr>
        </p:nvSpPr>
        <p:spPr bwMode="auto">
          <a:ln>
            <a:miter lim="800000"/>
            <a:headEnd/>
            <a:tailEnd/>
          </a:ln>
        </p:spPr>
        <p:txBody>
          <a:bodyPr/>
          <a:lstStyle/>
          <a:p>
            <a:pPr>
              <a:defRPr/>
            </a:pPr>
            <a:fld id="{6D6F013D-83C0-6948-A256-ECA33F38F536}" type="slidenum">
              <a:rPr lang="en-US"/>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p:cNvSpPr>
          <p:nvPr>
            <p:ph type="sldImg"/>
          </p:nvPr>
        </p:nvSpPr>
        <p:spPr bwMode="auto">
          <a:noFill/>
          <a:ln>
            <a:solidFill>
              <a:srgbClr val="000000"/>
            </a:solidFill>
            <a:miter lim="800000"/>
            <a:headEnd/>
            <a:tailEnd/>
          </a:ln>
        </p:spPr>
      </p:sp>
      <p:sp>
        <p:nvSpPr>
          <p:cNvPr id="80899"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ea typeface="ＭＳ Ｐゴシック" pitchFamily="1" charset="-128"/>
              <a:cs typeface="ＭＳ Ｐゴシック" pitchFamily="1" charset="-128"/>
            </a:endParaRPr>
          </a:p>
          <a:p>
            <a:endParaRPr lang="en-US" dirty="0">
              <a:ea typeface="ＭＳ Ｐゴシック" pitchFamily="1" charset="-128"/>
              <a:cs typeface="ＭＳ Ｐゴシック" pitchFamily="1" charset="-128"/>
            </a:endParaRPr>
          </a:p>
          <a:p>
            <a:endParaRPr lang="en-US" dirty="0">
              <a:ea typeface="ＭＳ Ｐゴシック" pitchFamily="1" charset="-128"/>
              <a:cs typeface="ＭＳ Ｐゴシック" pitchFamily="1"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36988DD-B1B0-0846-834F-C280A9EAFD6D}"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t>HANDOUT</a:t>
            </a:r>
            <a:r>
              <a:rPr lang="en-US" baseline="0" dirty="0" smtClean="0"/>
              <a:t> </a:t>
            </a:r>
            <a:r>
              <a:rPr lang="en-US" baseline="0" dirty="0" smtClean="0"/>
              <a:t>Leading Improv Exercises</a:t>
            </a:r>
            <a:endParaRPr lang="en-US" dirty="0" smtClean="0"/>
          </a:p>
        </p:txBody>
      </p:sp>
      <p:sp>
        <p:nvSpPr>
          <p:cNvPr id="4" name="Slide Number Placeholder 3"/>
          <p:cNvSpPr>
            <a:spLocks noGrp="1"/>
          </p:cNvSpPr>
          <p:nvPr>
            <p:ph type="sldNum" sz="quarter" idx="5"/>
          </p:nvPr>
        </p:nvSpPr>
        <p:spPr/>
        <p:txBody>
          <a:bodyPr/>
          <a:lstStyle/>
          <a:p>
            <a:pPr>
              <a:defRPr/>
            </a:pPr>
            <a:fld id="{FFAF3DF1-7D30-1F4D-A7C4-54070804593F}"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p:cNvSpPr>
          <p:nvPr>
            <p:ph type="sldImg"/>
          </p:nvPr>
        </p:nvSpPr>
        <p:spPr bwMode="auto">
          <a:noFill/>
          <a:ln>
            <a:solidFill>
              <a:srgbClr val="000000"/>
            </a:solidFill>
            <a:miter lim="800000"/>
            <a:headEnd/>
            <a:tailEnd/>
          </a:ln>
        </p:spPr>
      </p:sp>
      <p:sp>
        <p:nvSpPr>
          <p:cNvPr id="80899"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ea typeface="ＭＳ Ｐゴシック" pitchFamily="1" charset="-128"/>
              <a:cs typeface="ＭＳ Ｐゴシック" pitchFamily="1" charset="-128"/>
            </a:endParaRPr>
          </a:p>
          <a:p>
            <a:endParaRPr lang="en-US" dirty="0">
              <a:ea typeface="ＭＳ Ｐゴシック" pitchFamily="1" charset="-128"/>
              <a:cs typeface="ＭＳ Ｐゴシック" pitchFamily="1" charset="-128"/>
            </a:endParaRPr>
          </a:p>
          <a:p>
            <a:endParaRPr lang="en-US" dirty="0">
              <a:ea typeface="ＭＳ Ｐゴシック" pitchFamily="1" charset="-128"/>
              <a:cs typeface="ＭＳ Ｐゴシック" pitchFamily="1"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B4AFD47-DFEA-634E-B1E1-04CBE220BE07}" type="slidenum">
              <a:rPr lang="en-US" smtClean="0"/>
              <a:pPr>
                <a:defRPr/>
              </a:pPr>
              <a:t>23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endParaRPr lang="en-US" dirty="0" smtClean="0"/>
          </a:p>
        </p:txBody>
      </p:sp>
      <p:sp>
        <p:nvSpPr>
          <p:cNvPr id="4" name="Slide Number Placeholder 3"/>
          <p:cNvSpPr>
            <a:spLocks noGrp="1"/>
          </p:cNvSpPr>
          <p:nvPr>
            <p:ph type="sldNum" sz="quarter" idx="5"/>
          </p:nvPr>
        </p:nvSpPr>
        <p:spPr/>
        <p:txBody>
          <a:bodyPr/>
          <a:lstStyle/>
          <a:p>
            <a:pPr>
              <a:defRPr/>
            </a:pPr>
            <a:fld id="{8F08FCA8-FB1A-1A43-BBE0-593E995185F7}"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p:cNvSpPr>
          <p:nvPr>
            <p:ph type="sldImg"/>
          </p:nvPr>
        </p:nvSpPr>
        <p:spPr bwMode="auto">
          <a:noFill/>
          <a:ln>
            <a:solidFill>
              <a:srgbClr val="000000"/>
            </a:solidFill>
            <a:miter lim="800000"/>
            <a:headEnd/>
            <a:tailEnd/>
          </a:ln>
        </p:spPr>
      </p:sp>
      <p:sp>
        <p:nvSpPr>
          <p:cNvPr id="80899"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ea typeface="ＭＳ Ｐゴシック" pitchFamily="1" charset="-128"/>
              <a:cs typeface="ＭＳ Ｐゴシック" pitchFamily="1"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indent="-342900">
              <a:lnSpc>
                <a:spcPct val="90000"/>
              </a:lnSpc>
              <a:spcBef>
                <a:spcPct val="35000"/>
              </a:spcBef>
              <a:buClr>
                <a:schemeClr val="tx1"/>
              </a:buClr>
            </a:pPr>
            <a:endParaRPr lang="en-US" sz="2400" dirty="0" smtClean="0">
              <a:solidFill>
                <a:srgbClr val="000000"/>
              </a:solidFill>
              <a:latin typeface="Calibri" charset="0"/>
              <a:ea typeface="MS Mincho" charset="0"/>
              <a:cs typeface="MS Mincho"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p:cNvSpPr>
          <p:nvPr>
            <p:ph type="sldImg"/>
          </p:nvPr>
        </p:nvSpPr>
        <p:spPr bwMode="auto">
          <a:noFill/>
          <a:ln>
            <a:solidFill>
              <a:srgbClr val="000000"/>
            </a:solidFill>
            <a:miter lim="800000"/>
            <a:headEnd/>
            <a:tailEnd/>
          </a:ln>
        </p:spPr>
      </p:sp>
      <p:sp>
        <p:nvSpPr>
          <p:cNvPr id="17920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400" b="1" dirty="0" smtClean="0">
                <a:latin typeface="Calibri" pitchFamily="1" charset="0"/>
              </a:rPr>
              <a:t>The field is moving in this direction…</a:t>
            </a:r>
          </a:p>
          <a:p>
            <a:endParaRPr lang="en-US" sz="800" i="1" dirty="0" smtClean="0">
              <a:latin typeface="Calibri" pitchFamily="1" charset="0"/>
            </a:endParaRPr>
          </a:p>
          <a:p>
            <a:r>
              <a:rPr lang="en-US" altLang="ja-JP" dirty="0" smtClean="0">
                <a:latin typeface="Calibri" pitchFamily="1" charset="0"/>
              </a:rPr>
              <a:t>“Address key issues of significance to society locally and globally for which science understanding and public engagement are essential”</a:t>
            </a:r>
          </a:p>
          <a:p>
            <a:pPr>
              <a:spcBef>
                <a:spcPts val="600"/>
              </a:spcBef>
            </a:pPr>
            <a:r>
              <a:rPr lang="en-US" dirty="0" smtClean="0">
                <a:latin typeface="Calibri" pitchFamily="1" charset="0"/>
              </a:rPr>
              <a:t>			 </a:t>
            </a:r>
            <a:r>
              <a:rPr lang="en-US" i="1" dirty="0" smtClean="0">
                <a:latin typeface="Calibri" pitchFamily="1" charset="0"/>
              </a:rPr>
              <a:t>ASTC Strategic Plan, October 2008</a:t>
            </a:r>
          </a:p>
          <a:p>
            <a:endParaRPr lang="en-US" i="1" dirty="0" smtClean="0">
              <a:latin typeface="Calibri" pitchFamily="1" charset="0"/>
            </a:endParaRPr>
          </a:p>
          <a:p>
            <a:r>
              <a:rPr lang="en-US" altLang="ja-JP" dirty="0" smtClean="0">
                <a:latin typeface="Calibri" pitchFamily="1" charset="0"/>
              </a:rPr>
              <a:t>“Children’s museums will be essential community resources</a:t>
            </a:r>
            <a:r>
              <a:rPr lang="en-US" altLang="ja-JP" b="1" dirty="0" smtClean="0">
                <a:latin typeface="Calibri" pitchFamily="1" charset="0"/>
              </a:rPr>
              <a:t> </a:t>
            </a:r>
            <a:r>
              <a:rPr lang="en-US" altLang="ja-JP" dirty="0" smtClean="0">
                <a:latin typeface="Calibri" pitchFamily="1" charset="0"/>
              </a:rPr>
              <a:t>where play inspires creativity and lifelong learning”</a:t>
            </a:r>
          </a:p>
          <a:p>
            <a:pPr>
              <a:spcBef>
                <a:spcPts val="600"/>
              </a:spcBef>
            </a:pPr>
            <a:r>
              <a:rPr lang="en-US" dirty="0" smtClean="0">
                <a:latin typeface="Calibri" pitchFamily="1" charset="0"/>
              </a:rPr>
              <a:t>			 </a:t>
            </a:r>
            <a:r>
              <a:rPr lang="en-US" i="1" dirty="0" smtClean="0">
                <a:latin typeface="Calibri" pitchFamily="1" charset="0"/>
              </a:rPr>
              <a:t>ACM Strategic Framework, 2011-2015</a:t>
            </a:r>
          </a:p>
          <a:p>
            <a:endParaRPr lang="en-US" dirty="0" smtClean="0">
              <a:ea typeface="ＭＳ Ｐゴシック" pitchFamily="1" charset="-128"/>
              <a:cs typeface="ＭＳ Ｐゴシック" pitchFamily="1" charset="-128"/>
            </a:endParaRPr>
          </a:p>
        </p:txBody>
      </p:sp>
      <p:sp>
        <p:nvSpPr>
          <p:cNvPr id="4" name="Slide Number Placeholder 3"/>
          <p:cNvSpPr>
            <a:spLocks noGrp="1"/>
          </p:cNvSpPr>
          <p:nvPr>
            <p:ph type="sldNum" sz="quarter" idx="5"/>
          </p:nvPr>
        </p:nvSpPr>
        <p:spPr/>
        <p:txBody>
          <a:bodyPr/>
          <a:lstStyle/>
          <a:p>
            <a:pPr>
              <a:defRPr/>
            </a:pPr>
            <a:fld id="{A181C116-C46E-B242-AE48-60B264EF037A}"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p:cNvSpPr>
          <p:nvPr>
            <p:ph type="sldImg"/>
          </p:nvPr>
        </p:nvSpPr>
        <p:spPr bwMode="auto">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1" charset="-128"/>
              <a:cs typeface="ＭＳ Ｐゴシック" pitchFamily="1" charset="-128"/>
            </a:endParaRPr>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EA3FA71-9390-7049-85D7-F767096A9E4B}" type="slidenum">
              <a:rPr lang="en-US">
                <a:ea typeface="Arial" pitchFamily="1" charset="0"/>
                <a:cs typeface="Arial" pitchFamily="1" charset="0"/>
              </a:rPr>
              <a:pPr fontAlgn="base">
                <a:spcBef>
                  <a:spcPct val="0"/>
                </a:spcBef>
                <a:spcAft>
                  <a:spcPct val="0"/>
                </a:spcAft>
                <a:defRPr/>
              </a:pPr>
              <a:t>7</a:t>
            </a:fld>
            <a:endParaRPr lang="en-US">
              <a:ea typeface="Arial" pitchFamily="1" charset="0"/>
              <a:cs typeface="Arial" pitchFamily="1"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ea typeface="ＭＳ Ｐゴシック" pitchFamily="1" charset="-128"/>
                <a:cs typeface="ＭＳ Ｐゴシック" pitchFamily="1" charset="-128"/>
              </a:rPr>
              <a:t>Refer to </a:t>
            </a:r>
            <a:r>
              <a:rPr lang="en-US" dirty="0" smtClean="0">
                <a:ea typeface="ＭＳ Ｐゴシック" pitchFamily="1" charset="-128"/>
                <a:cs typeface="ＭＳ Ｐゴシック" pitchFamily="1" charset="-128"/>
              </a:rPr>
              <a:t>handouts:</a:t>
            </a:r>
            <a:r>
              <a:rPr lang="en-US" baseline="0" dirty="0" smtClean="0">
                <a:ea typeface="ＭＳ Ｐゴシック" pitchFamily="1" charset="-128"/>
                <a:cs typeface="ＭＳ Ｐゴシック" pitchFamily="1" charset="-128"/>
              </a:rPr>
              <a:t>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ea typeface="ＭＳ Ｐゴシック" pitchFamily="1" charset="-128"/>
              <a:cs typeface="ＭＳ Ｐゴシック" pitchFamily="1"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ea typeface="ＭＳ Ｐゴシック" pitchFamily="1" charset="-128"/>
                <a:cs typeface="ＭＳ Ｐゴシック" pitchFamily="1" charset="-128"/>
              </a:rPr>
              <a:t>Tips for Visitor Conversations</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ea typeface="ＭＳ Ｐゴシック" pitchFamily="1" charset="-128"/>
                <a:cs typeface="ＭＳ Ｐゴシック" pitchFamily="1" charset="-128"/>
              </a:rPr>
              <a:t>Conversation Cheat Sheet</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ea typeface="ＭＳ Ｐゴシック" pitchFamily="1" charset="-128"/>
                <a:cs typeface="ＭＳ Ｐゴシック" pitchFamily="1" charset="-128"/>
              </a:rPr>
              <a:t>Big Ideas Guide</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1" dirty="0" smtClean="0">
              <a:latin typeface="+mn-lt"/>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latin typeface="+mn-lt"/>
              </a:rPr>
              <a:t>http://</a:t>
            </a:r>
            <a:r>
              <a:rPr lang="en-US" b="1" dirty="0" err="1" smtClean="0">
                <a:latin typeface="+mn-lt"/>
              </a:rPr>
              <a:t>www.nisenet.org</a:t>
            </a:r>
            <a:r>
              <a:rPr lang="en-US" b="1" dirty="0" smtClean="0">
                <a:latin typeface="+mn-lt"/>
              </a:rPr>
              <a:t>/community/events/other/</a:t>
            </a:r>
            <a:r>
              <a:rPr lang="en-US" b="1" dirty="0" err="1" smtClean="0">
                <a:latin typeface="+mn-lt"/>
              </a:rPr>
              <a:t>nano_society_workshop</a:t>
            </a:r>
            <a:endParaRPr lang="en-US" b="1" dirty="0" smtClean="0">
              <a:latin typeface="+mn-lt"/>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ea typeface="ＭＳ Ｐゴシック" pitchFamily="1" charset="-128"/>
              <a:cs typeface="ＭＳ Ｐゴシック" pitchFamily="1" charset="-128"/>
            </a:endParaRPr>
          </a:p>
        </p:txBody>
      </p:sp>
      <p:sp>
        <p:nvSpPr>
          <p:cNvPr id="52228" name="Slide Number Placeholder 3"/>
          <p:cNvSpPr>
            <a:spLocks noGrp="1"/>
          </p:cNvSpPr>
          <p:nvPr>
            <p:ph type="sldNum" sz="quarter" idx="5"/>
          </p:nvPr>
        </p:nvSpPr>
        <p:spPr bwMode="auto">
          <a:ln>
            <a:miter lim="800000"/>
            <a:headEnd/>
            <a:tailEnd/>
          </a:ln>
        </p:spPr>
        <p:txBody>
          <a:bodyPr/>
          <a:lstStyle/>
          <a:p>
            <a:pPr>
              <a:defRPr/>
            </a:pPr>
            <a:fld id="{6D6F013D-83C0-6948-A256-ECA33F38F536}" type="slidenum">
              <a:rPr lang="en-US"/>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ea typeface="ＭＳ Ｐゴシック" pitchFamily="1" charset="-128"/>
                <a:cs typeface="ＭＳ Ｐゴシック" pitchFamily="1" charset="-128"/>
              </a:rPr>
              <a:t>In</a:t>
            </a:r>
            <a:r>
              <a:rPr lang="en-US" baseline="0" dirty="0" smtClean="0">
                <a:ea typeface="ＭＳ Ｐゴシック" pitchFamily="1" charset="-128"/>
                <a:cs typeface="ＭＳ Ｐゴシック" pitchFamily="1" charset="-128"/>
              </a:rPr>
              <a:t> this workshop, we’re focusing on having CONVERSATIONS with visitors about nano and society.</a:t>
            </a:r>
            <a:endParaRPr lang="en-US" dirty="0" smtClean="0">
              <a:ea typeface="ＭＳ Ｐゴシック" pitchFamily="1" charset="-128"/>
              <a:cs typeface="ＭＳ Ｐゴシック" pitchFamily="1" charset="-128"/>
            </a:endParaRPr>
          </a:p>
          <a:p>
            <a:r>
              <a:rPr lang="en-US" dirty="0" smtClean="0">
                <a:ea typeface="ＭＳ Ｐゴシック" pitchFamily="1" charset="-128"/>
                <a:cs typeface="ＭＳ Ｐゴシック" pitchFamily="1" charset="-128"/>
              </a:rPr>
              <a:t>Let</a:t>
            </a:r>
            <a:r>
              <a:rPr lang="ja-JP" altLang="en-US" dirty="0" smtClean="0">
                <a:ea typeface="ＭＳ Ｐゴシック" pitchFamily="1" charset="-128"/>
                <a:cs typeface="ＭＳ Ｐゴシック" pitchFamily="1" charset="-128"/>
              </a:rPr>
              <a:t>’</a:t>
            </a:r>
            <a:r>
              <a:rPr lang="en-US" altLang="ja-JP" dirty="0" err="1" smtClean="0">
                <a:ea typeface="ＭＳ Ｐゴシック" pitchFamily="1" charset="-128"/>
                <a:cs typeface="ＭＳ Ｐゴシック" pitchFamily="1" charset="-128"/>
              </a:rPr>
              <a:t>s</a:t>
            </a:r>
            <a:r>
              <a:rPr lang="en-US" altLang="ja-JP" dirty="0" smtClean="0">
                <a:ea typeface="ＭＳ Ｐゴシック" pitchFamily="1" charset="-128"/>
                <a:cs typeface="ＭＳ Ｐゴシック" pitchFamily="1" charset="-128"/>
              </a:rPr>
              <a:t> start with an analogy to understand</a:t>
            </a:r>
            <a:r>
              <a:rPr lang="en-US" altLang="ja-JP" baseline="0" dirty="0" smtClean="0">
                <a:ea typeface="ＭＳ Ｐゴシック" pitchFamily="1" charset="-128"/>
                <a:cs typeface="ＭＳ Ｐゴシック" pitchFamily="1" charset="-128"/>
              </a:rPr>
              <a:t> this approach better. What does it mean to have a conversation with </a:t>
            </a:r>
            <a:r>
              <a:rPr lang="en-US" altLang="ja-JP" baseline="0" dirty="0" smtClean="0">
                <a:ea typeface="ＭＳ Ｐゴシック" pitchFamily="1" charset="-128"/>
                <a:cs typeface="ＭＳ Ｐゴシック" pitchFamily="1" charset="-128"/>
              </a:rPr>
              <a:t>visitors </a:t>
            </a:r>
            <a:r>
              <a:rPr lang="en-US" altLang="ja-JP" baseline="0" dirty="0" smtClean="0">
                <a:ea typeface="ＭＳ Ｐゴシック" pitchFamily="1" charset="-128"/>
                <a:cs typeface="ＭＳ Ｐゴシック" pitchFamily="1" charset="-128"/>
              </a:rPr>
              <a:t>about nano and society?</a:t>
            </a:r>
          </a:p>
          <a:p>
            <a:endParaRPr lang="en-US" dirty="0" smtClean="0">
              <a:ea typeface="ＭＳ Ｐゴシック" pitchFamily="1" charset="-128"/>
              <a:cs typeface="ＭＳ Ｐゴシック" pitchFamily="1" charset="-128"/>
            </a:endParaRPr>
          </a:p>
          <a:p>
            <a:r>
              <a:rPr lang="en-US" b="1" dirty="0" smtClean="0">
                <a:ea typeface="ＭＳ Ｐゴシック" pitchFamily="1" charset="-128"/>
                <a:cs typeface="ＭＳ Ｐゴシック" pitchFamily="1" charset="-128"/>
              </a:rPr>
              <a:t>Let</a:t>
            </a:r>
            <a:r>
              <a:rPr lang="ja-JP" altLang="en-US" b="1" dirty="0" smtClean="0">
                <a:ea typeface="ＭＳ Ｐゴシック" pitchFamily="1" charset="-128"/>
                <a:cs typeface="ＭＳ Ｐゴシック" pitchFamily="1" charset="-128"/>
              </a:rPr>
              <a:t>’</a:t>
            </a:r>
            <a:r>
              <a:rPr lang="en-US" altLang="ja-JP" b="1" dirty="0" err="1" smtClean="0">
                <a:ea typeface="ＭＳ Ｐゴシック" pitchFamily="1" charset="-128"/>
                <a:cs typeface="ＭＳ Ｐゴシック" pitchFamily="1" charset="-128"/>
              </a:rPr>
              <a:t>s</a:t>
            </a:r>
            <a:r>
              <a:rPr lang="en-US" altLang="ja-JP" b="1" dirty="0" smtClean="0">
                <a:ea typeface="ＭＳ Ｐゴシック" pitchFamily="1" charset="-128"/>
                <a:cs typeface="ＭＳ Ｐゴシック" pitchFamily="1" charset="-128"/>
              </a:rPr>
              <a:t> pretend that this cupcake is a a program about a revolutionary new nanotechnology.</a:t>
            </a:r>
            <a:r>
              <a:rPr lang="en-US" altLang="ja-JP" dirty="0" smtClean="0">
                <a:ea typeface="ＭＳ Ｐゴシック" pitchFamily="1" charset="-128"/>
                <a:cs typeface="ＭＳ Ｐゴシック" pitchFamily="1" charset="-128"/>
              </a:rPr>
              <a:t> Now, let</a:t>
            </a:r>
            <a:r>
              <a:rPr lang="ja-JP" altLang="en-US" dirty="0" smtClean="0">
                <a:ea typeface="ＭＳ Ｐゴシック" pitchFamily="1" charset="-128"/>
                <a:cs typeface="ＭＳ Ｐゴシック" pitchFamily="1" charset="-128"/>
              </a:rPr>
              <a:t>’</a:t>
            </a:r>
            <a:r>
              <a:rPr lang="en-US" altLang="ja-JP" dirty="0" err="1" smtClean="0">
                <a:ea typeface="ＭＳ Ｐゴシック" pitchFamily="1" charset="-128"/>
                <a:cs typeface="ＭＳ Ｐゴシック" pitchFamily="1" charset="-128"/>
              </a:rPr>
              <a:t>s</a:t>
            </a:r>
            <a:r>
              <a:rPr lang="en-US" altLang="ja-JP" dirty="0" smtClean="0">
                <a:ea typeface="ＭＳ Ｐゴシック" pitchFamily="1" charset="-128"/>
                <a:cs typeface="ＭＳ Ｐゴシック" pitchFamily="1" charset="-128"/>
              </a:rPr>
              <a:t> imagine you</a:t>
            </a:r>
            <a:r>
              <a:rPr lang="ja-JP" altLang="en-US" dirty="0" smtClean="0">
                <a:ea typeface="ＭＳ Ｐゴシック" pitchFamily="1" charset="-128"/>
                <a:cs typeface="ＭＳ Ｐゴシック" pitchFamily="1" charset="-128"/>
              </a:rPr>
              <a:t>’</a:t>
            </a:r>
            <a:r>
              <a:rPr lang="en-US" altLang="ja-JP" dirty="0" smtClean="0">
                <a:ea typeface="ＭＳ Ｐゴシック" pitchFamily="1" charset="-128"/>
                <a:cs typeface="ＭＳ Ｐゴシック" pitchFamily="1" charset="-128"/>
              </a:rPr>
              <a:t>re on the floor of your museum and you are going to deliver this cupcake program. </a:t>
            </a:r>
          </a:p>
          <a:p>
            <a:endParaRPr lang="en-US" dirty="0" smtClean="0">
              <a:ea typeface="ＭＳ Ｐゴシック" pitchFamily="1" charset="-128"/>
              <a:cs typeface="ＭＳ Ｐゴシック" pitchFamily="1" charset="-128"/>
            </a:endParaRPr>
          </a:p>
          <a:p>
            <a:r>
              <a:rPr lang="en-US" dirty="0" smtClean="0">
                <a:ea typeface="ＭＳ Ｐゴシック" pitchFamily="1" charset="-128"/>
                <a:cs typeface="ＭＳ Ｐゴシック" pitchFamily="1" charset="-128"/>
              </a:rPr>
              <a:t>How are you going to have a conversation with visitors about the cupcake and why it</a:t>
            </a:r>
            <a:r>
              <a:rPr lang="ja-JP" altLang="en-US" dirty="0" smtClean="0">
                <a:ea typeface="ＭＳ Ｐゴシック" pitchFamily="1" charset="-128"/>
                <a:cs typeface="ＭＳ Ｐゴシック" pitchFamily="1" charset="-128"/>
              </a:rPr>
              <a:t>’</a:t>
            </a:r>
            <a:r>
              <a:rPr lang="en-US" altLang="ja-JP" dirty="0" err="1" smtClean="0">
                <a:ea typeface="ＭＳ Ｐゴシック" pitchFamily="1" charset="-128"/>
                <a:cs typeface="ＭＳ Ｐゴシック" pitchFamily="1" charset="-128"/>
              </a:rPr>
              <a:t>s</a:t>
            </a:r>
            <a:r>
              <a:rPr lang="en-US" altLang="ja-JP" dirty="0" smtClean="0">
                <a:ea typeface="ＭＳ Ｐゴシック" pitchFamily="1" charset="-128"/>
                <a:cs typeface="ＭＳ Ｐゴシック" pitchFamily="1" charset="-128"/>
              </a:rPr>
              <a:t> so important? There are two ways you could do this.</a:t>
            </a:r>
          </a:p>
          <a:p>
            <a:endParaRPr lang="en-US" dirty="0" smtClean="0">
              <a:ea typeface="ＭＳ Ｐゴシック" pitchFamily="1" charset="-128"/>
              <a:cs typeface="ＭＳ Ｐゴシック" pitchFamily="1" charset="-128"/>
            </a:endParaRPr>
          </a:p>
          <a:p>
            <a:r>
              <a:rPr lang="en-US" dirty="0" smtClean="0">
                <a:ea typeface="ＭＳ Ｐゴシック" pitchFamily="1" charset="-128"/>
                <a:cs typeface="ＭＳ Ｐゴシック" pitchFamily="1" charset="-128"/>
              </a:rPr>
              <a:t>You could talk all about the technology (that</a:t>
            </a:r>
            <a:r>
              <a:rPr lang="ja-JP" altLang="en-US" dirty="0" smtClean="0">
                <a:ea typeface="ＭＳ Ｐゴシック" pitchFamily="1" charset="-128"/>
                <a:cs typeface="ＭＳ Ｐゴシック" pitchFamily="1" charset="-128"/>
              </a:rPr>
              <a:t>’</a:t>
            </a:r>
            <a:r>
              <a:rPr lang="en-US" altLang="ja-JP" dirty="0" err="1" smtClean="0">
                <a:ea typeface="ＭＳ Ｐゴシック" pitchFamily="1" charset="-128"/>
                <a:cs typeface="ＭＳ Ｐゴシック" pitchFamily="1" charset="-128"/>
              </a:rPr>
              <a:t>s</a:t>
            </a:r>
            <a:r>
              <a:rPr lang="en-US" altLang="ja-JP" dirty="0" smtClean="0">
                <a:ea typeface="ＭＳ Ｐゴシック" pitchFamily="1" charset="-128"/>
                <a:cs typeface="ＭＳ Ｐゴシック" pitchFamily="1" charset="-128"/>
              </a:rPr>
              <a:t> the cupcake) and how its made and who invented it and it what it does… and THEN on top of all that you could start talking about societal and ethical implications. That</a:t>
            </a:r>
            <a:r>
              <a:rPr lang="en-US" altLang="ja-JP" baseline="0" dirty="0" smtClean="0">
                <a:ea typeface="ＭＳ Ｐゴシック" pitchFamily="1" charset="-128"/>
                <a:cs typeface="ＭＳ Ｐゴシック" pitchFamily="1" charset="-128"/>
              </a:rPr>
              <a:t> would be the “sprinkling it on” approach. </a:t>
            </a:r>
            <a:r>
              <a:rPr lang="en-US" altLang="ja-JP" dirty="0" smtClean="0">
                <a:ea typeface="ＭＳ Ｐゴシック" pitchFamily="1" charset="-128"/>
                <a:cs typeface="ＭＳ Ｐゴシック" pitchFamily="1" charset="-128"/>
              </a:rPr>
              <a:t>The </a:t>
            </a:r>
            <a:r>
              <a:rPr lang="ja-JP" altLang="en-US" dirty="0" smtClean="0">
                <a:ea typeface="ＭＳ Ｐゴシック" pitchFamily="1" charset="-128"/>
                <a:cs typeface="ＭＳ Ｐゴシック" pitchFamily="1" charset="-128"/>
              </a:rPr>
              <a:t>“</a:t>
            </a:r>
            <a:r>
              <a:rPr lang="en-US" altLang="ja-JP" dirty="0" smtClean="0">
                <a:ea typeface="ＭＳ Ｐゴシック" pitchFamily="1" charset="-128"/>
                <a:cs typeface="ＭＳ Ｐゴシック" pitchFamily="1" charset="-128"/>
              </a:rPr>
              <a:t>societal and ethical implications</a:t>
            </a:r>
            <a:r>
              <a:rPr lang="ja-JP" altLang="en-US" dirty="0" smtClean="0">
                <a:ea typeface="ＭＳ Ｐゴシック" pitchFamily="1" charset="-128"/>
                <a:cs typeface="ＭＳ Ｐゴシック" pitchFamily="1" charset="-128"/>
              </a:rPr>
              <a:t>”</a:t>
            </a:r>
            <a:r>
              <a:rPr lang="en-US" altLang="ja-JP" dirty="0" smtClean="0">
                <a:ea typeface="ＭＳ Ｐゴシック" pitchFamily="1" charset="-128"/>
                <a:cs typeface="ＭＳ Ｐゴシック" pitchFamily="1" charset="-128"/>
              </a:rPr>
              <a:t> are the sprinkles on the cupcake.</a:t>
            </a:r>
          </a:p>
          <a:p>
            <a:endParaRPr lang="en-US" dirty="0" smtClean="0">
              <a:ea typeface="ＭＳ Ｐゴシック" pitchFamily="1" charset="-128"/>
              <a:cs typeface="ＭＳ Ｐゴシック" pitchFamily="1" charset="-128"/>
            </a:endParaRPr>
          </a:p>
          <a:p>
            <a:r>
              <a:rPr lang="en-US" b="1" dirty="0" smtClean="0">
                <a:ea typeface="ＭＳ Ｐゴシック" pitchFamily="1" charset="-128"/>
                <a:cs typeface="ＭＳ Ｐゴシック" pitchFamily="1" charset="-128"/>
              </a:rPr>
              <a:t>In this approach, we place the sprinkles on top after the cupcake has been baked…or in our case we sprinkle the nano and society on top of the program. In this approach, we</a:t>
            </a:r>
            <a:r>
              <a:rPr lang="ja-JP" altLang="en-US" b="1" dirty="0" smtClean="0">
                <a:ea typeface="ＭＳ Ｐゴシック" pitchFamily="1" charset="-128"/>
                <a:cs typeface="ＭＳ Ｐゴシック" pitchFamily="1" charset="-128"/>
              </a:rPr>
              <a:t>’</a:t>
            </a:r>
            <a:r>
              <a:rPr lang="en-US" altLang="ja-JP" b="1" dirty="0" smtClean="0">
                <a:ea typeface="ＭＳ Ｐゴシック" pitchFamily="1" charset="-128"/>
                <a:cs typeface="ＭＳ Ｐゴシック" pitchFamily="1" charset="-128"/>
              </a:rPr>
              <a:t>re thinking about society separately from the technology. We typically don</a:t>
            </a:r>
            <a:r>
              <a:rPr lang="en-US" b="1" dirty="0" smtClean="0">
                <a:ea typeface="ＭＳ Ｐゴシック" pitchFamily="1" charset="-128"/>
                <a:cs typeface="ＭＳ Ｐゴシック" pitchFamily="1" charset="-128"/>
              </a:rPr>
              <a:t>’</a:t>
            </a:r>
            <a:r>
              <a:rPr lang="en-US" altLang="ja-JP" b="1" dirty="0" smtClean="0">
                <a:ea typeface="ＭＳ Ｐゴシック" pitchFamily="1" charset="-128"/>
                <a:cs typeface="ＭＳ Ｐゴシック" pitchFamily="1" charset="-128"/>
              </a:rPr>
              <a:t>t just sit around and eat sprinkles…just as we don</a:t>
            </a:r>
            <a:r>
              <a:rPr lang="en-US" b="1" dirty="0" smtClean="0">
                <a:ea typeface="ＭＳ Ｐゴシック" pitchFamily="1" charset="-128"/>
                <a:cs typeface="ＭＳ Ｐゴシック" pitchFamily="1" charset="-128"/>
              </a:rPr>
              <a:t>’</a:t>
            </a:r>
            <a:r>
              <a:rPr lang="en-US" altLang="ja-JP" b="1" dirty="0" smtClean="0">
                <a:ea typeface="ＭＳ Ｐゴシック" pitchFamily="1" charset="-128"/>
                <a:cs typeface="ＭＳ Ｐゴシック" pitchFamily="1" charset="-128"/>
              </a:rPr>
              <a:t>t sit around and talk about how a technology can impact our lives </a:t>
            </a:r>
            <a:r>
              <a:rPr lang="en-US" altLang="ja-JP" b="1" dirty="0" smtClean="0">
                <a:ea typeface="ＭＳ Ｐゴシック" pitchFamily="1" charset="-128"/>
                <a:cs typeface="ＭＳ Ｐゴシック" pitchFamily="1" charset="-128"/>
              </a:rPr>
              <a:t>without </a:t>
            </a:r>
            <a:r>
              <a:rPr lang="en-US" altLang="ja-JP" b="1" dirty="0" smtClean="0">
                <a:ea typeface="ＭＳ Ｐゴシック" pitchFamily="1" charset="-128"/>
                <a:cs typeface="ＭＳ Ｐゴシック" pitchFamily="1" charset="-128"/>
              </a:rPr>
              <a:t>understanding what the technology is in the first place. </a:t>
            </a:r>
          </a:p>
          <a:p>
            <a:endParaRPr lang="en-US" b="1" dirty="0" smtClean="0">
              <a:ea typeface="ＭＳ Ｐゴシック" pitchFamily="1" charset="-128"/>
              <a:cs typeface="ＭＳ Ｐゴシック" pitchFamily="1" charset="-128"/>
            </a:endParaRPr>
          </a:p>
          <a:p>
            <a:r>
              <a:rPr lang="en-US" dirty="0" smtClean="0">
                <a:ea typeface="ＭＳ Ｐゴシック" pitchFamily="1" charset="-128"/>
                <a:cs typeface="ＭＳ Ｐゴシック" pitchFamily="1" charset="-128"/>
              </a:rPr>
              <a:t>Sometimes, by taking this approach we may already be throwing up barriers for visitors or staff. It can make talking about the connection between nano and society seem scary, or unnecessary, </a:t>
            </a:r>
            <a:r>
              <a:rPr lang="en-US" b="1" dirty="0" smtClean="0">
                <a:ea typeface="ＭＳ Ｐゴシック" pitchFamily="1" charset="-128"/>
                <a:cs typeface="ＭＳ Ｐゴシック" pitchFamily="1" charset="-128"/>
              </a:rPr>
              <a:t>or just one more thing to try to add on to the interaction</a:t>
            </a:r>
            <a:r>
              <a:rPr lang="en-US" dirty="0" smtClean="0">
                <a:ea typeface="ＭＳ Ｐゴシック" pitchFamily="1" charset="-128"/>
                <a:cs typeface="ＭＳ Ｐゴシック" pitchFamily="1" charset="-128"/>
              </a:rPr>
              <a:t>. We aren’t used to seeing a program with societal and ethical issues being called out intentionally. </a:t>
            </a:r>
            <a:r>
              <a:rPr lang="en-US" b="1" dirty="0" smtClean="0">
                <a:ea typeface="ＭＳ Ｐゴシック" pitchFamily="1" charset="-128"/>
                <a:cs typeface="ＭＳ Ｐゴシック" pitchFamily="1" charset="-128"/>
              </a:rPr>
              <a:t>We’re not trying to call special attention to the issues by placing the sprinkles on top. In fact, the societal issues are always there, it’s just now the role of the educator to help the public see them.</a:t>
            </a:r>
          </a:p>
          <a:p>
            <a:endParaRPr lang="en-US" dirty="0" smtClean="0">
              <a:ea typeface="ＭＳ Ｐゴシック" pitchFamily="1" charset="-128"/>
              <a:cs typeface="ＭＳ Ｐゴシック" pitchFamily="1" charset="-128"/>
            </a:endParaRPr>
          </a:p>
          <a:p>
            <a:r>
              <a:rPr lang="en-US" b="1" dirty="0" smtClean="0">
                <a:ea typeface="ＭＳ Ｐゴシック" pitchFamily="1" charset="-128"/>
                <a:cs typeface="ＭＳ Ｐゴシック" pitchFamily="1" charset="-128"/>
              </a:rPr>
              <a:t>As you’ll learn throughout </a:t>
            </a:r>
            <a:r>
              <a:rPr lang="en-US" b="1" dirty="0" smtClean="0">
                <a:ea typeface="ＭＳ Ｐゴシック" pitchFamily="1" charset="-128"/>
                <a:cs typeface="ＭＳ Ｐゴシック" pitchFamily="1" charset="-128"/>
              </a:rPr>
              <a:t>this session, </a:t>
            </a:r>
            <a:r>
              <a:rPr lang="en-US" b="1" dirty="0" smtClean="0">
                <a:ea typeface="ＭＳ Ｐゴシック" pitchFamily="1" charset="-128"/>
                <a:cs typeface="ＭＳ Ｐゴシック" pitchFamily="1" charset="-128"/>
              </a:rPr>
              <a:t>technologies are part of systems and we should be talking about them as a whole, not as any one independent thing. </a:t>
            </a:r>
          </a:p>
          <a:p>
            <a:endParaRPr lang="en-US" dirty="0" smtClean="0">
              <a:ea typeface="ＭＳ Ｐゴシック" pitchFamily="1" charset="-128"/>
              <a:cs typeface="ＭＳ Ｐゴシック" pitchFamily="1" charset="-128"/>
            </a:endParaRPr>
          </a:p>
          <a:p>
            <a:r>
              <a:rPr lang="en-US" dirty="0" smtClean="0">
                <a:ea typeface="ＭＳ Ｐゴシック" pitchFamily="1" charset="-128"/>
                <a:cs typeface="ＭＳ Ｐゴシック" pitchFamily="1" charset="-128"/>
              </a:rPr>
              <a:t>So instead of using this approach, let</a:t>
            </a:r>
            <a:r>
              <a:rPr lang="ja-JP" altLang="en-US" dirty="0" smtClean="0">
                <a:ea typeface="ＭＳ Ｐゴシック" pitchFamily="1" charset="-128"/>
                <a:cs typeface="ＭＳ Ｐゴシック" pitchFamily="1" charset="-128"/>
              </a:rPr>
              <a:t>’</a:t>
            </a:r>
            <a:r>
              <a:rPr lang="en-US" altLang="ja-JP" dirty="0" smtClean="0">
                <a:ea typeface="ＭＳ Ｐゴシック" pitchFamily="1" charset="-128"/>
                <a:cs typeface="ＭＳ Ｐゴシック" pitchFamily="1" charset="-128"/>
              </a:rPr>
              <a:t>s try mixing the sprinkles--or the nano and society issues--into the batter.</a:t>
            </a:r>
          </a:p>
        </p:txBody>
      </p:sp>
      <p:sp>
        <p:nvSpPr>
          <p:cNvPr id="52228" name="Slide Number Placeholder 3"/>
          <p:cNvSpPr>
            <a:spLocks noGrp="1"/>
          </p:cNvSpPr>
          <p:nvPr>
            <p:ph type="sldNum" sz="quarter" idx="5"/>
          </p:nvPr>
        </p:nvSpPr>
        <p:spPr bwMode="auto">
          <a:ln>
            <a:miter lim="800000"/>
            <a:headEnd/>
            <a:tailEnd/>
          </a:ln>
        </p:spPr>
        <p:txBody>
          <a:bodyPr/>
          <a:lstStyle/>
          <a:p>
            <a:pPr>
              <a:defRPr/>
            </a:pPr>
            <a:fld id="{6D6F013D-83C0-6948-A256-ECA33F38F536}" type="slidenum">
              <a:rPr lang="en-US"/>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FE9660F-9AB4-5243-8BF6-599F7DC9DA13}" type="datetime1">
              <a:rPr lang="en-US"/>
              <a:pPr>
                <a:defRPr/>
              </a:pPr>
              <a:t>12/21/12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FECF288-948A-AD49-BAF5-0EE069BF602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2310067-39C5-A342-B61B-775ACD520603}" type="datetime1">
              <a:rPr lang="en-US"/>
              <a:pPr>
                <a:defRPr/>
              </a:pPr>
              <a:t>12/21/12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541B9DE-F8D4-1941-8523-DB55AA570B7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86A6916-4EB0-A943-9A67-A221BF34FE72}" type="datetime1">
              <a:rPr lang="en-US"/>
              <a:pPr>
                <a:defRPr/>
              </a:pPr>
              <a:t>12/21/12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0234E7-838A-FD43-8C46-B8C6F1DCF87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B4A1076-CE30-024F-9FFC-9B8D6B29B5CF}" type="datetime1">
              <a:rPr lang="en-US"/>
              <a:pPr>
                <a:defRPr/>
              </a:pPr>
              <a:t>12/21/12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B463480-4C88-DE4E-B21E-EB52DCD5D7F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DF7CD7A-8C6D-E64E-B1C1-3A5D2A3CE9D5}" type="datetime1">
              <a:rPr lang="en-US"/>
              <a:pPr>
                <a:defRPr/>
              </a:pPr>
              <a:t>12/21/12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BE8DE0B-D327-FC4C-A54B-E662A34925F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ECAFAC8-0033-0548-8AF7-5C6E388E232B}" type="datetime1">
              <a:rPr lang="en-US"/>
              <a:pPr>
                <a:defRPr/>
              </a:pPr>
              <a:t>12/21/12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FE280A2-2A7B-3C4E-B1DF-859AAAC81B9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8D0805A-5EE7-FE4A-A65B-4CF82175AA07}" type="datetime1">
              <a:rPr lang="en-US"/>
              <a:pPr>
                <a:defRPr/>
              </a:pPr>
              <a:t>12/21/12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DCE1195-0B22-A84D-B133-57E1052EE9E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5FEA1B4-8860-874E-BF83-F7E087212FF5}" type="datetime1">
              <a:rPr lang="en-US"/>
              <a:pPr>
                <a:defRPr/>
              </a:pPr>
              <a:t>12/21/12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02A2EC9-A8F6-DA41-88BF-B708B8B185C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D9491AA-83E8-E04F-91F4-7A8A81DF804F}" type="datetime1">
              <a:rPr lang="en-US"/>
              <a:pPr>
                <a:defRPr/>
              </a:pPr>
              <a:t>12/21/12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20D7CEC-EFBD-F54D-8863-389279C451C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89B7CA8-EF11-6F40-8DD2-F220468CA950}" type="datetime1">
              <a:rPr lang="en-US"/>
              <a:pPr>
                <a:defRPr/>
              </a:pPr>
              <a:t>12/21/12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28CD5D4-6F67-4D4D-9A7A-EBD9E75ECCE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C46565F-2C92-AE4F-A451-2017901B6DDB}" type="datetime1">
              <a:rPr lang="en-US"/>
              <a:pPr>
                <a:defRPr/>
              </a:pPr>
              <a:t>12/21/12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466FCC2-F731-E241-A1F4-EE01DB7F48F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2F1CF"/>
        </a:solidFill>
        <a:effectLst/>
      </p:bgPr>
    </p:bg>
    <p:spTree>
      <p:nvGrpSpPr>
        <p:cNvPr id="1" name=""/>
        <p:cNvGrpSpPr/>
        <p:nvPr/>
      </p:nvGrpSpPr>
      <p:grpSpPr>
        <a:xfrm>
          <a:off x="0" y="0"/>
          <a:ext cx="0" cy="0"/>
          <a:chOff x="0" y="0"/>
          <a:chExt cx="0" cy="0"/>
        </a:xfrm>
      </p:grpSpPr>
      <p:sp>
        <p:nvSpPr>
          <p:cNvPr id="5017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 charset="0"/>
              </a:defRPr>
            </a:lvl1pPr>
          </a:lstStyle>
          <a:p>
            <a:pPr>
              <a:defRPr/>
            </a:pPr>
            <a:fld id="{08A30DFD-15C2-304D-8477-E2B56596E584}" type="datetime1">
              <a:rPr lang="en-US"/>
              <a:pPr>
                <a:defRPr/>
              </a:pPr>
              <a:t>12/21/12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 charset="0"/>
              </a:defRPr>
            </a:lvl1pPr>
          </a:lstStyle>
          <a:p>
            <a:pPr>
              <a:defRPr/>
            </a:pPr>
            <a:fld id="{B5FE5953-9D45-524F-A6A6-F093F50ED67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itchFamily="1"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itchFamily="1"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itchFamily="1"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itchFamily="1"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itchFamily="1"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jpe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1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2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2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2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e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eg"/><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29.jpeg"/><Relationship Id="rId5"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jpe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2.jpe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5538" name="Picture 3" descr="NISE_logo.jpg"/>
          <p:cNvPicPr>
            <a:picLocks noChangeAspect="1"/>
          </p:cNvPicPr>
          <p:nvPr/>
        </p:nvPicPr>
        <p:blipFill>
          <a:blip r:embed="rId3"/>
          <a:srcRect/>
          <a:stretch>
            <a:fillRect/>
          </a:stretch>
        </p:blipFill>
        <p:spPr bwMode="auto">
          <a:xfrm>
            <a:off x="266700" y="6129338"/>
            <a:ext cx="2133600" cy="498475"/>
          </a:xfrm>
          <a:prstGeom prst="rect">
            <a:avLst/>
          </a:prstGeom>
          <a:noFill/>
          <a:ln w="9525">
            <a:noFill/>
            <a:miter lim="800000"/>
            <a:headEnd/>
            <a:tailEnd/>
          </a:ln>
        </p:spPr>
      </p:pic>
      <p:pic>
        <p:nvPicPr>
          <p:cNvPr id="65539" name="Picture 5"/>
          <p:cNvPicPr>
            <a:picLocks noChangeAspect="1"/>
          </p:cNvPicPr>
          <p:nvPr/>
        </p:nvPicPr>
        <p:blipFill>
          <a:blip r:embed="rId4"/>
          <a:srcRect/>
          <a:stretch>
            <a:fillRect/>
          </a:stretch>
        </p:blipFill>
        <p:spPr bwMode="auto">
          <a:xfrm>
            <a:off x="2692400" y="6064250"/>
            <a:ext cx="590550" cy="595313"/>
          </a:xfrm>
          <a:prstGeom prst="rect">
            <a:avLst/>
          </a:prstGeom>
          <a:noFill/>
          <a:ln w="9525">
            <a:noFill/>
            <a:miter lim="800000"/>
            <a:headEnd/>
            <a:tailEnd/>
          </a:ln>
        </p:spPr>
      </p:pic>
      <p:sp>
        <p:nvSpPr>
          <p:cNvPr id="65540" name="TextBox 6"/>
          <p:cNvSpPr txBox="1">
            <a:spLocks noChangeArrowheads="1"/>
          </p:cNvSpPr>
          <p:nvPr/>
        </p:nvSpPr>
        <p:spPr bwMode="auto">
          <a:xfrm>
            <a:off x="0" y="215900"/>
            <a:ext cx="9144000" cy="1292662"/>
          </a:xfrm>
          <a:prstGeom prst="rect">
            <a:avLst/>
          </a:prstGeom>
          <a:noFill/>
          <a:ln w="9525">
            <a:noFill/>
            <a:miter lim="800000"/>
            <a:headEnd/>
            <a:tailEnd/>
          </a:ln>
        </p:spPr>
        <p:txBody>
          <a:bodyPr>
            <a:prstTxWarp prst="textNoShape">
              <a:avLst/>
            </a:prstTxWarp>
            <a:spAutoFit/>
          </a:bodyPr>
          <a:lstStyle/>
          <a:p>
            <a:pPr algn="ctr"/>
            <a:r>
              <a:rPr lang="en-US" sz="3900" dirty="0" smtClean="0">
                <a:solidFill>
                  <a:srgbClr val="0C4225"/>
                </a:solidFill>
                <a:latin typeface="Georgia" pitchFamily="1" charset="0"/>
                <a:ea typeface="Georgia" pitchFamily="1" charset="0"/>
                <a:cs typeface="Georgia" pitchFamily="1" charset="0"/>
              </a:rPr>
              <a:t>Engaging the Public in Conversations</a:t>
            </a:r>
          </a:p>
          <a:p>
            <a:pPr algn="ctr"/>
            <a:r>
              <a:rPr lang="en-US" sz="3900" dirty="0">
                <a:solidFill>
                  <a:srgbClr val="0C4225"/>
                </a:solidFill>
                <a:latin typeface="Georgia" pitchFamily="1" charset="0"/>
                <a:ea typeface="Georgia" pitchFamily="1" charset="0"/>
                <a:cs typeface="Georgia" pitchFamily="1" charset="0"/>
              </a:rPr>
              <a:t>a</a:t>
            </a:r>
            <a:r>
              <a:rPr lang="en-US" sz="3900" dirty="0" smtClean="0">
                <a:solidFill>
                  <a:srgbClr val="0C4225"/>
                </a:solidFill>
                <a:latin typeface="Georgia" pitchFamily="1" charset="0"/>
                <a:ea typeface="Georgia" pitchFamily="1" charset="0"/>
                <a:cs typeface="Georgia" pitchFamily="1" charset="0"/>
              </a:rPr>
              <a:t>bout Nanotechnology &amp; Society</a:t>
            </a:r>
          </a:p>
        </p:txBody>
      </p:sp>
      <p:sp>
        <p:nvSpPr>
          <p:cNvPr id="10" name="Rectangle 9"/>
          <p:cNvSpPr/>
          <p:nvPr/>
        </p:nvSpPr>
        <p:spPr>
          <a:xfrm>
            <a:off x="0" y="5707063"/>
            <a:ext cx="9144000" cy="90487"/>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 </a:t>
            </a:r>
          </a:p>
        </p:txBody>
      </p:sp>
      <p:pic>
        <p:nvPicPr>
          <p:cNvPr id="65545" name="Picture 1" descr="Screen Shot 2012-03-19 at 1.57.21 PM.png"/>
          <p:cNvPicPr>
            <a:picLocks noChangeAspect="1"/>
          </p:cNvPicPr>
          <p:nvPr/>
        </p:nvPicPr>
        <p:blipFill>
          <a:blip r:embed="rId5"/>
          <a:srcRect/>
          <a:stretch>
            <a:fillRect/>
          </a:stretch>
        </p:blipFill>
        <p:spPr bwMode="auto">
          <a:xfrm>
            <a:off x="3587750" y="5954713"/>
            <a:ext cx="1587500" cy="771525"/>
          </a:xfrm>
          <a:prstGeom prst="rect">
            <a:avLst/>
          </a:prstGeom>
          <a:noFill/>
          <a:ln w="9525">
            <a:noFill/>
            <a:miter lim="800000"/>
            <a:headEnd/>
            <a:tailEnd/>
          </a:ln>
        </p:spPr>
      </p:pic>
      <p:pic>
        <p:nvPicPr>
          <p:cNvPr id="11" name="Picture 10" descr="20120723_1092_lo.jpg"/>
          <p:cNvPicPr>
            <a:picLocks noChangeAspect="1"/>
          </p:cNvPicPr>
          <p:nvPr/>
        </p:nvPicPr>
        <p:blipFill>
          <a:blip r:embed="rId6"/>
          <a:srcRect l="1705" t="27673" b="11085"/>
          <a:stretch>
            <a:fillRect/>
          </a:stretch>
        </p:blipFill>
        <p:spPr>
          <a:xfrm>
            <a:off x="-20320" y="1889760"/>
            <a:ext cx="9202420" cy="3816350"/>
          </a:xfrm>
          <a:prstGeom prst="rect">
            <a:avLst/>
          </a:prstGeom>
        </p:spPr>
      </p:pic>
      <p:sp>
        <p:nvSpPr>
          <p:cNvPr id="9" name="Rectangle 8"/>
          <p:cNvSpPr/>
          <p:nvPr/>
        </p:nvSpPr>
        <p:spPr>
          <a:xfrm>
            <a:off x="0" y="179324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12" name="TextBox 6"/>
          <p:cNvSpPr txBox="1">
            <a:spLocks noChangeArrowheads="1"/>
          </p:cNvSpPr>
          <p:nvPr/>
        </p:nvSpPr>
        <p:spPr bwMode="auto">
          <a:xfrm>
            <a:off x="5745163" y="6064250"/>
            <a:ext cx="32178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eaLnBrk="1" hangingPunct="1"/>
            <a:r>
              <a:rPr lang="en-US" sz="1800">
                <a:solidFill>
                  <a:srgbClr val="0C4225"/>
                </a:solidFill>
                <a:latin typeface="Georgia" charset="0"/>
                <a:cs typeface="Georgia" charset="0"/>
              </a:rPr>
              <a:t>Network-Wide Meeting</a:t>
            </a:r>
          </a:p>
          <a:p>
            <a:pPr algn="r" eaLnBrk="1" hangingPunct="1"/>
            <a:r>
              <a:rPr lang="en-US" sz="1800">
                <a:solidFill>
                  <a:srgbClr val="0C4225"/>
                </a:solidFill>
                <a:latin typeface="Georgia" charset="0"/>
                <a:cs typeface="Georgia" charset="0"/>
              </a:rPr>
              <a:t>December 2012 </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106500" name="Title 1"/>
          <p:cNvSpPr>
            <a:spLocks noGrp="1"/>
          </p:cNvSpPr>
          <p:nvPr>
            <p:ph type="title"/>
          </p:nvPr>
        </p:nvSpPr>
        <p:spPr>
          <a:xfrm>
            <a:off x="268288" y="274638"/>
            <a:ext cx="8672512" cy="741362"/>
          </a:xfrm>
        </p:spPr>
        <p:txBody>
          <a:bodyPr/>
          <a:lstStyle/>
          <a:p>
            <a:pPr algn="l" eaLnBrk="1" hangingPunct="1">
              <a:lnSpc>
                <a:spcPct val="90000"/>
              </a:lnSpc>
            </a:pPr>
            <a:r>
              <a:rPr lang="en-US" sz="4000" dirty="0" smtClean="0">
                <a:solidFill>
                  <a:srgbClr val="0C4225"/>
                </a:solidFill>
                <a:latin typeface="Georgia" pitchFamily="1" charset="0"/>
                <a:ea typeface="Georgia" pitchFamily="1" charset="0"/>
                <a:cs typeface="Georgia" pitchFamily="1" charset="0"/>
              </a:rPr>
              <a:t>Baking in Nano &amp; Society</a:t>
            </a:r>
          </a:p>
        </p:txBody>
      </p:sp>
      <p:pic>
        <p:nvPicPr>
          <p:cNvPr id="6" name="Picture 5" descr="5504321163_315790cd52.jpg"/>
          <p:cNvPicPr>
            <a:picLocks noChangeAspect="1"/>
          </p:cNvPicPr>
          <p:nvPr/>
        </p:nvPicPr>
        <p:blipFill rotWithShape="1">
          <a:blip r:embed="rId3">
            <a:extLst/>
          </a:blip>
          <a:srcRect l="2430" r="4489"/>
          <a:stretch/>
        </p:blipFill>
        <p:spPr>
          <a:xfrm>
            <a:off x="1072515" y="1544200"/>
            <a:ext cx="7028859" cy="5029200"/>
          </a:xfrm>
          <a:prstGeom prst="rect">
            <a:avLst/>
          </a:prstGeom>
          <a:ln>
            <a:noFill/>
          </a:ln>
          <a:effectLst/>
        </p:spPr>
      </p:pic>
      <p:sp>
        <p:nvSpPr>
          <p:cNvPr id="8" name="TextBox 7"/>
          <p:cNvSpPr txBox="1"/>
          <p:nvPr/>
        </p:nvSpPr>
        <p:spPr>
          <a:xfrm rot="16200000">
            <a:off x="6013236" y="4551937"/>
            <a:ext cx="3877985" cy="246221"/>
          </a:xfrm>
          <a:prstGeom prst="rect">
            <a:avLst/>
          </a:prstGeom>
          <a:noFill/>
        </p:spPr>
        <p:txBody>
          <a:bodyPr vert="horz" wrap="square" rtlCol="0">
            <a:spAutoFit/>
          </a:bodyPr>
          <a:lstStyle/>
          <a:p>
            <a:r>
              <a:rPr lang="en-US" sz="1000" dirty="0" smtClean="0">
                <a:latin typeface="+mj-lt"/>
              </a:rPr>
              <a:t>Courtesy Tracey </a:t>
            </a:r>
            <a:r>
              <a:rPr lang="en-US" sz="1000" dirty="0" err="1" smtClean="0">
                <a:latin typeface="+mj-lt"/>
              </a:rPr>
              <a:t>Wilhelmsen</a:t>
            </a:r>
            <a:r>
              <a:rPr lang="en-US" sz="1000" dirty="0" smtClean="0">
                <a:latin typeface="+mj-lt"/>
              </a:rPr>
              <a:t>, Tracey’s Culinary Adventures</a:t>
            </a:r>
            <a:endParaRPr lang="en-US" sz="1000" dirty="0">
              <a:latin typeface="+mj-lt"/>
            </a:endParaRPr>
          </a:p>
        </p:txBody>
      </p:sp>
    </p:spTree>
    <p:extLst>
      <p:ext uri="{BB962C8B-B14F-4D97-AF65-F5344CB8AC3E}">
        <p14:creationId xmlns:p14="http://schemas.microsoft.com/office/powerpoint/2010/main" val="196172755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106500" name="Title 1"/>
          <p:cNvSpPr>
            <a:spLocks noGrp="1"/>
          </p:cNvSpPr>
          <p:nvPr>
            <p:ph type="title"/>
          </p:nvPr>
        </p:nvSpPr>
        <p:spPr>
          <a:xfrm>
            <a:off x="268288" y="274638"/>
            <a:ext cx="8672512" cy="741362"/>
          </a:xfrm>
        </p:spPr>
        <p:txBody>
          <a:bodyPr/>
          <a:lstStyle/>
          <a:p>
            <a:pPr algn="l" eaLnBrk="1" hangingPunct="1">
              <a:lnSpc>
                <a:spcPct val="90000"/>
              </a:lnSpc>
            </a:pPr>
            <a:r>
              <a:rPr lang="en-US" sz="4000" dirty="0" smtClean="0">
                <a:solidFill>
                  <a:srgbClr val="0C4225"/>
                </a:solidFill>
                <a:latin typeface="Georgia" pitchFamily="1" charset="0"/>
                <a:ea typeface="Georgia" pitchFamily="1" charset="0"/>
                <a:cs typeface="Georgia" pitchFamily="1" charset="0"/>
              </a:rPr>
              <a:t>How is this Different?</a:t>
            </a:r>
          </a:p>
        </p:txBody>
      </p:sp>
      <p:sp>
        <p:nvSpPr>
          <p:cNvPr id="100357" name="TextBox 4"/>
          <p:cNvSpPr txBox="1">
            <a:spLocks noChangeArrowheads="1"/>
          </p:cNvSpPr>
          <p:nvPr/>
        </p:nvSpPr>
        <p:spPr bwMode="auto">
          <a:xfrm>
            <a:off x="1" y="1574800"/>
            <a:ext cx="4495800" cy="451406"/>
          </a:xfrm>
          <a:prstGeom prst="rect">
            <a:avLst/>
          </a:prstGeom>
          <a:noFill/>
          <a:ln w="9525">
            <a:noFill/>
            <a:miter lim="800000"/>
            <a:headEnd/>
            <a:tailEnd/>
          </a:ln>
        </p:spPr>
        <p:txBody>
          <a:bodyPr wrap="square">
            <a:prstTxWarp prst="textNoShape">
              <a:avLst/>
            </a:prstTxWarp>
            <a:spAutoFit/>
          </a:bodyPr>
          <a:lstStyle/>
          <a:p>
            <a:pPr marL="514350" indent="-514350">
              <a:lnSpc>
                <a:spcPct val="120000"/>
              </a:lnSpc>
              <a:defRPr/>
            </a:pPr>
            <a:endParaRPr lang="en-US" sz="2000" dirty="0" smtClean="0">
              <a:latin typeface="Calibri" pitchFamily="1" charset="0"/>
            </a:endParaRPr>
          </a:p>
        </p:txBody>
      </p:sp>
      <p:sp>
        <p:nvSpPr>
          <p:cNvPr id="7" name="TextBox 6"/>
          <p:cNvSpPr txBox="1"/>
          <p:nvPr/>
        </p:nvSpPr>
        <p:spPr>
          <a:xfrm>
            <a:off x="292099" y="1574800"/>
            <a:ext cx="3937001" cy="3873368"/>
          </a:xfrm>
          <a:prstGeom prst="rect">
            <a:avLst/>
          </a:prstGeom>
          <a:noFill/>
        </p:spPr>
        <p:txBody>
          <a:bodyPr wrap="square" rtlCol="0">
            <a:spAutoFit/>
          </a:bodyPr>
          <a:lstStyle/>
          <a:p>
            <a:pPr marL="342900" indent="-342900">
              <a:lnSpc>
                <a:spcPct val="90000"/>
              </a:lnSpc>
              <a:spcBef>
                <a:spcPts val="0"/>
              </a:spcBef>
              <a:spcAft>
                <a:spcPts val="400"/>
              </a:spcAft>
            </a:pPr>
            <a:r>
              <a:rPr lang="en-US" sz="2000" b="1" dirty="0" smtClean="0">
                <a:latin typeface="Calibri" pitchFamily="1" charset="0"/>
              </a:rPr>
              <a:t>Demonstration</a:t>
            </a:r>
          </a:p>
          <a:p>
            <a:pPr marL="228600" indent="-228600">
              <a:lnSpc>
                <a:spcPct val="90000"/>
              </a:lnSpc>
              <a:spcBef>
                <a:spcPts val="0"/>
              </a:spcBef>
              <a:spcAft>
                <a:spcPts val="400"/>
              </a:spcAft>
              <a:buFont typeface="Arial"/>
              <a:buChar char="•"/>
            </a:pPr>
            <a:r>
              <a:rPr lang="en-US" dirty="0" smtClean="0">
                <a:latin typeface="Calibri" pitchFamily="1" charset="0"/>
              </a:rPr>
              <a:t>Scientist/educator has knowledge and expertise to share</a:t>
            </a:r>
          </a:p>
          <a:p>
            <a:pPr marL="228600" indent="-228600">
              <a:lnSpc>
                <a:spcPct val="90000"/>
              </a:lnSpc>
              <a:spcBef>
                <a:spcPts val="0"/>
              </a:spcBef>
              <a:spcAft>
                <a:spcPts val="400"/>
              </a:spcAft>
              <a:buFont typeface="Arial"/>
              <a:buChar char="•"/>
            </a:pPr>
            <a:r>
              <a:rPr lang="en-US" dirty="0" smtClean="0">
                <a:latin typeface="Calibri" pitchFamily="1" charset="0"/>
              </a:rPr>
              <a:t>Visitors discover phenomena and laws of nature</a:t>
            </a:r>
          </a:p>
          <a:p>
            <a:pPr marL="228600" indent="-228600">
              <a:lnSpc>
                <a:spcPct val="90000"/>
              </a:lnSpc>
              <a:spcBef>
                <a:spcPts val="0"/>
              </a:spcBef>
              <a:spcAft>
                <a:spcPts val="400"/>
              </a:spcAft>
              <a:buFont typeface="Arial"/>
              <a:buChar char="•"/>
            </a:pPr>
            <a:r>
              <a:rPr lang="en-US" dirty="0" smtClean="0">
                <a:latin typeface="Calibri" pitchFamily="1" charset="0"/>
              </a:rPr>
              <a:t>The facilitator communicates facts</a:t>
            </a:r>
          </a:p>
          <a:p>
            <a:pPr marL="228600" indent="-228600">
              <a:lnSpc>
                <a:spcPct val="90000"/>
              </a:lnSpc>
              <a:spcBef>
                <a:spcPts val="0"/>
              </a:spcBef>
              <a:spcAft>
                <a:spcPts val="400"/>
              </a:spcAft>
              <a:buFont typeface="Arial"/>
              <a:buChar char="•"/>
            </a:pPr>
            <a:r>
              <a:rPr lang="en-US" dirty="0" smtClean="0">
                <a:latin typeface="Calibri" pitchFamily="1" charset="0"/>
              </a:rPr>
              <a:t>Visitors ask questions and receive answers</a:t>
            </a:r>
          </a:p>
          <a:p>
            <a:pPr marL="228600" indent="-228600">
              <a:lnSpc>
                <a:spcPct val="90000"/>
              </a:lnSpc>
              <a:spcBef>
                <a:spcPts val="0"/>
              </a:spcBef>
              <a:spcAft>
                <a:spcPts val="400"/>
              </a:spcAft>
              <a:buFont typeface="Arial"/>
              <a:buChar char="•"/>
            </a:pPr>
            <a:r>
              <a:rPr lang="en-US" dirty="0" smtClean="0">
                <a:latin typeface="Calibri" pitchFamily="1" charset="0"/>
              </a:rPr>
              <a:t>Public understanding</a:t>
            </a:r>
          </a:p>
          <a:p>
            <a:pPr>
              <a:lnSpc>
                <a:spcPct val="90000"/>
              </a:lnSpc>
              <a:spcBef>
                <a:spcPct val="20000"/>
              </a:spcBef>
            </a:pPr>
            <a:endParaRPr lang="en-US" sz="2000" dirty="0" smtClean="0">
              <a:latin typeface="Calibri" pitchFamily="1" charset="0"/>
            </a:endParaRPr>
          </a:p>
          <a:p>
            <a:pPr>
              <a:lnSpc>
                <a:spcPct val="90000"/>
              </a:lnSpc>
              <a:spcBef>
                <a:spcPct val="20000"/>
              </a:spcBef>
            </a:pPr>
            <a:r>
              <a:rPr lang="en-US" i="1" dirty="0" smtClean="0">
                <a:latin typeface="Calibri" pitchFamily="1" charset="0"/>
              </a:rPr>
              <a:t>Use this approach to explain the Bernoulli Principle to visitors</a:t>
            </a:r>
          </a:p>
          <a:p>
            <a:endParaRPr lang="en-US" dirty="0"/>
          </a:p>
        </p:txBody>
      </p:sp>
      <p:sp>
        <p:nvSpPr>
          <p:cNvPr id="8" name="TextBox 7"/>
          <p:cNvSpPr txBox="1"/>
          <p:nvPr/>
        </p:nvSpPr>
        <p:spPr>
          <a:xfrm>
            <a:off x="4930140" y="1574800"/>
            <a:ext cx="3858260" cy="3841052"/>
          </a:xfrm>
          <a:prstGeom prst="rect">
            <a:avLst/>
          </a:prstGeom>
          <a:noFill/>
        </p:spPr>
        <p:txBody>
          <a:bodyPr wrap="square" rtlCol="0">
            <a:spAutoFit/>
          </a:bodyPr>
          <a:lstStyle/>
          <a:p>
            <a:pPr marL="342900" indent="-342900">
              <a:lnSpc>
                <a:spcPct val="90000"/>
              </a:lnSpc>
              <a:spcBef>
                <a:spcPts val="0"/>
              </a:spcBef>
              <a:spcAft>
                <a:spcPts val="400"/>
              </a:spcAft>
            </a:pPr>
            <a:r>
              <a:rPr lang="en-US" sz="2000" b="1" dirty="0" smtClean="0">
                <a:latin typeface="Calibri" pitchFamily="1" charset="0"/>
              </a:rPr>
              <a:t>Conversation</a:t>
            </a:r>
          </a:p>
          <a:p>
            <a:pPr marL="228600" indent="-228600">
              <a:lnSpc>
                <a:spcPct val="90000"/>
              </a:lnSpc>
              <a:spcBef>
                <a:spcPts val="0"/>
              </a:spcBef>
              <a:spcAft>
                <a:spcPts val="400"/>
              </a:spcAft>
              <a:buFont typeface="Arial"/>
              <a:buChar char="•"/>
            </a:pPr>
            <a:r>
              <a:rPr lang="en-US" dirty="0" smtClean="0">
                <a:latin typeface="Calibri" pitchFamily="1" charset="0"/>
              </a:rPr>
              <a:t>Everyone has their own values and perspective to share</a:t>
            </a:r>
          </a:p>
          <a:p>
            <a:pPr marL="228600" indent="-228600">
              <a:lnSpc>
                <a:spcPct val="90000"/>
              </a:lnSpc>
              <a:spcBef>
                <a:spcPts val="0"/>
              </a:spcBef>
              <a:spcAft>
                <a:spcPts val="400"/>
              </a:spcAft>
              <a:buFont typeface="Arial"/>
              <a:buChar char="•"/>
            </a:pPr>
            <a:r>
              <a:rPr lang="en-US" dirty="0" smtClean="0">
                <a:latin typeface="Calibri" pitchFamily="1" charset="0"/>
              </a:rPr>
              <a:t>Visitors form opinions and explore ideas</a:t>
            </a:r>
          </a:p>
          <a:p>
            <a:pPr marL="228600" indent="-228600">
              <a:lnSpc>
                <a:spcPct val="90000"/>
              </a:lnSpc>
              <a:spcBef>
                <a:spcPts val="0"/>
              </a:spcBef>
              <a:spcAft>
                <a:spcPts val="400"/>
              </a:spcAft>
              <a:buFont typeface="Arial"/>
              <a:buChar char="•"/>
            </a:pPr>
            <a:r>
              <a:rPr lang="en-US" dirty="0" smtClean="0">
                <a:latin typeface="Calibri" pitchFamily="1" charset="0"/>
              </a:rPr>
              <a:t>The group considers facts and values</a:t>
            </a:r>
          </a:p>
          <a:p>
            <a:pPr marL="228600" indent="-228600">
              <a:lnSpc>
                <a:spcPct val="90000"/>
              </a:lnSpc>
              <a:spcBef>
                <a:spcPts val="0"/>
              </a:spcBef>
              <a:spcAft>
                <a:spcPts val="400"/>
              </a:spcAft>
              <a:buFont typeface="Arial"/>
              <a:buChar char="•"/>
            </a:pPr>
            <a:r>
              <a:rPr lang="en-US" dirty="0" smtClean="0">
                <a:latin typeface="Calibri" pitchFamily="1" charset="0"/>
              </a:rPr>
              <a:t>Facilitators and visitors ask questions and receive responses</a:t>
            </a:r>
          </a:p>
          <a:p>
            <a:pPr marL="228600" indent="-228600">
              <a:lnSpc>
                <a:spcPct val="90000"/>
              </a:lnSpc>
              <a:spcBef>
                <a:spcPts val="0"/>
              </a:spcBef>
              <a:spcAft>
                <a:spcPts val="400"/>
              </a:spcAft>
              <a:buFont typeface="Arial"/>
              <a:buChar char="•"/>
            </a:pPr>
            <a:r>
              <a:rPr lang="en-US" dirty="0" smtClean="0">
                <a:latin typeface="Calibri" pitchFamily="1" charset="0"/>
              </a:rPr>
              <a:t>Public engagement</a:t>
            </a:r>
          </a:p>
          <a:p>
            <a:pPr>
              <a:lnSpc>
                <a:spcPct val="90000"/>
              </a:lnSpc>
              <a:spcBef>
                <a:spcPct val="20000"/>
              </a:spcBef>
            </a:pPr>
            <a:endParaRPr lang="en-US" sz="2000" dirty="0" smtClean="0">
              <a:latin typeface="Calibri" pitchFamily="1" charset="0"/>
            </a:endParaRPr>
          </a:p>
          <a:p>
            <a:pPr>
              <a:lnSpc>
                <a:spcPct val="90000"/>
              </a:lnSpc>
              <a:spcBef>
                <a:spcPct val="20000"/>
              </a:spcBef>
            </a:pPr>
            <a:r>
              <a:rPr lang="en-US" i="1" dirty="0" smtClean="0">
                <a:latin typeface="Calibri" pitchFamily="1" charset="0"/>
              </a:rPr>
              <a:t>Try this approach to engage visitors in nano and society </a:t>
            </a:r>
          </a:p>
          <a:p>
            <a:endParaRPr lang="en-US" dirty="0"/>
          </a:p>
        </p:txBody>
      </p:sp>
    </p:spTree>
    <p:extLst>
      <p:ext uri="{BB962C8B-B14F-4D97-AF65-F5344CB8AC3E}">
        <p14:creationId xmlns:p14="http://schemas.microsoft.com/office/powerpoint/2010/main" val="16429380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889" name="Straight Connector 37888"/>
          <p:cNvCxnSpPr/>
          <p:nvPr/>
        </p:nvCxnSpPr>
        <p:spPr>
          <a:xfrm flipH="1">
            <a:off x="1314450" y="2803525"/>
            <a:ext cx="1860550" cy="2619375"/>
          </a:xfrm>
          <a:prstGeom prst="line">
            <a:avLst/>
          </a:prstGeom>
          <a:ln>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92165" name="Title 1"/>
          <p:cNvSpPr>
            <a:spLocks noGrp="1"/>
          </p:cNvSpPr>
          <p:nvPr>
            <p:ph type="title"/>
          </p:nvPr>
        </p:nvSpPr>
        <p:spPr>
          <a:xfrm>
            <a:off x="254000" y="274638"/>
            <a:ext cx="8661400" cy="741362"/>
          </a:xfrm>
        </p:spPr>
        <p:txBody>
          <a:bodyPr/>
          <a:lstStyle/>
          <a:p>
            <a:pPr algn="l" eaLnBrk="1" hangingPunct="1">
              <a:lnSpc>
                <a:spcPct val="90000"/>
              </a:lnSpc>
            </a:pPr>
            <a:r>
              <a:rPr lang="en-US" sz="4000">
                <a:solidFill>
                  <a:srgbClr val="0C4225"/>
                </a:solidFill>
                <a:latin typeface="Georgia" charset="0"/>
                <a:ea typeface="Georgia" charset="0"/>
                <a:cs typeface="Georgia" charset="0"/>
              </a:rPr>
              <a:t>Let</a:t>
            </a:r>
            <a:r>
              <a:rPr lang="ja-JP" altLang="en-US" sz="4000">
                <a:solidFill>
                  <a:srgbClr val="0C4225"/>
                </a:solidFill>
                <a:latin typeface="Georgia" charset="0"/>
                <a:ea typeface="Georgia" charset="0"/>
                <a:cs typeface="Georgia" charset="0"/>
              </a:rPr>
              <a:t>’</a:t>
            </a:r>
            <a:r>
              <a:rPr lang="en-US" altLang="ja-JP" sz="4000">
                <a:solidFill>
                  <a:srgbClr val="0C4225"/>
                </a:solidFill>
                <a:latin typeface="Georgia" charset="0"/>
                <a:ea typeface="Georgia" charset="0"/>
                <a:cs typeface="Georgia" charset="0"/>
              </a:rPr>
              <a:t>s Go Fishing!</a:t>
            </a:r>
            <a:endParaRPr lang="en-US" sz="4000">
              <a:solidFill>
                <a:srgbClr val="0C4225"/>
              </a:solidFill>
              <a:latin typeface="Georgia" charset="0"/>
              <a:ea typeface="Georgia" charset="0"/>
              <a:cs typeface="Georgia" charset="0"/>
            </a:endParaRPr>
          </a:p>
        </p:txBody>
      </p:sp>
      <p:pic>
        <p:nvPicPr>
          <p:cNvPr id="92167" name="Picture 1" descr="200387759-001.png"/>
          <p:cNvPicPr>
            <a:picLocks noChangeAspect="1"/>
          </p:cNvPicPr>
          <p:nvPr/>
        </p:nvPicPr>
        <p:blipFill>
          <a:blip r:embed="rId3"/>
          <a:srcRect/>
          <a:stretch>
            <a:fillRect/>
          </a:stretch>
        </p:blipFill>
        <p:spPr bwMode="auto">
          <a:xfrm>
            <a:off x="6172200" y="728663"/>
            <a:ext cx="2278063" cy="6053137"/>
          </a:xfrm>
          <a:prstGeom prst="rect">
            <a:avLst/>
          </a:prstGeom>
          <a:noFill/>
          <a:ln w="9525">
            <a:noFill/>
            <a:miter lim="800000"/>
            <a:headEnd/>
            <a:tailEnd/>
          </a:ln>
        </p:spPr>
      </p:pic>
      <p:cxnSp>
        <p:nvCxnSpPr>
          <p:cNvPr id="9" name="Curved Connector 8"/>
          <p:cNvCxnSpPr>
            <a:endCxn id="32" idx="4"/>
          </p:cNvCxnSpPr>
          <p:nvPr/>
        </p:nvCxnSpPr>
        <p:spPr>
          <a:xfrm rot="10800000" flipV="1">
            <a:off x="3187700" y="1536700"/>
            <a:ext cx="4343400" cy="1316038"/>
          </a:xfrm>
          <a:prstGeom prst="curvedConnector4">
            <a:avLst>
              <a:gd name="adj1" fmla="val 49167"/>
              <a:gd name="adj2" fmla="val 117369"/>
            </a:avLst>
          </a:prstGeom>
          <a:ln>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116013" y="2743200"/>
            <a:ext cx="2033587" cy="2857500"/>
          </a:xfrm>
          <a:prstGeom prst="line">
            <a:avLst/>
          </a:prstGeom>
          <a:ln>
            <a:solidFill>
              <a:srgbClr val="412524"/>
            </a:solidFill>
          </a:ln>
        </p:spPr>
        <p:style>
          <a:lnRef idx="2">
            <a:schemeClr val="accent1"/>
          </a:lnRef>
          <a:fillRef idx="0">
            <a:schemeClr val="accent1"/>
          </a:fillRef>
          <a:effectRef idx="1">
            <a:schemeClr val="accent1"/>
          </a:effectRef>
          <a:fontRef idx="minor">
            <a:schemeClr val="tx1"/>
          </a:fontRef>
        </p:style>
      </p:cxnSp>
      <p:sp>
        <p:nvSpPr>
          <p:cNvPr id="15" name="Connector 14"/>
          <p:cNvSpPr/>
          <p:nvPr/>
        </p:nvSpPr>
        <p:spPr>
          <a:xfrm>
            <a:off x="1203325" y="5407025"/>
            <a:ext cx="258763" cy="249238"/>
          </a:xfrm>
          <a:prstGeom prst="flowChartConnector">
            <a:avLst/>
          </a:prstGeom>
          <a:solidFill>
            <a:srgbClr val="412524"/>
          </a:solidFill>
          <a:ln>
            <a:solidFill>
              <a:srgbClr val="412524"/>
            </a:solidFill>
          </a:ln>
        </p:spPr>
        <p:style>
          <a:lnRef idx="1">
            <a:schemeClr val="accent1"/>
          </a:lnRef>
          <a:fillRef idx="3">
            <a:schemeClr val="accent1"/>
          </a:fillRef>
          <a:effectRef idx="2">
            <a:schemeClr val="accent1"/>
          </a:effectRef>
          <a:fontRef idx="minor">
            <a:schemeClr val="lt1"/>
          </a:fontRef>
        </p:style>
        <p:txBody>
          <a:bodyPr/>
          <a:lstStyle/>
          <a:p>
            <a:pPr>
              <a:defRPr/>
            </a:pPr>
            <a:endParaRPr lang="en-US"/>
          </a:p>
        </p:txBody>
      </p:sp>
      <p:sp>
        <p:nvSpPr>
          <p:cNvPr id="28" name="Donut 27"/>
          <p:cNvSpPr/>
          <p:nvPr/>
        </p:nvSpPr>
        <p:spPr>
          <a:xfrm>
            <a:off x="1722438" y="4694238"/>
            <a:ext cx="144462" cy="117475"/>
          </a:xfrm>
          <a:prstGeom prst="donut">
            <a:avLst/>
          </a:prstGeom>
          <a:solidFill>
            <a:srgbClr val="412524"/>
          </a:solidFill>
          <a:ln>
            <a:solidFill>
              <a:srgbClr val="412524"/>
            </a:solidFill>
          </a:ln>
        </p:spPr>
        <p:style>
          <a:lnRef idx="1">
            <a:schemeClr val="accent1"/>
          </a:lnRef>
          <a:fillRef idx="3">
            <a:schemeClr val="accent1"/>
          </a:fillRef>
          <a:effectRef idx="2">
            <a:schemeClr val="accent1"/>
          </a:effectRef>
          <a:fontRef idx="minor">
            <a:schemeClr val="lt1"/>
          </a:fontRef>
        </p:style>
        <p:txBody>
          <a:bodyPr/>
          <a:lstStyle/>
          <a:p>
            <a:pPr>
              <a:defRPr/>
            </a:pPr>
            <a:endParaRPr lang="en-US"/>
          </a:p>
        </p:txBody>
      </p:sp>
      <p:sp>
        <p:nvSpPr>
          <p:cNvPr id="30" name="Donut 29"/>
          <p:cNvSpPr/>
          <p:nvPr/>
        </p:nvSpPr>
        <p:spPr>
          <a:xfrm>
            <a:off x="2259013" y="3941763"/>
            <a:ext cx="144462" cy="117475"/>
          </a:xfrm>
          <a:prstGeom prst="donut">
            <a:avLst/>
          </a:prstGeom>
          <a:solidFill>
            <a:srgbClr val="412524"/>
          </a:solidFill>
          <a:ln>
            <a:solidFill>
              <a:srgbClr val="412524"/>
            </a:solidFill>
          </a:ln>
        </p:spPr>
        <p:style>
          <a:lnRef idx="1">
            <a:schemeClr val="accent1"/>
          </a:lnRef>
          <a:fillRef idx="3">
            <a:schemeClr val="accent1"/>
          </a:fillRef>
          <a:effectRef idx="2">
            <a:schemeClr val="accent1"/>
          </a:effectRef>
          <a:fontRef idx="minor">
            <a:schemeClr val="lt1"/>
          </a:fontRef>
        </p:style>
        <p:txBody>
          <a:bodyPr/>
          <a:lstStyle/>
          <a:p>
            <a:pPr>
              <a:defRPr/>
            </a:pPr>
            <a:endParaRPr lang="en-US"/>
          </a:p>
        </p:txBody>
      </p:sp>
      <p:sp>
        <p:nvSpPr>
          <p:cNvPr id="31" name="Donut 30"/>
          <p:cNvSpPr/>
          <p:nvPr/>
        </p:nvSpPr>
        <p:spPr>
          <a:xfrm>
            <a:off x="2744788" y="3273425"/>
            <a:ext cx="144462" cy="117475"/>
          </a:xfrm>
          <a:prstGeom prst="donut">
            <a:avLst/>
          </a:prstGeom>
          <a:solidFill>
            <a:srgbClr val="412524"/>
          </a:solidFill>
          <a:ln>
            <a:solidFill>
              <a:srgbClr val="412524"/>
            </a:solidFill>
          </a:ln>
        </p:spPr>
        <p:style>
          <a:lnRef idx="1">
            <a:schemeClr val="accent1"/>
          </a:lnRef>
          <a:fillRef idx="3">
            <a:schemeClr val="accent1"/>
          </a:fillRef>
          <a:effectRef idx="2">
            <a:schemeClr val="accent1"/>
          </a:effectRef>
          <a:fontRef idx="minor">
            <a:schemeClr val="lt1"/>
          </a:fontRef>
        </p:style>
        <p:txBody>
          <a:bodyPr/>
          <a:lstStyle/>
          <a:p>
            <a:pPr>
              <a:defRPr/>
            </a:pPr>
            <a:endParaRPr lang="en-US"/>
          </a:p>
        </p:txBody>
      </p:sp>
      <p:sp>
        <p:nvSpPr>
          <p:cNvPr id="32" name="Donut 31"/>
          <p:cNvSpPr/>
          <p:nvPr/>
        </p:nvSpPr>
        <p:spPr>
          <a:xfrm>
            <a:off x="3114675" y="2735263"/>
            <a:ext cx="146050" cy="117475"/>
          </a:xfrm>
          <a:prstGeom prst="donut">
            <a:avLst/>
          </a:prstGeom>
          <a:solidFill>
            <a:srgbClr val="412524"/>
          </a:solidFill>
          <a:ln>
            <a:solidFill>
              <a:srgbClr val="412524"/>
            </a:solidFill>
          </a:ln>
        </p:spPr>
        <p:style>
          <a:lnRef idx="1">
            <a:schemeClr val="accent1"/>
          </a:lnRef>
          <a:fillRef idx="3">
            <a:schemeClr val="accent1"/>
          </a:fillRef>
          <a:effectRef idx="2">
            <a:schemeClr val="accent1"/>
          </a:effectRef>
          <a:fontRef idx="minor">
            <a:schemeClr val="lt1"/>
          </a:fontRef>
        </p:style>
        <p:txBody>
          <a:bodyPr/>
          <a:lstStyle/>
          <a:p>
            <a:pPr>
              <a:defRPr/>
            </a:pPr>
            <a:endParaRPr lang="en-US"/>
          </a:p>
        </p:txBody>
      </p:sp>
      <p:sp>
        <p:nvSpPr>
          <p:cNvPr id="37897" name="Alternate Process 37896"/>
          <p:cNvSpPr/>
          <p:nvPr/>
        </p:nvSpPr>
        <p:spPr>
          <a:xfrm rot="2264897">
            <a:off x="1147763" y="5141913"/>
            <a:ext cx="52387" cy="695325"/>
          </a:xfrm>
          <a:prstGeom prst="flowChartAlternateProcess">
            <a:avLst/>
          </a:prstGeom>
          <a:solidFill>
            <a:srgbClr val="412524"/>
          </a:solidFill>
          <a:ln>
            <a:solidFill>
              <a:srgbClr val="412524"/>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5317904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788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78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2531"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smtClean="0">
                <a:solidFill>
                  <a:srgbClr val="0C4225"/>
                </a:solidFill>
                <a:latin typeface="Georgia" charset="0"/>
                <a:cs typeface="Georgia" charset="0"/>
              </a:rPr>
              <a:t>Workshop Online Resources</a:t>
            </a:r>
            <a:endParaRPr lang="en-US" sz="4000" dirty="0">
              <a:solidFill>
                <a:srgbClr val="0C4225"/>
              </a:solidFill>
              <a:latin typeface="Georgia" charset="0"/>
              <a:cs typeface="Georgia" charset="0"/>
            </a:endParaRPr>
          </a:p>
        </p:txBody>
      </p:sp>
      <p:pic>
        <p:nvPicPr>
          <p:cNvPr id="2" name="Picture 1" descr="Screen Shot 2012-12-06 at 7.54.34 PM.png"/>
          <p:cNvPicPr>
            <a:picLocks noChangeAspect="1"/>
          </p:cNvPicPr>
          <p:nvPr/>
        </p:nvPicPr>
        <p:blipFill rotWithShape="1">
          <a:blip r:embed="rId3">
            <a:extLst>
              <a:ext uri="{28A0092B-C50C-407E-A947-70E740481C1C}">
                <a14:useLocalDpi xmlns:a14="http://schemas.microsoft.com/office/drawing/2010/main" val="0"/>
              </a:ext>
            </a:extLst>
          </a:blip>
          <a:srcRect r="26172"/>
          <a:stretch/>
        </p:blipFill>
        <p:spPr>
          <a:xfrm>
            <a:off x="358588" y="1372444"/>
            <a:ext cx="5289177" cy="4862876"/>
          </a:xfrm>
          <a:prstGeom prst="rect">
            <a:avLst/>
          </a:prstGeom>
        </p:spPr>
      </p:pic>
      <p:sp>
        <p:nvSpPr>
          <p:cNvPr id="11" name="Rounded Rectangle 10"/>
          <p:cNvSpPr/>
          <p:nvPr/>
        </p:nvSpPr>
        <p:spPr>
          <a:xfrm>
            <a:off x="6324600" y="2420471"/>
            <a:ext cx="2590800" cy="3376705"/>
          </a:xfrm>
          <a:prstGeom prst="roundRect">
            <a:avLst/>
          </a:prstGeom>
          <a:solidFill>
            <a:schemeClr val="bg1"/>
          </a:solidFill>
          <a:ln w="76200" cmpd="sng">
            <a:solidFill>
              <a:schemeClr val="accent2">
                <a:lumMod val="90000"/>
                <a:lumOff val="1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n>
                <a:solidFill>
                  <a:srgbClr val="000000"/>
                </a:solidFill>
              </a:ln>
            </a:endParaRPr>
          </a:p>
        </p:txBody>
      </p:sp>
      <p:sp>
        <p:nvSpPr>
          <p:cNvPr id="13" name="Isosceles Triangle 12"/>
          <p:cNvSpPr/>
          <p:nvPr/>
        </p:nvSpPr>
        <p:spPr>
          <a:xfrm rot="16200000">
            <a:off x="5198269" y="2612535"/>
            <a:ext cx="254000" cy="1922462"/>
          </a:xfrm>
          <a:prstGeom prst="triangle">
            <a:avLst/>
          </a:prstGeom>
          <a:solidFill>
            <a:schemeClr val="accent2">
              <a:lumMod val="90000"/>
              <a:lumOff val="10000"/>
            </a:schemeClr>
          </a:solidFill>
          <a:ln>
            <a:solidFill>
              <a:srgbClr val="66006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err="1"/>
              <a:t>r</a:t>
            </a:r>
            <a:endParaRPr lang="en-US" dirty="0"/>
          </a:p>
        </p:txBody>
      </p:sp>
      <p:sp>
        <p:nvSpPr>
          <p:cNvPr id="5" name="TextBox 4"/>
          <p:cNvSpPr txBox="1"/>
          <p:nvPr/>
        </p:nvSpPr>
        <p:spPr>
          <a:xfrm>
            <a:off x="6484471" y="2813680"/>
            <a:ext cx="2196353" cy="2708434"/>
          </a:xfrm>
          <a:prstGeom prst="rect">
            <a:avLst/>
          </a:prstGeom>
          <a:noFill/>
        </p:spPr>
        <p:txBody>
          <a:bodyPr wrap="square" rtlCol="0">
            <a:spAutoFit/>
          </a:bodyPr>
          <a:lstStyle/>
          <a:p>
            <a:pPr marL="285750" indent="-285750">
              <a:spcAft>
                <a:spcPts val="1200"/>
              </a:spcAft>
              <a:buFont typeface="Arial"/>
              <a:buChar char="•"/>
            </a:pPr>
            <a:r>
              <a:rPr lang="en-US" sz="2000" dirty="0" smtClean="0">
                <a:latin typeface="+mn-lt"/>
              </a:rPr>
              <a:t>Tips for Visitor Conversations</a:t>
            </a:r>
          </a:p>
          <a:p>
            <a:pPr marL="285750" indent="-285750">
              <a:spcAft>
                <a:spcPts val="1200"/>
              </a:spcAft>
              <a:buFont typeface="Arial"/>
              <a:buChar char="•"/>
            </a:pPr>
            <a:r>
              <a:rPr lang="en-US" sz="2000" dirty="0" smtClean="0">
                <a:latin typeface="+mn-lt"/>
              </a:rPr>
              <a:t>Conversation Cheat Sheet</a:t>
            </a:r>
          </a:p>
          <a:p>
            <a:pPr marL="285750" indent="-285750">
              <a:spcAft>
                <a:spcPts val="1200"/>
              </a:spcAft>
              <a:buFont typeface="Arial"/>
              <a:buChar char="•"/>
            </a:pPr>
            <a:r>
              <a:rPr lang="en-US" sz="2000" dirty="0" smtClean="0">
                <a:latin typeface="+mn-lt"/>
              </a:rPr>
              <a:t>Big Ideas Guide</a:t>
            </a:r>
          </a:p>
          <a:p>
            <a:pPr marL="285750" indent="-285750">
              <a:spcAft>
                <a:spcPts val="1200"/>
              </a:spcAft>
              <a:buFont typeface="Arial"/>
              <a:buChar char="•"/>
            </a:pPr>
            <a:r>
              <a:rPr lang="en-US" sz="2000" dirty="0" smtClean="0">
                <a:latin typeface="+mn-lt"/>
              </a:rPr>
              <a:t>Improv Exercises</a:t>
            </a:r>
            <a:endParaRPr lang="en-US" sz="2000" dirty="0">
              <a:latin typeface="+mn-lt"/>
            </a:endParaRPr>
          </a:p>
        </p:txBody>
      </p:sp>
      <p:sp>
        <p:nvSpPr>
          <p:cNvPr id="6" name="TextBox 5"/>
          <p:cNvSpPr txBox="1"/>
          <p:nvPr/>
        </p:nvSpPr>
        <p:spPr>
          <a:xfrm>
            <a:off x="1" y="6310676"/>
            <a:ext cx="9143999" cy="369332"/>
          </a:xfrm>
          <a:prstGeom prst="rect">
            <a:avLst/>
          </a:prstGeom>
          <a:noFill/>
        </p:spPr>
        <p:txBody>
          <a:bodyPr wrap="square" rtlCol="0">
            <a:spAutoFit/>
          </a:bodyPr>
          <a:lstStyle/>
          <a:p>
            <a:pPr algn="ctr"/>
            <a:r>
              <a:rPr lang="en-US" b="1" dirty="0">
                <a:latin typeface="+mn-lt"/>
              </a:rPr>
              <a:t>http://</a:t>
            </a:r>
            <a:r>
              <a:rPr lang="en-US" b="1" dirty="0" err="1">
                <a:latin typeface="+mn-lt"/>
              </a:rPr>
              <a:t>www.nisenet.org</a:t>
            </a:r>
            <a:r>
              <a:rPr lang="en-US" b="1" dirty="0">
                <a:latin typeface="+mn-lt"/>
              </a:rPr>
              <a:t>/community/events/other/</a:t>
            </a:r>
            <a:r>
              <a:rPr lang="en-US" b="1" dirty="0" err="1">
                <a:latin typeface="+mn-lt"/>
              </a:rPr>
              <a:t>nano_society_workshop</a:t>
            </a:r>
            <a:endParaRPr lang="en-US" b="1" dirty="0">
              <a:latin typeface="+mn-lt"/>
            </a:endParaRPr>
          </a:p>
        </p:txBody>
      </p:sp>
    </p:spTree>
    <p:extLst>
      <p:ext uri="{BB962C8B-B14F-4D97-AF65-F5344CB8AC3E}">
        <p14:creationId xmlns:p14="http://schemas.microsoft.com/office/powerpoint/2010/main" val="238141283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6413" y="0"/>
            <a:ext cx="92075" cy="6858000"/>
          </a:xfrm>
          <a:prstGeom prst="rect">
            <a:avLst/>
          </a:prstGeom>
          <a:solidFill>
            <a:srgbClr val="ABCB4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2403" name="Picture 7" descr="NISE_tag_white.png"/>
          <p:cNvPicPr>
            <a:picLocks noChangeAspect="1"/>
          </p:cNvPicPr>
          <p:nvPr/>
        </p:nvPicPr>
        <p:blipFill>
          <a:blip r:embed="rId3"/>
          <a:srcRect/>
          <a:stretch>
            <a:fillRect/>
          </a:stretch>
        </p:blipFill>
        <p:spPr bwMode="auto">
          <a:xfrm>
            <a:off x="185738" y="6330950"/>
            <a:ext cx="898525" cy="350838"/>
          </a:xfrm>
          <a:prstGeom prst="rect">
            <a:avLst/>
          </a:prstGeom>
          <a:noFill/>
          <a:ln w="9525">
            <a:noFill/>
            <a:miter lim="800000"/>
            <a:headEnd/>
            <a:tailEnd/>
          </a:ln>
        </p:spPr>
      </p:pic>
      <p:sp>
        <p:nvSpPr>
          <p:cNvPr id="102404" name="Title 1"/>
          <p:cNvSpPr txBox="1">
            <a:spLocks/>
          </p:cNvSpPr>
          <p:nvPr/>
        </p:nvSpPr>
        <p:spPr bwMode="auto">
          <a:xfrm>
            <a:off x="3163888" y="2324100"/>
            <a:ext cx="5688012" cy="2209800"/>
          </a:xfrm>
          <a:prstGeom prst="rect">
            <a:avLst/>
          </a:prstGeom>
          <a:noFill/>
          <a:ln w="9525">
            <a:noFill/>
            <a:miter lim="800000"/>
            <a:headEnd/>
            <a:tailEnd/>
          </a:ln>
        </p:spPr>
        <p:txBody>
          <a:bodyPr anchor="ctr">
            <a:prstTxWarp prst="textNoShape">
              <a:avLst/>
            </a:prstTxWarp>
          </a:bodyPr>
          <a:lstStyle/>
          <a:p>
            <a:pPr>
              <a:lnSpc>
                <a:spcPct val="90000"/>
              </a:lnSpc>
            </a:pPr>
            <a:r>
              <a:rPr lang="en-US" sz="5400" dirty="0" smtClean="0">
                <a:solidFill>
                  <a:srgbClr val="0C4225"/>
                </a:solidFill>
                <a:latin typeface="Georgia" charset="0"/>
              </a:rPr>
              <a:t>Big Ideas</a:t>
            </a:r>
            <a:endParaRPr lang="en-US" sz="5400" dirty="0">
              <a:solidFill>
                <a:srgbClr val="0C4225"/>
              </a:solidFill>
              <a:latin typeface="Georgia" charset="0"/>
            </a:endParaRPr>
          </a:p>
        </p:txBody>
      </p:sp>
      <p:pic>
        <p:nvPicPr>
          <p:cNvPr id="7" name="Picture 1" descr="isaac.jpg"/>
          <p:cNvPicPr>
            <a:picLocks noChangeAspect="1"/>
          </p:cNvPicPr>
          <p:nvPr/>
        </p:nvPicPr>
        <p:blipFill rotWithShape="1">
          <a:blip r:embed="rId4">
            <a:extLst>
              <a:ext uri="{28A0092B-C50C-407E-A947-70E740481C1C}">
                <a14:useLocalDpi xmlns:a14="http://schemas.microsoft.com/office/drawing/2010/main" val="0"/>
              </a:ext>
            </a:extLst>
          </a:blip>
          <a:srcRect l="25832" r="4228"/>
          <a:stretch/>
        </p:blipFill>
        <p:spPr bwMode="auto">
          <a:xfrm>
            <a:off x="-4762" y="0"/>
            <a:ext cx="304650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106500" name="Title 1"/>
          <p:cNvSpPr>
            <a:spLocks noGrp="1"/>
          </p:cNvSpPr>
          <p:nvPr>
            <p:ph type="title"/>
          </p:nvPr>
        </p:nvSpPr>
        <p:spPr>
          <a:xfrm>
            <a:off x="268288" y="274638"/>
            <a:ext cx="8672512" cy="741362"/>
          </a:xfrm>
        </p:spPr>
        <p:txBody>
          <a:bodyPr/>
          <a:lstStyle/>
          <a:p>
            <a:pPr algn="l" eaLnBrk="1" hangingPunct="1">
              <a:lnSpc>
                <a:spcPct val="90000"/>
              </a:lnSpc>
            </a:pPr>
            <a:r>
              <a:rPr lang="en-US" sz="4000" dirty="0" smtClean="0">
                <a:solidFill>
                  <a:srgbClr val="0C4225"/>
                </a:solidFill>
                <a:latin typeface="Georgia" pitchFamily="1" charset="0"/>
                <a:ea typeface="Georgia" pitchFamily="1" charset="0"/>
                <a:cs typeface="Georgia" pitchFamily="1" charset="0"/>
              </a:rPr>
              <a:t>Three Big Ideas</a:t>
            </a:r>
          </a:p>
        </p:txBody>
      </p:sp>
      <p:sp>
        <p:nvSpPr>
          <p:cNvPr id="100357" name="TextBox 4"/>
          <p:cNvSpPr txBox="1">
            <a:spLocks noChangeArrowheads="1"/>
          </p:cNvSpPr>
          <p:nvPr/>
        </p:nvSpPr>
        <p:spPr bwMode="auto">
          <a:xfrm>
            <a:off x="268288" y="1358900"/>
            <a:ext cx="8910637" cy="2160591"/>
          </a:xfrm>
          <a:prstGeom prst="rect">
            <a:avLst/>
          </a:prstGeom>
          <a:noFill/>
          <a:ln w="9525">
            <a:noFill/>
            <a:miter lim="800000"/>
            <a:headEnd/>
            <a:tailEnd/>
          </a:ln>
        </p:spPr>
        <p:txBody>
          <a:bodyPr>
            <a:prstTxWarp prst="textNoShape">
              <a:avLst/>
            </a:prstTxWarp>
            <a:spAutoFit/>
          </a:bodyPr>
          <a:lstStyle/>
          <a:p>
            <a:pPr indent="3175">
              <a:lnSpc>
                <a:spcPct val="120000"/>
              </a:lnSpc>
              <a:defRPr/>
            </a:pPr>
            <a:r>
              <a:rPr lang="en-US" sz="2400" dirty="0" smtClean="0">
                <a:latin typeface="Calibri" pitchFamily="1" charset="0"/>
              </a:rPr>
              <a:t>1. </a:t>
            </a:r>
            <a:r>
              <a:rPr lang="en-US" sz="2400" b="1" dirty="0" smtClean="0">
                <a:latin typeface="Calibri" pitchFamily="1" charset="0"/>
              </a:rPr>
              <a:t>Values </a:t>
            </a:r>
            <a:r>
              <a:rPr lang="en-US" sz="2400" dirty="0" smtClean="0">
                <a:latin typeface="Calibri" pitchFamily="1" charset="0"/>
              </a:rPr>
              <a:t>shape technologies.</a:t>
            </a:r>
          </a:p>
          <a:p>
            <a:pPr indent="3175">
              <a:lnSpc>
                <a:spcPct val="120000"/>
              </a:lnSpc>
              <a:defRPr/>
            </a:pPr>
            <a:r>
              <a:rPr lang="en-US" sz="2400" dirty="0" smtClean="0">
                <a:latin typeface="Calibri" pitchFamily="1" charset="0"/>
              </a:rPr>
              <a:t>2. Technologies affect social </a:t>
            </a:r>
            <a:r>
              <a:rPr lang="en-US" sz="2400" b="1" dirty="0" smtClean="0">
                <a:latin typeface="Calibri" pitchFamily="1" charset="0"/>
              </a:rPr>
              <a:t>relationships</a:t>
            </a:r>
            <a:r>
              <a:rPr lang="en-US" sz="2400" dirty="0" smtClean="0">
                <a:latin typeface="Calibri" pitchFamily="1" charset="0"/>
              </a:rPr>
              <a:t>.</a:t>
            </a:r>
          </a:p>
          <a:p>
            <a:pPr indent="3175">
              <a:lnSpc>
                <a:spcPct val="120000"/>
              </a:lnSpc>
              <a:defRPr/>
            </a:pPr>
            <a:r>
              <a:rPr lang="en-US" sz="2400" dirty="0" smtClean="0">
                <a:latin typeface="Calibri" pitchFamily="1" charset="0"/>
              </a:rPr>
              <a:t>3. Technologies work because they’re part of </a:t>
            </a:r>
            <a:r>
              <a:rPr lang="en-US" sz="2400" b="1" dirty="0" smtClean="0">
                <a:latin typeface="Calibri" pitchFamily="1" charset="0"/>
              </a:rPr>
              <a:t>systems</a:t>
            </a:r>
            <a:r>
              <a:rPr lang="en-US" sz="2400" dirty="0" smtClean="0">
                <a:latin typeface="Calibri" pitchFamily="1" charset="0"/>
              </a:rPr>
              <a:t>.</a:t>
            </a:r>
          </a:p>
          <a:p>
            <a:pPr marL="228600" indent="-228600">
              <a:defRPr/>
            </a:pPr>
            <a:endParaRPr lang="en-US" sz="2400" dirty="0" smtClean="0">
              <a:latin typeface="Calibri" pitchFamily="1" charset="0"/>
            </a:endParaRPr>
          </a:p>
          <a:p>
            <a:pPr marL="228600" indent="-228600">
              <a:buFont typeface="Arial" pitchFamily="1" charset="0"/>
              <a:buChar char="•"/>
              <a:defRPr/>
            </a:pPr>
            <a:endParaRPr lang="en-US" sz="2400" dirty="0">
              <a:latin typeface="Calibri" pitchFamily="1" charset="0"/>
            </a:endParaRPr>
          </a:p>
        </p:txBody>
      </p:sp>
      <p:pic>
        <p:nvPicPr>
          <p:cNvPr id="6" name="Picture 5" descr="20121003_1590.jpg"/>
          <p:cNvPicPr>
            <a:picLocks noChangeAspect="1"/>
          </p:cNvPicPr>
          <p:nvPr/>
        </p:nvPicPr>
        <p:blipFill>
          <a:blip r:embed="rId3"/>
          <a:srcRect t="13511" b="11998"/>
          <a:stretch>
            <a:fillRect/>
          </a:stretch>
        </p:blipFill>
        <p:spPr>
          <a:xfrm>
            <a:off x="1346200" y="3124200"/>
            <a:ext cx="6454588" cy="3200400"/>
          </a:xfrm>
          <a:prstGeom prst="rect">
            <a:avLst/>
          </a:prstGeom>
          <a:effectLst>
            <a:outerShdw blurRad="50800" dist="38100" dir="2700000" algn="tl" rotWithShape="0">
              <a:prstClr val="black">
                <a:alpha val="40000"/>
              </a:prstClr>
            </a:outerShdw>
          </a:effectLst>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106500" name="Title 1"/>
          <p:cNvSpPr>
            <a:spLocks noGrp="1"/>
          </p:cNvSpPr>
          <p:nvPr>
            <p:ph type="title"/>
          </p:nvPr>
        </p:nvSpPr>
        <p:spPr>
          <a:xfrm>
            <a:off x="268288" y="274638"/>
            <a:ext cx="8672512" cy="741362"/>
          </a:xfrm>
        </p:spPr>
        <p:txBody>
          <a:bodyPr/>
          <a:lstStyle/>
          <a:p>
            <a:pPr algn="l" eaLnBrk="1" hangingPunct="1">
              <a:lnSpc>
                <a:spcPct val="90000"/>
              </a:lnSpc>
            </a:pPr>
            <a:r>
              <a:rPr lang="en-US" sz="4000" dirty="0" smtClean="0">
                <a:solidFill>
                  <a:srgbClr val="0C4225"/>
                </a:solidFill>
                <a:latin typeface="Georgia" pitchFamily="1" charset="0"/>
                <a:ea typeface="Georgia" pitchFamily="1" charset="0"/>
                <a:cs typeface="Georgia" pitchFamily="1" charset="0"/>
              </a:rPr>
              <a:t>Values</a:t>
            </a:r>
          </a:p>
        </p:txBody>
      </p:sp>
      <p:sp>
        <p:nvSpPr>
          <p:cNvPr id="100357" name="TextBox 4"/>
          <p:cNvSpPr txBox="1">
            <a:spLocks noChangeArrowheads="1"/>
          </p:cNvSpPr>
          <p:nvPr/>
        </p:nvSpPr>
        <p:spPr bwMode="auto">
          <a:xfrm>
            <a:off x="30163" y="1235075"/>
            <a:ext cx="8910637" cy="1200328"/>
          </a:xfrm>
          <a:prstGeom prst="rect">
            <a:avLst/>
          </a:prstGeom>
          <a:noFill/>
          <a:ln w="9525">
            <a:noFill/>
            <a:miter lim="800000"/>
            <a:headEnd/>
            <a:tailEnd/>
          </a:ln>
        </p:spPr>
        <p:txBody>
          <a:bodyPr>
            <a:prstTxWarp prst="textNoShape">
              <a:avLst/>
            </a:prstTxWarp>
            <a:spAutoFit/>
          </a:bodyPr>
          <a:lstStyle/>
          <a:p>
            <a:pPr marL="514350" indent="-514350">
              <a:lnSpc>
                <a:spcPct val="120000"/>
              </a:lnSpc>
              <a:defRPr/>
            </a:pPr>
            <a:r>
              <a:rPr lang="en-US" sz="2000" i="1" dirty="0" smtClean="0">
                <a:latin typeface="Calibri" pitchFamily="1" charset="0"/>
              </a:rPr>
              <a:t>Values shape how technologies are developed and adopted.</a:t>
            </a:r>
            <a:endParaRPr lang="en-US" sz="2800" i="1" dirty="0" smtClean="0">
              <a:latin typeface="Calibri" pitchFamily="1" charset="0"/>
            </a:endParaRPr>
          </a:p>
          <a:p>
            <a:pPr marL="228600" indent="-228600">
              <a:defRPr/>
            </a:pPr>
            <a:endParaRPr lang="en-US" sz="2400" dirty="0">
              <a:latin typeface="Calibri" pitchFamily="1" charset="0"/>
            </a:endParaRPr>
          </a:p>
          <a:p>
            <a:pPr marL="228600" indent="-228600">
              <a:buFont typeface="Arial" pitchFamily="1" charset="0"/>
              <a:buChar char="•"/>
              <a:defRPr/>
            </a:pPr>
            <a:endParaRPr lang="en-US" sz="2400" dirty="0">
              <a:latin typeface="Calibri" pitchFamily="1" charset="0"/>
            </a:endParaRPr>
          </a:p>
        </p:txBody>
      </p:sp>
      <p:pic>
        <p:nvPicPr>
          <p:cNvPr id="7" name="Picture 6" descr="tomato picker.jpg"/>
          <p:cNvPicPr>
            <a:picLocks noChangeAspect="1"/>
          </p:cNvPicPr>
          <p:nvPr/>
        </p:nvPicPr>
        <p:blipFill>
          <a:blip r:embed="rId3"/>
          <a:srcRect l="3766" t="13433" r="15063" b="6716"/>
          <a:stretch>
            <a:fillRect/>
          </a:stretch>
        </p:blipFill>
        <p:spPr>
          <a:xfrm>
            <a:off x="771037" y="2087636"/>
            <a:ext cx="7422364" cy="4094504"/>
          </a:xfrm>
          <a:prstGeom prst="rect">
            <a:avLst/>
          </a:prstGeom>
          <a:effectLst>
            <a:outerShdw blurRad="50800" dist="38100" dir="2700000" algn="tl" rotWithShape="0">
              <a:prstClr val="black">
                <a:alpha val="40000"/>
              </a:prstClr>
            </a:outerShdw>
          </a:effectLst>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106500" name="Title 1"/>
          <p:cNvSpPr>
            <a:spLocks noGrp="1"/>
          </p:cNvSpPr>
          <p:nvPr>
            <p:ph type="title"/>
          </p:nvPr>
        </p:nvSpPr>
        <p:spPr>
          <a:xfrm>
            <a:off x="268288" y="274638"/>
            <a:ext cx="8672512" cy="741362"/>
          </a:xfrm>
        </p:spPr>
        <p:txBody>
          <a:bodyPr/>
          <a:lstStyle/>
          <a:p>
            <a:pPr algn="l" eaLnBrk="1" hangingPunct="1">
              <a:lnSpc>
                <a:spcPct val="90000"/>
              </a:lnSpc>
            </a:pPr>
            <a:r>
              <a:rPr lang="en-US" sz="4000" dirty="0" smtClean="0">
                <a:solidFill>
                  <a:srgbClr val="0C4225"/>
                </a:solidFill>
                <a:latin typeface="Georgia" pitchFamily="1" charset="0"/>
                <a:ea typeface="Georgia" pitchFamily="1" charset="0"/>
                <a:cs typeface="Georgia" pitchFamily="1" charset="0"/>
              </a:rPr>
              <a:t>Relationships</a:t>
            </a:r>
          </a:p>
        </p:txBody>
      </p:sp>
      <p:sp>
        <p:nvSpPr>
          <p:cNvPr id="100357" name="TextBox 4"/>
          <p:cNvSpPr txBox="1">
            <a:spLocks noChangeArrowheads="1"/>
          </p:cNvSpPr>
          <p:nvPr/>
        </p:nvSpPr>
        <p:spPr bwMode="auto">
          <a:xfrm>
            <a:off x="0" y="1235075"/>
            <a:ext cx="8910637" cy="1200328"/>
          </a:xfrm>
          <a:prstGeom prst="rect">
            <a:avLst/>
          </a:prstGeom>
          <a:noFill/>
          <a:ln w="9525">
            <a:noFill/>
            <a:miter lim="800000"/>
            <a:headEnd/>
            <a:tailEnd/>
          </a:ln>
        </p:spPr>
        <p:txBody>
          <a:bodyPr>
            <a:prstTxWarp prst="textNoShape">
              <a:avLst/>
            </a:prstTxWarp>
            <a:spAutoFit/>
          </a:bodyPr>
          <a:lstStyle/>
          <a:p>
            <a:pPr marL="514350" indent="-514350">
              <a:lnSpc>
                <a:spcPct val="120000"/>
              </a:lnSpc>
              <a:defRPr/>
            </a:pPr>
            <a:r>
              <a:rPr lang="en-US" sz="2000" i="1" dirty="0" smtClean="0">
                <a:latin typeface="Calibri" pitchFamily="1" charset="0"/>
              </a:rPr>
              <a:t>Technologies affect social relationships.</a:t>
            </a:r>
            <a:endParaRPr lang="en-US" sz="2800" i="1" dirty="0" smtClean="0">
              <a:latin typeface="Calibri" pitchFamily="1" charset="0"/>
            </a:endParaRPr>
          </a:p>
          <a:p>
            <a:pPr marL="228600" indent="-228600">
              <a:defRPr/>
            </a:pPr>
            <a:endParaRPr lang="en-US" sz="2400" dirty="0">
              <a:latin typeface="Calibri" pitchFamily="1" charset="0"/>
            </a:endParaRPr>
          </a:p>
          <a:p>
            <a:pPr marL="228600" indent="-228600">
              <a:buFont typeface="Arial" pitchFamily="1" charset="0"/>
              <a:buChar char="•"/>
              <a:defRPr/>
            </a:pPr>
            <a:endParaRPr lang="en-US" sz="2400" dirty="0">
              <a:latin typeface="Calibri" pitchFamily="1" charset="0"/>
            </a:endParaRPr>
          </a:p>
        </p:txBody>
      </p:sp>
      <p:pic>
        <p:nvPicPr>
          <p:cNvPr id="7" name="Picture 6" descr="iStock_000017937391Small_lo res.jpg"/>
          <p:cNvPicPr>
            <a:picLocks noChangeAspect="1"/>
          </p:cNvPicPr>
          <p:nvPr/>
        </p:nvPicPr>
        <p:blipFill>
          <a:blip r:embed="rId3"/>
          <a:stretch>
            <a:fillRect/>
          </a:stretch>
        </p:blipFill>
        <p:spPr>
          <a:xfrm>
            <a:off x="2490787" y="1727200"/>
            <a:ext cx="4170045" cy="5029200"/>
          </a:xfrm>
          <a:prstGeom prst="rect">
            <a:avLst/>
          </a:prstGeom>
          <a:effectLst>
            <a:outerShdw blurRad="50800" dist="38100" dir="2700000" algn="tl" rotWithShape="0">
              <a:prstClr val="black">
                <a:alpha val="40000"/>
              </a:prstClr>
            </a:outerShdw>
          </a:effectLst>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106500" name="Title 1"/>
          <p:cNvSpPr>
            <a:spLocks noGrp="1"/>
          </p:cNvSpPr>
          <p:nvPr>
            <p:ph type="title"/>
          </p:nvPr>
        </p:nvSpPr>
        <p:spPr>
          <a:xfrm>
            <a:off x="268288" y="274638"/>
            <a:ext cx="8672512" cy="741362"/>
          </a:xfrm>
        </p:spPr>
        <p:txBody>
          <a:bodyPr/>
          <a:lstStyle/>
          <a:p>
            <a:pPr algn="l" eaLnBrk="1" hangingPunct="1">
              <a:lnSpc>
                <a:spcPct val="90000"/>
              </a:lnSpc>
            </a:pPr>
            <a:r>
              <a:rPr lang="en-US" sz="4000" dirty="0" smtClean="0">
                <a:solidFill>
                  <a:srgbClr val="0C4225"/>
                </a:solidFill>
                <a:latin typeface="Georgia" pitchFamily="1" charset="0"/>
                <a:ea typeface="Georgia" pitchFamily="1" charset="0"/>
                <a:cs typeface="Georgia" pitchFamily="1" charset="0"/>
              </a:rPr>
              <a:t>Systems</a:t>
            </a:r>
          </a:p>
        </p:txBody>
      </p:sp>
      <p:sp>
        <p:nvSpPr>
          <p:cNvPr id="100357" name="TextBox 4"/>
          <p:cNvSpPr txBox="1">
            <a:spLocks noChangeArrowheads="1"/>
          </p:cNvSpPr>
          <p:nvPr/>
        </p:nvSpPr>
        <p:spPr bwMode="auto">
          <a:xfrm>
            <a:off x="0" y="1235075"/>
            <a:ext cx="8910637" cy="1588127"/>
          </a:xfrm>
          <a:prstGeom prst="rect">
            <a:avLst/>
          </a:prstGeom>
          <a:noFill/>
          <a:ln w="9525">
            <a:noFill/>
            <a:miter lim="800000"/>
            <a:headEnd/>
            <a:tailEnd/>
          </a:ln>
        </p:spPr>
        <p:txBody>
          <a:bodyPr>
            <a:prstTxWarp prst="textNoShape">
              <a:avLst/>
            </a:prstTxWarp>
            <a:spAutoFit/>
          </a:bodyPr>
          <a:lstStyle/>
          <a:p>
            <a:pPr marL="514350" indent="-514350">
              <a:lnSpc>
                <a:spcPct val="120000"/>
              </a:lnSpc>
              <a:defRPr/>
            </a:pPr>
            <a:r>
              <a:rPr lang="en-US" sz="2000" i="1" dirty="0" smtClean="0">
                <a:latin typeface="Calibri" pitchFamily="1" charset="0"/>
              </a:rPr>
              <a:t>Technologies work because they’re </a:t>
            </a:r>
            <a:r>
              <a:rPr lang="en-US" sz="2000" i="1" dirty="0">
                <a:latin typeface="Calibri" pitchFamily="1" charset="0"/>
              </a:rPr>
              <a:t>part of</a:t>
            </a:r>
            <a:r>
              <a:rPr lang="en-US" sz="2000" i="1" dirty="0" smtClean="0">
                <a:latin typeface="Calibri" pitchFamily="1" charset="0"/>
              </a:rPr>
              <a:t> systems</a:t>
            </a:r>
            <a:r>
              <a:rPr lang="en-US" sz="2000" i="1" dirty="0">
                <a:latin typeface="Calibri" pitchFamily="1" charset="0"/>
              </a:rPr>
              <a:t>.</a:t>
            </a:r>
          </a:p>
          <a:p>
            <a:pPr marL="228600" indent="-228600">
              <a:lnSpc>
                <a:spcPct val="90000"/>
              </a:lnSpc>
              <a:buFont typeface="Arial" pitchFamily="1" charset="0"/>
              <a:buChar char="•"/>
              <a:defRPr/>
            </a:pPr>
            <a:endParaRPr lang="en-US" sz="2800" dirty="0">
              <a:latin typeface="Calibri" pitchFamily="1" charset="0"/>
            </a:endParaRPr>
          </a:p>
          <a:p>
            <a:pPr marL="228600" indent="-228600">
              <a:defRPr/>
            </a:pPr>
            <a:endParaRPr lang="en-US" sz="2400" dirty="0">
              <a:latin typeface="Calibri" pitchFamily="1" charset="0"/>
            </a:endParaRPr>
          </a:p>
          <a:p>
            <a:pPr marL="228600" indent="-228600">
              <a:buFont typeface="Arial" pitchFamily="1" charset="0"/>
              <a:buChar char="•"/>
              <a:defRPr/>
            </a:pPr>
            <a:endParaRPr lang="en-US" sz="2400" dirty="0">
              <a:latin typeface="Calibri" pitchFamily="1" charset="0"/>
            </a:endParaRPr>
          </a:p>
        </p:txBody>
      </p:sp>
      <p:pic>
        <p:nvPicPr>
          <p:cNvPr id="7" name="Picture 6" descr="iStock_000018384795Medium.jpg"/>
          <p:cNvPicPr>
            <a:picLocks noChangeAspect="1"/>
          </p:cNvPicPr>
          <p:nvPr/>
        </p:nvPicPr>
        <p:blipFill>
          <a:blip r:embed="rId3"/>
          <a:srcRect l="32054" b="30238"/>
          <a:stretch>
            <a:fillRect/>
          </a:stretch>
        </p:blipFill>
        <p:spPr>
          <a:xfrm>
            <a:off x="1333500" y="1972637"/>
            <a:ext cx="6578600" cy="449118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79876"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err="1" smtClean="0">
                <a:solidFill>
                  <a:srgbClr val="0C4225"/>
                </a:solidFill>
                <a:latin typeface="Georgia" pitchFamily="1" charset="0"/>
                <a:ea typeface="Georgia" pitchFamily="1" charset="0"/>
                <a:cs typeface="Georgia" pitchFamily="1" charset="0"/>
              </a:rPr>
              <a:t>Improv</a:t>
            </a:r>
            <a:endParaRPr lang="en-US" sz="4000" dirty="0">
              <a:solidFill>
                <a:srgbClr val="0C4225"/>
              </a:solidFill>
              <a:latin typeface="Georgia" pitchFamily="1" charset="0"/>
              <a:ea typeface="Georgia" pitchFamily="1" charset="0"/>
              <a:cs typeface="Georgia" pitchFamily="1" charset="0"/>
            </a:endParaRPr>
          </a:p>
        </p:txBody>
      </p:sp>
      <p:pic>
        <p:nvPicPr>
          <p:cNvPr id="7" name="Picture 6" descr="20110914gh_264.jpg"/>
          <p:cNvPicPr>
            <a:picLocks noChangeAspect="1"/>
          </p:cNvPicPr>
          <p:nvPr/>
        </p:nvPicPr>
        <p:blipFill>
          <a:blip r:embed="rId3"/>
          <a:srcRect l="19445" t="1758" b="1758"/>
          <a:stretch>
            <a:fillRect/>
          </a:stretch>
        </p:blipFill>
        <p:spPr>
          <a:xfrm>
            <a:off x="1512516" y="1651000"/>
            <a:ext cx="6040507" cy="4821281"/>
          </a:xfrm>
          <a:prstGeom prst="rect">
            <a:avLst/>
          </a:prstGeom>
        </p:spPr>
      </p:pic>
    </p:spTree>
    <p:extLst>
      <p:ext uri="{BB962C8B-B14F-4D97-AF65-F5344CB8AC3E}">
        <p14:creationId xmlns:p14="http://schemas.microsoft.com/office/powerpoint/2010/main" val="235665359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22800" y="673100"/>
            <a:ext cx="4391890" cy="2209800"/>
          </a:xfrm>
        </p:spPr>
        <p:txBody>
          <a:bodyPr>
            <a:normAutofit fontScale="90000"/>
          </a:bodyPr>
          <a:lstStyle/>
          <a:p>
            <a:pPr algn="l">
              <a:lnSpc>
                <a:spcPct val="90000"/>
              </a:lnSpc>
            </a:pPr>
            <a:r>
              <a:rPr lang="en-US" sz="6111" kern="0" dirty="0" smtClean="0">
                <a:solidFill>
                  <a:srgbClr val="0C4225"/>
                </a:solidFill>
                <a:latin typeface="Georgia"/>
                <a:ea typeface="+mj-ea"/>
                <a:cs typeface="Georgia"/>
              </a:rPr>
              <a:t>Presentation </a:t>
            </a:r>
            <a:br>
              <a:rPr lang="en-US" sz="6111" kern="0" dirty="0" smtClean="0">
                <a:solidFill>
                  <a:srgbClr val="0C4225"/>
                </a:solidFill>
                <a:latin typeface="Georgia"/>
                <a:ea typeface="+mj-ea"/>
                <a:cs typeface="Georgia"/>
              </a:rPr>
            </a:br>
            <a:r>
              <a:rPr lang="en-US" sz="6111" kern="0" dirty="0" smtClean="0">
                <a:solidFill>
                  <a:srgbClr val="0C4225"/>
                </a:solidFill>
                <a:latin typeface="Georgia"/>
                <a:ea typeface="+mj-ea"/>
                <a:cs typeface="Georgia"/>
              </a:rPr>
              <a:t>Overview</a:t>
            </a:r>
            <a:r>
              <a:rPr lang="en-US" kern="0" dirty="0" smtClean="0">
                <a:solidFill>
                  <a:srgbClr val="0C4225"/>
                </a:solidFill>
                <a:latin typeface="Georgia"/>
                <a:ea typeface="+mj-ea"/>
                <a:cs typeface="Georgia"/>
              </a:rPr>
              <a:t/>
            </a:r>
            <a:br>
              <a:rPr lang="en-US" kern="0" dirty="0" smtClean="0">
                <a:solidFill>
                  <a:srgbClr val="0C4225"/>
                </a:solidFill>
                <a:latin typeface="Georgia"/>
                <a:ea typeface="+mj-ea"/>
                <a:cs typeface="Georgia"/>
              </a:rPr>
            </a:br>
            <a:endParaRPr lang="en-US" dirty="0">
              <a:solidFill>
                <a:srgbClr val="0C4225"/>
              </a:solidFill>
              <a:latin typeface="Georgia"/>
              <a:cs typeface="Georgia"/>
            </a:endParaRPr>
          </a:p>
        </p:txBody>
      </p:sp>
      <p:sp>
        <p:nvSpPr>
          <p:cNvPr id="3" name="Subtitle 2"/>
          <p:cNvSpPr>
            <a:spLocks noGrp="1"/>
          </p:cNvSpPr>
          <p:nvPr>
            <p:ph type="subTitle" idx="1"/>
          </p:nvPr>
        </p:nvSpPr>
        <p:spPr>
          <a:xfrm>
            <a:off x="4622800" y="3009900"/>
            <a:ext cx="4391890" cy="3403600"/>
          </a:xfrm>
        </p:spPr>
        <p:txBody>
          <a:bodyPr>
            <a:noAutofit/>
          </a:bodyPr>
          <a:lstStyle/>
          <a:p>
            <a:pPr marL="342900" indent="-342900" algn="l">
              <a:lnSpc>
                <a:spcPct val="90000"/>
              </a:lnSpc>
              <a:spcBef>
                <a:spcPct val="35000"/>
              </a:spcBef>
              <a:buClr>
                <a:srgbClr val="0C4225"/>
              </a:buClr>
            </a:pPr>
            <a:r>
              <a:rPr lang="en-US" sz="2400" dirty="0" smtClean="0">
                <a:solidFill>
                  <a:srgbClr val="0C4225"/>
                </a:solidFill>
                <a:ea typeface="MS Mincho" charset="-128"/>
                <a:cs typeface="Arial"/>
              </a:rPr>
              <a:t>Nano &amp; Society Workshops</a:t>
            </a:r>
          </a:p>
          <a:p>
            <a:pPr marL="342900" indent="-342900" algn="l">
              <a:lnSpc>
                <a:spcPct val="90000"/>
              </a:lnSpc>
              <a:spcBef>
                <a:spcPct val="35000"/>
              </a:spcBef>
              <a:buClr>
                <a:srgbClr val="0C4225"/>
              </a:buClr>
            </a:pPr>
            <a:r>
              <a:rPr lang="en-US" sz="2400" dirty="0" smtClean="0">
                <a:solidFill>
                  <a:srgbClr val="0C4225"/>
                </a:solidFill>
                <a:ea typeface="MS Mincho" charset="-128"/>
                <a:cs typeface="Arial"/>
              </a:rPr>
              <a:t>Visitor Conversations</a:t>
            </a:r>
          </a:p>
          <a:p>
            <a:pPr marL="342900" indent="-342900" algn="l">
              <a:lnSpc>
                <a:spcPct val="90000"/>
              </a:lnSpc>
              <a:spcBef>
                <a:spcPct val="35000"/>
              </a:spcBef>
              <a:buClr>
                <a:srgbClr val="0C4225"/>
              </a:buClr>
            </a:pPr>
            <a:r>
              <a:rPr lang="en-US" sz="2400" dirty="0">
                <a:solidFill>
                  <a:srgbClr val="0C4225"/>
                </a:solidFill>
                <a:ea typeface="MS Mincho" charset="-128"/>
                <a:cs typeface="Arial"/>
              </a:rPr>
              <a:t>Big Ideas</a:t>
            </a:r>
          </a:p>
          <a:p>
            <a:pPr marL="342900" indent="-342900" algn="l">
              <a:lnSpc>
                <a:spcPct val="90000"/>
              </a:lnSpc>
              <a:spcBef>
                <a:spcPct val="35000"/>
              </a:spcBef>
              <a:buClr>
                <a:srgbClr val="0C4225"/>
              </a:buClr>
            </a:pPr>
            <a:r>
              <a:rPr lang="en-US" sz="2400" dirty="0" smtClean="0">
                <a:solidFill>
                  <a:srgbClr val="0C4225"/>
                </a:solidFill>
                <a:ea typeface="MS Mincho" charset="-128"/>
                <a:cs typeface="Arial"/>
              </a:rPr>
              <a:t>Improv</a:t>
            </a:r>
          </a:p>
          <a:p>
            <a:pPr marL="342900" indent="-342900" algn="l">
              <a:lnSpc>
                <a:spcPct val="90000"/>
              </a:lnSpc>
              <a:spcBef>
                <a:spcPct val="35000"/>
              </a:spcBef>
              <a:buClr>
                <a:srgbClr val="0C4225"/>
              </a:buClr>
            </a:pPr>
            <a:r>
              <a:rPr lang="en-US" sz="2400" dirty="0" smtClean="0">
                <a:solidFill>
                  <a:srgbClr val="0C4225"/>
                </a:solidFill>
                <a:ea typeface="MS Mincho" charset="-128"/>
                <a:cs typeface="Arial"/>
              </a:rPr>
              <a:t>Program Activities</a:t>
            </a:r>
          </a:p>
          <a:p>
            <a:pPr marL="342900" indent="-342900" algn="l">
              <a:lnSpc>
                <a:spcPct val="90000"/>
              </a:lnSpc>
              <a:spcBef>
                <a:spcPct val="35000"/>
              </a:spcBef>
              <a:buClr>
                <a:srgbClr val="0C4225"/>
              </a:buClr>
            </a:pPr>
            <a:r>
              <a:rPr lang="en-US" sz="2400" dirty="0" smtClean="0">
                <a:solidFill>
                  <a:srgbClr val="0C4225"/>
                </a:solidFill>
                <a:ea typeface="MS Mincho" charset="-128"/>
                <a:cs typeface="Arial"/>
              </a:rPr>
              <a:t>Group Discussion</a:t>
            </a:r>
          </a:p>
          <a:p>
            <a:pPr marL="342900" indent="-342900" algn="l">
              <a:lnSpc>
                <a:spcPct val="90000"/>
              </a:lnSpc>
              <a:spcBef>
                <a:spcPct val="35000"/>
              </a:spcBef>
              <a:buClr>
                <a:srgbClr val="0C4225"/>
              </a:buClr>
            </a:pPr>
            <a:endParaRPr lang="en-US" sz="2400" dirty="0" smtClean="0">
              <a:solidFill>
                <a:srgbClr val="0C4225"/>
              </a:solidFill>
              <a:ea typeface="MS Mincho" charset="-128"/>
              <a:cs typeface="Arial"/>
            </a:endParaRPr>
          </a:p>
          <a:p>
            <a:pPr algn="l">
              <a:buClr>
                <a:srgbClr val="0C4225"/>
              </a:buClr>
            </a:pPr>
            <a:endParaRPr lang="en-US" sz="2400" dirty="0">
              <a:cs typeface="Arial"/>
            </a:endParaRPr>
          </a:p>
        </p:txBody>
      </p:sp>
      <p:sp>
        <p:nvSpPr>
          <p:cNvPr id="6" name="Rectangle 5"/>
          <p:cNvSpPr/>
          <p:nvPr/>
        </p:nvSpPr>
        <p:spPr>
          <a:xfrm>
            <a:off x="4493260" y="0"/>
            <a:ext cx="91440" cy="6858000"/>
          </a:xfrm>
          <a:prstGeom prst="rect">
            <a:avLst/>
          </a:prstGeom>
          <a:solidFill>
            <a:srgbClr val="ABCB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NISE_tag_white.png"/>
          <p:cNvPicPr>
            <a:picLocks noChangeAspect="1"/>
          </p:cNvPicPr>
          <p:nvPr/>
        </p:nvPicPr>
        <p:blipFill>
          <a:blip r:embed="rId3"/>
          <a:stretch>
            <a:fillRect/>
          </a:stretch>
        </p:blipFill>
        <p:spPr>
          <a:xfrm>
            <a:off x="186221" y="6331203"/>
            <a:ext cx="897512" cy="350030"/>
          </a:xfrm>
          <a:prstGeom prst="rect">
            <a:avLst/>
          </a:prstGeom>
        </p:spPr>
      </p:pic>
      <p:pic>
        <p:nvPicPr>
          <p:cNvPr id="10" name="Picture 9" descr="20121003_1065.jpg"/>
          <p:cNvPicPr>
            <a:picLocks noChangeAspect="1"/>
          </p:cNvPicPr>
          <p:nvPr/>
        </p:nvPicPr>
        <p:blipFill>
          <a:blip r:embed="rId4"/>
          <a:srcRect l="19262" r="37083"/>
          <a:stretch>
            <a:fillRect/>
          </a:stretch>
        </p:blipFill>
        <p:spPr>
          <a:xfrm>
            <a:off x="0" y="0"/>
            <a:ext cx="4497716" cy="6858000"/>
          </a:xfrm>
          <a:prstGeom prst="rect">
            <a:avLst/>
          </a:prstGeom>
        </p:spPr>
      </p:pic>
    </p:spTree>
    <p:extLst>
      <p:ext uri="{BB962C8B-B14F-4D97-AF65-F5344CB8AC3E}">
        <p14:creationId xmlns:p14="http://schemas.microsoft.com/office/powerpoint/2010/main" val="418796635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162821" name="Title 1"/>
          <p:cNvSpPr>
            <a:spLocks noGrp="1"/>
          </p:cNvSpPr>
          <p:nvPr>
            <p:ph type="title" idx="4294967295"/>
          </p:nvPr>
        </p:nvSpPr>
        <p:spPr>
          <a:xfrm>
            <a:off x="254000" y="274638"/>
            <a:ext cx="8661400" cy="741362"/>
          </a:xfrm>
        </p:spPr>
        <p:txBody>
          <a:bodyPr/>
          <a:lstStyle/>
          <a:p>
            <a:pPr algn="l" eaLnBrk="1" hangingPunct="1">
              <a:lnSpc>
                <a:spcPct val="90000"/>
              </a:lnSpc>
            </a:pPr>
            <a:r>
              <a:rPr lang="en-US" sz="4000" dirty="0" smtClean="0">
                <a:solidFill>
                  <a:srgbClr val="0C4225"/>
                </a:solidFill>
                <a:latin typeface="Georgia" pitchFamily="1" charset="0"/>
              </a:rPr>
              <a:t>Why Do </a:t>
            </a:r>
            <a:r>
              <a:rPr lang="en-US" sz="4000" dirty="0" err="1" smtClean="0">
                <a:solidFill>
                  <a:srgbClr val="0C4225"/>
                </a:solidFill>
                <a:latin typeface="Georgia" pitchFamily="1" charset="0"/>
              </a:rPr>
              <a:t>Improv</a:t>
            </a:r>
            <a:r>
              <a:rPr lang="en-US" sz="4000" dirty="0" smtClean="0">
                <a:solidFill>
                  <a:srgbClr val="0C4225"/>
                </a:solidFill>
                <a:latin typeface="Georgia" pitchFamily="1" charset="0"/>
              </a:rPr>
              <a:t> Exercises?</a:t>
            </a:r>
          </a:p>
        </p:txBody>
      </p:sp>
      <p:sp>
        <p:nvSpPr>
          <p:cNvPr id="162822" name="Rectangle 12"/>
          <p:cNvSpPr>
            <a:spLocks noChangeArrowheads="1"/>
          </p:cNvSpPr>
          <p:nvPr/>
        </p:nvSpPr>
        <p:spPr bwMode="auto">
          <a:xfrm>
            <a:off x="215899" y="2511425"/>
            <a:ext cx="5927725" cy="4597400"/>
          </a:xfrm>
          <a:prstGeom prst="rect">
            <a:avLst/>
          </a:prstGeom>
          <a:noFill/>
          <a:ln w="9525">
            <a:noFill/>
            <a:miter lim="800000"/>
            <a:headEnd/>
            <a:tailEnd/>
          </a:ln>
        </p:spPr>
        <p:txBody>
          <a:bodyPr lIns="38100" tIns="38100" rIns="38100" bIns="38100">
            <a:prstTxWarp prst="textNoShape">
              <a:avLst/>
            </a:prstTxWarp>
          </a:bodyPr>
          <a:lstStyle/>
          <a:p>
            <a:pPr marL="177800" indent="-177800">
              <a:spcAft>
                <a:spcPts val="600"/>
              </a:spcAft>
            </a:pPr>
            <a:r>
              <a:rPr lang="en-US" b="1" dirty="0" err="1" smtClean="0">
                <a:latin typeface="+mj-lt"/>
              </a:rPr>
              <a:t>Improv</a:t>
            </a:r>
            <a:r>
              <a:rPr lang="en-US" b="1" dirty="0" smtClean="0">
                <a:latin typeface="+mj-lt"/>
              </a:rPr>
              <a:t> exercises prepare staff to:</a:t>
            </a:r>
          </a:p>
          <a:p>
            <a:pPr marL="177800" indent="-177800">
              <a:spcAft>
                <a:spcPts val="600"/>
              </a:spcAft>
              <a:buFont typeface="Arial"/>
              <a:buChar char="•"/>
            </a:pPr>
            <a:r>
              <a:rPr lang="en-US" dirty="0" smtClean="0">
                <a:latin typeface="+mj-lt"/>
              </a:rPr>
              <a:t>Hold conversations with guests rather than reciting scripts.</a:t>
            </a:r>
          </a:p>
          <a:p>
            <a:pPr>
              <a:spcAft>
                <a:spcPts val="600"/>
              </a:spcAft>
              <a:buFont typeface="Arial"/>
              <a:buChar char="•"/>
            </a:pPr>
            <a:r>
              <a:rPr lang="en-US" dirty="0" smtClean="0">
                <a:latin typeface="+mj-lt"/>
              </a:rPr>
              <a:t>  Warm up critical skill sets for guest interactions.</a:t>
            </a:r>
          </a:p>
          <a:p>
            <a:pPr marL="177800" indent="-177800">
              <a:spcAft>
                <a:spcPts val="600"/>
              </a:spcAft>
              <a:buFont typeface="Arial"/>
              <a:buChar char="•"/>
            </a:pPr>
            <a:r>
              <a:rPr lang="en-US" dirty="0" smtClean="0">
                <a:latin typeface="+mj-lt"/>
              </a:rPr>
              <a:t>Think on their feet and respond in the moment.</a:t>
            </a:r>
          </a:p>
          <a:p>
            <a:pPr>
              <a:spcAft>
                <a:spcPts val="600"/>
              </a:spcAft>
              <a:buFont typeface="Arial"/>
              <a:buChar char="•"/>
            </a:pPr>
            <a:r>
              <a:rPr lang="en-US" dirty="0" smtClean="0">
                <a:latin typeface="+mj-lt"/>
              </a:rPr>
              <a:t>  Integrate guest feedback into presentations.</a:t>
            </a:r>
          </a:p>
          <a:p>
            <a:pPr marL="174625" indent="-174625">
              <a:spcAft>
                <a:spcPts val="600"/>
              </a:spcAft>
              <a:buFont typeface="Arial"/>
              <a:buChar char="•"/>
            </a:pPr>
            <a:r>
              <a:rPr lang="en-US" dirty="0" smtClean="0">
                <a:latin typeface="+mj-lt"/>
              </a:rPr>
              <a:t>Ask questions and tailor content based on guest responses.</a:t>
            </a:r>
            <a:endParaRPr lang="en-US" dirty="0" smtClean="0">
              <a:latin typeface="+mn-lt"/>
            </a:endParaRPr>
          </a:p>
          <a:p>
            <a:pPr marL="174625" indent="-174625">
              <a:spcAft>
                <a:spcPts val="600"/>
              </a:spcAft>
              <a:buFont typeface="Arial"/>
              <a:buChar char="•"/>
            </a:pPr>
            <a:r>
              <a:rPr lang="en-US" dirty="0" smtClean="0">
                <a:latin typeface="+mn-lt"/>
              </a:rPr>
              <a:t>Interact as equals with guests, rather than “experts.” </a:t>
            </a:r>
          </a:p>
          <a:p>
            <a:pPr>
              <a:spcAft>
                <a:spcPts val="600"/>
              </a:spcAft>
            </a:pPr>
            <a:endParaRPr lang="en-US" sz="1000" dirty="0" smtClean="0">
              <a:latin typeface="+mj-lt"/>
            </a:endParaRPr>
          </a:p>
          <a:p>
            <a:pPr>
              <a:spcAft>
                <a:spcPts val="600"/>
              </a:spcAft>
            </a:pPr>
            <a:r>
              <a:rPr lang="en-US" b="1" dirty="0" smtClean="0">
                <a:latin typeface="+mj-lt"/>
              </a:rPr>
              <a:t>They also allow team leaders to:</a:t>
            </a:r>
          </a:p>
          <a:p>
            <a:pPr>
              <a:spcAft>
                <a:spcPts val="600"/>
              </a:spcAft>
              <a:buFont typeface="Arial"/>
              <a:buChar char="•"/>
            </a:pPr>
            <a:r>
              <a:rPr lang="en-US" dirty="0" smtClean="0">
                <a:latin typeface="+mj-lt"/>
              </a:rPr>
              <a:t>  Foster teamwork and creativity.</a:t>
            </a:r>
          </a:p>
          <a:p>
            <a:pPr marL="177800" indent="-177800">
              <a:spcAft>
                <a:spcPts val="600"/>
              </a:spcAft>
              <a:buFont typeface="Arial"/>
              <a:buChar char="•"/>
            </a:pPr>
            <a:r>
              <a:rPr lang="en-US" dirty="0" smtClean="0">
                <a:latin typeface="+mj-lt"/>
              </a:rPr>
              <a:t>Generate laughter and create a fun, supportive, positive work environment.</a:t>
            </a:r>
          </a:p>
        </p:txBody>
      </p:sp>
      <p:pic>
        <p:nvPicPr>
          <p:cNvPr id="10" name="Picture 9" descr="kinetic_crystal.jpg"/>
          <p:cNvPicPr>
            <a:picLocks noChangeAspect="1"/>
          </p:cNvPicPr>
          <p:nvPr/>
        </p:nvPicPr>
        <p:blipFill>
          <a:blip r:embed="rId3"/>
          <a:srcRect b="42117"/>
          <a:stretch>
            <a:fillRect/>
          </a:stretch>
        </p:blipFill>
        <p:spPr>
          <a:xfrm>
            <a:off x="6349204" y="2769435"/>
            <a:ext cx="2550321" cy="3675815"/>
          </a:xfrm>
          <a:prstGeom prst="rect">
            <a:avLst/>
          </a:prstGeom>
        </p:spPr>
      </p:pic>
      <p:sp>
        <p:nvSpPr>
          <p:cNvPr id="7" name="TextBox 6"/>
          <p:cNvSpPr txBox="1"/>
          <p:nvPr/>
        </p:nvSpPr>
        <p:spPr>
          <a:xfrm>
            <a:off x="127000" y="1444625"/>
            <a:ext cx="9017000" cy="1066800"/>
          </a:xfrm>
          <a:prstGeom prst="rect">
            <a:avLst/>
          </a:prstGeom>
          <a:noFill/>
        </p:spPr>
        <p:txBody>
          <a:bodyPr wrap="square" rtlCol="0">
            <a:noAutofit/>
          </a:bodyPr>
          <a:lstStyle/>
          <a:p>
            <a:r>
              <a:rPr lang="en-US" i="1" dirty="0" smtClean="0">
                <a:latin typeface="+mj-lt"/>
              </a:rPr>
              <a:t>Improvisation empowers educators to facilitate positive, learning conversations with visitors. Incorporating </a:t>
            </a:r>
            <a:r>
              <a:rPr lang="en-US" i="1" dirty="0" err="1" smtClean="0">
                <a:latin typeface="+mj-lt"/>
              </a:rPr>
              <a:t>improv</a:t>
            </a:r>
            <a:r>
              <a:rPr lang="en-US" i="1" dirty="0" smtClean="0">
                <a:latin typeface="+mj-lt"/>
              </a:rPr>
              <a:t> exercises into staff and volunteer training helps create a supportive and upbeat environment for educators to practice and strengthen essential skills. </a:t>
            </a:r>
          </a:p>
        </p:txBody>
      </p:sp>
    </p:spTree>
    <p:extLst>
      <p:ext uri="{BB962C8B-B14F-4D97-AF65-F5344CB8AC3E}">
        <p14:creationId xmlns:p14="http://schemas.microsoft.com/office/powerpoint/2010/main" val="66380325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79876"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smtClean="0">
                <a:solidFill>
                  <a:srgbClr val="0C4225"/>
                </a:solidFill>
                <a:latin typeface="Georgia" pitchFamily="1" charset="0"/>
                <a:ea typeface="Georgia" pitchFamily="1" charset="0"/>
                <a:cs typeface="Georgia" pitchFamily="1" charset="0"/>
              </a:rPr>
              <a:t>Choice of Activities</a:t>
            </a:r>
            <a:endParaRPr lang="en-US" sz="4000" dirty="0">
              <a:solidFill>
                <a:srgbClr val="0C4225"/>
              </a:solidFill>
              <a:latin typeface="Georgia" pitchFamily="1" charset="0"/>
              <a:ea typeface="Georgia" pitchFamily="1" charset="0"/>
              <a:cs typeface="Georgia" pitchFamily="1" charset="0"/>
            </a:endParaRPr>
          </a:p>
        </p:txBody>
      </p:sp>
      <p:pic>
        <p:nvPicPr>
          <p:cNvPr id="7" name="Picture 6" descr="IMG_4126_crop.jpg"/>
          <p:cNvPicPr>
            <a:picLocks noChangeAspect="1"/>
          </p:cNvPicPr>
          <p:nvPr/>
        </p:nvPicPr>
        <p:blipFill>
          <a:blip r:embed="rId3"/>
          <a:stretch>
            <a:fillRect/>
          </a:stretch>
        </p:blipFill>
        <p:spPr>
          <a:xfrm>
            <a:off x="4555978" y="1984219"/>
            <a:ext cx="4363542" cy="2925157"/>
          </a:xfrm>
          <a:prstGeom prst="rect">
            <a:avLst/>
          </a:prstGeom>
          <a:noFill/>
          <a:ln>
            <a:noFill/>
          </a:ln>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pic>
      <p:sp>
        <p:nvSpPr>
          <p:cNvPr id="8" name="TextBox 4"/>
          <p:cNvSpPr txBox="1">
            <a:spLocks noChangeArrowheads="1"/>
          </p:cNvSpPr>
          <p:nvPr/>
        </p:nvSpPr>
        <p:spPr bwMode="auto">
          <a:xfrm>
            <a:off x="4555978" y="5084872"/>
            <a:ext cx="4359422" cy="747897"/>
          </a:xfrm>
          <a:prstGeom prst="rect">
            <a:avLst/>
          </a:prstGeom>
          <a:noFill/>
          <a:ln w="9525">
            <a:noFill/>
            <a:miter lim="800000"/>
            <a:headEnd/>
            <a:tailEnd/>
          </a:ln>
        </p:spPr>
        <p:txBody>
          <a:bodyPr wrap="square">
            <a:prstTxWarp prst="textNoShape">
              <a:avLst/>
            </a:prstTxWarp>
            <a:spAutoFit/>
          </a:bodyPr>
          <a:lstStyle/>
          <a:p>
            <a:pPr indent="6350" algn="ctr">
              <a:lnSpc>
                <a:spcPct val="120000"/>
              </a:lnSpc>
              <a:defRPr/>
            </a:pPr>
            <a:r>
              <a:rPr lang="en-US" dirty="0" smtClean="0">
                <a:latin typeface="Calibri" pitchFamily="1" charset="0"/>
              </a:rPr>
              <a:t>Exploring Nano &amp; Society</a:t>
            </a:r>
          </a:p>
          <a:p>
            <a:pPr indent="6350" algn="ctr">
              <a:lnSpc>
                <a:spcPct val="120000"/>
              </a:lnSpc>
              <a:defRPr/>
            </a:pPr>
            <a:r>
              <a:rPr lang="en-US" b="1" dirty="0" smtClean="0">
                <a:latin typeface="Calibri" pitchFamily="1" charset="0"/>
              </a:rPr>
              <a:t>You Decide</a:t>
            </a:r>
            <a:endParaRPr lang="en-US" sz="2400" b="1" dirty="0">
              <a:latin typeface="Calibri" pitchFamily="1" charset="0"/>
            </a:endParaRPr>
          </a:p>
        </p:txBody>
      </p:sp>
      <p:sp>
        <p:nvSpPr>
          <p:cNvPr id="9" name="TextBox 4"/>
          <p:cNvSpPr txBox="1">
            <a:spLocks noChangeArrowheads="1"/>
          </p:cNvSpPr>
          <p:nvPr/>
        </p:nvSpPr>
        <p:spPr bwMode="auto">
          <a:xfrm>
            <a:off x="254000" y="5084872"/>
            <a:ext cx="3971628" cy="747897"/>
          </a:xfrm>
          <a:prstGeom prst="rect">
            <a:avLst/>
          </a:prstGeom>
          <a:noFill/>
          <a:ln w="9525">
            <a:noFill/>
            <a:miter lim="800000"/>
            <a:headEnd/>
            <a:tailEnd/>
          </a:ln>
        </p:spPr>
        <p:txBody>
          <a:bodyPr wrap="square">
            <a:prstTxWarp prst="textNoShape">
              <a:avLst/>
            </a:prstTxWarp>
            <a:spAutoFit/>
          </a:bodyPr>
          <a:lstStyle/>
          <a:p>
            <a:pPr indent="6350" algn="ctr">
              <a:lnSpc>
                <a:spcPct val="120000"/>
              </a:lnSpc>
              <a:defRPr/>
            </a:pPr>
            <a:r>
              <a:rPr lang="en-US" dirty="0" smtClean="0">
                <a:latin typeface="Calibri" pitchFamily="1" charset="0"/>
              </a:rPr>
              <a:t>Exploring Nano &amp; Society</a:t>
            </a:r>
          </a:p>
          <a:p>
            <a:pPr indent="6350" algn="ctr">
              <a:lnSpc>
                <a:spcPct val="120000"/>
              </a:lnSpc>
              <a:defRPr/>
            </a:pPr>
            <a:r>
              <a:rPr lang="en-US" b="1" dirty="0" smtClean="0">
                <a:latin typeface="Calibri" pitchFamily="1" charset="0"/>
              </a:rPr>
              <a:t>Space Elevator</a:t>
            </a:r>
            <a:endParaRPr lang="en-US" sz="2400" b="1" dirty="0">
              <a:latin typeface="Calibri" pitchFamily="1" charset="0"/>
            </a:endParaRPr>
          </a:p>
        </p:txBody>
      </p:sp>
      <p:pic>
        <p:nvPicPr>
          <p:cNvPr id="10" name="Picture 9" descr="20120722GH2_195.jpg"/>
          <p:cNvPicPr>
            <a:picLocks noChangeAspect="1"/>
          </p:cNvPicPr>
          <p:nvPr/>
        </p:nvPicPr>
        <p:blipFill>
          <a:blip r:embed="rId4"/>
          <a:srcRect l="18750" t="24243" r="19531" b="7991"/>
          <a:stretch>
            <a:fillRect/>
          </a:stretch>
        </p:blipFill>
        <p:spPr>
          <a:xfrm>
            <a:off x="227854" y="1984219"/>
            <a:ext cx="3997774" cy="2925158"/>
          </a:xfrm>
          <a:prstGeom prst="rect">
            <a:avLst/>
          </a:prstGeom>
          <a:ln>
            <a:noFill/>
          </a:ln>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pic>
    </p:spTree>
    <p:extLst>
      <p:ext uri="{BB962C8B-B14F-4D97-AF65-F5344CB8AC3E}">
        <p14:creationId xmlns:p14="http://schemas.microsoft.com/office/powerpoint/2010/main" val="176935122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973263"/>
            <a:ext cx="9144000" cy="90487"/>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 </a:t>
            </a:r>
          </a:p>
        </p:txBody>
      </p:sp>
      <p:pic>
        <p:nvPicPr>
          <p:cNvPr id="34818" name="Picture 8" descr="NISE_tag_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Rectangle 6"/>
          <p:cNvSpPr>
            <a:spLocks noChangeArrowheads="1"/>
          </p:cNvSpPr>
          <p:nvPr/>
        </p:nvSpPr>
        <p:spPr bwMode="auto">
          <a:xfrm>
            <a:off x="1546225" y="333375"/>
            <a:ext cx="6265863"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endParaRPr lang="en-US" sz="1600">
              <a:solidFill>
                <a:srgbClr val="0C4225"/>
              </a:solidFill>
              <a:latin typeface="Georgia" charset="0"/>
              <a:cs typeface="Georgia" charset="0"/>
            </a:endParaRPr>
          </a:p>
          <a:p>
            <a:pPr algn="ctr"/>
            <a:r>
              <a:rPr lang="en-US" sz="4000">
                <a:solidFill>
                  <a:srgbClr val="0C4225"/>
                </a:solidFill>
                <a:latin typeface="Georgia" charset="0"/>
                <a:cs typeface="Georgia" charset="0"/>
              </a:rPr>
              <a:t>Questions and Discussion?</a:t>
            </a:r>
          </a:p>
          <a:p>
            <a:pPr algn="ctr"/>
            <a:endParaRPr lang="en-US" sz="2000">
              <a:solidFill>
                <a:srgbClr val="0C4225"/>
              </a:solidFill>
              <a:latin typeface="Georgia" charset="0"/>
              <a:cs typeface="Georgia" charset="0"/>
            </a:endParaRPr>
          </a:p>
        </p:txBody>
      </p:sp>
      <p:pic>
        <p:nvPicPr>
          <p:cNvPr id="34820"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88" y="2079625"/>
            <a:ext cx="9144001"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723810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468563"/>
            <a:ext cx="9144000" cy="90487"/>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11" name="Rectangle 3"/>
          <p:cNvSpPr txBox="1">
            <a:spLocks noChangeArrowheads="1"/>
          </p:cNvSpPr>
          <p:nvPr/>
        </p:nvSpPr>
        <p:spPr bwMode="auto">
          <a:xfrm>
            <a:off x="1409700" y="922338"/>
            <a:ext cx="7556500" cy="1155700"/>
          </a:xfrm>
          <a:prstGeom prst="rect">
            <a:avLst/>
          </a:prstGeom>
          <a:noFill/>
          <a:ln w="9525">
            <a:noFill/>
            <a:miter lim="800000"/>
            <a:headEnd/>
            <a:tailEnd/>
          </a:ln>
        </p:spPr>
        <p:txBody>
          <a:bodyPr>
            <a:prstTxWarp prst="textNoShape">
              <a:avLst/>
            </a:prstTxWarp>
          </a:bodyPr>
          <a:lstStyle/>
          <a:p>
            <a:pPr defTabSz="914400">
              <a:lnSpc>
                <a:spcPct val="90000"/>
              </a:lnSpc>
              <a:spcBef>
                <a:spcPct val="20000"/>
              </a:spcBef>
              <a:defRPr/>
            </a:pPr>
            <a:r>
              <a:rPr lang="en-US" sz="1200" kern="0" dirty="0">
                <a:latin typeface="+mn-lt"/>
                <a:ea typeface="+mn-ea"/>
                <a:cs typeface="+mn-cs"/>
              </a:rPr>
              <a:t>This presentation is based on work supported by the National Science Foundation under Grant No. </a:t>
            </a:r>
            <a:r>
              <a:rPr lang="en-US" sz="1200" dirty="0">
                <a:latin typeface="+mn-lt"/>
                <a:ea typeface="+mn-ea"/>
                <a:cs typeface="+mn-cs"/>
              </a:rPr>
              <a:t>0940143</a:t>
            </a:r>
            <a:r>
              <a:rPr lang="en-US" sz="1200" kern="0" dirty="0">
                <a:latin typeface="+mn-lt"/>
                <a:ea typeface="+mn-ea"/>
                <a:cs typeface="+mn-cs"/>
              </a:rPr>
              <a:t>.</a:t>
            </a:r>
          </a:p>
          <a:p>
            <a:pPr defTabSz="914400">
              <a:lnSpc>
                <a:spcPct val="90000"/>
              </a:lnSpc>
              <a:spcBef>
                <a:spcPct val="20000"/>
              </a:spcBef>
              <a:defRPr/>
            </a:pPr>
            <a:r>
              <a:rPr lang="en-US" sz="1200" kern="0" dirty="0">
                <a:latin typeface="+mn-lt"/>
                <a:ea typeface="+mn-ea"/>
                <a:cs typeface="+mn-cs"/>
              </a:rPr>
              <a:t>Any opinions, findings, and conclusions or recommendations expressed in this presentation are those of the </a:t>
            </a:r>
            <a:r>
              <a:rPr lang="en-US" sz="1200" kern="0" dirty="0" smtClean="0">
                <a:latin typeface="+mn-lt"/>
                <a:ea typeface="+mn-ea"/>
                <a:cs typeface="+mn-cs"/>
              </a:rPr>
              <a:t>authors </a:t>
            </a:r>
            <a:r>
              <a:rPr lang="en-US" sz="1200" kern="0" dirty="0">
                <a:latin typeface="+mn-lt"/>
                <a:ea typeface="+mn-ea"/>
                <a:cs typeface="+mn-cs"/>
              </a:rPr>
              <a:t>and do not necessarily reflect the views of the Foundation. </a:t>
            </a:r>
          </a:p>
        </p:txBody>
      </p:sp>
      <p:pic>
        <p:nvPicPr>
          <p:cNvPr id="177156" name="Picture 11"/>
          <p:cNvPicPr>
            <a:picLocks noChangeAspect="1"/>
          </p:cNvPicPr>
          <p:nvPr/>
        </p:nvPicPr>
        <p:blipFill>
          <a:blip r:embed="rId3"/>
          <a:srcRect/>
          <a:stretch>
            <a:fillRect/>
          </a:stretch>
        </p:blipFill>
        <p:spPr bwMode="auto">
          <a:xfrm>
            <a:off x="292100" y="706438"/>
            <a:ext cx="992188" cy="998537"/>
          </a:xfrm>
          <a:prstGeom prst="rect">
            <a:avLst/>
          </a:prstGeom>
          <a:noFill/>
          <a:ln w="9525">
            <a:noFill/>
            <a:miter lim="800000"/>
            <a:headEnd/>
            <a:tailEnd/>
          </a:ln>
        </p:spPr>
      </p:pic>
      <p:pic>
        <p:nvPicPr>
          <p:cNvPr id="177157" name="Picture 6" descr="20110402gh_309_crop.jpg"/>
          <p:cNvPicPr>
            <a:picLocks noChangeAspect="1"/>
          </p:cNvPicPr>
          <p:nvPr/>
        </p:nvPicPr>
        <p:blipFill>
          <a:blip r:embed="rId4"/>
          <a:srcRect/>
          <a:stretch>
            <a:fillRect/>
          </a:stretch>
        </p:blipFill>
        <p:spPr bwMode="auto">
          <a:xfrm>
            <a:off x="0" y="2574925"/>
            <a:ext cx="9144000" cy="4305300"/>
          </a:xfrm>
          <a:prstGeom prst="rect">
            <a:avLst/>
          </a:prstGeom>
          <a:noFill/>
          <a:ln w="9525">
            <a:noFill/>
            <a:miter lim="800000"/>
            <a:headEnd/>
            <a:tailEnd/>
          </a:ln>
        </p:spPr>
      </p:pic>
      <p:pic>
        <p:nvPicPr>
          <p:cNvPr id="177158" name="Picture 8" descr="NISE_tag_white.png"/>
          <p:cNvPicPr>
            <a:picLocks noChangeAspect="1"/>
          </p:cNvPicPr>
          <p:nvPr/>
        </p:nvPicPr>
        <p:blipFill>
          <a:blip r:embed="rId5"/>
          <a:srcRect/>
          <a:stretch>
            <a:fillRect/>
          </a:stretch>
        </p:blipFill>
        <p:spPr bwMode="auto">
          <a:xfrm>
            <a:off x="185738" y="6330950"/>
            <a:ext cx="898525" cy="35083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9" name="Picture 7" descr="NISE_tag_white.png"/>
          <p:cNvPicPr>
            <a:picLocks noChangeAspect="1"/>
          </p:cNvPicPr>
          <p:nvPr/>
        </p:nvPicPr>
        <p:blipFill>
          <a:blip r:embed="rId3"/>
          <a:srcRect/>
          <a:stretch>
            <a:fillRect/>
          </a:stretch>
        </p:blipFill>
        <p:spPr bwMode="auto">
          <a:xfrm>
            <a:off x="185738" y="6330950"/>
            <a:ext cx="898525" cy="350838"/>
          </a:xfrm>
          <a:prstGeom prst="rect">
            <a:avLst/>
          </a:prstGeom>
          <a:noFill/>
          <a:ln w="9525">
            <a:noFill/>
            <a:miter lim="800000"/>
            <a:headEnd/>
            <a:tailEnd/>
          </a:ln>
        </p:spPr>
      </p:pic>
      <p:sp>
        <p:nvSpPr>
          <p:cNvPr id="152580" name="Title 1"/>
          <p:cNvSpPr txBox="1">
            <a:spLocks/>
          </p:cNvSpPr>
          <p:nvPr/>
        </p:nvSpPr>
        <p:spPr bwMode="auto">
          <a:xfrm>
            <a:off x="3448232" y="2349500"/>
            <a:ext cx="6572068" cy="2209800"/>
          </a:xfrm>
          <a:prstGeom prst="rect">
            <a:avLst/>
          </a:prstGeom>
          <a:noFill/>
          <a:ln w="9525">
            <a:noFill/>
            <a:miter lim="800000"/>
            <a:headEnd/>
            <a:tailEnd/>
          </a:ln>
        </p:spPr>
        <p:txBody>
          <a:bodyPr anchor="ctr">
            <a:prstTxWarp prst="textNoShape">
              <a:avLst/>
            </a:prstTxWarp>
          </a:bodyPr>
          <a:lstStyle/>
          <a:p>
            <a:pPr>
              <a:lnSpc>
                <a:spcPct val="90000"/>
              </a:lnSpc>
            </a:pPr>
            <a:r>
              <a:rPr lang="en-US" sz="5400" dirty="0" smtClean="0">
                <a:solidFill>
                  <a:srgbClr val="0C4225"/>
                </a:solidFill>
                <a:latin typeface="Georgia" pitchFamily="1" charset="0"/>
              </a:rPr>
              <a:t>Nano &amp; Society</a:t>
            </a:r>
          </a:p>
          <a:p>
            <a:pPr>
              <a:lnSpc>
                <a:spcPct val="90000"/>
              </a:lnSpc>
            </a:pPr>
            <a:r>
              <a:rPr lang="en-US" sz="5400" dirty="0" smtClean="0">
                <a:solidFill>
                  <a:srgbClr val="0C4225"/>
                </a:solidFill>
                <a:latin typeface="Georgia" pitchFamily="1" charset="0"/>
              </a:rPr>
              <a:t>Workshops</a:t>
            </a:r>
          </a:p>
        </p:txBody>
      </p:sp>
      <p:pic>
        <p:nvPicPr>
          <p:cNvPr id="7" name="Picture 4" descr="20110913gh_017.jpg"/>
          <p:cNvPicPr>
            <a:picLocks noChangeAspect="1"/>
          </p:cNvPicPr>
          <p:nvPr/>
        </p:nvPicPr>
        <p:blipFill>
          <a:blip r:embed="rId4"/>
          <a:srcRect l="5534" t="16406" b="4688"/>
          <a:stretch>
            <a:fillRect/>
          </a:stretch>
        </p:blipFill>
        <p:spPr bwMode="auto">
          <a:xfrm>
            <a:off x="0" y="0"/>
            <a:ext cx="3235580" cy="6858000"/>
          </a:xfrm>
          <a:prstGeom prst="rect">
            <a:avLst/>
          </a:prstGeom>
          <a:noFill/>
          <a:ln w="9525">
            <a:noFill/>
            <a:miter lim="800000"/>
            <a:headEnd/>
            <a:tailEnd/>
          </a:ln>
        </p:spPr>
      </p:pic>
      <p:sp>
        <p:nvSpPr>
          <p:cNvPr id="6" name="Rectangle 5"/>
          <p:cNvSpPr/>
          <p:nvPr/>
        </p:nvSpPr>
        <p:spPr>
          <a:xfrm>
            <a:off x="3229157" y="0"/>
            <a:ext cx="92075" cy="6858000"/>
          </a:xfrm>
          <a:prstGeom prst="rect">
            <a:avLst/>
          </a:prstGeom>
          <a:solidFill>
            <a:srgbClr val="ABCB4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79876"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smtClean="0">
                <a:solidFill>
                  <a:srgbClr val="0C4225"/>
                </a:solidFill>
                <a:latin typeface="Georgia" pitchFamily="1" charset="0"/>
                <a:ea typeface="Georgia" pitchFamily="1" charset="0"/>
                <a:cs typeface="Georgia" pitchFamily="1" charset="0"/>
              </a:rPr>
              <a:t>Network Goals </a:t>
            </a:r>
            <a:r>
              <a:rPr lang="en-US" sz="4000" dirty="0">
                <a:solidFill>
                  <a:srgbClr val="0C4225"/>
                </a:solidFill>
                <a:latin typeface="Georgia" pitchFamily="1" charset="0"/>
                <a:ea typeface="Georgia" pitchFamily="1" charset="0"/>
                <a:cs typeface="Georgia" pitchFamily="1" charset="0"/>
              </a:rPr>
              <a:t>for Nano</a:t>
            </a:r>
            <a:r>
              <a:rPr lang="en-US" sz="4000" dirty="0" smtClean="0">
                <a:solidFill>
                  <a:srgbClr val="0C4225"/>
                </a:solidFill>
                <a:latin typeface="Georgia" pitchFamily="1" charset="0"/>
                <a:ea typeface="Georgia" pitchFamily="1" charset="0"/>
                <a:cs typeface="Georgia" pitchFamily="1" charset="0"/>
              </a:rPr>
              <a:t> &amp; Society</a:t>
            </a:r>
            <a:endParaRPr lang="en-US" sz="4000" dirty="0">
              <a:solidFill>
                <a:srgbClr val="0C4225"/>
              </a:solidFill>
              <a:latin typeface="Georgia" pitchFamily="1" charset="0"/>
              <a:ea typeface="Georgia" pitchFamily="1" charset="0"/>
              <a:cs typeface="Georgia" pitchFamily="1" charset="0"/>
            </a:endParaRPr>
          </a:p>
        </p:txBody>
      </p:sp>
      <p:sp>
        <p:nvSpPr>
          <p:cNvPr id="79878" name="TextBox 8"/>
          <p:cNvSpPr txBox="1">
            <a:spLocks noChangeArrowheads="1"/>
          </p:cNvSpPr>
          <p:nvPr/>
        </p:nvSpPr>
        <p:spPr bwMode="auto">
          <a:xfrm>
            <a:off x="134938" y="1598613"/>
            <a:ext cx="8888412" cy="3262432"/>
          </a:xfrm>
          <a:prstGeom prst="rect">
            <a:avLst/>
          </a:prstGeom>
          <a:noFill/>
          <a:ln w="9525">
            <a:noFill/>
            <a:miter lim="800000"/>
            <a:headEnd/>
            <a:tailEnd/>
          </a:ln>
        </p:spPr>
        <p:txBody>
          <a:bodyPr>
            <a:prstTxWarp prst="textNoShape">
              <a:avLst/>
            </a:prstTxWarp>
            <a:spAutoFit/>
          </a:bodyPr>
          <a:lstStyle/>
          <a:p>
            <a:r>
              <a:rPr lang="en-US" sz="2400" b="1" dirty="0">
                <a:latin typeface="Calibri" pitchFamily="1" charset="0"/>
              </a:rPr>
              <a:t>Public </a:t>
            </a:r>
            <a:r>
              <a:rPr lang="en-US" sz="2400" b="1" dirty="0" smtClean="0">
                <a:latin typeface="Calibri" pitchFamily="1" charset="0"/>
              </a:rPr>
              <a:t>engagement</a:t>
            </a:r>
          </a:p>
          <a:p>
            <a:endParaRPr lang="en-US" sz="1200" b="1" dirty="0" smtClean="0">
              <a:latin typeface="Calibri" pitchFamily="1" charset="0"/>
            </a:endParaRPr>
          </a:p>
          <a:p>
            <a:r>
              <a:rPr lang="en-US" sz="2000" dirty="0" smtClean="0">
                <a:latin typeface="Calibri" pitchFamily="1" charset="0"/>
              </a:rPr>
              <a:t>Create </a:t>
            </a:r>
            <a:r>
              <a:rPr lang="en-US" sz="2000" dirty="0">
                <a:latin typeface="Calibri" pitchFamily="1" charset="0"/>
              </a:rPr>
              <a:t>a variety of educational experiences that engage a broad range of public audiences in conversations about the relevance of nanotechnology in their lives.  </a:t>
            </a:r>
          </a:p>
          <a:p>
            <a:endParaRPr lang="en-US" sz="2400" dirty="0">
              <a:latin typeface="Calibri" pitchFamily="1" charset="0"/>
            </a:endParaRPr>
          </a:p>
          <a:p>
            <a:r>
              <a:rPr lang="en-US" sz="2400" b="1" dirty="0">
                <a:latin typeface="Calibri" pitchFamily="1" charset="0"/>
              </a:rPr>
              <a:t>Professional </a:t>
            </a:r>
            <a:r>
              <a:rPr lang="en-US" sz="2400" b="1" dirty="0" smtClean="0">
                <a:latin typeface="Calibri" pitchFamily="1" charset="0"/>
              </a:rPr>
              <a:t>development</a:t>
            </a:r>
          </a:p>
          <a:p>
            <a:endParaRPr lang="en-US" sz="1200" b="1" dirty="0" smtClean="0">
              <a:latin typeface="Calibri" pitchFamily="1" charset="0"/>
            </a:endParaRPr>
          </a:p>
          <a:p>
            <a:r>
              <a:rPr lang="en-US" sz="2000" dirty="0" smtClean="0">
                <a:latin typeface="Calibri" pitchFamily="1" charset="0"/>
              </a:rPr>
              <a:t>Increase </a:t>
            </a:r>
            <a:r>
              <a:rPr lang="en-US" sz="2000" dirty="0">
                <a:latin typeface="Calibri" pitchFamily="1" charset="0"/>
              </a:rPr>
              <a:t>our capacity as a field to effectively engage public audiences in conversations about nanotechnology and society</a:t>
            </a:r>
            <a:r>
              <a:rPr lang="en-US" sz="2000" dirty="0" smtClean="0">
                <a:latin typeface="Calibri" pitchFamily="1" charset="0"/>
              </a:rPr>
              <a:t>.</a:t>
            </a:r>
          </a:p>
          <a:p>
            <a:endParaRPr lang="en-US" sz="1000" dirty="0" smtClean="0">
              <a:latin typeface="Calibri" pitchFamily="1" charset="0"/>
            </a:endParaRPr>
          </a:p>
          <a:p>
            <a:r>
              <a:rPr lang="en-US" sz="2000" dirty="0" smtClean="0">
                <a:latin typeface="Calibri" pitchFamily="1" charset="0"/>
              </a:rPr>
              <a:t>	</a:t>
            </a:r>
            <a:endParaRPr lang="en-US" sz="2000" dirty="0">
              <a:latin typeface="Calibri" pitchFamily="1" charset="0"/>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20121003_1207.jpg"/>
          <p:cNvPicPr>
            <a:picLocks noChangeAspect="1"/>
          </p:cNvPicPr>
          <p:nvPr/>
        </p:nvPicPr>
        <p:blipFill>
          <a:blip r:embed="rId3"/>
          <a:srcRect l="8136" r="11165" b="15392"/>
          <a:stretch>
            <a:fillRect/>
          </a:stretch>
        </p:blipFill>
        <p:spPr>
          <a:xfrm>
            <a:off x="253999" y="3102532"/>
            <a:ext cx="5029201" cy="3509724"/>
          </a:xfrm>
          <a:prstGeom prst="rect">
            <a:avLst/>
          </a:prstGeom>
        </p:spPr>
      </p:pic>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49158" name="Title 1"/>
          <p:cNvSpPr txBox="1">
            <a:spLocks/>
          </p:cNvSpPr>
          <p:nvPr/>
        </p:nvSpPr>
        <p:spPr bwMode="auto">
          <a:xfrm>
            <a:off x="254000" y="274638"/>
            <a:ext cx="8661400"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90000"/>
              </a:lnSpc>
            </a:pPr>
            <a:r>
              <a:rPr lang="en-US" sz="4000" dirty="0" smtClean="0">
                <a:solidFill>
                  <a:srgbClr val="0C4225"/>
                </a:solidFill>
                <a:latin typeface="Georgia" charset="0"/>
                <a:cs typeface="Georgia" charset="0"/>
              </a:rPr>
              <a:t>Nano &amp; Society Workshops</a:t>
            </a:r>
            <a:endParaRPr lang="en-US" sz="4000" dirty="0">
              <a:solidFill>
                <a:srgbClr val="0C4225"/>
              </a:solidFill>
              <a:latin typeface="Georgia" charset="0"/>
              <a:cs typeface="Georgia" charset="0"/>
            </a:endParaRPr>
          </a:p>
        </p:txBody>
      </p:sp>
      <p:pic>
        <p:nvPicPr>
          <p:cNvPr id="11" name="Picture 10" descr="20121003_1535.jpg"/>
          <p:cNvPicPr>
            <a:picLocks noChangeAspect="1"/>
          </p:cNvPicPr>
          <p:nvPr/>
        </p:nvPicPr>
        <p:blipFill>
          <a:blip r:embed="rId4"/>
          <a:srcRect l="15536" t="6390" r="6597" b="5757"/>
          <a:stretch>
            <a:fillRect/>
          </a:stretch>
        </p:blipFill>
        <p:spPr>
          <a:xfrm>
            <a:off x="5568573" y="4117903"/>
            <a:ext cx="3321427" cy="2494352"/>
          </a:xfrm>
          <a:prstGeom prst="rect">
            <a:avLst/>
          </a:prstGeom>
        </p:spPr>
      </p:pic>
      <p:pic>
        <p:nvPicPr>
          <p:cNvPr id="12" name="Picture 11" descr="20121003_1358.jpg"/>
          <p:cNvPicPr>
            <a:picLocks noChangeAspect="1"/>
          </p:cNvPicPr>
          <p:nvPr/>
        </p:nvPicPr>
        <p:blipFill>
          <a:blip r:embed="rId5"/>
          <a:srcRect t="14476" r="20123"/>
          <a:stretch>
            <a:fillRect/>
          </a:stretch>
        </p:blipFill>
        <p:spPr>
          <a:xfrm>
            <a:off x="5568573" y="1500118"/>
            <a:ext cx="3296027" cy="2349035"/>
          </a:xfrm>
          <a:prstGeom prst="rect">
            <a:avLst/>
          </a:prstGeom>
        </p:spPr>
      </p:pic>
      <p:sp>
        <p:nvSpPr>
          <p:cNvPr id="13" name="TextBox 4"/>
          <p:cNvSpPr txBox="1">
            <a:spLocks noChangeArrowheads="1"/>
          </p:cNvSpPr>
          <p:nvPr/>
        </p:nvSpPr>
        <p:spPr bwMode="auto">
          <a:xfrm>
            <a:off x="254000" y="1436618"/>
            <a:ext cx="6273800" cy="3323987"/>
          </a:xfrm>
          <a:prstGeom prst="rect">
            <a:avLst/>
          </a:prstGeom>
          <a:noFill/>
          <a:ln w="9525">
            <a:noFill/>
            <a:miter lim="800000"/>
            <a:headEnd/>
            <a:tailEnd/>
          </a:ln>
        </p:spPr>
        <p:txBody>
          <a:bodyPr>
            <a:prstTxWarp prst="textNoShape">
              <a:avLst/>
            </a:prstTxWarp>
            <a:spAutoFit/>
          </a:bodyPr>
          <a:lstStyle/>
          <a:p>
            <a:pPr marL="228600" indent="-228600" eaLnBrk="0" hangingPunct="0">
              <a:spcAft>
                <a:spcPts val="1200"/>
              </a:spcAft>
            </a:pPr>
            <a:r>
              <a:rPr lang="en-US" sz="2400" dirty="0" smtClean="0">
                <a:latin typeface="Calibri" pitchFamily="1" charset="0"/>
              </a:rPr>
              <a:t>Four locations, Sept-Oct 2012</a:t>
            </a:r>
          </a:p>
          <a:p>
            <a:pPr marL="228600" indent="-228600" eaLnBrk="0" hangingPunct="0">
              <a:spcAft>
                <a:spcPts val="1200"/>
              </a:spcAft>
            </a:pPr>
            <a:r>
              <a:rPr lang="en-US" sz="2400" dirty="0" smtClean="0">
                <a:latin typeface="Calibri" pitchFamily="1" charset="0"/>
              </a:rPr>
              <a:t>50+ organizations</a:t>
            </a:r>
          </a:p>
          <a:p>
            <a:pPr marL="228600" indent="-228600" eaLnBrk="0" hangingPunct="0">
              <a:spcAft>
                <a:spcPts val="1200"/>
              </a:spcAft>
            </a:pPr>
            <a:r>
              <a:rPr lang="en-US" sz="2400" dirty="0" smtClean="0">
                <a:latin typeface="Calibri" pitchFamily="1" charset="0"/>
              </a:rPr>
              <a:t>100+ participants</a:t>
            </a:r>
          </a:p>
          <a:p>
            <a:pPr lvl="1" indent="-457200" eaLnBrk="0" hangingPunct="0"/>
            <a:r>
              <a:rPr lang="en-US" dirty="0" smtClean="0">
                <a:latin typeface="Calibri" pitchFamily="1" charset="0"/>
              </a:rPr>
              <a:t>	</a:t>
            </a:r>
            <a:endParaRPr lang="en-US" dirty="0">
              <a:latin typeface="Calibri" pitchFamily="1" charset="0"/>
            </a:endParaRPr>
          </a:p>
          <a:p>
            <a:pPr lvl="1" indent="-457200" eaLnBrk="0" hangingPunct="0"/>
            <a:endParaRPr lang="en-US" dirty="0">
              <a:latin typeface="Calibri" pitchFamily="1" charset="0"/>
            </a:endParaRPr>
          </a:p>
          <a:p>
            <a:pPr lvl="1" indent="-457200" eaLnBrk="0" hangingPunct="0"/>
            <a:endParaRPr lang="en-US" dirty="0">
              <a:latin typeface="Calibri" pitchFamily="1" charset="0"/>
            </a:endParaRPr>
          </a:p>
          <a:p>
            <a:pPr lvl="1" indent="-457200" eaLnBrk="0" hangingPunct="0"/>
            <a:endParaRPr lang="en-US" dirty="0">
              <a:latin typeface="Calibri" pitchFamily="1" charset="0"/>
            </a:endParaRPr>
          </a:p>
          <a:p>
            <a:pPr lvl="1" indent="-457200" eaLnBrk="0" hangingPunct="0"/>
            <a:endParaRPr lang="en-US" dirty="0">
              <a:latin typeface="Calibri" pitchFamily="1" charset="0"/>
            </a:endParaRPr>
          </a:p>
          <a:p>
            <a:pPr lvl="1" indent="-457200" eaLnBrk="0" hangingPunct="0"/>
            <a:r>
              <a:rPr lang="en-US" dirty="0">
                <a:latin typeface="Calibri" pitchFamily="1" charset="0"/>
              </a:rPr>
              <a:t> </a:t>
            </a:r>
          </a:p>
        </p:txBody>
      </p:sp>
    </p:spTree>
    <p:extLst>
      <p:ext uri="{BB962C8B-B14F-4D97-AF65-F5344CB8AC3E}">
        <p14:creationId xmlns:p14="http://schemas.microsoft.com/office/powerpoint/2010/main" val="294379480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178180"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smtClean="0">
                <a:solidFill>
                  <a:srgbClr val="0C4225"/>
                </a:solidFill>
                <a:latin typeface="Georgia" pitchFamily="1" charset="0"/>
                <a:ea typeface="Georgia" pitchFamily="1" charset="0"/>
                <a:cs typeface="Georgia" pitchFamily="1" charset="0"/>
              </a:rPr>
              <a:t>Nano &amp; Society Workshops</a:t>
            </a:r>
          </a:p>
        </p:txBody>
      </p:sp>
      <p:sp>
        <p:nvSpPr>
          <p:cNvPr id="45061" name="TextBox 4"/>
          <p:cNvSpPr txBox="1">
            <a:spLocks noChangeArrowheads="1"/>
          </p:cNvSpPr>
          <p:nvPr/>
        </p:nvSpPr>
        <p:spPr bwMode="auto">
          <a:xfrm>
            <a:off x="0" y="2414488"/>
            <a:ext cx="4210323" cy="3518912"/>
          </a:xfrm>
          <a:prstGeom prst="rect">
            <a:avLst/>
          </a:prstGeom>
          <a:noFill/>
          <a:ln w="9525">
            <a:noFill/>
            <a:miter lim="800000"/>
            <a:headEnd/>
            <a:tailEnd/>
          </a:ln>
        </p:spPr>
        <p:txBody>
          <a:bodyPr wrap="square">
            <a:prstTxWarp prst="textNoShape">
              <a:avLst/>
            </a:prstTxWarp>
            <a:spAutoFit/>
          </a:bodyPr>
          <a:lstStyle/>
          <a:p>
            <a:pPr marL="228600" indent="-228600">
              <a:spcBef>
                <a:spcPts val="0"/>
              </a:spcBef>
              <a:spcAft>
                <a:spcPts val="400"/>
              </a:spcAft>
            </a:pPr>
            <a:r>
              <a:rPr lang="en-US" sz="2400" b="1" dirty="0" smtClean="0">
                <a:latin typeface="Calibri" pitchFamily="1" charset="0"/>
              </a:rPr>
              <a:t>Rationale:</a:t>
            </a:r>
          </a:p>
          <a:p>
            <a:pPr marL="228600" indent="-228600">
              <a:spcBef>
                <a:spcPts val="0"/>
              </a:spcBef>
              <a:spcAft>
                <a:spcPts val="400"/>
              </a:spcAft>
              <a:buFont typeface="Arial"/>
              <a:buChar char="•"/>
            </a:pPr>
            <a:r>
              <a:rPr lang="en-US" sz="2000" dirty="0" smtClean="0">
                <a:latin typeface="Calibri" pitchFamily="1" charset="0"/>
              </a:rPr>
              <a:t>Museums can bring together public audiences, educators, and scientists.</a:t>
            </a:r>
          </a:p>
          <a:p>
            <a:pPr marL="228600" indent="-228600">
              <a:spcBef>
                <a:spcPts val="0"/>
              </a:spcBef>
              <a:spcAft>
                <a:spcPts val="400"/>
              </a:spcAft>
              <a:buFont typeface="Arial"/>
              <a:buChar char="•"/>
            </a:pPr>
            <a:r>
              <a:rPr lang="en-US" sz="2000" dirty="0" smtClean="0">
                <a:latin typeface="Calibri" pitchFamily="1" charset="0"/>
              </a:rPr>
              <a:t>NISE Net can raise the field’</a:t>
            </a:r>
            <a:r>
              <a:rPr lang="en-US" altLang="ja-JP" sz="2000" dirty="0" smtClean="0">
                <a:latin typeface="Calibri" pitchFamily="1" charset="0"/>
              </a:rPr>
              <a:t>s capacity to engage the public in the relevancy of emerging science and technologies to their everyday lives. </a:t>
            </a:r>
          </a:p>
          <a:p>
            <a:pPr>
              <a:spcAft>
                <a:spcPts val="1000"/>
              </a:spcAft>
              <a:defRPr/>
            </a:pPr>
            <a:endParaRPr lang="en-US" sz="2400" i="1" dirty="0" smtClean="0">
              <a:latin typeface="+mn-lt"/>
            </a:endParaRPr>
          </a:p>
          <a:p>
            <a:pPr>
              <a:spcAft>
                <a:spcPts val="1000"/>
              </a:spcAft>
              <a:defRPr/>
            </a:pPr>
            <a:endParaRPr lang="en-US" sz="1000" dirty="0" smtClean="0">
              <a:latin typeface="+mn-lt"/>
            </a:endParaRPr>
          </a:p>
          <a:p>
            <a:pPr marL="457200" indent="-457200" eaLnBrk="0" hangingPunct="0">
              <a:defRPr/>
            </a:pPr>
            <a:r>
              <a:rPr lang="en-US" dirty="0" smtClean="0">
                <a:latin typeface="+mn-lt"/>
              </a:rPr>
              <a:t> </a:t>
            </a:r>
            <a:endParaRPr lang="en-US" dirty="0">
              <a:latin typeface="+mn-lt"/>
            </a:endParaRPr>
          </a:p>
        </p:txBody>
      </p:sp>
      <p:pic>
        <p:nvPicPr>
          <p:cNvPr id="6" name="Picture 5" descr="20120722GH2_340.jpg"/>
          <p:cNvPicPr>
            <a:picLocks noChangeAspect="1"/>
          </p:cNvPicPr>
          <p:nvPr/>
        </p:nvPicPr>
        <p:blipFill>
          <a:blip r:embed="rId3"/>
          <a:srcRect r="23801"/>
          <a:stretch>
            <a:fillRect/>
          </a:stretch>
        </p:blipFill>
        <p:spPr>
          <a:xfrm>
            <a:off x="4210323" y="2413000"/>
            <a:ext cx="4705077" cy="4114800"/>
          </a:xfrm>
          <a:prstGeom prst="rect">
            <a:avLst/>
          </a:prstGeom>
          <a:effectLst>
            <a:outerShdw blurRad="50800" dist="38100" dir="2700000" algn="tl" rotWithShape="0">
              <a:prstClr val="black">
                <a:alpha val="40000"/>
              </a:prstClr>
            </a:outerShdw>
          </a:effectLst>
        </p:spPr>
      </p:pic>
      <p:sp>
        <p:nvSpPr>
          <p:cNvPr id="7" name="TextBox 6"/>
          <p:cNvSpPr txBox="1"/>
          <p:nvPr/>
        </p:nvSpPr>
        <p:spPr>
          <a:xfrm>
            <a:off x="0" y="1489670"/>
            <a:ext cx="8915400" cy="1077218"/>
          </a:xfrm>
          <a:prstGeom prst="rect">
            <a:avLst/>
          </a:prstGeom>
          <a:noFill/>
        </p:spPr>
        <p:txBody>
          <a:bodyPr wrap="square" rtlCol="0">
            <a:spAutoFit/>
          </a:bodyPr>
          <a:lstStyle/>
          <a:p>
            <a:r>
              <a:rPr lang="en-US" sz="2400" b="1" dirty="0" smtClean="0">
                <a:latin typeface="+mn-lt"/>
              </a:rPr>
              <a:t>Overarching goal: </a:t>
            </a:r>
            <a:r>
              <a:rPr lang="en-US" sz="2000" i="1" dirty="0" smtClean="0">
                <a:latin typeface="+mn-lt"/>
              </a:rPr>
              <a:t>To empower staff and visitors to reflect on the relevance of nanotechnology in their lives.</a:t>
            </a:r>
          </a:p>
          <a:p>
            <a:endParaRPr lang="en-US" sz="2000" dirty="0">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1" name="Picture 6" descr="NISE_tag_white.png"/>
          <p:cNvPicPr>
            <a:picLocks noChangeAspect="1"/>
          </p:cNvPicPr>
          <p:nvPr/>
        </p:nvPicPr>
        <p:blipFill>
          <a:blip r:embed="rId3"/>
          <a:srcRect/>
          <a:stretch>
            <a:fillRect/>
          </a:stretch>
        </p:blipFill>
        <p:spPr bwMode="auto">
          <a:xfrm>
            <a:off x="185738" y="6330950"/>
            <a:ext cx="898525" cy="350838"/>
          </a:xfrm>
          <a:prstGeom prst="rect">
            <a:avLst/>
          </a:prstGeom>
          <a:noFill/>
          <a:ln w="9525">
            <a:noFill/>
            <a:miter lim="800000"/>
            <a:headEnd/>
            <a:tailEnd/>
          </a:ln>
        </p:spPr>
      </p:pic>
      <p:sp>
        <p:nvSpPr>
          <p:cNvPr id="104452" name="Title 1"/>
          <p:cNvSpPr txBox="1">
            <a:spLocks/>
          </p:cNvSpPr>
          <p:nvPr/>
        </p:nvSpPr>
        <p:spPr bwMode="auto">
          <a:xfrm>
            <a:off x="3530600" y="2247900"/>
            <a:ext cx="4953000" cy="2209800"/>
          </a:xfrm>
          <a:prstGeom prst="rect">
            <a:avLst/>
          </a:prstGeom>
          <a:noFill/>
          <a:ln w="9525">
            <a:noFill/>
            <a:miter lim="800000"/>
            <a:headEnd/>
            <a:tailEnd/>
          </a:ln>
        </p:spPr>
        <p:txBody>
          <a:bodyPr anchor="ctr">
            <a:prstTxWarp prst="textNoShape">
              <a:avLst/>
            </a:prstTxWarp>
          </a:bodyPr>
          <a:lstStyle/>
          <a:p>
            <a:pPr>
              <a:lnSpc>
                <a:spcPct val="90000"/>
              </a:lnSpc>
            </a:pPr>
            <a:r>
              <a:rPr lang="en-US" sz="5300" dirty="0" smtClean="0">
                <a:solidFill>
                  <a:srgbClr val="0C4225"/>
                </a:solidFill>
                <a:latin typeface="Georgia" pitchFamily="1" charset="0"/>
              </a:rPr>
              <a:t>Visitor</a:t>
            </a:r>
          </a:p>
          <a:p>
            <a:pPr>
              <a:lnSpc>
                <a:spcPct val="90000"/>
              </a:lnSpc>
            </a:pPr>
            <a:r>
              <a:rPr lang="en-US" sz="5300" dirty="0" smtClean="0">
                <a:solidFill>
                  <a:srgbClr val="0C4225"/>
                </a:solidFill>
                <a:latin typeface="Georgia" pitchFamily="1" charset="0"/>
              </a:rPr>
              <a:t>Conversations</a:t>
            </a:r>
            <a:endParaRPr lang="en-US" sz="5300" dirty="0">
              <a:solidFill>
                <a:srgbClr val="0C4225"/>
              </a:solidFill>
              <a:latin typeface="Georgia" pitchFamily="1" charset="0"/>
            </a:endParaRPr>
          </a:p>
        </p:txBody>
      </p:sp>
      <p:pic>
        <p:nvPicPr>
          <p:cNvPr id="9" name="Picture 8" descr="NanoDay 2010 098.jpg"/>
          <p:cNvPicPr>
            <a:picLocks noChangeAspect="1"/>
          </p:cNvPicPr>
          <p:nvPr/>
        </p:nvPicPr>
        <p:blipFill>
          <a:blip r:embed="rId4"/>
          <a:srcRect l="33380" r="33234"/>
          <a:stretch>
            <a:fillRect/>
          </a:stretch>
        </p:blipFill>
        <p:spPr>
          <a:xfrm>
            <a:off x="-4762" y="4763"/>
            <a:ext cx="3433762" cy="6853237"/>
          </a:xfrm>
          <a:prstGeom prst="rect">
            <a:avLst/>
          </a:prstGeom>
        </p:spPr>
      </p:pic>
      <p:sp>
        <p:nvSpPr>
          <p:cNvPr id="6" name="Rectangle 5"/>
          <p:cNvSpPr/>
          <p:nvPr/>
        </p:nvSpPr>
        <p:spPr>
          <a:xfrm>
            <a:off x="3425825" y="1588"/>
            <a:ext cx="92075" cy="6858000"/>
          </a:xfrm>
          <a:prstGeom prst="rect">
            <a:avLst/>
          </a:prstGeom>
          <a:solidFill>
            <a:srgbClr val="ABCB4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106500" name="Title 1"/>
          <p:cNvSpPr>
            <a:spLocks noGrp="1"/>
          </p:cNvSpPr>
          <p:nvPr>
            <p:ph type="title"/>
          </p:nvPr>
        </p:nvSpPr>
        <p:spPr>
          <a:xfrm>
            <a:off x="268288" y="274638"/>
            <a:ext cx="8672512" cy="741362"/>
          </a:xfrm>
        </p:spPr>
        <p:txBody>
          <a:bodyPr/>
          <a:lstStyle/>
          <a:p>
            <a:pPr algn="l" eaLnBrk="1" hangingPunct="1">
              <a:lnSpc>
                <a:spcPct val="90000"/>
              </a:lnSpc>
            </a:pPr>
            <a:r>
              <a:rPr lang="en-US" sz="4000" dirty="0" smtClean="0">
                <a:solidFill>
                  <a:srgbClr val="0C4225"/>
                </a:solidFill>
                <a:latin typeface="Georgia" pitchFamily="1" charset="0"/>
                <a:ea typeface="Georgia" pitchFamily="1" charset="0"/>
                <a:cs typeface="Georgia" pitchFamily="1" charset="0"/>
              </a:rPr>
              <a:t>Goals for Conversations</a:t>
            </a:r>
          </a:p>
        </p:txBody>
      </p:sp>
      <p:sp>
        <p:nvSpPr>
          <p:cNvPr id="100357" name="TextBox 4"/>
          <p:cNvSpPr txBox="1">
            <a:spLocks noChangeArrowheads="1"/>
          </p:cNvSpPr>
          <p:nvPr/>
        </p:nvSpPr>
        <p:spPr bwMode="auto">
          <a:xfrm>
            <a:off x="0" y="1574800"/>
            <a:ext cx="9178925" cy="1559401"/>
          </a:xfrm>
          <a:prstGeom prst="rect">
            <a:avLst/>
          </a:prstGeom>
          <a:noFill/>
          <a:ln w="9525">
            <a:noFill/>
            <a:miter lim="800000"/>
            <a:headEnd/>
            <a:tailEnd/>
          </a:ln>
        </p:spPr>
        <p:txBody>
          <a:bodyPr wrap="square">
            <a:prstTxWarp prst="textNoShape">
              <a:avLst/>
            </a:prstTxWarp>
            <a:spAutoFit/>
          </a:bodyPr>
          <a:lstStyle/>
          <a:p>
            <a:pPr marL="450850" indent="-336550">
              <a:lnSpc>
                <a:spcPct val="120000"/>
              </a:lnSpc>
              <a:buFont typeface="+mj-lt"/>
              <a:buAutoNum type="arabicPeriod"/>
              <a:defRPr/>
            </a:pPr>
            <a:r>
              <a:rPr lang="en-US" sz="2000" dirty="0" smtClean="0">
                <a:latin typeface="Calibri" pitchFamily="1" charset="0"/>
              </a:rPr>
              <a:t>Educators and visitors participate in open-ended, engaging conversations.</a:t>
            </a:r>
          </a:p>
          <a:p>
            <a:pPr marL="450850" indent="-336550">
              <a:lnSpc>
                <a:spcPct val="120000"/>
              </a:lnSpc>
              <a:buFont typeface="+mj-lt"/>
              <a:buAutoNum type="arabicPeriod"/>
              <a:defRPr/>
            </a:pPr>
            <a:r>
              <a:rPr lang="en-US" sz="2000" dirty="0" smtClean="0">
                <a:latin typeface="Calibri" pitchFamily="1" charset="0"/>
              </a:rPr>
              <a:t>Educators and visitors have distinct, equally important roles in the conversation.</a:t>
            </a:r>
          </a:p>
          <a:p>
            <a:pPr marL="450850" indent="-336550">
              <a:lnSpc>
                <a:spcPct val="120000"/>
              </a:lnSpc>
              <a:buFont typeface="+mj-lt"/>
              <a:buAutoNum type="arabicPeriod"/>
              <a:defRPr/>
            </a:pPr>
            <a:r>
              <a:rPr lang="en-US" sz="2000" dirty="0" smtClean="0">
                <a:latin typeface="Calibri" pitchFamily="1" charset="0"/>
              </a:rPr>
              <a:t>Participating in a conversation is a meaningful learning experience for visitors.</a:t>
            </a:r>
          </a:p>
          <a:p>
            <a:pPr marL="450850" indent="-336550">
              <a:lnSpc>
                <a:spcPct val="120000"/>
              </a:lnSpc>
              <a:buFont typeface="+mj-lt"/>
              <a:buAutoNum type="arabicPeriod"/>
              <a:defRPr/>
            </a:pPr>
            <a:r>
              <a:rPr lang="en-US" sz="2000" dirty="0" smtClean="0">
                <a:latin typeface="Calibri" pitchFamily="1" charset="0"/>
              </a:rPr>
              <a:t>Facilitating a conversation is a valuable interpretive method for facilitators.</a:t>
            </a:r>
          </a:p>
        </p:txBody>
      </p:sp>
      <p:pic>
        <p:nvPicPr>
          <p:cNvPr id="6" name="Picture 5" descr="iStock_000019147610XSmall.jpg"/>
          <p:cNvPicPr>
            <a:picLocks noChangeAspect="1"/>
          </p:cNvPicPr>
          <p:nvPr/>
        </p:nvPicPr>
        <p:blipFill>
          <a:blip r:embed="rId3"/>
          <a:srcRect b="22084"/>
          <a:stretch>
            <a:fillRect/>
          </a:stretch>
        </p:blipFill>
        <p:spPr>
          <a:xfrm>
            <a:off x="1881188" y="3487668"/>
            <a:ext cx="5422900" cy="280366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106500" name="Title 1"/>
          <p:cNvSpPr>
            <a:spLocks noGrp="1"/>
          </p:cNvSpPr>
          <p:nvPr>
            <p:ph type="title"/>
          </p:nvPr>
        </p:nvSpPr>
        <p:spPr>
          <a:xfrm>
            <a:off x="268288" y="274638"/>
            <a:ext cx="8672512" cy="741362"/>
          </a:xfrm>
        </p:spPr>
        <p:txBody>
          <a:bodyPr/>
          <a:lstStyle/>
          <a:p>
            <a:pPr algn="l" eaLnBrk="1" hangingPunct="1">
              <a:lnSpc>
                <a:spcPct val="90000"/>
              </a:lnSpc>
            </a:pPr>
            <a:r>
              <a:rPr lang="en-US" sz="4000" dirty="0" smtClean="0">
                <a:solidFill>
                  <a:srgbClr val="0C4225"/>
                </a:solidFill>
                <a:latin typeface="Georgia" pitchFamily="1" charset="0"/>
                <a:ea typeface="Georgia" pitchFamily="1" charset="0"/>
                <a:cs typeface="Georgia" pitchFamily="1" charset="0"/>
              </a:rPr>
              <a:t>Sprinkling on Nano &amp; Society</a:t>
            </a:r>
          </a:p>
        </p:txBody>
      </p:sp>
      <p:pic>
        <p:nvPicPr>
          <p:cNvPr id="7" name="Picture 6" descr="5504901392_155c7bc5cc_z.jpg"/>
          <p:cNvPicPr>
            <a:picLocks noChangeAspect="1"/>
          </p:cNvPicPr>
          <p:nvPr/>
        </p:nvPicPr>
        <p:blipFill rotWithShape="1">
          <a:blip r:embed="rId3">
            <a:extLst/>
          </a:blip>
          <a:srcRect l="4320" r="2325"/>
          <a:stretch/>
        </p:blipFill>
        <p:spPr>
          <a:xfrm>
            <a:off x="1070251" y="1534160"/>
            <a:ext cx="7036977" cy="5029200"/>
          </a:xfrm>
          <a:prstGeom prst="rect">
            <a:avLst/>
          </a:prstGeom>
          <a:ln>
            <a:noFill/>
          </a:ln>
          <a:effectLst/>
        </p:spPr>
      </p:pic>
      <p:sp>
        <p:nvSpPr>
          <p:cNvPr id="9" name="TextBox 8"/>
          <p:cNvSpPr txBox="1"/>
          <p:nvPr/>
        </p:nvSpPr>
        <p:spPr>
          <a:xfrm rot="16200000">
            <a:off x="6013236" y="4551937"/>
            <a:ext cx="3877985" cy="246221"/>
          </a:xfrm>
          <a:prstGeom prst="rect">
            <a:avLst/>
          </a:prstGeom>
          <a:noFill/>
        </p:spPr>
        <p:txBody>
          <a:bodyPr vert="horz" wrap="square" rtlCol="0">
            <a:spAutoFit/>
          </a:bodyPr>
          <a:lstStyle/>
          <a:p>
            <a:r>
              <a:rPr lang="en-US" sz="1000" dirty="0" smtClean="0">
                <a:latin typeface="+mj-lt"/>
              </a:rPr>
              <a:t>Courtesy Tracey </a:t>
            </a:r>
            <a:r>
              <a:rPr lang="en-US" sz="1000" dirty="0" err="1" smtClean="0">
                <a:latin typeface="+mj-lt"/>
              </a:rPr>
              <a:t>Wilhelmsen</a:t>
            </a:r>
            <a:r>
              <a:rPr lang="en-US" sz="1000" dirty="0" smtClean="0">
                <a:latin typeface="+mj-lt"/>
              </a:rPr>
              <a:t>, Tracey’s Culinary Adventures</a:t>
            </a:r>
            <a:endParaRPr lang="en-US" sz="1000" dirty="0">
              <a:latin typeface="+mj-lt"/>
            </a:endParaRPr>
          </a:p>
        </p:txBody>
      </p:sp>
    </p:spTree>
    <p:extLst>
      <p:ext uri="{BB962C8B-B14F-4D97-AF65-F5344CB8AC3E}">
        <p14:creationId xmlns:p14="http://schemas.microsoft.com/office/powerpoint/2010/main" val="293543263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3_Office Them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45902</TotalTime>
  <Words>1482</Words>
  <Application>Microsoft Macintosh PowerPoint</Application>
  <PresentationFormat>On-screen Show (4:3)</PresentationFormat>
  <Paragraphs>216</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3_Office Theme</vt:lpstr>
      <vt:lpstr>PowerPoint Presentation</vt:lpstr>
      <vt:lpstr>Presentation  Overview </vt:lpstr>
      <vt:lpstr>PowerPoint Presentation</vt:lpstr>
      <vt:lpstr>Network Goals for Nano &amp; Society</vt:lpstr>
      <vt:lpstr>PowerPoint Presentation</vt:lpstr>
      <vt:lpstr>Nano &amp; Society Workshops</vt:lpstr>
      <vt:lpstr>PowerPoint Presentation</vt:lpstr>
      <vt:lpstr>Goals for Conversations</vt:lpstr>
      <vt:lpstr>Sprinkling on Nano &amp; Society</vt:lpstr>
      <vt:lpstr>Baking in Nano &amp; Society</vt:lpstr>
      <vt:lpstr>How is this Different?</vt:lpstr>
      <vt:lpstr>Let’s Go Fishing!</vt:lpstr>
      <vt:lpstr>Workshop Online Resources</vt:lpstr>
      <vt:lpstr>PowerPoint Presentation</vt:lpstr>
      <vt:lpstr>Three Big Ideas</vt:lpstr>
      <vt:lpstr>Values</vt:lpstr>
      <vt:lpstr>Relationships</vt:lpstr>
      <vt:lpstr>Systems</vt:lpstr>
      <vt:lpstr>Improv</vt:lpstr>
      <vt:lpstr>Why Do Improv Exercises?</vt:lpstr>
      <vt:lpstr>Choice of Activities</vt:lpstr>
      <vt:lpstr>PowerPoint Presentation</vt:lpstr>
      <vt:lpstr>PowerPoint Presentation</vt:lpstr>
    </vt:vector>
  </TitlesOfParts>
  <Company>Emily Maletz Graphic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Office 2004 Test Drive User</dc:creator>
  <cp:lastModifiedBy>Brad Herring</cp:lastModifiedBy>
  <cp:revision>446</cp:revision>
  <cp:lastPrinted>2011-07-25T17:36:27Z</cp:lastPrinted>
  <dcterms:created xsi:type="dcterms:W3CDTF">2012-11-26T15:59:22Z</dcterms:created>
  <dcterms:modified xsi:type="dcterms:W3CDTF">2012-12-21T20:40:46Z</dcterms:modified>
</cp:coreProperties>
</file>