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7" r:id="rId5"/>
    <p:sldId id="263" r:id="rId6"/>
    <p:sldId id="258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570E5-1262-41A2-AB0A-BFCB86A837FE}" type="datetimeFigureOut">
              <a:rPr lang="en-US" smtClean="0"/>
              <a:pPr/>
              <a:t>12/7/2012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80F90-AF35-47F1-9DCF-146E964245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kken_Museum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1143000"/>
            <a:ext cx="2261616" cy="3032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9400" y="1447800"/>
            <a:ext cx="548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Cooper Black" pitchFamily="18" charset="0"/>
              </a:rPr>
              <a:t>Science Assets Outreach Program</a:t>
            </a:r>
            <a:endParaRPr lang="en-US" sz="4800" b="1" dirty="0">
              <a:latin typeface="Cooper Black" pitchFamily="18" charset="0"/>
            </a:endParaRPr>
          </a:p>
        </p:txBody>
      </p:sp>
      <p:sp>
        <p:nvSpPr>
          <p:cNvPr id="8" name="Explosion 1 7"/>
          <p:cNvSpPr/>
          <p:nvPr/>
        </p:nvSpPr>
        <p:spPr>
          <a:xfrm>
            <a:off x="5410200" y="3733800"/>
            <a:ext cx="3581400" cy="2895600"/>
          </a:xfrm>
          <a:prstGeom prst="irregularSeal1">
            <a:avLst/>
          </a:prstGeom>
          <a:ln>
            <a:solidFill>
              <a:srgbClr val="7030A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00800" y="4724400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7030A0"/>
                </a:solidFill>
                <a:latin typeface="Arial Black" pitchFamily="34" charset="0"/>
              </a:rPr>
              <a:t>Now with</a:t>
            </a:r>
          </a:p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Arial Black" pitchFamily="34" charset="0"/>
              </a:rPr>
              <a:t>Nano</a:t>
            </a:r>
            <a:r>
              <a:rPr lang="en-US" sz="2400" dirty="0" smtClean="0">
                <a:solidFill>
                  <a:srgbClr val="7030A0"/>
                </a:solidFill>
                <a:latin typeface="Arial Black" pitchFamily="34" charset="0"/>
              </a:rPr>
              <a:t>!</a:t>
            </a:r>
            <a:endParaRPr lang="en-US" sz="2400" dirty="0">
              <a:solidFill>
                <a:srgbClr val="7030A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762000"/>
            <a:ext cx="74676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Cooper Black" pitchFamily="18" charset="0"/>
              </a:rPr>
              <a:t>The Bakken Museum Science Assets Outreach Program</a:t>
            </a:r>
          </a:p>
          <a:p>
            <a:pPr algn="ctr"/>
            <a:endParaRPr lang="en-US" sz="3200" b="1" dirty="0" smtClean="0"/>
          </a:p>
          <a:p>
            <a:pPr algn="ctr"/>
            <a:endParaRPr lang="en-US" sz="3200" b="1" dirty="0" smtClean="0"/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Originated in 2003</a:t>
            </a:r>
          </a:p>
          <a:p>
            <a:endParaRPr lang="en-US" sz="3200" dirty="0" smtClean="0"/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Served 3100 students in 2011-12</a:t>
            </a:r>
          </a:p>
          <a:p>
            <a:endParaRPr lang="en-US" sz="3200" dirty="0" smtClean="0"/>
          </a:p>
          <a:p>
            <a:pPr>
              <a:buFont typeface="Wingdings" pitchFamily="2" charset="2"/>
              <a:buChar char="Ø"/>
            </a:pPr>
            <a:r>
              <a:rPr lang="en-US" sz="3200" dirty="0" smtClean="0"/>
              <a:t>All Minneapolis Public School 4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Grades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686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Day 1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Creative Problem Solving Activities</a:t>
            </a:r>
          </a:p>
          <a:p>
            <a:endParaRPr lang="en-US" sz="3600" dirty="0" smtClean="0"/>
          </a:p>
          <a:p>
            <a:r>
              <a:rPr lang="en-US" sz="4400" b="1" dirty="0" smtClean="0">
                <a:solidFill>
                  <a:srgbClr val="0070C0"/>
                </a:solidFill>
              </a:rPr>
              <a:t>Day 2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Science Content Lesson</a:t>
            </a:r>
          </a:p>
          <a:p>
            <a:endParaRPr lang="en-US" sz="3600" dirty="0" smtClean="0"/>
          </a:p>
          <a:p>
            <a:r>
              <a:rPr lang="en-US" sz="4400" b="1" dirty="0" smtClean="0">
                <a:solidFill>
                  <a:srgbClr val="00B050"/>
                </a:solidFill>
              </a:rPr>
              <a:t>Day 3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Inquiry-based experiment with a 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Person of Science</a:t>
            </a:r>
            <a:endParaRPr lang="en-US" sz="3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uzzle.png"/>
          <p:cNvPicPr>
            <a:picLocks noChangeAspect="1"/>
          </p:cNvPicPr>
          <p:nvPr/>
        </p:nvPicPr>
        <p:blipFill>
          <a:blip r:embed="rId2" cstate="print"/>
          <a:srcRect l="2087" t="525" r="13504" b="46094"/>
          <a:stretch>
            <a:fillRect/>
          </a:stretch>
        </p:blipFill>
        <p:spPr>
          <a:xfrm>
            <a:off x="1375172" y="0"/>
            <a:ext cx="6625828" cy="6704403"/>
          </a:xfrm>
          <a:prstGeom prst="rect">
            <a:avLst/>
          </a:prstGeom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981200" y="381000"/>
            <a:ext cx="2209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4F81BD"/>
                    </a:gs>
                    <a:gs pos="100000">
                      <a:srgbClr val="4F81BD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Wonder</a:t>
            </a:r>
            <a:endParaRPr lang="en-US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4F81BD"/>
                  </a:gs>
                  <a:gs pos="100000">
                    <a:srgbClr val="4F81BD">
                      <a:gamma/>
                      <a:shade val="60000"/>
                      <a:invGamma/>
                    </a:srgbClr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6" name="Picture 5" descr="MC900434667[1]"/>
          <p:cNvPicPr/>
          <p:nvPr/>
        </p:nvPicPr>
        <p:blipFill>
          <a:blip r:embed="rId3" cstate="print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2133600" y="1295400"/>
            <a:ext cx="1905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5715000" y="381000"/>
            <a:ext cx="1524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2D050"/>
                    </a:gs>
                    <a:gs pos="100000">
                      <a:srgbClr val="92D050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Try</a:t>
            </a:r>
            <a:endParaRPr lang="en-US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92D050"/>
                  </a:gs>
                  <a:gs pos="100000">
                    <a:srgbClr val="92D050">
                      <a:gamma/>
                      <a:shade val="60000"/>
                      <a:invGamma/>
                    </a:srgbClr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8" name="Picture 7" descr="MC900188077[1]"/>
          <p:cNvPicPr/>
          <p:nvPr/>
        </p:nvPicPr>
        <p:blipFill>
          <a:blip r:embed="rId4" cstate="print">
            <a:lum bright="70000" contrast="-70000"/>
            <a:grayscl/>
          </a:blip>
          <a:srcRect t="2194"/>
          <a:stretch>
            <a:fillRect/>
          </a:stretch>
        </p:blipFill>
        <p:spPr bwMode="auto">
          <a:xfrm>
            <a:off x="5638800" y="12192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1828800" y="3657600"/>
            <a:ext cx="2590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C000"/>
                    </a:gs>
                    <a:gs pos="100000">
                      <a:srgbClr val="FFC000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Discover</a:t>
            </a:r>
            <a:endParaRPr lang="en-US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C000"/>
                  </a:gs>
                  <a:gs pos="100000">
                    <a:srgbClr val="FFC000">
                      <a:gamma/>
                      <a:shade val="60000"/>
                      <a:invGamma/>
                    </a:srgbClr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Comic Sans MS"/>
            </a:endParaRPr>
          </a:p>
        </p:txBody>
      </p:sp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5562600" y="3810000"/>
            <a:ext cx="1752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C00000"/>
                    </a:gs>
                    <a:gs pos="100000">
                      <a:srgbClr val="C00000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Share</a:t>
            </a:r>
            <a:endParaRPr lang="en-US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C00000"/>
                  </a:gs>
                  <a:gs pos="100000">
                    <a:srgbClr val="C00000">
                      <a:gamma/>
                      <a:shade val="60000"/>
                      <a:invGamma/>
                    </a:srgbClr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 cstate="print">
            <a:lum bright="70000" contrast="-70000"/>
          </a:blip>
          <a:srcRect l="7844" t="2817" r="4742" b="3099"/>
          <a:stretch>
            <a:fillRect/>
          </a:stretch>
        </p:blipFill>
        <p:spPr bwMode="auto">
          <a:xfrm>
            <a:off x="5638800" y="47244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MC900335859[1]"/>
          <p:cNvPicPr/>
          <p:nvPr/>
        </p:nvPicPr>
        <p:blipFill>
          <a:blip r:embed="rId6" cstate="print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2057400" y="4572000"/>
            <a:ext cx="168269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1981200" y="1447800"/>
            <a:ext cx="236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radley Hand ITC" pitchFamily="66" charset="0"/>
              </a:rPr>
              <a:t>Ask questions</a:t>
            </a:r>
          </a:p>
          <a:p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smtClean="0">
                <a:latin typeface="Bradley Hand ITC" pitchFamily="66" charset="0"/>
              </a:rPr>
              <a:t>Observe</a:t>
            </a:r>
          </a:p>
          <a:p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smtClean="0">
                <a:latin typeface="Bradley Hand ITC" pitchFamily="66" charset="0"/>
              </a:rPr>
              <a:t>Make Predictions</a:t>
            </a:r>
            <a:endParaRPr lang="en-US" b="1" dirty="0">
              <a:latin typeface="Bradley Hand ITC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7800" y="1524000"/>
            <a:ext cx="251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radley Hand ITC" pitchFamily="66" charset="0"/>
              </a:rPr>
              <a:t>Do an experiment</a:t>
            </a:r>
          </a:p>
          <a:p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smtClean="0">
                <a:latin typeface="Bradley Hand ITC" pitchFamily="66" charset="0"/>
              </a:rPr>
              <a:t>Test ideas</a:t>
            </a:r>
          </a:p>
          <a:p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smtClean="0">
                <a:latin typeface="Bradley Hand ITC" pitchFamily="66" charset="0"/>
              </a:rPr>
              <a:t>Be adventurous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4495800"/>
            <a:ext cx="2209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radley Hand ITC" pitchFamily="66" charset="0"/>
              </a:rPr>
              <a:t>Observe </a:t>
            </a:r>
          </a:p>
          <a:p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smtClean="0">
                <a:latin typeface="Bradley Hand ITC" pitchFamily="66" charset="0"/>
              </a:rPr>
              <a:t>Notice what happens</a:t>
            </a:r>
          </a:p>
          <a:p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smtClean="0">
                <a:latin typeface="Bradley Hand ITC" pitchFamily="66" charset="0"/>
              </a:rPr>
              <a:t>What works?</a:t>
            </a:r>
          </a:p>
          <a:p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smtClean="0">
                <a:latin typeface="Bradley Hand ITC" pitchFamily="66" charset="0"/>
              </a:rPr>
              <a:t>What doesn’t?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00600"/>
            <a:ext cx="2209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radley Hand ITC" pitchFamily="66" charset="0"/>
              </a:rPr>
              <a:t>Tell someone</a:t>
            </a:r>
            <a:endParaRPr lang="en-US" b="1" dirty="0" smtClean="0">
              <a:latin typeface="Bradley Hand ITC" pitchFamily="66" charset="0"/>
            </a:endParaRPr>
          </a:p>
          <a:p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smtClean="0">
                <a:latin typeface="Bradley Hand ITC" pitchFamily="66" charset="0"/>
              </a:rPr>
              <a:t>Make a claim</a:t>
            </a:r>
            <a:endParaRPr lang="en-US" b="1" dirty="0" smtClean="0">
              <a:latin typeface="Bradley Hand ITC" pitchFamily="66" charset="0"/>
            </a:endParaRPr>
          </a:p>
          <a:p>
            <a:endParaRPr lang="en-US" b="1" dirty="0" smtClean="0">
              <a:latin typeface="Bradley Hand ITC" pitchFamily="66" charset="0"/>
            </a:endParaRPr>
          </a:p>
          <a:p>
            <a:r>
              <a:rPr lang="en-US" b="1" dirty="0" smtClean="0">
                <a:latin typeface="Bradley Hand ITC" pitchFamily="66" charset="0"/>
              </a:rPr>
              <a:t>Share your evidence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304800"/>
            <a:ext cx="838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sz="3600" b="1" dirty="0" smtClean="0">
                <a:solidFill>
                  <a:srgbClr val="0070C0"/>
                </a:solidFill>
              </a:rPr>
              <a:t>Day </a:t>
            </a:r>
            <a:r>
              <a:rPr lang="en-US" sz="3600" b="1" dirty="0" smtClean="0">
                <a:solidFill>
                  <a:srgbClr val="0070C0"/>
                </a:solidFill>
              </a:rPr>
              <a:t>2 </a:t>
            </a:r>
            <a:r>
              <a:rPr lang="en-US" sz="3600" b="1" dirty="0" err="1" smtClean="0">
                <a:solidFill>
                  <a:srgbClr val="0070C0"/>
                </a:solidFill>
              </a:rPr>
              <a:t>Nano</a:t>
            </a:r>
            <a:r>
              <a:rPr lang="en-US" sz="3600" b="1" dirty="0" smtClean="0">
                <a:solidFill>
                  <a:srgbClr val="0070C0"/>
                </a:solidFill>
              </a:rPr>
              <a:t>-Style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Introduce term “nanometer”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Size is Right game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Science “Magic” Trick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Wonder, Try, Discover, Share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Demonstration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Hook to Day 3</a:t>
            </a:r>
          </a:p>
          <a:p>
            <a:endParaRPr lang="en-US" dirty="0" smtClean="0"/>
          </a:p>
          <a:p>
            <a:r>
              <a:rPr lang="en-US" sz="3600" b="1" dirty="0" smtClean="0">
                <a:solidFill>
                  <a:srgbClr val="00B050"/>
                </a:solidFill>
              </a:rPr>
              <a:t>Day </a:t>
            </a:r>
            <a:r>
              <a:rPr lang="en-US" sz="3600" b="1" dirty="0" smtClean="0">
                <a:solidFill>
                  <a:srgbClr val="00B050"/>
                </a:solidFill>
              </a:rPr>
              <a:t>3 </a:t>
            </a:r>
            <a:r>
              <a:rPr lang="en-US" sz="3600" b="1" dirty="0" err="1" smtClean="0">
                <a:solidFill>
                  <a:srgbClr val="00B050"/>
                </a:solidFill>
              </a:rPr>
              <a:t>Nano</a:t>
            </a:r>
            <a:r>
              <a:rPr lang="en-US" sz="3600" b="1" dirty="0" smtClean="0">
                <a:solidFill>
                  <a:srgbClr val="00B050"/>
                </a:solidFill>
              </a:rPr>
              <a:t>-Style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Introduce Person of Science who works in </a:t>
            </a:r>
            <a:r>
              <a:rPr lang="en-US" sz="2400" dirty="0" err="1" smtClean="0">
                <a:solidFill>
                  <a:schemeClr val="bg1"/>
                </a:solidFill>
              </a:rPr>
              <a:t>nano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Two Truths and a Lie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Inquiry-based Experiment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err="1" smtClean="0">
                <a:solidFill>
                  <a:schemeClr val="bg1"/>
                </a:solidFill>
              </a:rPr>
              <a:t>Nano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Challenge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solidFill>
                  <a:schemeClr val="bg1"/>
                </a:solidFill>
              </a:rPr>
              <a:t>Bakken Museum Science Certificates </a:t>
            </a:r>
          </a:p>
          <a:p>
            <a:endParaRPr lang="en-US" sz="2400" b="1" dirty="0" smtClean="0">
              <a:solidFill>
                <a:srgbClr val="00B050"/>
              </a:solidFill>
            </a:endParaRPr>
          </a:p>
          <a:p>
            <a:endParaRPr lang="en-US" sz="2400" b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uzzle.png"/>
          <p:cNvPicPr>
            <a:picLocks noChangeAspect="1"/>
          </p:cNvPicPr>
          <p:nvPr/>
        </p:nvPicPr>
        <p:blipFill>
          <a:blip r:embed="rId2" cstate="print"/>
          <a:srcRect l="2087" t="525" r="13504" b="46094"/>
          <a:stretch>
            <a:fillRect/>
          </a:stretch>
        </p:blipFill>
        <p:spPr>
          <a:xfrm>
            <a:off x="1375172" y="0"/>
            <a:ext cx="6625828" cy="6704403"/>
          </a:xfrm>
          <a:prstGeom prst="rect">
            <a:avLst/>
          </a:prstGeom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981200" y="381000"/>
            <a:ext cx="2209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4F81BD"/>
                    </a:gs>
                    <a:gs pos="100000">
                      <a:srgbClr val="4F81BD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Wonder</a:t>
            </a:r>
            <a:endParaRPr lang="en-US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4F81BD"/>
                  </a:gs>
                  <a:gs pos="100000">
                    <a:srgbClr val="4F81BD">
                      <a:gamma/>
                      <a:shade val="60000"/>
                      <a:invGamma/>
                    </a:srgbClr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6" name="Picture 5" descr="MC900434667[1]"/>
          <p:cNvPicPr/>
          <p:nvPr/>
        </p:nvPicPr>
        <p:blipFill>
          <a:blip r:embed="rId3" cstate="print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2133600" y="1295400"/>
            <a:ext cx="1905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5715000" y="381000"/>
            <a:ext cx="1524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2D050"/>
                    </a:gs>
                    <a:gs pos="100000">
                      <a:srgbClr val="92D050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Try</a:t>
            </a:r>
            <a:endParaRPr lang="en-US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92D050"/>
                  </a:gs>
                  <a:gs pos="100000">
                    <a:srgbClr val="92D050">
                      <a:gamma/>
                      <a:shade val="60000"/>
                      <a:invGamma/>
                    </a:srgbClr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8" name="Picture 7" descr="MC900188077[1]"/>
          <p:cNvPicPr/>
          <p:nvPr/>
        </p:nvPicPr>
        <p:blipFill>
          <a:blip r:embed="rId4" cstate="print">
            <a:lum bright="70000" contrast="-70000"/>
            <a:grayscl/>
          </a:blip>
          <a:srcRect t="2194"/>
          <a:stretch>
            <a:fillRect/>
          </a:stretch>
        </p:blipFill>
        <p:spPr bwMode="auto">
          <a:xfrm>
            <a:off x="5638800" y="12192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1828800" y="3657600"/>
            <a:ext cx="2590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C000"/>
                    </a:gs>
                    <a:gs pos="100000">
                      <a:srgbClr val="FFC000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Discover</a:t>
            </a:r>
            <a:endParaRPr lang="en-US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C000"/>
                  </a:gs>
                  <a:gs pos="100000">
                    <a:srgbClr val="FFC000">
                      <a:gamma/>
                      <a:shade val="60000"/>
                      <a:invGamma/>
                    </a:srgbClr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Comic Sans MS"/>
            </a:endParaRPr>
          </a:p>
        </p:txBody>
      </p:sp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5562600" y="3810000"/>
            <a:ext cx="1752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C00000"/>
                    </a:gs>
                    <a:gs pos="100000">
                      <a:srgbClr val="C00000">
                        <a:gamma/>
                        <a:shade val="60000"/>
                        <a:invGamma/>
                      </a:srgbClr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omic Sans MS"/>
              </a:rPr>
              <a:t>Share</a:t>
            </a:r>
            <a:endParaRPr lang="en-US" sz="3600" b="1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C00000"/>
                  </a:gs>
                  <a:gs pos="100000">
                    <a:srgbClr val="C00000">
                      <a:gamma/>
                      <a:shade val="60000"/>
                      <a:invGamma/>
                    </a:srgbClr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 cstate="print">
            <a:lum bright="70000" contrast="-70000"/>
          </a:blip>
          <a:srcRect l="7844" t="2817" r="4742" b="3099"/>
          <a:stretch>
            <a:fillRect/>
          </a:stretch>
        </p:blipFill>
        <p:spPr bwMode="auto">
          <a:xfrm>
            <a:off x="5638800" y="47244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MC900335859[1]"/>
          <p:cNvPicPr/>
          <p:nvPr/>
        </p:nvPicPr>
        <p:blipFill>
          <a:blip r:embed="rId6" cstate="print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2057400" y="4572000"/>
            <a:ext cx="168269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905000" y="15240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Bradley Hand ITC" pitchFamily="66" charset="0"/>
              </a:rPr>
              <a:t>Does </a:t>
            </a:r>
            <a:r>
              <a:rPr lang="en-US" sz="2400" b="1" dirty="0" err="1" smtClean="0">
                <a:latin typeface="Bradley Hand ITC" pitchFamily="66" charset="0"/>
              </a:rPr>
              <a:t>hydrogel</a:t>
            </a:r>
            <a:r>
              <a:rPr lang="en-US" sz="2400" b="1" dirty="0" smtClean="0">
                <a:latin typeface="Bradley Hand ITC" pitchFamily="66" charset="0"/>
              </a:rPr>
              <a:t> work with other liquids?</a:t>
            </a:r>
            <a:endParaRPr lang="en-US" sz="2400" b="1" dirty="0">
              <a:latin typeface="Bradley Hand ITC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62600" y="1447800"/>
            <a:ext cx="2057400" cy="1200329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Bradley Hand ITC" pitchFamily="66" charset="0"/>
              </a:rPr>
              <a:t>Water</a:t>
            </a:r>
          </a:p>
          <a:p>
            <a:r>
              <a:rPr lang="en-US" sz="2400" b="1" dirty="0" smtClean="0">
                <a:latin typeface="Bradley Hand ITC" pitchFamily="66" charset="0"/>
              </a:rPr>
              <a:t>Mineral Water</a:t>
            </a:r>
          </a:p>
          <a:p>
            <a:r>
              <a:rPr lang="en-US" sz="2400" b="1" dirty="0" smtClean="0">
                <a:latin typeface="Bradley Hand ITC" pitchFamily="66" charset="0"/>
              </a:rPr>
              <a:t>Vinegar</a:t>
            </a:r>
            <a:endParaRPr lang="en-US" sz="2400" b="1" dirty="0">
              <a:latin typeface="Bradley Hand ITC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0" y="4648200"/>
            <a:ext cx="2743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Bradley Hand ITC" pitchFamily="66" charset="0"/>
              </a:rPr>
              <a:t>Mineral water works, but not as well</a:t>
            </a:r>
          </a:p>
          <a:p>
            <a:endParaRPr lang="en-US" sz="2000" b="1" dirty="0">
              <a:latin typeface="Bradley Hand ITC" pitchFamily="66" charset="0"/>
            </a:endParaRPr>
          </a:p>
          <a:p>
            <a:r>
              <a:rPr lang="en-US" sz="2000" b="1" dirty="0" smtClean="0">
                <a:latin typeface="Bradley Hand ITC" pitchFamily="66" charset="0"/>
              </a:rPr>
              <a:t>Vinegar did </a:t>
            </a:r>
            <a:r>
              <a:rPr lang="en-US" sz="2000" b="1" smtClean="0">
                <a:latin typeface="Bradley Hand ITC" pitchFamily="66" charset="0"/>
              </a:rPr>
              <a:t>not work  at all</a:t>
            </a:r>
            <a:endParaRPr lang="en-US" sz="2000" b="1" dirty="0">
              <a:latin typeface="Bradley Hand ITC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0" y="4572000"/>
            <a:ext cx="2057400" cy="1938992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Bradley Hand ITC" pitchFamily="66" charset="0"/>
              </a:rPr>
              <a:t>We think that </a:t>
            </a:r>
            <a:r>
              <a:rPr lang="en-US" sz="2400" b="1" dirty="0" err="1" smtClean="0">
                <a:latin typeface="Bradley Hand ITC" pitchFamily="66" charset="0"/>
              </a:rPr>
              <a:t>hydrogel</a:t>
            </a:r>
            <a:r>
              <a:rPr lang="en-US" sz="2400" b="1" dirty="0" smtClean="0">
                <a:latin typeface="Bradley Hand ITC" pitchFamily="66" charset="0"/>
              </a:rPr>
              <a:t> only works with things are mostly water.</a:t>
            </a:r>
            <a:endParaRPr lang="en-US" sz="2400" b="1" dirty="0" smtClean="0"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aite-Park-2010-3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81000"/>
            <a:ext cx="3770015" cy="25146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028" name="Picture 4" descr="Waite-Park-2010-66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048000"/>
            <a:ext cx="5486400" cy="365942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pic>
        <p:nvPicPr>
          <p:cNvPr id="1029" name="Picture 5" descr="C:\Users\anikataylor\Downloads\426866_10150848339259535_1549471811_n.jpg"/>
          <p:cNvPicPr>
            <a:picLocks noChangeAspect="1" noChangeArrowheads="1"/>
          </p:cNvPicPr>
          <p:nvPr/>
        </p:nvPicPr>
        <p:blipFill>
          <a:blip r:embed="rId4" cstate="print">
            <a:lum bright="10000"/>
          </a:blip>
          <a:srcRect/>
          <a:stretch>
            <a:fillRect/>
          </a:stretch>
        </p:blipFill>
        <p:spPr bwMode="auto">
          <a:xfrm>
            <a:off x="4648200" y="381000"/>
            <a:ext cx="3771900" cy="25146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177</Words>
  <Application>Microsoft Office PowerPoint</Application>
  <PresentationFormat>On-screen Show (4:3)</PresentationFormat>
  <Paragraphs>73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bonnieesposito</dc:creator>
  <cp:lastModifiedBy>sysadmin</cp:lastModifiedBy>
  <cp:revision>12</cp:revision>
  <dcterms:created xsi:type="dcterms:W3CDTF">2012-12-05T17:33:40Z</dcterms:created>
  <dcterms:modified xsi:type="dcterms:W3CDTF">2012-12-07T23:37:15Z</dcterms:modified>
</cp:coreProperties>
</file>