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mPRSettings.xml" ContentType="application/vnd.ms-powerpoint.pmPRSettin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61" r:id="rId2"/>
    <p:sldId id="312" r:id="rId3"/>
    <p:sldId id="264" r:id="rId4"/>
    <p:sldId id="25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mPRSettings.xml>      �  <?xml version="1.0" encoding="UTF-8"?>
<!DOCTYPE plist PUBLIC "-//Apple Computer//DTD PLIST 1.0//EN" "http://www.apple.com/DTDs/PropertyList-1.0.dtd">
<plist version="1.0">
<dict>
	<key>com.apple.print.PageFormat.PMHorizontalRes</key>
	<dict>
		<key>com.apple.print.ticket.creator</key>
		<string>com.apple.printingmanager</string>
		<key>com.apple.print.ticket.itemArray</key>
		<array>
			<dict>
				<key>com.apple.print.PageFormat.PMHorizontalRes</key>
				<real>72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com.apple.print.PageFormat.PMOrientation</key>
	<dict>
		<key>com.apple.print.ticket.creator</key>
		<string>com.apple.printingmanager</string>
		<key>com.apple.print.ticket.itemArray</key>
		<array>
			<dict>
				<key>com.apple.print.PageFormat.PMOrientation</key>
				<integer>1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com.apple.print.PageFormat.PMScaling</key>
	<dict>
		<key>com.apple.print.ticket.creator</key>
		<string>com.apple.printingmanager</string>
		<key>com.apple.print.ticket.itemArray</key>
		<array>
			<dict>
				<key>com.apple.print.PageFormat.PMScaling</key>
				<real>1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com.apple.print.PageFormat.PMVerticalRes</key>
	<dict>
		<key>com.apple.print.ticket.creator</key>
		<string>com.apple.printingmanager</string>
		<key>com.apple.print.ticket.itemArray</key>
		<array>
			<dict>
				<key>com.apple.print.PageFormat.PMVerticalRes</key>
				<real>72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com.apple.print.PageFormat.PMVerticalScaling</key>
	<dict>
		<key>com.apple.print.ticket.creator</key>
		<string>com.apple.printingmanager</string>
		<key>com.apple.print.ticket.itemArray</key>
		<array>
			<dict>
				<key>com.apple.print.PageFormat.PMVerticalScaling</key>
				<real>1</real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com.apple.print.subTicket.paper_info_ticket</key>
	<dict>
		<key>com.apple.print.PageFormat.PMAdjustedPageRect</key>
		<dict>
			<key>com.apple.print.ticket.creator</key>
			<string>com.apple.printingmanager</string>
			<key>com.apple.print.ticket.itemArray</key>
			<array>
				<dict>
					<key>com.apple.print.PageFormat.PMAdjustedPageRect</key>
					<array>
						<real>0.0</real>
						<real>0.0</real>
						<real>734</real>
						<real>576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com.apple.print.PageFormat.PMAdjustedPaperRect</key>
		<dict>
			<key>com.apple.print.ticket.creator</key>
			<string>com.apple.printingmanager</string>
			<key>com.apple.print.ticket.itemArray</key>
			<array>
				<dict>
					<key>com.apple.print.PageFormat.PMAdjustedPaperRect</key>
					<array>
						<real>-18</real>
						<real>-18</real>
						<real>774</real>
						<real>594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com.apple.print.PaperInfo.PMPaperName</key>
		<dict>
			<key>com.apple.print.ticket.creator</key>
			<string>com.apple.print.pm.PostScript</string>
			<key>com.apple.print.ticket.itemArray</key>
			<array>
				<dict>
					<key>com.apple.print.PaperInfo.PMPaperName</key>
					<string>na-letter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com.apple.print.PaperInfo.PMUnadjustedPageRect</key>
		<dict>
			<key>com.apple.print.ticket.creator</key>
			<string>com.apple.print.pm.PostScript</string>
			<key>com.apple.print.ticket.itemArray</key>
			<array>
				<dict>
					<key>com.apple.print.PaperInfo.PMUnadjustedPageRect</key>
					<array>
						<real>0.0</real>
						<real>0.0</real>
						<real>734</real>
						<real>576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com.apple.print.PaperInfo.PMUnadjustedPaperRect</key>
		<dict>
			<key>com.apple.print.ticket.creator</key>
			<string>com.apple.print.pm.PostScript</string>
			<key>com.apple.print.ticket.itemArray</key>
			<array>
				<dict>
					<key>com.apple.print.PaperInfo.PMUnadjustedPaperRect</key>
					<array>
						<real>-18</real>
						<real>-18</real>
						<real>774</real>
						<real>594</real>
					</array>
					<key>com.apple.print.ticket.client</key>
					<string>com.apple.printingmanager</string>
					<key>com.apple.print.ticket.modDate</key>
					<date>2007-10-17T22:08:01Z</date>
					<key>com.apple.print.ticket.stateFlag</key>
					<integer>0</integer>
				</dict>
			</array>
		</dict>
		<key>com.apple.print.PaperInfo.ppd.PMPaperName</key>
		<dict>
			<key>com.apple.print.ticket.creator</key>
			<string>com.apple.print.pm.PostScript</string>
			<key>com.apple.print.ticket.itemArray</key>
			<array>
				<dict>
					<key>com.apple.print.PaperInfo.ppd.PMPaperName</key>
					<string>US 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com.apple.print.ticket.APIVersion</key>
		<string>00.20</string>
		<key>com.apple.print.ticket.privateLock</key>
		<false/>
		<key>com.apple.print.ticket.type</key>
		<string>com.apple.print.PaperInfoTicket</string>
	</dict>
	<key>com.apple.print.ticket.APIVersion</key>
	<string>00.20</string>
	<key>com.apple.print.ticket.privateLock</key>
	<false/>
	<key>com.apple.print.ticket.type</key>
	<string>com.apple.print.PageFormatTicket</string>
</dict>
</plist>
   &  <?xml version="1.0" encoding="UTF-8"?>
<!DOCTYPE plist PUBLIC "-//Apple Computer//DTD PLIST 1.0//EN" "http://www.apple.com/DTDs/PropertyList-1.0.dtd">
<plist version="1.0">
<dict>
	<key>com.apple.print.DocumentTicket.PMSpoolFormat</key>
	<dict>
		<key>com.apple.print.ticket.creator</key>
		<string>com.apple.printingmanager</string>
		<key>com.apple.print.ticket.itemArray</key>
		<array>
			<dict>
				<key>com.apple.print.DocumentTicket.PMSpoolFormat</key>
				<string>application/pdf</string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com.apple.print.PrintSettings.PMColorMatchingMode</key>
	<dict>
		<key>com.apple.print.ticket.creator</key>
		<string>com.apple.printingmanager</string>
		<key>com.apple.print.ticket.itemArray</key>
		<array>
			<dict>
				<key>com.apple.print.PrintSettings.PMColorMatchingMode</key>
				<integer>0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com.apple.print.PrintSettings.PMColorSyncProfileID</key>
	<dict>
		<key>com.apple.print.ticket.creator</key>
		<string>com.apple.printingmanager</string>
		<key>com.apple.print.ticket.itemArray</key>
		<array>
			<dict>
				<key>com.apple.print.PrintSettings.PMColorSyncProfileID</key>
				<integer>1580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com.apple.print.PrintSettings.PMCopies</key>
	<dict>
		<key>com.apple.print.ticket.creator</key>
		<string>com.apple.printingmanager</string>
		<key>com.apple.print.ticket.itemArray</key>
		<array>
			<dict>
				<key>com.apple.print.PrintSettings.PMCopies</key>
				<integer>1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com.apple.print.PrintSettings.PMCopyCollate</key>
	<dict>
		<key>com.apple.print.ticket.creator</key>
		<string>com.apple.printingmanager</string>
		<key>com.apple.print.ticket.itemArray</key>
		<array>
			<dict>
				<key>com.apple.print.PrintSettings.PMCopyCollate</key>
				<true/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com.apple.print.PrintSettings.PMFirstPage</key>
	<dict>
		<key>com.apple.print.ticket.creator</key>
		<string>com.apple.printingmanager</string>
		<key>com.apple.print.ticket.itemArray</key>
		<array>
			<dict>
				<key>com.apple.print.PrintSettings.PMFirstPage</key>
				<integer>1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com.apple.print.PrintSettings.PMLastPage</key>
	<dict>
		<key>com.apple.print.ticket.creator</key>
		<string>com.apple.printingmanager</string>
		<key>com.apple.print.ticket.itemArray</key>
		<array>
			<dict>
				<key>com.apple.print.PrintSettings.PMLastPage</key>
				<integer>2147483647</integer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com.apple.print.PrintSettings.PMPageRange</key>
	<dict>
		<key>com.apple.print.ticket.creator</key>
		<string>com.apple.printingmanager</string>
		<key>com.apple.print.ticket.itemArray</key>
		<array>
			<dict>
				<key>com.apple.print.PrintSettings.PMPageRange</key>
				<array>
					<integer>1</integer>
					<integer>2147483647</integer>
				</array>
				<key>com.apple.print.ticket.client</key>
				<string>com.apple.printingmanager</string>
				<key>com.apple.print.ticket.modDate</key>
				<date>2007-10-17T22:08:01Z</date>
				<key>com.apple.print.ticket.stateFlag</key>
				<integer>0</integer>
			</dict>
		</array>
	</dict>
	<key>com.apple.print.ticket.APIVersion</key>
	<string>00.20</string>
	<key>com.apple.print.ticket.privateLock</key>
	<false/>
	<key>com.apple.print.ticket.type</key>
	<string>com.apple.print.PrintSettingsTicket</string>
</dict>
</plist>
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702" autoAdjust="0"/>
    <p:restoredTop sz="67033" autoAdjust="0"/>
  </p:normalViewPr>
  <p:slideViewPr>
    <p:cSldViewPr>
      <p:cViewPr varScale="1">
        <p:scale>
          <a:sx n="50" d="100"/>
          <a:sy n="50" d="100"/>
        </p:scale>
        <p:origin x="-112" y="-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45" Type="http://schemas.openxmlformats.org/officeDocument/2006/relationships/pmPRSettings" Target="pmPRSetting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E2B4C-2AAE-41FF-B5F8-1486A6DA3C6F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18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18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9657-BBC3-40A0-8608-D2C73D60F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03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66EA3-7E33-4BC6-ABB8-904D0881A69E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3D11D-FA4A-4CE1-85D0-D4C856CDD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3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t>Introductions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NeueLT Std" pitchFamily="34" charset="0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t>Overview: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400" dirty="0" err="1" smtClean="0">
                <a:solidFill>
                  <a:srgbClr val="000000"/>
                </a:solidFill>
                <a:latin typeface="HelveticaNeueLT Std" pitchFamily="34" charset="0"/>
              </a:rPr>
              <a:t>I</a:t>
            </a:r>
            <a:r>
              <a:rPr lang="en-US" sz="1400" baseline="0" dirty="0" err="1" smtClean="0">
                <a:solidFill>
                  <a:srgbClr val="000000"/>
                </a:solidFill>
                <a:latin typeface="HelveticaNeueLT Std" pitchFamily="34" charset="0"/>
              </a:rPr>
              <a:t>mprov</a:t>
            </a:r>
            <a:r>
              <a:rPr lang="en-US" sz="1400" baseline="0" dirty="0" smtClean="0">
                <a:solidFill>
                  <a:srgbClr val="000000"/>
                </a:solidFill>
                <a:latin typeface="HelveticaNeueLT Std" pitchFamily="34" charset="0"/>
              </a:rPr>
              <a:t> at MSI</a:t>
            </a:r>
            <a:endParaRPr lang="en-US" sz="1400" dirty="0" smtClean="0">
              <a:solidFill>
                <a:srgbClr val="000000"/>
              </a:solidFill>
              <a:latin typeface="HelveticaNeueLT Std" pitchFamily="34" charset="0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rgbClr val="000000"/>
                </a:solidFill>
                <a:latin typeface="HelveticaNeueLT Std" pitchFamily="34" charset="0"/>
              </a:rPr>
              <a:t>Applications</a:t>
            </a:r>
            <a:r>
              <a:rPr lang="en-US" sz="1400" baseline="0" dirty="0" smtClean="0">
                <a:solidFill>
                  <a:srgbClr val="000000"/>
                </a:solidFill>
                <a:latin typeface="HelveticaNeueLT Std" pitchFamily="34" charset="0"/>
              </a:rPr>
              <a:t> of </a:t>
            </a:r>
            <a:r>
              <a:rPr lang="en-US" sz="1400" dirty="0" err="1" smtClean="0">
                <a:solidFill>
                  <a:srgbClr val="000000"/>
                </a:solidFill>
                <a:latin typeface="HelveticaNeueLT Std" pitchFamily="34" charset="0"/>
              </a:rPr>
              <a:t>improv</a:t>
            </a:r>
            <a:endParaRPr lang="en-US" sz="1400" dirty="0" smtClean="0">
              <a:solidFill>
                <a:srgbClr val="000000"/>
              </a:solidFill>
              <a:latin typeface="HelveticaNeueLT Std" pitchFamily="34" charset="0"/>
            </a:endParaRPr>
          </a:p>
          <a:p>
            <a:pPr marL="548640" lvl="1" indent="-201168">
              <a:spcBef>
                <a:spcPts val="25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HelveticaNeueLT Std" pitchFamily="34" charset="0"/>
              </a:rPr>
              <a:t>The benefits of using improvisation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rgbClr val="000000"/>
                </a:solidFill>
                <a:latin typeface="HelveticaNeueLT Std" pitchFamily="34" charset="0"/>
              </a:rPr>
              <a:t>Implementing </a:t>
            </a:r>
            <a:r>
              <a:rPr lang="en-US" sz="1400" dirty="0" err="1" smtClean="0">
                <a:solidFill>
                  <a:srgbClr val="000000"/>
                </a:solidFill>
                <a:latin typeface="HelveticaNeueLT Std" pitchFamily="34" charset="0"/>
              </a:rPr>
              <a:t>improv</a:t>
            </a:r>
            <a:r>
              <a:rPr lang="en-US" sz="1400" dirty="0" smtClean="0">
                <a:solidFill>
                  <a:srgbClr val="000000"/>
                </a:solidFill>
                <a:latin typeface="HelveticaNeueLT Std" pitchFamily="34" charset="0"/>
              </a:rPr>
              <a:t> at your institution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rgbClr val="000000"/>
                </a:solidFill>
                <a:latin typeface="HelveticaNeueLT Std" pitchFamily="34" charset="0"/>
              </a:rPr>
              <a:t>Participate in several exercises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t>Have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t> fun!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NeueLT Std" pitchFamily="34" charset="0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t>Questions exercise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NeueLT Std" pitchFamily="34" charset="0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t>Split into small groups</a:t>
            </a:r>
          </a:p>
          <a:p>
            <a:pPr marL="347472" marR="0" lvl="1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NeueLT Std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D11D-FA4A-4CE1-85D0-D4C856CDD2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12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>
                <a:latin typeface="HelveticaNeueLT Std"/>
              </a:rPr>
              <a:t>Improv</a:t>
            </a:r>
            <a:r>
              <a:rPr lang="en-US" sz="1400" b="1" baseline="0" dirty="0" smtClean="0">
                <a:latin typeface="HelveticaNeueLT Std"/>
              </a:rPr>
              <a:t> is one tool we use at MSI to reach our vision.</a:t>
            </a:r>
            <a:endParaRPr lang="en-US" sz="1400" b="1" dirty="0" smtClean="0">
              <a:latin typeface="HelveticaNeueLT St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 smtClean="0">
              <a:latin typeface="HelveticaNeueLT St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latin typeface="HelveticaNeueLT Std"/>
              </a:rPr>
              <a:t>Mission: </a:t>
            </a: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NeueLT Std"/>
                <a:ea typeface="+mn-ea"/>
                <a:cs typeface="+mn-cs"/>
              </a:rPr>
              <a:t>To inspire the inventive genius in everyone.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latin typeface="HelveticaNeueLT Std"/>
              </a:rPr>
              <a:t>Vision: </a:t>
            </a:r>
            <a:r>
              <a:rPr lang="en-US" sz="1400" dirty="0" smtClean="0">
                <a:latin typeface="HelveticaNeueLT Std"/>
              </a:rPr>
              <a:t>To inspire and motivate our children to achieve their full potential in the fields of science, technology, medicine and engineering.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latin typeface="HelveticaNeueLT Std"/>
            </a:endParaRPr>
          </a:p>
          <a:p>
            <a:r>
              <a:rPr lang="en-US" sz="1400" b="1" dirty="0" smtClean="0">
                <a:latin typeface="HelveticaNeueLT Std"/>
              </a:rPr>
              <a:t>Facilitator Role: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latin typeface="HelveticaNeueLT Std"/>
              </a:rPr>
              <a:t>Provide compelling and personalized experiences throughout the Museum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latin typeface="HelveticaNeueLT Std"/>
              </a:rPr>
              <a:t>Anticipate guest needs and proactively solve guest issues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latin typeface="HelveticaNeueLT Std"/>
              </a:rPr>
              <a:t>Engage guests with scientific exhibit content in a positive, fun, inclusive and educational capacity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latin typeface="HelveticaNeueLT Std"/>
              </a:rPr>
              <a:t>Encourage guest participation in Museum experiences with questions, games, activities, and education content related to exhibits</a:t>
            </a:r>
          </a:p>
          <a:p>
            <a:endParaRPr lang="en-US" sz="1400" b="1" dirty="0" smtClean="0">
              <a:latin typeface="HelveticaNeueLT Std"/>
            </a:endParaRPr>
          </a:p>
          <a:p>
            <a:r>
              <a:rPr lang="en-US" sz="1400" b="1" dirty="0" smtClean="0">
                <a:latin typeface="HelveticaNeueLT Std"/>
              </a:rPr>
              <a:t>Guest Comments: </a:t>
            </a:r>
            <a:r>
              <a:rPr lang="en-US" sz="1400" b="0" dirty="0" smtClean="0">
                <a:latin typeface="HelveticaNeueLT Std"/>
              </a:rPr>
              <a:t>read a few</a:t>
            </a:r>
            <a:r>
              <a:rPr lang="en-US" sz="1400" b="0" baseline="0" dirty="0" smtClean="0">
                <a:latin typeface="HelveticaNeueLT Std"/>
              </a:rPr>
              <a:t> positive guest comments</a:t>
            </a:r>
            <a:endParaRPr lang="en-US" sz="1400" b="1" dirty="0" smtClean="0">
              <a:latin typeface="HelveticaNeueLT St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D11D-FA4A-4CE1-85D0-D4C856CDD2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9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Group Auditions:</a:t>
            </a:r>
          </a:p>
          <a:p>
            <a:pPr marL="7429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We open with an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improv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 exercise at every group audition</a:t>
            </a:r>
          </a:p>
          <a:p>
            <a:pPr marL="7429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Look for desirable skills, such as o</a:t>
            </a:r>
            <a:r>
              <a:rPr lang="en-US" sz="1400" dirty="0" smtClean="0">
                <a:solidFill>
                  <a:srgbClr val="000000"/>
                </a:solidFill>
                <a:latin typeface="Arial (Body)"/>
              </a:rPr>
              <a:t>pen body language, eye contact, effective communication, teamwork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Arial (Body)"/>
              </a:rPr>
              <a:t>Morning Meetings:</a:t>
            </a:r>
            <a:endParaRPr lang="en-US" sz="1400" b="0" dirty="0" smtClean="0">
              <a:solidFill>
                <a:srgbClr val="000000"/>
              </a:solidFill>
              <a:latin typeface="Arial (Body)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Generate laughter,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 energy, and teamwork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 (Body)"/>
              </a:rPr>
              <a:t>Start the day with a fun, positive tone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 (Body)"/>
              </a:rPr>
              <a:t>Warm-up and enhance skills required for guest interaction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 (Body)"/>
              </a:rPr>
              <a:t>Increase mental flexibility and ability to think your feet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 (Body)"/>
              </a:rPr>
              <a:t>Practice skills in a safe environment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Arial (Body)"/>
              </a:rPr>
              <a:t>Trainings: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Every training plan starts with an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improv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 exercise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 (Body)"/>
              </a:rPr>
              <a:t>Builds energy and excitement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May target a skill that is needed for the new program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 or </a:t>
            </a:r>
            <a:r>
              <a:rPr lang="en-US" sz="1400" dirty="0" smtClean="0">
                <a:solidFill>
                  <a:srgbClr val="000000"/>
                </a:solidFill>
                <a:latin typeface="Arial (Body)"/>
              </a:rPr>
              <a:t>introduce content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Arial (Body)"/>
              </a:rPr>
              <a:t>Professional Development: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Send leadership to local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improv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 classes to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learn and practice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improv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(Body)"/>
                <a:ea typeface="+mn-ea"/>
                <a:cs typeface="+mn-cs"/>
              </a:rPr>
              <a:t> skills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D11D-FA4A-4CE1-85D0-D4C856CDD2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6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" y="457200"/>
            <a:ext cx="8306809" cy="3108960"/>
          </a:xfrm>
          <a:prstGeom prst="roundRect">
            <a:avLst>
              <a:gd name="adj" fmla="val 4578"/>
            </a:avLst>
          </a:prstGeom>
          <a:solidFill>
            <a:srgbClr val="00AFFF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838200" y="6096000"/>
            <a:ext cx="2286000" cy="365125"/>
          </a:xfrm>
        </p:spPr>
        <p:txBody>
          <a:bodyPr/>
          <a:lstStyle/>
          <a:p>
            <a:fld id="{9A4475F8-EE87-41FC-9406-D800E4C1D613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381000" y="6096000"/>
            <a:ext cx="457200" cy="365125"/>
          </a:xfrm>
        </p:spPr>
        <p:txBody>
          <a:bodyPr/>
          <a:lstStyle/>
          <a:p>
            <a:fld id="{175BFE88-B0C4-43E9-B83E-5E79AFCFD0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msi_lgmrk_prim_4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4200" y="5334000"/>
            <a:ext cx="1638686" cy="10857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609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95400"/>
            <a:ext cx="8183880" cy="47213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111875"/>
            <a:ext cx="2286000" cy="365125"/>
          </a:xfrm>
        </p:spPr>
        <p:txBody>
          <a:bodyPr/>
          <a:lstStyle/>
          <a:p>
            <a:fld id="{9A4475F8-EE87-41FC-9406-D800E4C1D613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111875"/>
            <a:ext cx="457200" cy="365125"/>
          </a:xfrm>
        </p:spPr>
        <p:txBody>
          <a:bodyPr/>
          <a:lstStyle/>
          <a:p>
            <a:fld id="{175BFE88-B0C4-43E9-B83E-5E79AFCF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57200" y="1754671"/>
            <a:ext cx="8306809" cy="4112729"/>
          </a:xfrm>
          <a:prstGeom prst="roundRect">
            <a:avLst>
              <a:gd name="adj" fmla="val 2127"/>
            </a:avLst>
          </a:prstGeom>
          <a:solidFill>
            <a:schemeClr val="bg1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92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5F8-EE87-41FC-9406-D800E4C1D613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FE88-B0C4-43E9-B83E-5E79AFCFD09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msi_lgmrk_prim_h_4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86600" y="6019800"/>
            <a:ext cx="1490720" cy="411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872" y="1295400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295400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5F8-EE87-41FC-9406-D800E4C1D613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FE88-B0C4-43E9-B83E-5E79AFCF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60960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341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341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209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209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5F8-EE87-41FC-9406-D800E4C1D613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FE88-B0C4-43E9-B83E-5E79AFCF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457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5F8-EE87-41FC-9406-D800E4C1D613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FE88-B0C4-43E9-B83E-5E79AFCF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5F8-EE87-41FC-9406-D800E4C1D613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FE88-B0C4-43E9-B83E-5E79AFCFD09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msi_lgmrk_prim_4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4200" y="5334000"/>
            <a:ext cx="1638686" cy="10857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5F8-EE87-41FC-9406-D800E4C1D613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FE88-B0C4-43E9-B83E-5E79AFCF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chemeClr val="bg1"/>
          </a:solidFill>
          <a:ln w="8890" cap="rnd" cmpd="sng" algn="ctr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rgbClr val="00AFFF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5F8-EE87-41FC-9406-D800E4C1D613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FE88-B0C4-43E9-B83E-5E79AFCFD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pic>
        <p:nvPicPr>
          <p:cNvPr id="10" name="Picture 9" descr="msi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5200" y="4953000"/>
            <a:ext cx="1153030" cy="762002"/>
          </a:xfrm>
          <a:prstGeom prst="rect">
            <a:avLst/>
          </a:prstGeom>
        </p:spPr>
      </p:pic>
      <p:pic>
        <p:nvPicPr>
          <p:cNvPr id="12" name="Picture 11" descr="msi_lgmrk_prim_h_4c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86600" y="6019800"/>
            <a:ext cx="1490720" cy="41106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solidFill>
            <a:schemeClr val="bg1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1371600"/>
            <a:ext cx="8153400" cy="3429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914400" y="6096000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rgbClr val="00AFFF"/>
                </a:solidFill>
              </a:defRPr>
            </a:lvl1pPr>
          </a:lstStyle>
          <a:p>
            <a:fld id="{9A4475F8-EE87-41FC-9406-D800E4C1D613}" type="datetimeFigureOut">
              <a:rPr lang="en-US" smtClean="0"/>
              <a:pPr/>
              <a:t>12/3/12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rgbClr val="00A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096000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rgbClr val="00AFFF"/>
                </a:solidFill>
              </a:defRPr>
            </a:lvl1pPr>
          </a:lstStyle>
          <a:p>
            <a:fld id="{175BFE88-B0C4-43E9-B83E-5E79AFCFD0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msi_lgmrk_prim_h_4c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7086600" y="6019800"/>
            <a:ext cx="1490720" cy="41106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2"/>
        </a:buClr>
        <a:buSzPct val="100000"/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3"/>
        </a:buClr>
        <a:buSzPct val="100000"/>
        <a:buFont typeface="Arial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4"/>
        </a:buClr>
        <a:buSzPct val="112000"/>
        <a:buFont typeface="Arial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5"/>
        </a:buClr>
        <a:buSzPct val="100000"/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Improvisation in Museums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0393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+mj-lt"/>
              </a:rPr>
              <a:t>Heather Barnes, Director Guest Experiences</a:t>
            </a:r>
            <a:endParaRPr lang="en-US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+mj-lt"/>
              </a:rPr>
              <a:t>Carla Thacker, Manager Guest Experiences</a:t>
            </a:r>
          </a:p>
        </p:txBody>
      </p:sp>
    </p:spTree>
    <p:extLst>
      <p:ext uri="{BB962C8B-B14F-4D97-AF65-F5344CB8AC3E}">
        <p14:creationId xmlns:p14="http://schemas.microsoft.com/office/powerpoint/2010/main" val="13276200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MSI Mission and Vision: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b="1" dirty="0" smtClean="0">
                <a:latin typeface="HelveticaNeueLT Std"/>
              </a:rPr>
              <a:t>Mission</a:t>
            </a:r>
            <a:r>
              <a:rPr lang="en-US" b="1" dirty="0">
                <a:latin typeface="HelveticaNeueLT Std"/>
              </a:rPr>
              <a:t>: </a:t>
            </a:r>
            <a:r>
              <a:rPr lang="en-US" dirty="0">
                <a:latin typeface="HelveticaNeueLT Std"/>
              </a:rPr>
              <a:t>To inspire the inventive genius in </a:t>
            </a:r>
            <a:r>
              <a:rPr lang="en-US" dirty="0" smtClean="0">
                <a:latin typeface="HelveticaNeueLT Std"/>
              </a:rPr>
              <a:t>everyone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en-US" dirty="0">
              <a:latin typeface="HelveticaNeueLT Std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b="1" dirty="0">
                <a:latin typeface="HelveticaNeueLT Std"/>
              </a:rPr>
              <a:t>Vision: </a:t>
            </a:r>
            <a:r>
              <a:rPr lang="en-US" dirty="0">
                <a:latin typeface="HelveticaNeueLT Std"/>
              </a:rPr>
              <a:t>To inspire and motivate our children to achieve their full potential in the fields of science, technology, medicine and </a:t>
            </a:r>
            <a:r>
              <a:rPr lang="en-US" dirty="0" smtClean="0">
                <a:latin typeface="HelveticaNeueLT Std"/>
              </a:rPr>
              <a:t>engineering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en-US" dirty="0" smtClean="0">
              <a:latin typeface="HelveticaNeueLT Std"/>
            </a:endParaRPr>
          </a:p>
          <a:p>
            <a:pPr lvl="1">
              <a:spcBef>
                <a:spcPts val="0"/>
              </a:spcBef>
              <a:buClrTx/>
              <a:buSzTx/>
              <a:defRPr/>
            </a:pPr>
            <a:r>
              <a:rPr lang="en-US" dirty="0" smtClean="0">
                <a:latin typeface="HelveticaNeueLT Std"/>
              </a:rPr>
              <a:t>Improv is a tool we use to hire and train team members to help reach our mission and vision</a:t>
            </a:r>
          </a:p>
          <a:p>
            <a:pPr marL="347472" lvl="1" indent="0">
              <a:spcBef>
                <a:spcPts val="0"/>
              </a:spcBef>
              <a:buClrTx/>
              <a:buSzTx/>
              <a:buNone/>
              <a:defRPr/>
            </a:pPr>
            <a:endParaRPr lang="en-US" dirty="0">
              <a:latin typeface="HelveticaNeueLT St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6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Games &amp; Debriefs: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Improv Photos 031.jpg"/>
          <p:cNvPicPr>
            <a:picLocks noChangeAspect="1"/>
          </p:cNvPicPr>
          <p:nvPr/>
        </p:nvPicPr>
        <p:blipFill>
          <a:blip r:embed="rId3" cstate="print"/>
          <a:srcRect t="7778" r="8333"/>
          <a:stretch>
            <a:fillRect/>
          </a:stretch>
        </p:blipFill>
        <p:spPr>
          <a:xfrm>
            <a:off x="1218281" y="1867943"/>
            <a:ext cx="4039519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prov Photos 009.jpg"/>
          <p:cNvPicPr>
            <a:picLocks noChangeAspect="1"/>
          </p:cNvPicPr>
          <p:nvPr/>
        </p:nvPicPr>
        <p:blipFill rotWithShape="1">
          <a:blip r:embed="rId4" cstate="print"/>
          <a:srcRect l="21852" t="16667" r="2593" b="21554"/>
          <a:stretch/>
        </p:blipFill>
        <p:spPr>
          <a:xfrm>
            <a:off x="5307724" y="3391943"/>
            <a:ext cx="2186152" cy="2383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\\msi-od002\redirection\cthac\Desktop\Morning Meeting Improv\MorningMeeting_024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4" r="31256"/>
          <a:stretch/>
        </p:blipFill>
        <p:spPr bwMode="auto">
          <a:xfrm>
            <a:off x="5257800" y="1373663"/>
            <a:ext cx="2286000" cy="20512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48444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 Applications: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Group Auditions</a:t>
            </a:r>
          </a:p>
          <a:p>
            <a:pPr marL="800100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Assesses teamwork and communication skills</a:t>
            </a:r>
          </a:p>
          <a:p>
            <a:pPr marL="342900" lvl="1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>
                  <a:tint val="75000"/>
                </a:schemeClr>
              </a:solidFill>
              <a:latin typeface="HelveticaNeueLT Std" pitchFamily="34" charset="0"/>
            </a:endParaRPr>
          </a:p>
          <a:p>
            <a:pPr marL="342900" lvl="1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Morning </a:t>
            </a: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Meetings, Leadership Meetings</a:t>
            </a:r>
            <a:endParaRPr lang="en-US" sz="2000" b="1" dirty="0">
              <a:solidFill>
                <a:schemeClr val="tx1">
                  <a:tint val="75000"/>
                </a:schemeClr>
              </a:solidFill>
              <a:latin typeface="HelveticaNeueLT Std" pitchFamily="34" charset="0"/>
            </a:endParaRPr>
          </a:p>
          <a:p>
            <a:pPr marL="800100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Generates laughter, fun, energy, emphasizes teamwork</a:t>
            </a:r>
          </a:p>
          <a:p>
            <a:pPr marL="800100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tint val="75000"/>
                </a:schemeClr>
              </a:solidFill>
              <a:latin typeface="HelveticaNeueLT Std" pitchFamily="34" charset="0"/>
            </a:endParaRPr>
          </a:p>
          <a:p>
            <a:pPr marL="342900" lvl="1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Trainings</a:t>
            </a:r>
          </a:p>
          <a:p>
            <a:pPr marL="800100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Builds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energy, excitement, and learning opportunities around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content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areas</a:t>
            </a:r>
          </a:p>
          <a:p>
            <a:pPr marL="800100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Empowers staff to respond to guests in programs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HelveticaNeueLT Std" pitchFamily="34" charset="0"/>
            </a:endParaRPr>
          </a:p>
          <a:p>
            <a:pPr marL="800100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tint val="75000"/>
                </a:schemeClr>
              </a:solidFill>
              <a:latin typeface="HelveticaNeueLT Std" pitchFamily="34" charset="0"/>
            </a:endParaRPr>
          </a:p>
          <a:p>
            <a:pPr marL="342900" lvl="1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Professional Development</a:t>
            </a:r>
          </a:p>
          <a:p>
            <a:pPr marL="800100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HelveticaNeueLT Std" pitchFamily="34" charset="0"/>
              </a:rPr>
              <a:t>Develops leaders to institute a positive work environment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981200"/>
            <a:ext cx="7543800" cy="3733800"/>
          </a:xfrm>
          <a:prstGeom prst="rect">
            <a:avLst/>
          </a:prstGeom>
        </p:spPr>
        <p:txBody>
          <a:bodyPr vert="horz" lIns="118872" tIns="0" anchor="t">
            <a:normAutofit/>
          </a:bodyPr>
          <a:lstStyle/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tabLst/>
              <a:defRPr/>
            </a:pPr>
            <a:endParaRPr lang="en-US" sz="2000" dirty="0" smtClean="0">
              <a:solidFill>
                <a:schemeClr val="tx1">
                  <a:tint val="75000"/>
                </a:schemeClr>
              </a:solidFill>
              <a:latin typeface="HelveticaNeueLT Std" pitchFamily="34" charset="0"/>
            </a:endParaRP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tabLst/>
              <a:defRPr/>
            </a:pPr>
            <a:endParaRPr lang="en-US" sz="2000" dirty="0" smtClean="0">
              <a:solidFill>
                <a:schemeClr val="tx1">
                  <a:tint val="75000"/>
                </a:schemeClr>
              </a:solidFill>
              <a:latin typeface="HelveticaNeueLT Std" pitchFamily="34" charset="0"/>
            </a:endParaRP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tabLst/>
              <a:defRPr/>
            </a:pPr>
            <a:endParaRPr kumimoji="0" lang="en-US" sz="200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HelveticaNeueLT Std" pitchFamily="34" charset="0"/>
            </a:endParaRP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HelveticaNeueLT St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SI 1">
      <a:dk1>
        <a:srgbClr val="00AFFF"/>
      </a:dk1>
      <a:lt1>
        <a:srgbClr val="FFFFFF"/>
      </a:lt1>
      <a:dk2>
        <a:srgbClr val="330099"/>
      </a:dk2>
      <a:lt2>
        <a:srgbClr val="EEECE1"/>
      </a:lt2>
      <a:accent1>
        <a:srgbClr val="7FCC00"/>
      </a:accent1>
      <a:accent2>
        <a:srgbClr val="FF00B3"/>
      </a:accent2>
      <a:accent3>
        <a:srgbClr val="FF7F00"/>
      </a:accent3>
      <a:accent4>
        <a:srgbClr val="FFEB00"/>
      </a:accent4>
      <a:accent5>
        <a:srgbClr val="390099"/>
      </a:accent5>
      <a:accent6>
        <a:srgbClr val="8DAFC8"/>
      </a:accent6>
      <a:hlink>
        <a:srgbClr val="7FCC00"/>
      </a:hlink>
      <a:folHlink>
        <a:srgbClr val="FFE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MSI_optionC.thmx</Template>
  <TotalTime>7883</TotalTime>
  <Words>394</Words>
  <Application>Microsoft Macintosh PowerPoint</Application>
  <PresentationFormat>On-screen Show (4:3)</PresentationFormat>
  <Paragraphs>68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Improvisation in Museums</vt:lpstr>
      <vt:lpstr>MSI Mission and Vision:</vt:lpstr>
      <vt:lpstr>Games &amp; Debriefs:</vt:lpstr>
      <vt:lpstr>Improv Applications:</vt:lpstr>
    </vt:vector>
  </TitlesOfParts>
  <Company>Microsoft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benefits</dc:title>
  <dc:creator>Carla Thacker</dc:creator>
  <cp:lastModifiedBy>Stephanie Long</cp:lastModifiedBy>
  <cp:revision>137</cp:revision>
  <cp:lastPrinted>2012-11-30T16:58:57Z</cp:lastPrinted>
  <dcterms:created xsi:type="dcterms:W3CDTF">2010-02-05T19:34:54Z</dcterms:created>
  <dcterms:modified xsi:type="dcterms:W3CDTF">2012-12-03T23:28:21Z</dcterms:modified>
</cp:coreProperties>
</file>