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1.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handoutMasterIdLst>
    <p:handoutMasterId r:id="rId107"/>
  </p:handoutMasterIdLst>
  <p:sldIdLst>
    <p:sldId id="599" r:id="rId2"/>
    <p:sldId id="553" r:id="rId3"/>
    <p:sldId id="630" r:id="rId4"/>
    <p:sldId id="569" r:id="rId5"/>
    <p:sldId id="566" r:id="rId6"/>
    <p:sldId id="567" r:id="rId7"/>
    <p:sldId id="568" r:id="rId8"/>
    <p:sldId id="596" r:id="rId9"/>
    <p:sldId id="623" r:id="rId10"/>
    <p:sldId id="570" r:id="rId11"/>
    <p:sldId id="258" r:id="rId12"/>
    <p:sldId id="546" r:id="rId13"/>
    <p:sldId id="651" r:id="rId14"/>
    <p:sldId id="283" r:id="rId15"/>
    <p:sldId id="323" r:id="rId16"/>
    <p:sldId id="600" r:id="rId17"/>
    <p:sldId id="267" r:id="rId18"/>
    <p:sldId id="563" r:id="rId19"/>
    <p:sldId id="536" r:id="rId20"/>
    <p:sldId id="478" r:id="rId21"/>
    <p:sldId id="559" r:id="rId22"/>
    <p:sldId id="564" r:id="rId23"/>
    <p:sldId id="292" r:id="rId24"/>
    <p:sldId id="506" r:id="rId25"/>
    <p:sldId id="507" r:id="rId26"/>
    <p:sldId id="508" r:id="rId27"/>
    <p:sldId id="509" r:id="rId28"/>
    <p:sldId id="510" r:id="rId29"/>
    <p:sldId id="518" r:id="rId30"/>
    <p:sldId id="561" r:id="rId31"/>
    <p:sldId id="521" r:id="rId32"/>
    <p:sldId id="540" r:id="rId33"/>
    <p:sldId id="557" r:id="rId34"/>
    <p:sldId id="588" r:id="rId35"/>
    <p:sldId id="622" r:id="rId36"/>
    <p:sldId id="643" r:id="rId37"/>
    <p:sldId id="523" r:id="rId38"/>
    <p:sldId id="608" r:id="rId39"/>
    <p:sldId id="644" r:id="rId40"/>
    <p:sldId id="609" r:id="rId41"/>
    <p:sldId id="598" r:id="rId42"/>
    <p:sldId id="305" r:id="rId43"/>
    <p:sldId id="383" r:id="rId44"/>
    <p:sldId id="560" r:id="rId45"/>
    <p:sldId id="589" r:id="rId46"/>
    <p:sldId id="621" r:id="rId47"/>
    <p:sldId id="442" r:id="rId48"/>
    <p:sldId id="562" r:id="rId49"/>
    <p:sldId id="633" r:id="rId50"/>
    <p:sldId id="634" r:id="rId51"/>
    <p:sldId id="631" r:id="rId52"/>
    <p:sldId id="632" r:id="rId53"/>
    <p:sldId id="635" r:id="rId54"/>
    <p:sldId id="636" r:id="rId55"/>
    <p:sldId id="604" r:id="rId56"/>
    <p:sldId id="603" r:id="rId57"/>
    <p:sldId id="605" r:id="rId58"/>
    <p:sldId id="648" r:id="rId59"/>
    <p:sldId id="602" r:id="rId60"/>
    <p:sldId id="308" r:id="rId61"/>
    <p:sldId id="548" r:id="rId62"/>
    <p:sldId id="571" r:id="rId63"/>
    <p:sldId id="572" r:id="rId64"/>
    <p:sldId id="637" r:id="rId65"/>
    <p:sldId id="573" r:id="rId66"/>
    <p:sldId id="574" r:id="rId67"/>
    <p:sldId id="611" r:id="rId68"/>
    <p:sldId id="657" r:id="rId69"/>
    <p:sldId id="575" r:id="rId70"/>
    <p:sldId id="594" r:id="rId71"/>
    <p:sldId id="610" r:id="rId72"/>
    <p:sldId id="613" r:id="rId73"/>
    <p:sldId id="590" r:id="rId74"/>
    <p:sldId id="638" r:id="rId75"/>
    <p:sldId id="579" r:id="rId76"/>
    <p:sldId id="640" r:id="rId77"/>
    <p:sldId id="578" r:id="rId78"/>
    <p:sldId id="645" r:id="rId79"/>
    <p:sldId id="591" r:id="rId80"/>
    <p:sldId id="625" r:id="rId81"/>
    <p:sldId id="647" r:id="rId82"/>
    <p:sldId id="642" r:id="rId83"/>
    <p:sldId id="649" r:id="rId84"/>
    <p:sldId id="650" r:id="rId85"/>
    <p:sldId id="626" r:id="rId86"/>
    <p:sldId id="641" r:id="rId87"/>
    <p:sldId id="580" r:id="rId88"/>
    <p:sldId id="581" r:id="rId89"/>
    <p:sldId id="612" r:id="rId90"/>
    <p:sldId id="656" r:id="rId91"/>
    <p:sldId id="582" r:id="rId92"/>
    <p:sldId id="639" r:id="rId93"/>
    <p:sldId id="583" r:id="rId94"/>
    <p:sldId id="539" r:id="rId95"/>
    <p:sldId id="464" r:id="rId96"/>
    <p:sldId id="658" r:id="rId97"/>
    <p:sldId id="534" r:id="rId98"/>
    <p:sldId id="535" r:id="rId99"/>
    <p:sldId id="616" r:id="rId100"/>
    <p:sldId id="646" r:id="rId101"/>
    <p:sldId id="584" r:id="rId102"/>
    <p:sldId id="585" r:id="rId103"/>
    <p:sldId id="614" r:id="rId104"/>
    <p:sldId id="593" r:id="rId10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282994DD-ED74-7C4E-B643-DAF22C1E048D}">
          <p14:sldIdLst>
            <p14:sldId id="599"/>
            <p14:sldId id="553"/>
            <p14:sldId id="630"/>
            <p14:sldId id="569"/>
            <p14:sldId id="566"/>
            <p14:sldId id="567"/>
            <p14:sldId id="568"/>
            <p14:sldId id="596"/>
            <p14:sldId id="623"/>
            <p14:sldId id="570"/>
            <p14:sldId id="258"/>
            <p14:sldId id="546"/>
            <p14:sldId id="651"/>
            <p14:sldId id="283"/>
            <p14:sldId id="323"/>
            <p14:sldId id="600"/>
            <p14:sldId id="267"/>
            <p14:sldId id="563"/>
            <p14:sldId id="536"/>
            <p14:sldId id="478"/>
            <p14:sldId id="559"/>
            <p14:sldId id="564"/>
            <p14:sldId id="292"/>
            <p14:sldId id="506"/>
            <p14:sldId id="507"/>
            <p14:sldId id="508"/>
            <p14:sldId id="509"/>
            <p14:sldId id="510"/>
            <p14:sldId id="518"/>
            <p14:sldId id="561"/>
            <p14:sldId id="521"/>
            <p14:sldId id="540"/>
            <p14:sldId id="557"/>
            <p14:sldId id="588"/>
            <p14:sldId id="622"/>
            <p14:sldId id="643"/>
            <p14:sldId id="523"/>
            <p14:sldId id="608"/>
            <p14:sldId id="644"/>
            <p14:sldId id="609"/>
            <p14:sldId id="598"/>
            <p14:sldId id="305"/>
            <p14:sldId id="383"/>
            <p14:sldId id="560"/>
            <p14:sldId id="589"/>
            <p14:sldId id="621"/>
            <p14:sldId id="442"/>
            <p14:sldId id="562"/>
            <p14:sldId id="633"/>
            <p14:sldId id="634"/>
            <p14:sldId id="631"/>
            <p14:sldId id="632"/>
            <p14:sldId id="635"/>
            <p14:sldId id="636"/>
            <p14:sldId id="604"/>
            <p14:sldId id="603"/>
            <p14:sldId id="605"/>
            <p14:sldId id="648"/>
            <p14:sldId id="602"/>
            <p14:sldId id="308"/>
            <p14:sldId id="548"/>
            <p14:sldId id="571"/>
            <p14:sldId id="572"/>
            <p14:sldId id="637"/>
            <p14:sldId id="573"/>
            <p14:sldId id="574"/>
            <p14:sldId id="611"/>
            <p14:sldId id="657"/>
            <p14:sldId id="575"/>
            <p14:sldId id="594"/>
            <p14:sldId id="610"/>
            <p14:sldId id="613"/>
            <p14:sldId id="590"/>
            <p14:sldId id="638"/>
            <p14:sldId id="579"/>
            <p14:sldId id="640"/>
            <p14:sldId id="578"/>
            <p14:sldId id="645"/>
            <p14:sldId id="591"/>
            <p14:sldId id="625"/>
            <p14:sldId id="647"/>
            <p14:sldId id="642"/>
            <p14:sldId id="649"/>
            <p14:sldId id="650"/>
            <p14:sldId id="626"/>
            <p14:sldId id="641"/>
            <p14:sldId id="580"/>
            <p14:sldId id="581"/>
            <p14:sldId id="612"/>
            <p14:sldId id="656"/>
            <p14:sldId id="582"/>
            <p14:sldId id="639"/>
            <p14:sldId id="583"/>
            <p14:sldId id="539"/>
            <p14:sldId id="464"/>
            <p14:sldId id="658"/>
            <p14:sldId id="534"/>
            <p14:sldId id="535"/>
            <p14:sldId id="616"/>
            <p14:sldId id="646"/>
            <p14:sldId id="584"/>
            <p14:sldId id="585"/>
            <p14:sldId id="614"/>
            <p14:sldId id="5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3B1D4"/>
    <a:srgbClr val="95B0D6"/>
    <a:srgbClr val="C4DF91"/>
    <a:srgbClr val="E2F1CF"/>
    <a:srgbClr val="0C4225"/>
    <a:srgbClr val="ABCB45"/>
    <a:srgbClr val="E3E3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29" autoAdjust="0"/>
  </p:normalViewPr>
  <p:slideViewPr>
    <p:cSldViewPr snapToGrid="0" snapToObjects="1">
      <p:cViewPr>
        <p:scale>
          <a:sx n="100" d="100"/>
          <a:sy n="100" d="100"/>
        </p:scale>
        <p:origin x="-1288" y="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2BC5C93-6F17-F94D-B723-5019D9C98DCC}" type="datetimeFigureOut">
              <a:rPr lang="en-US"/>
              <a:pPr>
                <a:defRPr/>
              </a:pPr>
              <a:t>9/5/13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05A55CC-53C4-1B4B-92F8-D0866941600B}" type="slidenum">
              <a:rPr lang="en-US"/>
              <a:pPr>
                <a:defRPr/>
              </a:pPr>
              <a:t>‹#›</a:t>
            </a:fld>
            <a:endParaRPr lang="en-US"/>
          </a:p>
        </p:txBody>
      </p:sp>
    </p:spTree>
    <p:extLst>
      <p:ext uri="{BB962C8B-B14F-4D97-AF65-F5344CB8AC3E}">
        <p14:creationId xmlns:p14="http://schemas.microsoft.com/office/powerpoint/2010/main" val="1787879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24102023-C2FA-B948-BEDF-3053B511F948}" type="datetime1">
              <a:rPr lang="en-US"/>
              <a:pPr>
                <a:defRPr/>
              </a:pPr>
              <a:t>9/5/13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94024B32-B9DF-EB47-A450-833E80DDD8C1}" type="slidenum">
              <a:rPr lang="en-US"/>
              <a:pPr>
                <a:defRPr/>
              </a:pPr>
              <a:t>‹#›</a:t>
            </a:fld>
            <a:endParaRPr lang="en-US"/>
          </a:p>
        </p:txBody>
      </p:sp>
    </p:spTree>
    <p:extLst>
      <p:ext uri="{BB962C8B-B14F-4D97-AF65-F5344CB8AC3E}">
        <p14:creationId xmlns:p14="http://schemas.microsoft.com/office/powerpoint/2010/main" val="156331596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a:p>
            <a:endParaRPr lang="en-US" dirty="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AEADD6-05A3-7D4E-AFDF-A2AB1D0D531F}"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Your feedback, completing reports and evaluation instruments is incredibly valuable.  Thank you for all your efforts.  We could not do this without you.</a:t>
            </a:r>
          </a:p>
        </p:txBody>
      </p:sp>
      <p:sp>
        <p:nvSpPr>
          <p:cNvPr id="5837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473A5C-3CE2-FC43-8B9F-F6421A7F4DB0}" type="slidenum">
              <a:rPr lang="en-US" sz="1200">
                <a:latin typeface="Calibri" charset="0"/>
              </a:rPr>
              <a:pPr eaLnBrk="1" hangingPunct="1"/>
              <a:t>104</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35000"/>
              </a:spcBef>
              <a:buClr>
                <a:srgbClr val="000000"/>
              </a:buClr>
            </a:pPr>
            <a:endParaRPr lang="en-US" dirty="0" smtClean="0">
              <a:solidFill>
                <a:srgbClr val="000000"/>
              </a:solidFill>
              <a:latin typeface="Calibri" charset="0"/>
              <a:ea typeface="MS Mincho" charset="0"/>
              <a:cs typeface="MS Mincho" charset="0"/>
            </a:endParaRPr>
          </a:p>
        </p:txBody>
      </p:sp>
      <p:sp>
        <p:nvSpPr>
          <p:cNvPr id="4" name="Slide Number Placeholder 3"/>
          <p:cNvSpPr>
            <a:spLocks noGrp="1"/>
          </p:cNvSpPr>
          <p:nvPr>
            <p:ph type="sldNum" sz="quarter" idx="10"/>
          </p:nvPr>
        </p:nvSpPr>
        <p:spPr/>
        <p:txBody>
          <a:bodyPr/>
          <a:lstStyle/>
          <a:p>
            <a:fld id="{E36988DD-B1B0-0846-834F-C280A9EAFD6D}"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“Nano” is a prefix meaning one billionth, there are one billion nanometers in a meter</a:t>
            </a:r>
            <a:endParaRPr lang="en-US" dirty="0"/>
          </a:p>
        </p:txBody>
      </p:sp>
      <p:sp>
        <p:nvSpPr>
          <p:cNvPr id="4" name="Slide Number Placeholder 3"/>
          <p:cNvSpPr>
            <a:spLocks noGrp="1"/>
          </p:cNvSpPr>
          <p:nvPr>
            <p:ph type="sldNum" sz="quarter" idx="10"/>
          </p:nvPr>
        </p:nvSpPr>
        <p:spPr/>
        <p:txBody>
          <a:bodyPr/>
          <a:lstStyle/>
          <a:p>
            <a:fld id="{E36988DD-B1B0-0846-834F-C280A9EAFD6D}" type="slidenum">
              <a:rPr lang="en-US" smtClean="0"/>
              <a:pPr/>
              <a:t>13</a:t>
            </a:fld>
            <a:endParaRPr lang="en-US"/>
          </a:p>
        </p:txBody>
      </p:sp>
    </p:spTree>
    <p:extLst>
      <p:ext uri="{BB962C8B-B14F-4D97-AF65-F5344CB8AC3E}">
        <p14:creationId xmlns:p14="http://schemas.microsoft.com/office/powerpoint/2010/main" val="3421204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Right</a:t>
            </a:r>
            <a:r>
              <a:rPr lang="en-US" baseline="0" dirty="0" smtClean="0">
                <a:latin typeface="Calibri" charset="0"/>
                <a:ea typeface="ＭＳ Ｐゴシック" charset="0"/>
                <a:cs typeface="ＭＳ Ｐゴシック" charset="0"/>
              </a:rPr>
              <a:t> now we are just beginning year 9 of the project – so we have 2 years remaining.</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Our </a:t>
            </a:r>
            <a:r>
              <a:rPr lang="en-US" dirty="0">
                <a:latin typeface="Calibri" charset="0"/>
                <a:ea typeface="ＭＳ Ｐゴシック" charset="0"/>
                <a:cs typeface="ＭＳ Ｐゴシック" charset="0"/>
              </a:rPr>
              <a:t>goals align with what the original NSF solicitation asked for –</a:t>
            </a:r>
          </a:p>
          <a:p>
            <a:r>
              <a:rPr lang="en-US" dirty="0">
                <a:latin typeface="Calibri" charset="0"/>
                <a:ea typeface="ＭＳ Ｐゴシック" charset="0"/>
                <a:cs typeface="ＭＳ Ｐゴシック" charset="0"/>
              </a:rPr>
              <a:t>Increase capacity in the field, engage the public, and inform the field and future projects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6988DD-B1B0-0846-834F-C280A9EAFD6D}"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US" b="1" dirty="0" smtClean="0">
                <a:latin typeface="Calibri" charset="0"/>
                <a:ea typeface="MS PGothic" charset="0"/>
              </a:rPr>
              <a:t>To build the network and raise the capacities of its members, we have 7 regional hubs that </a:t>
            </a:r>
            <a:endParaRPr lang="en-US" dirty="0" smtClean="0">
              <a:latin typeface="Calibri" charset="0"/>
              <a:ea typeface="MS PGothic" charset="0"/>
            </a:endParaRPr>
          </a:p>
          <a:p>
            <a:pPr>
              <a:spcBef>
                <a:spcPct val="50000"/>
              </a:spcBef>
              <a:buFontTx/>
              <a:buChar char="•"/>
            </a:pPr>
            <a:r>
              <a:rPr lang="en-US" dirty="0" smtClean="0">
                <a:latin typeface="Calibri" charset="0"/>
                <a:ea typeface="MS PGothic" charset="0"/>
              </a:rPr>
              <a:t>Share NISE Network resources with partners</a:t>
            </a:r>
          </a:p>
          <a:p>
            <a:pPr>
              <a:spcBef>
                <a:spcPct val="50000"/>
              </a:spcBef>
              <a:buFontTx/>
              <a:buChar char="•"/>
            </a:pPr>
            <a:r>
              <a:rPr lang="en-US" dirty="0" smtClean="0">
                <a:latin typeface="Calibri" charset="0"/>
                <a:ea typeface="MS PGothic" charset="0"/>
              </a:rPr>
              <a:t>Support the infusion of nano content into partner museum institutions—increasing public impact</a:t>
            </a:r>
          </a:p>
          <a:p>
            <a:pPr>
              <a:spcBef>
                <a:spcPct val="50000"/>
              </a:spcBef>
              <a:buFontTx/>
              <a:buChar char="•"/>
            </a:pPr>
            <a:r>
              <a:rPr lang="en-US" dirty="0" smtClean="0">
                <a:latin typeface="Calibri" charset="0"/>
                <a:ea typeface="MS PGothic" charset="0"/>
              </a:rPr>
              <a:t>Encourage further involvement in the network</a:t>
            </a:r>
          </a:p>
          <a:p>
            <a:pPr>
              <a:spcBef>
                <a:spcPct val="50000"/>
              </a:spcBef>
              <a:buFontTx/>
              <a:buChar char="•"/>
            </a:pPr>
            <a:r>
              <a:rPr lang="en-US" dirty="0" smtClean="0">
                <a:latin typeface="Calibri" charset="0"/>
                <a:ea typeface="MS PGothic" charset="0"/>
              </a:rPr>
              <a:t>Connect informal science educators and local researchers </a:t>
            </a:r>
          </a:p>
          <a:p>
            <a:pPr eaLnBrk="1" hangingPunct="1">
              <a:spcBef>
                <a:spcPct val="50000"/>
              </a:spcBef>
              <a:buFontTx/>
              <a:buChar char="•"/>
            </a:pPr>
            <a:endParaRPr lang="en-US" dirty="0" smtClean="0">
              <a:latin typeface="Calibri" charset="0"/>
              <a:ea typeface="MS PGothic" charset="0"/>
            </a:endParaRPr>
          </a:p>
          <a:p>
            <a:endParaRPr lang="en-US" dirty="0" smtClean="0">
              <a:latin typeface="Calibri" charset="0"/>
              <a:ea typeface="MS PGothic"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We have partners throughout</a:t>
            </a:r>
            <a:r>
              <a:rPr lang="en-US" baseline="0" dirty="0" smtClean="0">
                <a:latin typeface="Calibri" charset="0"/>
                <a:ea typeface="ＭＳ Ｐゴシック" charset="0"/>
                <a:cs typeface="ＭＳ Ｐゴシック" charset="0"/>
              </a:rPr>
              <a:t> the United States</a:t>
            </a:r>
          </a:p>
          <a:p>
            <a:endParaRPr lang="en-US" baseline="0"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BACKGROUND:</a:t>
            </a:r>
          </a:p>
          <a:p>
            <a:r>
              <a:rPr lang="en-US" dirty="0" smtClean="0">
                <a:latin typeface="Calibri" charset="0"/>
                <a:ea typeface="ＭＳ Ｐゴシック" charset="0"/>
                <a:cs typeface="ＭＳ Ｐゴシック" charset="0"/>
              </a:rPr>
              <a:t>This slides includes partners across</a:t>
            </a:r>
            <a:r>
              <a:rPr lang="en-US" baseline="0" dirty="0" smtClean="0">
                <a:latin typeface="Calibri" charset="0"/>
                <a:ea typeface="ＭＳ Ｐゴシック" charset="0"/>
                <a:cs typeface="ＭＳ Ｐゴシック" charset="0"/>
              </a:rPr>
              <a:t> the United States</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Core Partners 14 (Tier 1)</a:t>
            </a:r>
          </a:p>
          <a:p>
            <a:r>
              <a:rPr lang="en-US" dirty="0" smtClean="0">
                <a:latin typeface="Calibri" charset="0"/>
                <a:ea typeface="ＭＳ Ｐゴシック" charset="0"/>
                <a:cs typeface="ＭＳ Ｐゴシック" charset="0"/>
              </a:rPr>
              <a:t>Nano Infused</a:t>
            </a:r>
            <a:r>
              <a:rPr lang="en-US" baseline="0" dirty="0" smtClean="0">
                <a:latin typeface="Calibri" charset="0"/>
                <a:ea typeface="ＭＳ Ｐゴシック" charset="0"/>
                <a:cs typeface="ＭＳ Ｐゴシック" charset="0"/>
              </a:rPr>
              <a:t> 188 (Tier 2)</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Broad Reach</a:t>
            </a:r>
            <a:r>
              <a:rPr lang="en-US" baseline="0" dirty="0" smtClean="0">
                <a:latin typeface="Calibri" charset="0"/>
                <a:ea typeface="ＭＳ Ｐゴシック" charset="0"/>
                <a:cs typeface="ＭＳ Ｐゴシック" charset="0"/>
              </a:rPr>
              <a:t> 209 (Tier 3)</a:t>
            </a:r>
          </a:p>
          <a:p>
            <a:r>
              <a:rPr lang="en-US" baseline="0" dirty="0" smtClean="0">
                <a:latin typeface="Calibri" charset="0"/>
                <a:ea typeface="ＭＳ Ｐゴシック" charset="0"/>
                <a:cs typeface="ＭＳ Ｐゴシック" charset="0"/>
              </a:rPr>
              <a:t>Total 511</a:t>
            </a:r>
            <a:endParaRPr lang="en-US" dirty="0" smtClean="0">
              <a:latin typeface="Calibri" charset="0"/>
              <a:ea typeface="ＭＳ Ｐゴシック" charset="0"/>
              <a:cs typeface="ＭＳ Ｐゴシック"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519A5-0776-6D4F-A2E3-1F2976DCDAE8}" type="slidenum">
              <a:rPr lang="en-US" sz="1200">
                <a:latin typeface="Calibri" charset="0"/>
              </a:rPr>
              <a:pPr eaLnBrk="1" hangingPunct="1"/>
              <a:t>18</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8E60FD-7C77-154F-94E8-A37BE1CE5A6E}"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latin typeface="Calibri" charset="0"/>
                <a:ea typeface="ＭＳ Ｐゴシック" charset="0"/>
                <a:cs typeface="ＭＳ Ｐゴシック" charset="0"/>
              </a:rPr>
              <a:t>BACKGROUND:</a:t>
            </a:r>
          </a:p>
          <a:p>
            <a:r>
              <a:rPr lang="en-US" sz="1200" b="1" kern="1200" dirty="0" smtClean="0">
                <a:solidFill>
                  <a:schemeClr val="tx1"/>
                </a:solidFill>
                <a:latin typeface="+mn-lt"/>
                <a:ea typeface="ＭＳ Ｐゴシック" charset="-128"/>
                <a:cs typeface="ＭＳ Ｐゴシック" charset="-128"/>
              </a:rPr>
              <a:t>NISE Network Product Development Process</a:t>
            </a:r>
          </a:p>
          <a:p>
            <a:r>
              <a:rPr lang="en-US" sz="1200" kern="1200" dirty="0" smtClean="0">
                <a:solidFill>
                  <a:schemeClr val="tx1"/>
                </a:solidFill>
                <a:latin typeface="+mn-lt"/>
                <a:ea typeface="ＭＳ Ｐゴシック" charset="-128"/>
                <a:cs typeface="ＭＳ Ｐゴシック" charset="-128"/>
              </a:rPr>
              <a:t>NISE Network products are created through an iterative, collaborative process that involves researchers in the field of nanoscale science, professionals in the field of informal science education, and our targeted public audience. This process helps to ensure that our programs, exhibits, and other products are scientifically accurate, represent best practices in educational product development, and are effective experiences for our visitors.</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The Tools and Guides section of the catalog provides resources to help all museum professionals use a similar approach to developing educational experiences related to nanoscale science. There, you can find scientists who are willing to assist in program and exhibit development, tools and guidelines to support the development and review of programs, exhibits, and other experiences, and tips and tools for evaluating them with visitors.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latin typeface="Calibri" charset="0"/>
                <a:ea typeface="ＭＳ Ｐゴシック" charset="0"/>
                <a:cs typeface="ＭＳ Ｐゴシック" charset="0"/>
              </a:rPr>
              <a:t>• Scientist review </a:t>
            </a:r>
            <a:r>
              <a:rPr lang="en-US" dirty="0" smtClean="0">
                <a:latin typeface="Calibri" charset="0"/>
                <a:ea typeface="ＭＳ Ｐゴシック" charset="0"/>
                <a:cs typeface="ＭＳ Ｐゴシック" charset="0"/>
              </a:rPr>
              <a:t>Scientists are involved throughout the creation of NISE Net products, from the early conceptual development through prototyping and final review. Scientists help us to find interesting ideas and present them accurately and effectively. They also help us to communicate the excitement of this field of emerging science, and give it a human face. All products developed by the network are reviewed by an expert in an appropriate field related to nanoscale science, engineering, and technology before they are distributed.</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 </a:t>
            </a:r>
            <a:r>
              <a:rPr lang="en-US" b="1" dirty="0" smtClean="0">
                <a:latin typeface="Calibri" charset="0"/>
                <a:ea typeface="ＭＳ Ｐゴシック" charset="0"/>
                <a:cs typeface="ＭＳ Ｐゴシック" charset="0"/>
              </a:rPr>
              <a:t>Peer review </a:t>
            </a:r>
            <a:r>
              <a:rPr lang="en-US" dirty="0" smtClean="0">
                <a:latin typeface="Calibri" charset="0"/>
                <a:ea typeface="ＭＳ Ｐゴシック" charset="0"/>
                <a:cs typeface="ＭＳ Ｐゴシック" charset="0"/>
              </a:rPr>
              <a:t>NISE Network development teams include educators, exhibit developers, and other professionals from museums across the country. We work together to make sure our educational products achieve their educational goals, are well-crafted, and represent best practices. Our collaborative development process also helps to create new knowledge to advance the field of informal science education and builds capacity at partner organizations. NISE Net products all go through extensive peer review during development.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 </a:t>
            </a:r>
            <a:r>
              <a:rPr lang="en-US" b="1" dirty="0" smtClean="0">
                <a:latin typeface="Calibri" charset="0"/>
                <a:ea typeface="ＭＳ Ｐゴシック" charset="0"/>
                <a:cs typeface="ＭＳ Ｐゴシック" charset="0"/>
              </a:rPr>
              <a:t>Visitor evaluation </a:t>
            </a:r>
            <a:r>
              <a:rPr lang="en-US" dirty="0" smtClean="0">
                <a:latin typeface="Calibri" charset="0"/>
                <a:ea typeface="ＭＳ Ｐゴシック" charset="0"/>
                <a:cs typeface="ＭＳ Ｐゴシック" charset="0"/>
              </a:rPr>
              <a:t>NISE Network products for the museum visitors are prototyped and evaluated with their target audience as an integral part of the development process. Evaluation helps us to ensure that our programs, exhibits, and other visitor experiences are accessible, engaging, and educationally effective. Many products go through several rounds of evaluation and improvement before they are distributed. Visitor evaluation reports are available for all NISE Net products.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1" dirty="0" smtClean="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latin typeface="Calibri" charset="0"/>
                <a:ea typeface="ＭＳ Ｐゴシック" charset="0"/>
                <a:cs typeface="ＭＳ Ｐゴシック" charset="0"/>
              </a:rPr>
              <a:t>Audiences and Content: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 </a:t>
            </a:r>
            <a:r>
              <a:rPr lang="en-US" b="1" dirty="0" smtClean="0">
                <a:latin typeface="Calibri" charset="0"/>
                <a:ea typeface="ＭＳ Ｐゴシック" charset="0"/>
                <a:cs typeface="ＭＳ Ｐゴシック" charset="0"/>
              </a:rPr>
              <a:t>NISE Network Content Map: </a:t>
            </a:r>
            <a:r>
              <a:rPr lang="en-US" dirty="0" smtClean="0">
                <a:latin typeface="Calibri" charset="0"/>
                <a:ea typeface="ＭＳ Ｐゴシック" charset="0"/>
                <a:cs typeface="ＭＳ Ｐゴシック" charset="0"/>
              </a:rPr>
              <a:t>The NISE Network Content Map articulates the key ideas for our educational products, including programs, exhibits, and media experiences. It presents the content knowledge the network has identified as the most important for engaging the public in learning about nanoscale science, engineering, and technology. Content map resources include the full written text document, a </a:t>
            </a:r>
            <a:r>
              <a:rPr lang="en-US" dirty="0" err="1" smtClean="0">
                <a:latin typeface="Calibri" charset="0"/>
                <a:ea typeface="ＭＳ Ｐゴシック" charset="0"/>
                <a:cs typeface="ＭＳ Ｐゴシック" charset="0"/>
              </a:rPr>
              <a:t>powerpoint</a:t>
            </a:r>
            <a:r>
              <a:rPr lang="en-US" dirty="0" smtClean="0">
                <a:latin typeface="Calibri" charset="0"/>
                <a:ea typeface="ＭＳ Ｐゴシック" charset="0"/>
                <a:cs typeface="ＭＳ Ｐゴシック" charset="0"/>
              </a:rPr>
              <a:t> presentation outlining the map, and a one-page graphic summary of the map.</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 Products are designed with an </a:t>
            </a:r>
            <a:r>
              <a:rPr lang="en-US" b="1" dirty="0" smtClean="0">
                <a:latin typeface="Calibri" charset="0"/>
                <a:ea typeface="ＭＳ Ｐゴシック" charset="0"/>
                <a:cs typeface="ＭＳ Ｐゴシック" charset="0"/>
              </a:rPr>
              <a:t>inclusive audiences approach</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latin typeface="Calibri" charset="0"/>
                <a:ea typeface="ＭＳ Ｐゴシック" charset="0"/>
                <a:cs typeface="ＭＳ Ｐゴシック" charset="0"/>
              </a:rPr>
              <a:t>Educational Products are designed for sharing:</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 Products are designed to be easily edited and adapted for different audiences under a Creative Commons Attribution Non-Commercial Share Alike license</a:t>
            </a:r>
          </a:p>
          <a:p>
            <a:endParaRPr lang="en-US" baseline="0" dirty="0" smtClean="0"/>
          </a:p>
        </p:txBody>
      </p:sp>
      <p:sp>
        <p:nvSpPr>
          <p:cNvPr id="4" name="Slide Number Placeholder 3"/>
          <p:cNvSpPr>
            <a:spLocks noGrp="1"/>
          </p:cNvSpPr>
          <p:nvPr>
            <p:ph type="sldNum" sz="quarter" idx="10"/>
          </p:nvPr>
        </p:nvSpPr>
        <p:spPr/>
        <p:txBody>
          <a:bodyPr/>
          <a:lstStyle/>
          <a:p>
            <a:pPr>
              <a:defRPr/>
            </a:pPr>
            <a:fld id="{94024B32-B9DF-EB47-A450-833E80DDD8C1}" type="slidenum">
              <a:rPr lang="en-US" smtClean="0"/>
              <a:pPr>
                <a:defRPr/>
              </a:pPr>
              <a:t>20</a:t>
            </a:fld>
            <a:endParaRPr lang="en-US"/>
          </a:p>
        </p:txBody>
      </p:sp>
    </p:spTree>
    <p:extLst>
      <p:ext uri="{BB962C8B-B14F-4D97-AF65-F5344CB8AC3E}">
        <p14:creationId xmlns:p14="http://schemas.microsoft.com/office/powerpoint/2010/main" val="92349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128"/>
                <a:cs typeface="ＭＳ Ｐゴシック" charset="-128"/>
              </a:rPr>
              <a:t>The NISE Network content map articulates the key ideas for our educational products, including programs, exhibits, and media experiences. It presents the content knowledge the network has identified as the most important for engaging the public in learning about nanoscale science, engineering, and technology.</a:t>
            </a:r>
            <a:endParaRPr lang="en-US" baseline="0" dirty="0" smtClean="0"/>
          </a:p>
        </p:txBody>
      </p:sp>
      <p:sp>
        <p:nvSpPr>
          <p:cNvPr id="4" name="Slide Number Placeholder 3"/>
          <p:cNvSpPr>
            <a:spLocks noGrp="1"/>
          </p:cNvSpPr>
          <p:nvPr>
            <p:ph type="sldNum" sz="quarter" idx="10"/>
          </p:nvPr>
        </p:nvSpPr>
        <p:spPr/>
        <p:txBody>
          <a:bodyPr/>
          <a:lstStyle/>
          <a:p>
            <a:pPr>
              <a:defRPr/>
            </a:pPr>
            <a:fld id="{94024B32-B9DF-EB47-A450-833E80DDD8C1}" type="slidenum">
              <a:rPr lang="en-US" smtClean="0"/>
              <a:pPr>
                <a:defRPr/>
              </a:pPr>
              <a:t>21</a:t>
            </a:fld>
            <a:endParaRPr lang="en-US"/>
          </a:p>
        </p:txBody>
      </p:sp>
    </p:spTree>
    <p:extLst>
      <p:ext uri="{BB962C8B-B14F-4D97-AF65-F5344CB8AC3E}">
        <p14:creationId xmlns:p14="http://schemas.microsoft.com/office/powerpoint/2010/main" val="923493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128"/>
                <a:cs typeface="ＭＳ Ｐゴシック" charset="-128"/>
              </a:rPr>
              <a:t>The NISE Net strives to reach a diverse audience with regard to geography, dis/ability, gender, race/ethnicity, language and income.</a:t>
            </a:r>
            <a:endParaRPr lang="en-US" baseline="0" dirty="0" smtClean="0"/>
          </a:p>
        </p:txBody>
      </p:sp>
      <p:sp>
        <p:nvSpPr>
          <p:cNvPr id="4" name="Slide Number Placeholder 3"/>
          <p:cNvSpPr>
            <a:spLocks noGrp="1"/>
          </p:cNvSpPr>
          <p:nvPr>
            <p:ph type="sldNum" sz="quarter" idx="10"/>
          </p:nvPr>
        </p:nvSpPr>
        <p:spPr/>
        <p:txBody>
          <a:bodyPr/>
          <a:lstStyle/>
          <a:p>
            <a:pPr>
              <a:defRPr/>
            </a:pPr>
            <a:fld id="{94024B32-B9DF-EB47-A450-833E80DDD8C1}" type="slidenum">
              <a:rPr lang="en-US" smtClean="0"/>
              <a:pPr>
                <a:defRPr/>
              </a:pPr>
              <a:t>22</a:t>
            </a:fld>
            <a:endParaRPr lang="en-US"/>
          </a:p>
        </p:txBody>
      </p:sp>
    </p:spTree>
    <p:extLst>
      <p:ext uri="{BB962C8B-B14F-4D97-AF65-F5344CB8AC3E}">
        <p14:creationId xmlns:p14="http://schemas.microsoft.com/office/powerpoint/2010/main" val="923493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FE4AB-0E00-5643-B1CA-5F8AA61E8602}"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MS PGothic" charset="0"/>
              </a:rPr>
              <a:t>Currently more than 300 products in the online catalog</a:t>
            </a:r>
            <a:endParaRPr lang="en-US" dirty="0">
              <a:latin typeface="Calibri" charset="0"/>
              <a:ea typeface="MS PGothic"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056242C-90A2-B546-8778-99C0E054E3D5}" type="slidenum">
              <a:rPr lang="en-US" sz="1200"/>
              <a:pPr eaLnBrk="1" hangingPunct="1"/>
              <a:t>24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MS PGothic" charset="0"/>
              </a:rPr>
              <a:t>There are two types</a:t>
            </a:r>
            <a:r>
              <a:rPr lang="en-US" baseline="0" dirty="0" smtClean="0">
                <a:latin typeface="Calibri" charset="0"/>
                <a:ea typeface="MS PGothic" charset="0"/>
              </a:rPr>
              <a:t> of products in the catalog</a:t>
            </a:r>
            <a:endParaRPr lang="en-US" dirty="0">
              <a:latin typeface="Calibri" charset="0"/>
              <a:ea typeface="MS PGothic" charset="0"/>
            </a:endParaRPr>
          </a:p>
          <a:p>
            <a:r>
              <a:rPr lang="en-US" dirty="0">
                <a:latin typeface="Calibri" charset="0"/>
                <a:ea typeface="MS PGothic" charset="0"/>
              </a:rPr>
              <a:t> </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0474ACC-B38A-EF43-AC23-59DCAC374082}" type="slidenum">
              <a:rPr lang="en-US" sz="1200"/>
              <a:pPr eaLnBrk="1" hangingPunct="1"/>
              <a:t>26</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98500" lvl="1" indent="-241300" eaLnBrk="1" hangingPunct="1">
              <a:spcBef>
                <a:spcPts val="1438"/>
              </a:spcBef>
              <a:buClr>
                <a:srgbClr val="000000"/>
              </a:buClr>
            </a:pPr>
            <a:r>
              <a:rPr lang="en-US" dirty="0" smtClean="0">
                <a:latin typeface="Calibri" charset="0"/>
                <a:ea typeface="ＭＳ Ｐゴシック" charset="0"/>
                <a:sym typeface="Arial" charset="0"/>
              </a:rPr>
              <a:t>Public</a:t>
            </a:r>
            <a:r>
              <a:rPr lang="en-US" baseline="0" dirty="0" smtClean="0">
                <a:latin typeface="Calibri" charset="0"/>
                <a:ea typeface="ＭＳ Ｐゴシック" charset="0"/>
                <a:sym typeface="Arial" charset="0"/>
              </a:rPr>
              <a:t> website is a w</a:t>
            </a:r>
            <a:r>
              <a:rPr lang="en-US" dirty="0" smtClean="0">
                <a:latin typeface="Calibri" charset="0"/>
                <a:ea typeface="ＭＳ Ｐゴシック" charset="0"/>
                <a:sym typeface="Arial" charset="0"/>
              </a:rPr>
              <a:t>ay </a:t>
            </a:r>
            <a:r>
              <a:rPr lang="en-US" dirty="0">
                <a:latin typeface="Calibri" charset="0"/>
                <a:ea typeface="ＭＳ Ｐゴシック" charset="0"/>
                <a:sym typeface="Arial" charset="0"/>
              </a:rPr>
              <a:t>to extend the experience for visitors </a:t>
            </a:r>
          </a:p>
          <a:p>
            <a:pPr marL="698500" lvl="1" indent="-241300" eaLnBrk="1" hangingPunct="1">
              <a:spcBef>
                <a:spcPts val="1438"/>
              </a:spcBef>
              <a:buClr>
                <a:srgbClr val="000000"/>
              </a:buClr>
            </a:pPr>
            <a:r>
              <a:rPr lang="en-US" dirty="0" smtClean="0">
                <a:latin typeface="Calibri" charset="0"/>
                <a:ea typeface="ＭＳ Ｐゴシック" charset="0"/>
                <a:sym typeface="Arial" charset="0"/>
              </a:rPr>
              <a:t>includes </a:t>
            </a:r>
            <a:r>
              <a:rPr lang="en-US" dirty="0">
                <a:latin typeface="Calibri" charset="0"/>
                <a:ea typeface="ＭＳ Ｐゴシック" charset="0"/>
                <a:sym typeface="Arial" charset="0"/>
              </a:rPr>
              <a:t>links to many new videos and materials.</a:t>
            </a:r>
          </a:p>
          <a:p>
            <a:pPr marL="698500" lvl="1" indent="-241300" eaLnBrk="1" hangingPunct="1">
              <a:spcBef>
                <a:spcPts val="1438"/>
              </a:spcBef>
              <a:buClr>
                <a:srgbClr val="000000"/>
              </a:buClr>
            </a:pPr>
            <a:r>
              <a:rPr lang="en-US" dirty="0" smtClean="0">
                <a:latin typeface="Calibri" charset="0"/>
                <a:ea typeface="ＭＳ Ｐゴシック" charset="0"/>
                <a:sym typeface="Arial" charset="0"/>
              </a:rPr>
              <a:t>Available in both English and Spanish</a:t>
            </a:r>
            <a:endParaRPr lang="en-US" dirty="0">
              <a:latin typeface="Calibri" charset="0"/>
              <a:ea typeface="ＭＳ Ｐゴシック" charset="0"/>
              <a:sym typeface="Arial" charset="0"/>
            </a:endParaRPr>
          </a:p>
          <a:p>
            <a:pPr marL="698500" lvl="1" indent="-241300" eaLnBrk="1" hangingPunct="1">
              <a:spcBef>
                <a:spcPts val="1438"/>
              </a:spcBef>
              <a:buClr>
                <a:srgbClr val="000000"/>
              </a:buClr>
            </a:pPr>
            <a:r>
              <a:rPr lang="en-US" dirty="0">
                <a:latin typeface="Calibri" charset="0"/>
                <a:ea typeface="ＭＳ Ｐゴシック" charset="0"/>
                <a:sym typeface="Arial" charset="0"/>
              </a:rPr>
              <a:t>We also have DIY activities for people to try at home</a:t>
            </a:r>
          </a:p>
          <a:p>
            <a:pPr eaLnBrk="1" hangingPunct="1">
              <a:spcBef>
                <a:spcPct val="0"/>
              </a:spcBef>
            </a:pPr>
            <a:endParaRPr lang="en-US" dirty="0">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1151FA2-440D-0441-AB9A-98F536F0C002}" type="slidenum">
              <a:rPr lang="en-US" sz="1200"/>
              <a:pPr eaLnBrk="1" hangingPunct="1"/>
              <a:t>27</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b="1" dirty="0" smtClean="0">
                <a:latin typeface="Calibri" charset="0"/>
                <a:ea typeface="ＭＳ Ｐゴシック" charset="0"/>
                <a:sym typeface="Arial" charset="0"/>
              </a:rPr>
              <a:t>BACKGROUND:</a:t>
            </a:r>
          </a:p>
          <a:p>
            <a:pPr marL="0" lvl="1" eaLnBrk="1" hangingPunct="1">
              <a:spcBef>
                <a:spcPct val="0"/>
              </a:spcBef>
            </a:pPr>
            <a:r>
              <a:rPr lang="en-US" dirty="0" smtClean="0">
                <a:latin typeface="Calibri" charset="0"/>
                <a:ea typeface="ＭＳ Ｐゴシック" charset="0"/>
                <a:sym typeface="Arial" charset="0"/>
              </a:rPr>
              <a:t>DIY Nano </a:t>
            </a:r>
            <a:r>
              <a:rPr lang="en-US" dirty="0" smtClean="0">
                <a:latin typeface="Calibri" charset="0"/>
                <a:ea typeface="MS PGothic" charset="0"/>
              </a:rPr>
              <a:t>iPhone </a:t>
            </a:r>
            <a:r>
              <a:rPr lang="en-US" dirty="0">
                <a:latin typeface="Calibri" charset="0"/>
                <a:ea typeface="MS PGothic" charset="0"/>
              </a:rPr>
              <a:t>and </a:t>
            </a:r>
            <a:r>
              <a:rPr lang="en-US" dirty="0" err="1">
                <a:latin typeface="Calibri" charset="0"/>
                <a:ea typeface="MS PGothic" charset="0"/>
              </a:rPr>
              <a:t>iPad</a:t>
            </a:r>
            <a:r>
              <a:rPr lang="en-US" dirty="0">
                <a:latin typeface="Calibri" charset="0"/>
                <a:ea typeface="MS PGothic" charset="0"/>
              </a:rPr>
              <a:t> apps are one more way we can reach public audiences. </a:t>
            </a:r>
          </a:p>
          <a:p>
            <a:pPr eaLnBrk="1" hangingPunct="1">
              <a:spcBef>
                <a:spcPct val="0"/>
              </a:spcBef>
            </a:pPr>
            <a:r>
              <a:rPr lang="en-US" dirty="0" smtClean="0">
                <a:latin typeface="Calibri" charset="0"/>
                <a:ea typeface="Arial" charset="0"/>
                <a:cs typeface="Arial" charset="0"/>
                <a:sym typeface="Arial" charset="0"/>
              </a:rPr>
              <a:t>The app features </a:t>
            </a:r>
            <a:r>
              <a:rPr lang="en-US" dirty="0">
                <a:latin typeface="Calibri" charset="0"/>
                <a:ea typeface="Arial" charset="0"/>
                <a:cs typeface="Arial" charset="0"/>
                <a:sym typeface="Arial" charset="0"/>
              </a:rPr>
              <a:t>activities in recipe-style format for at-home activities plus links to videos and </a:t>
            </a:r>
            <a:r>
              <a:rPr lang="en-US" dirty="0" err="1">
                <a:latin typeface="Calibri" charset="0"/>
                <a:ea typeface="Arial" charset="0"/>
                <a:cs typeface="Arial" charset="0"/>
                <a:sym typeface="Arial" charset="0"/>
              </a:rPr>
              <a:t>whatisnano.org</a:t>
            </a:r>
            <a:endParaRPr lang="en-US" dirty="0">
              <a:latin typeface="Calibri" charset="0"/>
              <a:ea typeface="Arial" charset="0"/>
              <a:cs typeface="Arial" charset="0"/>
              <a:sym typeface="Arial" charset="0"/>
            </a:endParaRPr>
          </a:p>
          <a:p>
            <a:r>
              <a:rPr lang="en-US" dirty="0">
                <a:latin typeface="Calibri" charset="0"/>
                <a:ea typeface="MS PGothic" charset="0"/>
              </a:rPr>
              <a:t>Winner of the Parent</a:t>
            </a:r>
            <a:r>
              <a:rPr lang="ja-JP" altLang="en-US" dirty="0">
                <a:latin typeface="Calibri" charset="0"/>
                <a:ea typeface="MS PGothic" charset="0"/>
              </a:rPr>
              <a:t>’</a:t>
            </a:r>
            <a:r>
              <a:rPr lang="en-US" altLang="ja-JP" dirty="0">
                <a:latin typeface="Calibri" charset="0"/>
                <a:ea typeface="MS PGothic" charset="0"/>
              </a:rPr>
              <a:t>s Choice silver honor award – Fall 2012.</a:t>
            </a:r>
          </a:p>
          <a:p>
            <a:r>
              <a:rPr lang="en-US" dirty="0">
                <a:latin typeface="Calibri" charset="0"/>
                <a:ea typeface="MS PGothic" charset="0"/>
              </a:rPr>
              <a:t>Featured in Wired </a:t>
            </a:r>
            <a:r>
              <a:rPr lang="en-US" dirty="0" smtClean="0">
                <a:latin typeface="Calibri" charset="0"/>
                <a:ea typeface="MS PGothic" charset="0"/>
              </a:rPr>
              <a:t>magazine</a:t>
            </a:r>
            <a:r>
              <a:rPr lang="en-US" baseline="0" dirty="0" smtClean="0">
                <a:latin typeface="Calibri" charset="0"/>
                <a:ea typeface="MS PGothic" charset="0"/>
              </a:rPr>
              <a:t> in early 2013.</a:t>
            </a:r>
          </a:p>
          <a:p>
            <a:r>
              <a:rPr lang="en-US" baseline="0" dirty="0" smtClean="0">
                <a:latin typeface="Calibri" charset="0"/>
                <a:ea typeface="MS PGothic" charset="0"/>
              </a:rPr>
              <a:t>Featured as Common Sense Media “iPhone App of the Week” in August 2013</a:t>
            </a:r>
          </a:p>
          <a:p>
            <a:r>
              <a:rPr lang="en-US" b="1" baseline="0" dirty="0" smtClean="0">
                <a:latin typeface="Calibri" charset="0"/>
                <a:ea typeface="MS PGothic" charset="0"/>
              </a:rPr>
              <a:t>Compatibility</a:t>
            </a:r>
          </a:p>
          <a:p>
            <a:r>
              <a:rPr lang="en-US" sz="1200" kern="1200" dirty="0" smtClean="0">
                <a:solidFill>
                  <a:schemeClr val="tx1"/>
                </a:solidFill>
                <a:latin typeface="+mn-lt"/>
                <a:ea typeface="ＭＳ Ｐゴシック" charset="-128"/>
                <a:cs typeface="ＭＳ Ｐゴシック" charset="-128"/>
              </a:rPr>
              <a:t>DIY Nano (for iPhones) is currently compatible with iPhone 3GS, iPhone 4, iPhone 4S, iPhone 5, iPod touch (3rd to 5th generation. DIY Nano HD (for </a:t>
            </a:r>
            <a:r>
              <a:rPr lang="en-US" sz="1200" kern="1200" dirty="0" err="1" smtClean="0">
                <a:solidFill>
                  <a:schemeClr val="tx1"/>
                </a:solidFill>
                <a:latin typeface="+mn-lt"/>
                <a:ea typeface="ＭＳ Ｐゴシック" charset="-128"/>
                <a:cs typeface="ＭＳ Ｐゴシック" charset="-128"/>
              </a:rPr>
              <a:t>iPads</a:t>
            </a:r>
            <a:r>
              <a:rPr lang="en-US" sz="1200" kern="1200" dirty="0" smtClean="0">
                <a:solidFill>
                  <a:schemeClr val="tx1"/>
                </a:solidFill>
                <a:latin typeface="+mn-lt"/>
                <a:ea typeface="ＭＳ Ｐゴシック" charset="-128"/>
                <a:cs typeface="ＭＳ Ｐゴシック" charset="-128"/>
              </a:rPr>
              <a:t>) is compatible with all </a:t>
            </a:r>
            <a:r>
              <a:rPr lang="en-US" sz="1200" kern="1200" dirty="0" err="1" smtClean="0">
                <a:solidFill>
                  <a:schemeClr val="tx1"/>
                </a:solidFill>
                <a:latin typeface="+mn-lt"/>
                <a:ea typeface="ＭＳ Ｐゴシック" charset="-128"/>
                <a:cs typeface="ＭＳ Ｐゴシック" charset="-128"/>
              </a:rPr>
              <a:t>iPad</a:t>
            </a:r>
            <a:r>
              <a:rPr lang="en-US" sz="1200" kern="1200" dirty="0" smtClean="0">
                <a:solidFill>
                  <a:schemeClr val="tx1"/>
                </a:solidFill>
                <a:latin typeface="+mn-lt"/>
                <a:ea typeface="ＭＳ Ｐゴシック" charset="-128"/>
                <a:cs typeface="ＭＳ Ｐゴシック" charset="-128"/>
              </a:rPr>
              <a:t> models. Requires </a:t>
            </a:r>
            <a:r>
              <a:rPr lang="en-US" sz="1200" kern="1200" dirty="0" err="1" smtClean="0">
                <a:solidFill>
                  <a:schemeClr val="tx1"/>
                </a:solidFill>
                <a:latin typeface="+mn-lt"/>
                <a:ea typeface="ＭＳ Ｐゴシック" charset="-128"/>
                <a:cs typeface="ＭＳ Ｐゴシック" charset="-128"/>
              </a:rPr>
              <a:t>iOS</a:t>
            </a:r>
            <a:r>
              <a:rPr lang="en-US" sz="1200" kern="1200" dirty="0" smtClean="0">
                <a:solidFill>
                  <a:schemeClr val="tx1"/>
                </a:solidFill>
                <a:latin typeface="+mn-lt"/>
                <a:ea typeface="ＭＳ Ｐゴシック" charset="-128"/>
                <a:cs typeface="ＭＳ Ｐゴシック" charset="-128"/>
              </a:rPr>
              <a:t> 5.0 or later.</a:t>
            </a:r>
            <a:endParaRPr lang="en-US" dirty="0">
              <a:latin typeface="Calibri" charset="0"/>
              <a:ea typeface="MS PGothic" charset="0"/>
            </a:endParaRPr>
          </a:p>
          <a:p>
            <a:pPr eaLnBrk="1" hangingPunct="1">
              <a:spcBef>
                <a:spcPct val="0"/>
              </a:spcBef>
            </a:pPr>
            <a:endParaRPr lang="en-US" dirty="0">
              <a:latin typeface="Calibri" charset="0"/>
              <a:ea typeface="Arial" charset="0"/>
              <a:cs typeface="Arial" charset="0"/>
              <a:sym typeface="Arial" charset="0"/>
            </a:endParaRPr>
          </a:p>
          <a:p>
            <a:pPr eaLnBrk="1" hangingPunct="1">
              <a:spcBef>
                <a:spcPct val="0"/>
              </a:spcBef>
            </a:pPr>
            <a:endParaRPr lang="en-US" sz="2400" dirty="0">
              <a:latin typeface="Calibri" charset="0"/>
              <a:ea typeface="Arial" charset="0"/>
              <a:cs typeface="Arial" charset="0"/>
              <a:sym typeface="Arial" charset="0"/>
            </a:endParaRPr>
          </a:p>
          <a:p>
            <a:pPr eaLnBrk="1" hangingPunct="1">
              <a:spcBef>
                <a:spcPct val="0"/>
              </a:spcBef>
            </a:pPr>
            <a:endParaRPr lang="en-US" dirty="0">
              <a:latin typeface="Calibri" charset="0"/>
              <a:ea typeface="MS PGothic"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814B64B-8DDB-B842-8DB1-487AC5C1BC17}" type="slidenum">
              <a:rPr lang="en-US" sz="1200"/>
              <a:pPr eaLnBrk="1" hangingPunct="1"/>
              <a:t>28</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Calibri" charset="0"/>
                <a:ea typeface="ＭＳ Ｐゴシック" charset="0"/>
                <a:cs typeface="ＭＳ Ｐゴシック" charset="0"/>
              </a:rPr>
              <a:t>BACKGROUND:</a:t>
            </a:r>
          </a:p>
          <a:p>
            <a:r>
              <a:rPr lang="en-US" dirty="0" smtClean="0">
                <a:latin typeface="Calibri" charset="0"/>
                <a:ea typeface="ＭＳ Ｐゴシック" charset="0"/>
                <a:cs typeface="ＭＳ Ｐゴシック" charset="0"/>
              </a:rPr>
              <a:t>Batch 3 is invitation only</a:t>
            </a:r>
            <a:r>
              <a:rPr lang="en-US" baseline="0" dirty="0" smtClean="0">
                <a:latin typeface="Calibri" charset="0"/>
                <a:ea typeface="ＭＳ Ｐゴシック" charset="0"/>
                <a:cs typeface="ＭＳ Ｐゴシック" charset="0"/>
              </a:rPr>
              <a:t> </a:t>
            </a:r>
          </a:p>
          <a:p>
            <a:r>
              <a:rPr lang="en-US" baseline="0" dirty="0" smtClean="0">
                <a:latin typeface="Calibri" charset="0"/>
                <a:ea typeface="ＭＳ Ｐゴシック" charset="0"/>
                <a:cs typeface="ＭＳ Ｐゴシック" charset="0"/>
              </a:rPr>
              <a:t>Talk to regional hub leader to get on waiting list – we anticipate that there will be used copies available too</a:t>
            </a:r>
            <a:endParaRPr lang="en-US" dirty="0">
              <a:latin typeface="Calibri" charset="0"/>
              <a:ea typeface="ＭＳ Ｐゴシック" charset="0"/>
              <a:cs typeface="ＭＳ Ｐゴシック"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94A49-6B74-D543-98CE-9CC1A8E34D25}" type="slidenum">
              <a:rPr lang="en-US" sz="1200">
                <a:latin typeface="Calibri" charset="0"/>
              </a:rPr>
              <a:pPr eaLnBrk="1" hangingPunct="1"/>
              <a:t>29</a:t>
            </a:fld>
            <a:endParaRPr lang="en-US"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defRPr/>
            </a:pPr>
            <a:r>
              <a:rPr lang="en-US" sz="1200" b="0" dirty="0" smtClean="0"/>
              <a:t>Batch 1: 49 (all delivered)</a:t>
            </a:r>
          </a:p>
          <a:p>
            <a:pPr>
              <a:lnSpc>
                <a:spcPct val="90000"/>
              </a:lnSpc>
              <a:defRPr/>
            </a:pPr>
            <a:r>
              <a:rPr lang="en-US" sz="1200" b="0" dirty="0" smtClean="0"/>
              <a:t>Batch 2: 21 (will be delivered</a:t>
            </a:r>
            <a:r>
              <a:rPr lang="en-US" sz="1200" b="0" baseline="0" dirty="0" smtClean="0"/>
              <a:t> in 2014)</a:t>
            </a:r>
            <a:endParaRPr lang="en-US" sz="1200" b="0" dirty="0" smtClean="0"/>
          </a:p>
          <a:p>
            <a:pPr>
              <a:lnSpc>
                <a:spcPct val="90000"/>
              </a:lnSpc>
              <a:defRPr/>
            </a:pPr>
            <a:r>
              <a:rPr lang="en-US" sz="1200" b="0" dirty="0" smtClean="0"/>
              <a:t>Subtotal 70</a:t>
            </a:r>
          </a:p>
          <a:p>
            <a:pPr>
              <a:lnSpc>
                <a:spcPct val="90000"/>
              </a:lnSpc>
              <a:defRPr/>
            </a:pPr>
            <a:r>
              <a:rPr lang="en-US" sz="1200" b="0" dirty="0" smtClean="0"/>
              <a:t>Batch 3: 23 (not on this map)</a:t>
            </a:r>
          </a:p>
          <a:p>
            <a:pPr>
              <a:lnSpc>
                <a:spcPct val="90000"/>
              </a:lnSpc>
              <a:defRPr/>
            </a:pPr>
            <a:r>
              <a:rPr lang="en-US" sz="1200" b="0" dirty="0" smtClean="0"/>
              <a:t>Total: 93</a:t>
            </a:r>
            <a:endParaRPr lang="en-US" b="0" dirty="0">
              <a:latin typeface="Calibri" charset="0"/>
              <a:ea typeface="ＭＳ Ｐゴシック" charset="0"/>
              <a:cs typeface="ＭＳ Ｐゴシック"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519A5-0776-6D4F-A2E3-1F2976DCDAE8}"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Photos from just 6 of the 49 copies already on</a:t>
            </a:r>
            <a:r>
              <a:rPr lang="en-US" baseline="0" dirty="0" smtClean="0">
                <a:latin typeface="Calibri" charset="0"/>
                <a:ea typeface="ＭＳ Ｐゴシック" charset="0"/>
                <a:cs typeface="ＭＳ Ｐゴシック" charset="0"/>
              </a:rPr>
              <a:t> display.</a:t>
            </a:r>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3BF38-A705-7440-9166-0D64C8D20113}" type="slidenum">
              <a:rPr lang="en-US" sz="1200">
                <a:latin typeface="Calibri" charset="0"/>
              </a:rPr>
              <a:pPr eaLnBrk="1" hangingPunct="1"/>
              <a:t>31</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Welcome everyone!</a:t>
            </a:r>
          </a:p>
          <a:p>
            <a:r>
              <a:rPr lang="en-US" dirty="0" smtClean="0">
                <a:latin typeface="Calibri" charset="0"/>
                <a:ea typeface="ＭＳ Ｐゴシック" charset="0"/>
                <a:cs typeface="ＭＳ Ｐゴシック" charset="0"/>
              </a:rPr>
              <a:t>Wasn’t that event</a:t>
            </a:r>
            <a:r>
              <a:rPr lang="en-US" baseline="0" dirty="0" smtClean="0">
                <a:latin typeface="Calibri" charset="0"/>
                <a:ea typeface="ＭＳ Ｐゴシック" charset="0"/>
                <a:cs typeface="ＭＳ Ｐゴシック" charset="0"/>
              </a:rPr>
              <a:t> last night great!</a:t>
            </a:r>
          </a:p>
          <a:p>
            <a:r>
              <a:rPr lang="en-US" baseline="0" dirty="0" smtClean="0">
                <a:latin typeface="Calibri" charset="0"/>
                <a:ea typeface="ＭＳ Ｐゴシック" charset="0"/>
                <a:cs typeface="ＭＳ Ｐゴシック" charset="0"/>
              </a:rPr>
              <a:t>I just wanted to run through today’s agenda – you should all have a printed copy of the agenda and participant list.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50000"/>
              </a:spcBef>
              <a:spcAft>
                <a:spcPct val="0"/>
              </a:spcAft>
              <a:buClrTx/>
              <a:buSzTx/>
              <a:buFontTx/>
              <a:buNone/>
              <a:tabLst/>
              <a:defRPr/>
            </a:pPr>
            <a:r>
              <a:rPr lang="en-US" b="1" dirty="0" smtClean="0">
                <a:latin typeface="Calibri" charset="0"/>
                <a:ea typeface="ＭＳ Ｐゴシック" charset="0"/>
                <a:cs typeface="ＭＳ Ｐゴシック" charset="0"/>
              </a:rPr>
              <a:t>BACKGROUND:</a:t>
            </a:r>
          </a:p>
          <a:p>
            <a:pPr eaLnBrk="1" hangingPunct="1">
              <a:spcBef>
                <a:spcPct val="50000"/>
              </a:spcBef>
              <a:buFontTx/>
              <a:buNone/>
            </a:pPr>
            <a:r>
              <a:rPr lang="en-US" dirty="0" smtClean="0">
                <a:latin typeface="Calibri" charset="0"/>
                <a:ea typeface="ＭＳ Ｐゴシック" charset="0"/>
                <a:cs typeface="ＭＳ Ｐゴシック" charset="0"/>
              </a:rPr>
              <a:t>Complete</a:t>
            </a:r>
            <a:r>
              <a:rPr lang="en-US" baseline="0" dirty="0" smtClean="0">
                <a:latin typeface="Calibri" charset="0"/>
                <a:ea typeface="ＭＳ Ｐゴシック" charset="0"/>
                <a:cs typeface="ＭＳ Ｐゴシック" charset="0"/>
              </a:rPr>
              <a:t> formative and summative evaluation report available online.</a:t>
            </a:r>
          </a:p>
          <a:p>
            <a:r>
              <a:rPr lang="en-US" sz="1200" b="1" kern="1200" dirty="0" smtClean="0">
                <a:solidFill>
                  <a:schemeClr val="tx1"/>
                </a:solidFill>
                <a:latin typeface="+mn-lt"/>
                <a:ea typeface="ＭＳ Ｐゴシック" charset="-128"/>
                <a:cs typeface="ＭＳ Ｐゴシック" charset="-128"/>
              </a:rPr>
              <a:t>• attendance reported by partners during 2012</a:t>
            </a:r>
            <a:r>
              <a:rPr lang="en-US" sz="1200" b="0" kern="1200" dirty="0" smtClean="0">
                <a:solidFill>
                  <a:schemeClr val="tx1"/>
                </a:solidFill>
                <a:latin typeface="+mn-lt"/>
                <a:ea typeface="ＭＳ Ｐゴシック" charset="-128"/>
                <a:cs typeface="ＭＳ Ｐゴシック" charset="-128"/>
              </a:rPr>
              <a:t>: 4,603,257 people (This is based on mini-exhibition reports submitted by 41 partners and most of them received the exhibition during the year, so it was only on display for a portion of 2012).</a:t>
            </a:r>
          </a:p>
          <a:p>
            <a:r>
              <a:rPr lang="en-US" sz="1200" b="1" kern="1200" dirty="0" smtClean="0">
                <a:solidFill>
                  <a:schemeClr val="tx1"/>
                </a:solidFill>
                <a:latin typeface="+mn-lt"/>
                <a:ea typeface="ＭＳ Ｐゴシック" charset="-128"/>
                <a:cs typeface="ＭＳ Ｐゴシック" charset="-128"/>
              </a:rPr>
              <a:t>• total annual visitor attendance estimate</a:t>
            </a:r>
            <a:r>
              <a:rPr lang="en-US" sz="1200" b="0" kern="1200" dirty="0" smtClean="0">
                <a:solidFill>
                  <a:schemeClr val="tx1"/>
                </a:solidFill>
                <a:latin typeface="+mn-lt"/>
                <a:ea typeface="ＭＳ Ｐゴシック" charset="-128"/>
                <a:cs typeface="ＭＳ Ｐゴシック" charset="-128"/>
              </a:rPr>
              <a:t>: These 49 locations in Batch 1 have a total annual </a:t>
            </a:r>
            <a:r>
              <a:rPr lang="en-US" sz="1200" b="0" kern="1200" dirty="0" err="1" smtClean="0">
                <a:solidFill>
                  <a:schemeClr val="tx1"/>
                </a:solidFill>
                <a:latin typeface="+mn-lt"/>
                <a:ea typeface="ＭＳ Ｐゴシック" charset="-128"/>
                <a:cs typeface="ＭＳ Ｐゴシック" charset="-128"/>
              </a:rPr>
              <a:t>visitorship</a:t>
            </a:r>
            <a:r>
              <a:rPr lang="en-US" sz="1200" b="0" kern="1200" dirty="0" smtClean="0">
                <a:solidFill>
                  <a:schemeClr val="tx1"/>
                </a:solidFill>
                <a:latin typeface="+mn-lt"/>
                <a:ea typeface="ＭＳ Ｐゴシック" charset="-128"/>
                <a:cs typeface="ＭＳ Ｐゴシック" charset="-128"/>
              </a:rPr>
              <a:t> of 12 million visitors a year. (48 of the 49 locations were science and children's museums). These numbers are based on total attendance figures submitted with by partners as part of their application. For the 70 locations in Batch 1 and 2, the total annual visitor attendance is 15.3 million.</a:t>
            </a:r>
          </a:p>
          <a:p>
            <a:r>
              <a:rPr lang="en-US" sz="1200" b="1" kern="1200" dirty="0" smtClean="0">
                <a:solidFill>
                  <a:schemeClr val="tx1"/>
                </a:solidFill>
                <a:latin typeface="+mn-lt"/>
                <a:ea typeface="ＭＳ Ｐゴシック" charset="-128"/>
                <a:cs typeface="ＭＳ Ｐゴシック" charset="-128"/>
              </a:rPr>
              <a:t>• visitor encounters with the Nano mini-exhibition</a:t>
            </a:r>
            <a:r>
              <a:rPr lang="en-US" sz="1200" b="0" kern="1200" dirty="0" smtClean="0">
                <a:solidFill>
                  <a:schemeClr val="tx1"/>
                </a:solidFill>
                <a:latin typeface="+mn-lt"/>
                <a:ea typeface="ＭＳ Ｐゴシック" charset="-128"/>
                <a:cs typeface="ＭＳ Ｐゴシック" charset="-128"/>
              </a:rPr>
              <a:t>: The evaluation team recently finished a summative study for the Nano mini-exhibition at seven locations; based on visitors at these locations, the study conservatively estimated that 1.1 million people will interact with the exhibition at just these seven sites. The study estimated conservatively that 7.1 million people per year will interact with the exhibition once 75 copies are distributed.</a:t>
            </a:r>
          </a:p>
          <a:p>
            <a:pPr eaLnBrk="1" hangingPunct="1">
              <a:spcBef>
                <a:spcPct val="50000"/>
              </a:spcBef>
              <a:buFontTx/>
              <a:buNone/>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Tx/>
              <a:buNone/>
            </a:pPr>
            <a:r>
              <a:rPr lang="en-US" dirty="0" smtClean="0">
                <a:latin typeface="Calibri" charset="0"/>
                <a:ea typeface="ＭＳ Ｐゴシック" charset="0"/>
                <a:cs typeface="ＭＳ Ｐゴシック" charset="0"/>
              </a:rPr>
              <a:t>BACKGROUND:</a:t>
            </a:r>
          </a:p>
          <a:p>
            <a:pPr eaLnBrk="1" hangingPunct="1">
              <a:spcBef>
                <a:spcPct val="50000"/>
              </a:spcBef>
              <a:buFontTx/>
              <a:buNone/>
            </a:pP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Data from</a:t>
            </a:r>
            <a:r>
              <a:rPr lang="en-US" baseline="0" dirty="0" smtClean="0">
                <a:latin typeface="Calibri" charset="0"/>
                <a:ea typeface="ＭＳ Ｐゴシック" charset="0"/>
                <a:cs typeface="ＭＳ Ｐゴシック" charset="0"/>
              </a:rPr>
              <a:t> 2012 Partner Reports</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Our</a:t>
            </a:r>
            <a:r>
              <a:rPr lang="en-US" baseline="0" dirty="0" smtClean="0">
                <a:latin typeface="Calibri" charset="0"/>
                <a:ea typeface="ＭＳ Ｐゴシック" charset="0"/>
                <a:cs typeface="ＭＳ Ｐゴシック" charset="0"/>
              </a:rPr>
              <a:t> strategy has been to reach public audiences, by increasing the capacity of professionals.</a:t>
            </a:r>
          </a:p>
          <a:p>
            <a:pPr eaLnBrk="1" hangingPunct="1">
              <a:spcBef>
                <a:spcPct val="0"/>
              </a:spcBef>
            </a:pPr>
            <a:r>
              <a:rPr lang="en-US" baseline="0" dirty="0" smtClean="0">
                <a:latin typeface="Calibri" charset="0"/>
                <a:ea typeface="ＭＳ Ｐゴシック" charset="0"/>
                <a:cs typeface="ＭＳ Ｐゴシック" charset="0"/>
              </a:rPr>
              <a:t>We have created a wide variety of tools, guides, training materials, workshops and conference sessions. \</a:t>
            </a:r>
            <a:endParaRPr lang="en-US" dirty="0">
              <a:latin typeface="Calibri" charset="0"/>
              <a:ea typeface="ＭＳ Ｐゴシック" charset="0"/>
              <a:cs typeface="ＭＳ Ｐゴシック" charset="0"/>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8E60FD-7C77-154F-94E8-A37BE1CE5A6E}" type="slidenum">
              <a:rPr lang="en-US" sz="1200">
                <a:latin typeface="Calibri" charset="0"/>
              </a:rPr>
              <a:pPr eaLnBrk="1" hangingPunct="1"/>
              <a:t>37</a:t>
            </a:fld>
            <a:endParaRPr lang="en-US"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128"/>
                <a:cs typeface="ＭＳ Ｐゴシック" charset="-128"/>
              </a:rPr>
              <a:t>BACKGROUND</a:t>
            </a:r>
          </a:p>
          <a:p>
            <a:r>
              <a:rPr lang="en-US" sz="1200" kern="1200" dirty="0" smtClean="0">
                <a:solidFill>
                  <a:schemeClr val="tx1"/>
                </a:solidFill>
                <a:effectLst/>
                <a:latin typeface="+mn-lt"/>
                <a:ea typeface="ＭＳ Ｐゴシック" charset="-128"/>
                <a:cs typeface="ＭＳ Ｐゴシック" charset="-128"/>
              </a:rPr>
              <a:t>Examples of collaborations</a:t>
            </a:r>
          </a:p>
          <a:p>
            <a:pPr marL="171450" lvl="0" indent="-171450">
              <a:buFont typeface="Arial"/>
              <a:buChar char="•"/>
            </a:pPr>
            <a:r>
              <a:rPr lang="en-US" sz="1200" kern="1200" dirty="0" smtClean="0">
                <a:solidFill>
                  <a:schemeClr val="tx1"/>
                </a:solidFill>
                <a:effectLst/>
                <a:latin typeface="+mn-lt"/>
                <a:ea typeface="ＭＳ Ｐゴシック" charset="-128"/>
                <a:cs typeface="ＭＳ Ｐゴシック" charset="-128"/>
              </a:rPr>
              <a:t>Small one-time collaborations such as a guest lecture or </a:t>
            </a:r>
            <a:r>
              <a:rPr lang="en-US" sz="1200" kern="1200" dirty="0" err="1" smtClean="0">
                <a:solidFill>
                  <a:schemeClr val="tx1"/>
                </a:solidFill>
                <a:effectLst/>
                <a:latin typeface="+mn-lt"/>
                <a:ea typeface="ＭＳ Ｐゴシック" charset="-128"/>
                <a:cs typeface="ＭＳ Ｐゴシック" charset="-128"/>
              </a:rPr>
              <a:t>NanoDays</a:t>
            </a:r>
            <a:r>
              <a:rPr lang="en-US" sz="1200" kern="1200" dirty="0" smtClean="0">
                <a:solidFill>
                  <a:schemeClr val="tx1"/>
                </a:solidFill>
                <a:effectLst/>
                <a:latin typeface="+mn-lt"/>
                <a:ea typeface="ＭＳ Ｐゴシック" charset="-128"/>
                <a:cs typeface="ＭＳ Ｐゴシック" charset="-128"/>
              </a:rPr>
              <a:t> event can lead to much more:</a:t>
            </a:r>
          </a:p>
          <a:p>
            <a:pPr marL="171450" lvl="0" indent="-171450">
              <a:buFont typeface="Arial"/>
              <a:buChar char="•"/>
            </a:pPr>
            <a:r>
              <a:rPr lang="en-US" sz="1200" kern="1200" dirty="0" smtClean="0">
                <a:solidFill>
                  <a:schemeClr val="tx1"/>
                </a:solidFill>
                <a:effectLst/>
                <a:latin typeface="+mn-lt"/>
                <a:ea typeface="ＭＳ Ｐゴシック" charset="-128"/>
                <a:cs typeface="ＭＳ Ｐゴシック" charset="-128"/>
              </a:rPr>
              <a:t>Student internships at a museum</a:t>
            </a:r>
          </a:p>
          <a:p>
            <a:pPr marL="171450" lvl="0" indent="-171450">
              <a:buFont typeface="Arial"/>
              <a:buChar char="•"/>
            </a:pPr>
            <a:r>
              <a:rPr lang="en-US" sz="1200" kern="1200" dirty="0" smtClean="0">
                <a:solidFill>
                  <a:schemeClr val="tx1"/>
                </a:solidFill>
                <a:effectLst/>
                <a:latin typeface="+mn-lt"/>
                <a:ea typeface="ＭＳ Ｐゴシック" charset="-128"/>
                <a:cs typeface="ＭＳ Ｐゴシック" charset="-128"/>
              </a:rPr>
              <a:t>Scientists serve on museum board or advisory group</a:t>
            </a:r>
          </a:p>
          <a:p>
            <a:pPr marL="171450" lvl="0" indent="-171450">
              <a:buFont typeface="Arial"/>
              <a:buChar char="•"/>
            </a:pPr>
            <a:r>
              <a:rPr lang="en-US" sz="1200" kern="1200" dirty="0" smtClean="0">
                <a:solidFill>
                  <a:schemeClr val="tx1"/>
                </a:solidFill>
                <a:effectLst/>
                <a:latin typeface="+mn-lt"/>
                <a:ea typeface="ＭＳ Ｐゴシック" charset="-128"/>
                <a:cs typeface="ＭＳ Ｐゴシック" charset="-128"/>
              </a:rPr>
              <a:t>Joint proposals to fund outreach</a:t>
            </a:r>
          </a:p>
          <a:p>
            <a:pPr marL="171450" lvl="0" indent="-171450">
              <a:buFont typeface="Arial"/>
              <a:buChar char="•"/>
            </a:pPr>
            <a:r>
              <a:rPr lang="en-US" sz="1200" kern="1200" dirty="0" smtClean="0">
                <a:solidFill>
                  <a:schemeClr val="tx1"/>
                </a:solidFill>
                <a:effectLst/>
                <a:latin typeface="+mn-lt"/>
                <a:ea typeface="ＭＳ Ｐゴシック" charset="-128"/>
                <a:cs typeface="ＭＳ Ｐゴシック" charset="-128"/>
              </a:rPr>
              <a:t>Collaborate on topics beyond </a:t>
            </a:r>
            <a:r>
              <a:rPr lang="en-US" sz="1200" kern="1200" dirty="0" err="1" smtClean="0">
                <a:solidFill>
                  <a:schemeClr val="tx1"/>
                </a:solidFill>
                <a:effectLst/>
                <a:latin typeface="+mn-lt"/>
                <a:ea typeface="ＭＳ Ｐゴシック" charset="-128"/>
                <a:cs typeface="ＭＳ Ｐゴシック" charset="-128"/>
              </a:rPr>
              <a:t>nano</a:t>
            </a:r>
            <a:r>
              <a:rPr lang="en-US" sz="1200" kern="1200" dirty="0" smtClean="0">
                <a:solidFill>
                  <a:schemeClr val="tx1"/>
                </a:solidFill>
                <a:effectLst/>
                <a:latin typeface="+mn-lt"/>
                <a:ea typeface="ＭＳ Ｐゴシック" charset="-128"/>
                <a:cs typeface="ＭＳ Ｐゴシック" charset="-128"/>
              </a:rPr>
              <a:t> education</a:t>
            </a:r>
          </a:p>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8E60FD-7C77-154F-94E8-A37BE1CE5A6E}" type="slidenum">
              <a:rPr lang="en-US" sz="1200">
                <a:latin typeface="Calibri" charset="0"/>
              </a:rPr>
              <a:pPr eaLnBrk="1" hangingPunct="1"/>
              <a:t>41</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cs typeface="Arial" charset="0"/>
                <a:sym typeface="Arial" charset="0"/>
              </a:rPr>
              <a:t>This annual event is the largest public outreach effort in nanoscale informal science education, and involves hundreds of museums, research centers, and universities across the United States from Puerto Rico to Alaska</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Tx/>
              <a:buChar char="•"/>
            </a:pPr>
            <a:r>
              <a:rPr lang="en-US" dirty="0">
                <a:latin typeface="Calibri" charset="0"/>
                <a:ea typeface="ＭＳ Ｐゴシック" charset="0"/>
                <a:cs typeface="ＭＳ Ｐゴシック" charset="0"/>
              </a:rPr>
              <a:t>Overall partners </a:t>
            </a:r>
            <a:r>
              <a:rPr lang="en-US" dirty="0" smtClean="0">
                <a:latin typeface="Calibri" charset="0"/>
                <a:ea typeface="ＭＳ Ｐゴシック" charset="0"/>
                <a:cs typeface="ＭＳ Ｐゴシック" charset="0"/>
              </a:rPr>
              <a:t>have</a:t>
            </a:r>
            <a:r>
              <a:rPr lang="en-US" baseline="0" dirty="0" smtClean="0">
                <a:latin typeface="Calibri" charset="0"/>
                <a:ea typeface="ＭＳ Ｐゴシック" charset="0"/>
                <a:cs typeface="ＭＳ Ｐゴシック" charset="0"/>
              </a:rPr>
              <a:t> been</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very pleased with kits and their event </a:t>
            </a:r>
            <a:r>
              <a:rPr lang="en-US" dirty="0" smtClean="0">
                <a:latin typeface="Calibri" charset="0"/>
                <a:ea typeface="ＭＳ Ｐゴシック" charset="0"/>
                <a:cs typeface="ＭＳ Ｐゴシック" charset="0"/>
              </a:rPr>
              <a:t>experience</a:t>
            </a:r>
          </a:p>
          <a:p>
            <a:pPr marL="0" marR="0" indent="0" algn="l" defTabSz="457200" rtl="0" eaLnBrk="1" fontAlgn="base" latinLnBrk="0" hangingPunct="1">
              <a:lnSpc>
                <a:spcPct val="100000"/>
              </a:lnSpc>
              <a:spcBef>
                <a:spcPct val="50000"/>
              </a:spcBef>
              <a:spcAft>
                <a:spcPct val="0"/>
              </a:spcAft>
              <a:buClrTx/>
              <a:buSzTx/>
              <a:buFontTx/>
              <a:buNone/>
              <a:tabLst/>
              <a:defRPr/>
            </a:pPr>
            <a:endParaRPr lang="en-US" b="1" baseline="0" dirty="0" smtClean="0">
              <a:latin typeface="Calibri" charset="0"/>
              <a:ea typeface="ＭＳ Ｐゴシック" charset="0"/>
              <a:cs typeface="ＭＳ Ｐゴシック" charset="0"/>
            </a:endParaRPr>
          </a:p>
          <a:p>
            <a:pPr marL="0" marR="0" indent="0" algn="l" defTabSz="457200" rtl="0" eaLnBrk="1" fontAlgn="base" latinLnBrk="0" hangingPunct="1">
              <a:lnSpc>
                <a:spcPct val="100000"/>
              </a:lnSpc>
              <a:spcBef>
                <a:spcPct val="50000"/>
              </a:spcBef>
              <a:spcAft>
                <a:spcPct val="0"/>
              </a:spcAft>
              <a:buClrTx/>
              <a:buSzTx/>
              <a:buFontTx/>
              <a:buNone/>
              <a:tabLst/>
              <a:defRPr/>
            </a:pPr>
            <a:r>
              <a:rPr lang="en-US" b="1" baseline="0" dirty="0" smtClean="0">
                <a:latin typeface="Calibri" charset="0"/>
                <a:ea typeface="ＭＳ Ｐゴシック" charset="0"/>
                <a:cs typeface="ＭＳ Ｐゴシック" charset="0"/>
              </a:rPr>
              <a:t>Background:</a:t>
            </a:r>
          </a:p>
          <a:p>
            <a:pPr marL="0" marR="0" indent="0" algn="l" defTabSz="457200" rtl="0" eaLnBrk="1" fontAlgn="base" latinLnBrk="0" hangingPunct="1">
              <a:lnSpc>
                <a:spcPct val="100000"/>
              </a:lnSpc>
              <a:spcBef>
                <a:spcPct val="50000"/>
              </a:spcBef>
              <a:spcAft>
                <a:spcPct val="0"/>
              </a:spcAft>
              <a:buClrTx/>
              <a:buSzTx/>
              <a:buFontTx/>
              <a:buChar char="•"/>
              <a:tabLst/>
              <a:defRPr/>
            </a:pPr>
            <a:r>
              <a:rPr lang="en-US" sz="1200" b="1" kern="1200" dirty="0" smtClean="0">
                <a:solidFill>
                  <a:schemeClr val="tx1"/>
                </a:solidFill>
                <a:latin typeface="+mn-lt"/>
                <a:ea typeface="ＭＳ Ｐゴシック" charset="-128"/>
                <a:cs typeface="ＭＳ Ｐゴシック" charset="-128"/>
              </a:rPr>
              <a:t># of visitor encounters: </a:t>
            </a:r>
            <a:r>
              <a:rPr lang="en-US" sz="1200" b="0" kern="1200" dirty="0" smtClean="0">
                <a:solidFill>
                  <a:schemeClr val="tx1"/>
                </a:solidFill>
                <a:latin typeface="+mn-lt"/>
                <a:ea typeface="ＭＳ Ｐゴシック" charset="-128"/>
                <a:cs typeface="ＭＳ Ｐゴシック" charset="-128"/>
              </a:rPr>
              <a:t>There were 470,000 participant encounters during </a:t>
            </a:r>
            <a:r>
              <a:rPr lang="en-US" sz="1200" b="0" kern="1200" dirty="0" err="1" smtClean="0">
                <a:solidFill>
                  <a:schemeClr val="tx1"/>
                </a:solidFill>
                <a:latin typeface="+mn-lt"/>
                <a:ea typeface="ＭＳ Ｐゴシック" charset="-128"/>
                <a:cs typeface="ＭＳ Ｐゴシック" charset="-128"/>
              </a:rPr>
              <a:t>NanoDays</a:t>
            </a:r>
            <a:r>
              <a:rPr lang="en-US" sz="1200" b="0" kern="1200" dirty="0" smtClean="0">
                <a:solidFill>
                  <a:schemeClr val="tx1"/>
                </a:solidFill>
                <a:latin typeface="+mn-lt"/>
                <a:ea typeface="ＭＳ Ｐゴシック" charset="-128"/>
                <a:cs typeface="ＭＳ Ｐゴシック" charset="-128"/>
              </a:rPr>
              <a:t> 2010 (based on the NISE Network 2010 Delivery and Reach Study focused on the 1 week during </a:t>
            </a:r>
            <a:r>
              <a:rPr lang="en-US" sz="1200" b="0" kern="1200" dirty="0" err="1" smtClean="0">
                <a:solidFill>
                  <a:schemeClr val="tx1"/>
                </a:solidFill>
                <a:latin typeface="+mn-lt"/>
                <a:ea typeface="ＭＳ Ｐゴシック" charset="-128"/>
                <a:cs typeface="ＭＳ Ｐゴシック" charset="-128"/>
              </a:rPr>
              <a:t>NanoDays</a:t>
            </a:r>
            <a:r>
              <a:rPr lang="en-US" sz="1200" b="0" kern="1200" dirty="0" smtClean="0">
                <a:solidFill>
                  <a:schemeClr val="tx1"/>
                </a:solidFill>
                <a:latin typeface="+mn-lt"/>
                <a:ea typeface="ＭＳ Ｐゴシック" charset="-128"/>
                <a:cs typeface="ＭＳ Ｐゴシック" charset="-128"/>
              </a:rPr>
              <a:t> 2010).</a:t>
            </a:r>
          </a:p>
          <a:p>
            <a:pPr marL="0" marR="0" indent="0" algn="l" defTabSz="457200" rtl="0" eaLnBrk="1" fontAlgn="base" latinLnBrk="0" hangingPunct="1">
              <a:lnSpc>
                <a:spcPct val="100000"/>
              </a:lnSpc>
              <a:spcBef>
                <a:spcPct val="50000"/>
              </a:spcBef>
              <a:spcAft>
                <a:spcPct val="0"/>
              </a:spcAft>
              <a:buClrTx/>
              <a:buSzTx/>
              <a:buFontTx/>
              <a:buChar char="•"/>
              <a:tabLst/>
              <a:defRPr/>
            </a:pPr>
            <a:endParaRPr lang="en-US" baseline="0" dirty="0" smtClean="0">
              <a:latin typeface="Calibri" charset="0"/>
              <a:ea typeface="ＭＳ Ｐゴシック" charset="0"/>
              <a:cs typeface="ＭＳ Ｐゴシック" charset="0"/>
            </a:endParaRPr>
          </a:p>
          <a:p>
            <a:pPr eaLnBrk="1" hangingPunct="1">
              <a:spcBef>
                <a:spcPct val="50000"/>
              </a:spcBef>
              <a:buFontTx/>
              <a:buNone/>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This slide includes only those who got the physical kits, more used online kits.</a:t>
            </a:r>
            <a:endParaRPr lang="en-US" dirty="0">
              <a:latin typeface="Calibri" charset="0"/>
              <a:ea typeface="ＭＳ Ｐゴシック" charset="0"/>
              <a:cs typeface="ＭＳ Ｐゴシック"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519A5-0776-6D4F-A2E3-1F2976DCDAE8}" type="slidenum">
              <a:rPr lang="en-US" sz="1200">
                <a:latin typeface="Calibri" charset="0"/>
              </a:rPr>
              <a:pPr eaLnBrk="1" hangingPunct="1"/>
              <a:t>44</a:t>
            </a:fld>
            <a:endParaRPr lang="en-US"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r>
              <a:rPr lang="en-US" sz="1600" dirty="0" smtClean="0">
                <a:latin typeface="Calibri" charset="0"/>
                <a:ea typeface="ＭＳ Ｐゴシック" charset="0"/>
                <a:cs typeface="ＭＳ Ｐゴシック" charset="0"/>
              </a:rPr>
              <a:t>We'll be talking more about sustainability planning with your input tomorrow</a:t>
            </a:r>
            <a:endParaRPr lang="en-US" sz="1600" dirty="0">
              <a:solidFill>
                <a:srgbClr val="000000"/>
              </a:solidFill>
              <a:latin typeface="Calibri" charset="0"/>
              <a:ea typeface="MS Mincho" charset="0"/>
              <a:cs typeface="MS Mincho"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Organizations</a:t>
            </a:r>
            <a:r>
              <a:rPr lang="en-US" baseline="0" dirty="0" smtClean="0">
                <a:latin typeface="Calibri" charset="0"/>
                <a:ea typeface="ＭＳ Ｐゴシック" charset="0"/>
                <a:cs typeface="ＭＳ Ｐゴシック" charset="0"/>
              </a:rPr>
              <a:t> cannot be awarded mini-grants in consecutive years.</a:t>
            </a:r>
            <a:endParaRPr lang="en-US" baseline="0" dirty="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Some partners will be talking about their mini-grant projects later in the meeting.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128"/>
                <a:cs typeface="ＭＳ Ｐゴシック" charset="-128"/>
              </a:rPr>
              <a:t>Red = mini-grant awards in Year 8 (42 awarded)</a:t>
            </a:r>
          </a:p>
          <a:p>
            <a:r>
              <a:rPr lang="en-US" sz="1200" kern="1200" dirty="0" smtClean="0">
                <a:solidFill>
                  <a:schemeClr val="tx1"/>
                </a:solidFill>
                <a:effectLst/>
                <a:latin typeface="+mn-lt"/>
                <a:ea typeface="ＭＳ Ｐゴシック" charset="-128"/>
                <a:cs typeface="ＭＳ Ｐゴシック" charset="-128"/>
              </a:rPr>
              <a:t>Blue = mini-grant awards in Year 7 (42 awarded)</a:t>
            </a:r>
          </a:p>
          <a:p>
            <a:r>
              <a:rPr lang="en-US" sz="1200" kern="1200" dirty="0" smtClean="0">
                <a:solidFill>
                  <a:schemeClr val="tx1"/>
                </a:solidFill>
                <a:effectLst/>
                <a:latin typeface="+mn-lt"/>
                <a:ea typeface="ＭＳ Ｐゴシック" charset="-128"/>
                <a:cs typeface="ＭＳ Ｐゴシック" charset="-128"/>
              </a:rPr>
              <a:t>Green = mini-grant awards in Year 6  (27 awarded)</a:t>
            </a:r>
          </a:p>
          <a:p>
            <a:r>
              <a:rPr lang="en-US" sz="1200" b="1" kern="1200" dirty="0" smtClean="0">
                <a:solidFill>
                  <a:schemeClr val="tx1"/>
                </a:solidFill>
                <a:effectLst/>
                <a:latin typeface="+mn-lt"/>
                <a:ea typeface="ＭＳ Ｐゴシック" charset="-128"/>
                <a:cs typeface="ＭＳ Ｐゴシック" charset="-128"/>
              </a:rPr>
              <a:t>BACKGROUND:</a:t>
            </a:r>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$3,000 maximum</a:t>
            </a:r>
          </a:p>
          <a:p>
            <a:r>
              <a:rPr lang="en-US" sz="1200" kern="1200" dirty="0" smtClean="0">
                <a:solidFill>
                  <a:schemeClr val="tx1"/>
                </a:solidFill>
                <a:effectLst/>
                <a:latin typeface="+mn-lt"/>
                <a:ea typeface="ＭＳ Ｐゴシック" charset="-128"/>
                <a:cs typeface="ＭＳ Ｐゴシック" charset="-128"/>
              </a:rPr>
              <a:t>•Eligible activities:</a:t>
            </a:r>
          </a:p>
          <a:p>
            <a:r>
              <a:rPr lang="en-US" sz="1200" kern="1200" dirty="0" smtClean="0">
                <a:solidFill>
                  <a:schemeClr val="tx1"/>
                </a:solidFill>
                <a:effectLst/>
                <a:latin typeface="+mn-lt"/>
                <a:ea typeface="ＭＳ Ｐゴシック" charset="-128"/>
                <a:cs typeface="ＭＳ Ｐゴシック" charset="-128"/>
              </a:rPr>
              <a:t>1.New efforts to integrate </a:t>
            </a:r>
            <a:r>
              <a:rPr lang="en-US" sz="1200" kern="1200" dirty="0" err="1" smtClean="0">
                <a:solidFill>
                  <a:schemeClr val="tx1"/>
                </a:solidFill>
                <a:effectLst/>
                <a:latin typeface="+mn-lt"/>
                <a:ea typeface="ＭＳ Ｐゴシック" charset="-128"/>
                <a:cs typeface="ＭＳ Ｐゴシック" charset="-128"/>
              </a:rPr>
              <a:t>nano</a:t>
            </a:r>
            <a:r>
              <a:rPr lang="en-US" sz="1200" kern="1200" dirty="0" smtClean="0">
                <a:solidFill>
                  <a:schemeClr val="tx1"/>
                </a:solidFill>
                <a:effectLst/>
                <a:latin typeface="+mn-lt"/>
                <a:ea typeface="ＭＳ Ｐゴシック" charset="-128"/>
                <a:cs typeface="ＭＳ Ｐゴシック" charset="-128"/>
              </a:rPr>
              <a:t> into existing programming</a:t>
            </a:r>
          </a:p>
          <a:p>
            <a:r>
              <a:rPr lang="en-US" sz="1200" kern="1200" dirty="0" smtClean="0">
                <a:solidFill>
                  <a:schemeClr val="tx1"/>
                </a:solidFill>
                <a:effectLst/>
                <a:latin typeface="+mn-lt"/>
                <a:ea typeface="ＭＳ Ｐゴシック" charset="-128"/>
                <a:cs typeface="ＭＳ Ｐゴシック" charset="-128"/>
              </a:rPr>
              <a:t>2. New efforts to reach new audiences with </a:t>
            </a:r>
            <a:r>
              <a:rPr lang="en-US" sz="1200" kern="1200" dirty="0" err="1" smtClean="0">
                <a:solidFill>
                  <a:schemeClr val="tx1"/>
                </a:solidFill>
                <a:effectLst/>
                <a:latin typeface="+mn-lt"/>
                <a:ea typeface="ＭＳ Ｐゴシック" charset="-128"/>
                <a:cs typeface="ＭＳ Ｐゴシック" charset="-128"/>
              </a:rPr>
              <a:t>nano</a:t>
            </a:r>
            <a:r>
              <a:rPr lang="en-US" sz="1200" kern="1200" dirty="0" smtClean="0">
                <a:solidFill>
                  <a:schemeClr val="tx1"/>
                </a:solidFill>
                <a:effectLst/>
                <a:latin typeface="+mn-lt"/>
                <a:ea typeface="ＭＳ Ｐゴシック" charset="-128"/>
                <a:cs typeface="ＭＳ Ｐゴシック" charset="-128"/>
              </a:rPr>
              <a:t> programming (including traditionally under-served or under-represented audiences)</a:t>
            </a:r>
          </a:p>
          <a:p>
            <a:r>
              <a:rPr lang="en-US" sz="1200" kern="1200" dirty="0" smtClean="0">
                <a:solidFill>
                  <a:schemeClr val="tx1"/>
                </a:solidFill>
                <a:effectLst/>
                <a:latin typeface="+mn-lt"/>
                <a:ea typeface="ＭＳ Ｐゴシック" charset="-128"/>
                <a:cs typeface="ＭＳ Ｐゴシック" charset="-128"/>
              </a:rPr>
              <a:t>3.New partnerships between museums and </a:t>
            </a:r>
            <a:r>
              <a:rPr lang="en-US" sz="1200" kern="1200" dirty="0" err="1" smtClean="0">
                <a:solidFill>
                  <a:schemeClr val="tx1"/>
                </a:solidFill>
                <a:effectLst/>
                <a:latin typeface="+mn-lt"/>
                <a:ea typeface="ＭＳ Ｐゴシック" charset="-128"/>
                <a:cs typeface="ＭＳ Ｐゴシック" charset="-128"/>
              </a:rPr>
              <a:t>nano</a:t>
            </a:r>
            <a:r>
              <a:rPr lang="en-US" sz="1200" kern="1200" dirty="0" smtClean="0">
                <a:solidFill>
                  <a:schemeClr val="tx1"/>
                </a:solidFill>
                <a:effectLst/>
                <a:latin typeface="+mn-lt"/>
                <a:ea typeface="ＭＳ Ｐゴシック" charset="-128"/>
                <a:cs typeface="ＭＳ Ｐゴシック" charset="-128"/>
              </a:rPr>
              <a:t> researchers, community-</a:t>
            </a:r>
            <a:r>
              <a:rPr lang="en-US" altLang="ja-JP" sz="1200" kern="1200" dirty="0" smtClean="0">
                <a:solidFill>
                  <a:schemeClr val="tx1"/>
                </a:solidFill>
                <a:effectLst/>
                <a:latin typeface="+mn-lt"/>
                <a:ea typeface="ＭＳ Ｐゴシック" charset="-128"/>
                <a:cs typeface="ＭＳ Ｐゴシック" charset="-128"/>
              </a:rPr>
              <a:t>‐</a:t>
            </a:r>
            <a:r>
              <a:rPr lang="en-US" sz="1200" kern="1200" dirty="0" smtClean="0">
                <a:solidFill>
                  <a:schemeClr val="tx1"/>
                </a:solidFill>
                <a:effectLst/>
                <a:latin typeface="+mn-lt"/>
                <a:ea typeface="ＭＳ Ｐゴシック" charset="-128"/>
                <a:cs typeface="ＭＳ Ｐゴシック" charset="-128"/>
              </a:rPr>
              <a:t>based organizations, or diversity serving organizations</a:t>
            </a:r>
          </a:p>
          <a:p>
            <a:endParaRPr lang="en-US" dirty="0">
              <a:latin typeface="Calibri" charset="0"/>
              <a:ea typeface="ＭＳ Ｐゴシック" charset="0"/>
              <a:cs typeface="ＭＳ Ｐゴシック"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519A5-0776-6D4F-A2E3-1F2976DCDAE8}" type="slidenum">
              <a:rPr lang="en-US" sz="1200">
                <a:latin typeface="Calibri" charset="0"/>
              </a:rPr>
              <a:pPr eaLnBrk="1" hangingPunct="1"/>
              <a:t>48</a:t>
            </a:fld>
            <a:endParaRPr lang="en-US"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itchFamily="34" charset="0"/>
              <a:buNone/>
              <a:tabLst/>
              <a:defRPr/>
            </a:pPr>
            <a:r>
              <a:rPr lang="en-US" b="1" baseline="0" dirty="0" smtClean="0">
                <a:ea typeface="ＭＳ Ｐゴシック" pitchFamily="34" charset="-128"/>
              </a:rPr>
              <a:t>BACKGROUND:</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ea typeface="ＭＳ Ｐゴシック" pitchFamily="34" charset="-128"/>
              </a:rPr>
              <a:t>At the most basic level, TBI is about giving you the tools to collect data in order to improve your work and create more effective educational experiences. </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ea typeface="ＭＳ Ｐゴシック" pitchFamily="34" charset="-128"/>
              </a:rPr>
              <a:t>From the beginning, the Network has been dedicated to making sure evaluation and data-based decision-making are central to these efforts. However, it’s not possible or necessarily desirable that professional NISE Net evaluators support all the amazing work that is going on across partner organizations. This need, to give ISE professionals across the country the skills and tools to incorporate evaluation and data-based decision making into their work, motivated the development of team-based inquiry.</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ea typeface="ＭＳ Ｐゴシック" pitchFamily="34" charset="-128"/>
              </a:rPr>
              <a:t>Team members and evaluators came up with this definition highlighting the core of TBI: At its core, team-based inquiry is an approach to empowering professionals to get the data they need, when they need it, in order to improve their products and practices and create successful educational experiences</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ea typeface="ＭＳ Ｐゴシック" pitchFamily="34" charset="-128"/>
              </a:rPr>
              <a:t>The diagram shows the ongoing professional</a:t>
            </a:r>
            <a:r>
              <a:rPr lang="en-US" baseline="0" dirty="0" smtClean="0">
                <a:ea typeface="ＭＳ Ｐゴシック" pitchFamily="34" charset="-128"/>
              </a:rPr>
              <a:t> inquiry process used in TBI, based on research from a variety of fields, such as participatory evaluation, evaluation capacity building, action research, and organizational change.</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ea typeface="ＭＳ Ｐゴシック" pitchFamily="34" charset="-128"/>
              </a:rPr>
              <a:t>Professional </a:t>
            </a:r>
            <a:r>
              <a:rPr lang="en-US" dirty="0" smtClean="0">
                <a:ea typeface="ＭＳ Ｐゴシック" pitchFamily="34" charset="-128"/>
              </a:rPr>
              <a:t>inquiry in general, and TBI specifically, involves asking questions related to your work or practice, collecting data to answer those questions, analyzing and reflecting on the data, and identifying concrete ways to improve based on findings.</a:t>
            </a:r>
          </a:p>
        </p:txBody>
      </p:sp>
      <p:sp>
        <p:nvSpPr>
          <p:cNvPr id="4" name="Slide Number Placeholder 3"/>
          <p:cNvSpPr>
            <a:spLocks noGrp="1"/>
          </p:cNvSpPr>
          <p:nvPr>
            <p:ph type="sldNum" sz="quarter" idx="5"/>
          </p:nvPr>
        </p:nvSpPr>
        <p:spPr/>
        <p:txBody>
          <a:bodyPr/>
          <a:lstStyle/>
          <a:p>
            <a:pPr>
              <a:defRPr/>
            </a:pPr>
            <a:fld id="{FFAF3DF1-7D30-1F4D-A7C4-54070804593F}" type="slidenum">
              <a:rPr lang="en-US" smtClean="0"/>
              <a:pPr>
                <a:defRPr/>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r>
              <a:rPr lang="en-US" b="1" baseline="0" dirty="0" smtClean="0">
                <a:ea typeface="ＭＳ Ｐゴシック" pitchFamily="34" charset="-128"/>
              </a:rPr>
              <a:t>BACKGROUND:</a:t>
            </a:r>
          </a:p>
          <a:p>
            <a:pPr marL="0" indent="0">
              <a:buFont typeface="Arial" pitchFamily="34" charset="0"/>
              <a:buNone/>
            </a:pPr>
            <a:r>
              <a:rPr lang="en-US" baseline="0" dirty="0" smtClean="0">
                <a:ea typeface="ＭＳ Ｐゴシック" pitchFamily="34" charset="-128"/>
              </a:rPr>
              <a:t>The TBI guide describes this process in more detail provides concrete examples and lots of tools and resources, including example data collection forms.</a:t>
            </a:r>
          </a:p>
          <a:p>
            <a:pPr marL="171450" indent="-171450">
              <a:buFont typeface="Arial" pitchFamily="34" charset="0"/>
              <a:buChar char="•"/>
            </a:pPr>
            <a:r>
              <a:rPr lang="en-US" baseline="0" dirty="0" smtClean="0">
                <a:ea typeface="ＭＳ Ｐゴシック" pitchFamily="34" charset="-128"/>
              </a:rPr>
              <a:t>This is not a comprehensive guide to evaluation and inquiry, but a practically oriented introduction to TBI.</a:t>
            </a:r>
          </a:p>
          <a:p>
            <a:pPr marL="171450" indent="-171450">
              <a:buFont typeface="Arial" pitchFamily="34" charset="0"/>
              <a:buChar char="•"/>
            </a:pPr>
            <a:r>
              <a:rPr lang="en-US" baseline="0" dirty="0" smtClean="0">
                <a:ea typeface="ＭＳ Ｐゴシック" pitchFamily="34" charset="-128"/>
              </a:rPr>
              <a:t>The guide is freely available on the NISE Net website.</a:t>
            </a:r>
            <a:endParaRPr lang="en-US" dirty="0" smtClean="0">
              <a:ea typeface="ＭＳ Ｐゴシック" pitchFamily="34" charset="-128"/>
            </a:endParaRPr>
          </a:p>
          <a:p>
            <a:pPr marL="171450" marR="0" indent="-171450" algn="l" defTabSz="457200" rtl="0" eaLnBrk="0" fontAlgn="base" latinLnBrk="0" hangingPunct="0">
              <a:lnSpc>
                <a:spcPct val="100000"/>
              </a:lnSpc>
              <a:spcBef>
                <a:spcPct val="30000"/>
              </a:spcBef>
              <a:spcAft>
                <a:spcPct val="0"/>
              </a:spcAft>
              <a:buClrTx/>
              <a:buSzTx/>
              <a:buFont typeface="Arial" pitchFamily="34" charset="0"/>
              <a:buNone/>
              <a:tabLst/>
              <a:defRPr/>
            </a:pPr>
            <a:endParaRPr lang="en-US"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FFAF3DF1-7D30-1F4D-A7C4-54070804593F}" type="slidenum">
              <a:rPr lang="en-US" smtClean="0"/>
              <a:pPr>
                <a:defRPr/>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endParaRPr lang="en-US"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FFAF3DF1-7D30-1F4D-A7C4-54070804593F}"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endParaRPr lang="en-US"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FFAF3DF1-7D30-1F4D-A7C4-54070804593F}"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r>
              <a:rPr lang="en-US" baseline="0" dirty="0" smtClean="0">
                <a:ea typeface="ＭＳ Ｐゴシック" pitchFamily="34" charset="-128"/>
              </a:rPr>
              <a:t>BACKGROUND:</a:t>
            </a:r>
          </a:p>
          <a:p>
            <a:pPr>
              <a:buFont typeface="Arial" pitchFamily="34" charset="0"/>
              <a:buNone/>
            </a:pPr>
            <a:r>
              <a:rPr lang="en-US" dirty="0" smtClean="0">
                <a:ea typeface="ＭＳ Ｐゴシック" pitchFamily="34" charset="-128"/>
              </a:rPr>
              <a:t>The</a:t>
            </a:r>
            <a:r>
              <a:rPr lang="en-US" baseline="0" dirty="0" smtClean="0">
                <a:ea typeface="ＭＳ Ｐゴシック" pitchFamily="34" charset="-128"/>
              </a:rPr>
              <a:t> “2 to 4 hours per month” of professional development will include activities outside the phone calls to give participants practice with TBI tools and techniques and help participants prepare for their TBI studies related to their mini-grant projects.</a:t>
            </a:r>
            <a:endParaRPr lang="en-US"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FFAF3DF1-7D30-1F4D-A7C4-54070804593F}" type="slidenum">
              <a:rPr lang="en-US" smtClean="0"/>
              <a:pPr>
                <a:defRPr/>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buFont typeface="Arial" pitchFamily="34" charset="0"/>
              <a:buChar char="•"/>
            </a:pPr>
            <a:r>
              <a:rPr lang="en-US" dirty="0" smtClean="0">
                <a:ea typeface="ＭＳ Ｐゴシック" pitchFamily="34" charset="-128"/>
              </a:rPr>
              <a:t> At the end of the mini-grant application, you will be asked to indicate whether or not you would like your institution to be considered for this opportunity. Selected institutions will then receive a follow-up invitation e-mail in January 2014. Your interest in this professional development will NOT affect the selection and review process of your mini-grant application.</a:t>
            </a:r>
          </a:p>
          <a:p>
            <a:pPr>
              <a:buFont typeface="Arial" pitchFamily="34" charset="0"/>
              <a:buChar char="•"/>
            </a:pPr>
            <a:r>
              <a:rPr lang="en-US" dirty="0" smtClean="0">
                <a:ea typeface="ＭＳ Ｐゴシック" pitchFamily="34" charset="-128"/>
              </a:rPr>
              <a:t> Details about the professional development will be provided in mini-grant program overview document.</a:t>
            </a:r>
          </a:p>
          <a:p>
            <a:pPr>
              <a:buFont typeface="Arial" pitchFamily="34" charset="0"/>
              <a:buChar char="•"/>
            </a:pPr>
            <a:r>
              <a:rPr lang="en-US" dirty="0" smtClean="0">
                <a:ea typeface="ＭＳ Ｐゴシック" pitchFamily="34" charset="-128"/>
              </a:rPr>
              <a:t> Please carefully consider the timeline and required staff time before indicating that your organization would like to be considered for the professional development opportunity.</a:t>
            </a:r>
          </a:p>
          <a:p>
            <a:pPr>
              <a:buFont typeface="Arial" pitchFamily="34" charset="0"/>
              <a:buChar char="•"/>
            </a:pPr>
            <a:r>
              <a:rPr lang="en-US" dirty="0" smtClean="0">
                <a:ea typeface="ＭＳ Ｐゴシック" pitchFamily="34" charset="-128"/>
              </a:rPr>
              <a:t> Although mini-grant awards cannot be used to pay for staff time involved with the TBI professional development, we encourage institutions to consider how TBI might be incorporated into their mini-grant projects in their applications.</a:t>
            </a:r>
          </a:p>
          <a:p>
            <a:pPr>
              <a:buFont typeface="Arial" pitchFamily="34" charset="0"/>
              <a:buChar char="•"/>
            </a:pPr>
            <a:r>
              <a:rPr lang="en-US" dirty="0" smtClean="0">
                <a:ea typeface="ＭＳ Ｐゴシック" pitchFamily="34" charset="-128"/>
              </a:rPr>
              <a:t> In total,</a:t>
            </a:r>
            <a:r>
              <a:rPr lang="en-US" baseline="0" dirty="0" smtClean="0">
                <a:ea typeface="ＭＳ Ｐゴシック" pitchFamily="34" charset="-128"/>
              </a:rPr>
              <a:t> we hope to recruit 10 institutions, 2 individuals per institution, for the TBI PD group this year.</a:t>
            </a:r>
          </a:p>
          <a:p>
            <a:pPr>
              <a:buFont typeface="Arial" pitchFamily="34" charset="0"/>
              <a:buChar char="•"/>
            </a:pPr>
            <a:r>
              <a:rPr lang="en-US" baseline="0" dirty="0" smtClean="0">
                <a:ea typeface="ＭＳ Ｐゴシック" pitchFamily="34" charset="-128"/>
              </a:rPr>
              <a:t> For those who are not able to apply for a mini-grant this year, we plan on offering the same PD program next year.</a:t>
            </a:r>
            <a:endParaRPr lang="en-US" dirty="0" smtClean="0">
              <a:ea typeface="ＭＳ Ｐゴシック" pitchFamily="34" charset="-128"/>
            </a:endParaRPr>
          </a:p>
          <a:p>
            <a:pPr>
              <a:buFont typeface="Arial" pitchFamily="34" charset="0"/>
              <a:buChar char="•"/>
            </a:pPr>
            <a:endParaRPr lang="en-US"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FFAF3DF1-7D30-1F4D-A7C4-54070804593F}" type="slidenum">
              <a:rPr lang="en-US" smtClean="0"/>
              <a:pPr>
                <a:defRPr/>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dirty="0" smtClean="0">
                <a:latin typeface="Calibri" charset="0"/>
                <a:ea typeface="ＭＳ Ｐゴシック" charset="0"/>
                <a:cs typeface="ＭＳ Ｐゴシック" charset="0"/>
              </a:rPr>
              <a:t>• The </a:t>
            </a:r>
            <a:r>
              <a:rPr lang="en-US" sz="1200" dirty="0">
                <a:latin typeface="Calibri" charset="0"/>
                <a:ea typeface="ＭＳ Ｐゴシック" charset="0"/>
                <a:cs typeface="ＭＳ Ｐゴシック" charset="0"/>
              </a:rPr>
              <a:t>NISE Net undertakes many different research and evaluation studies. These studies are essential to </a:t>
            </a:r>
            <a:r>
              <a:rPr lang="en-US" sz="1200" dirty="0" smtClean="0">
                <a:latin typeface="Calibri" charset="0"/>
                <a:ea typeface="ＭＳ Ｐゴシック" charset="0"/>
                <a:cs typeface="ＭＳ Ｐゴシック" charset="0"/>
              </a:rPr>
              <a:t>improving </a:t>
            </a:r>
            <a:r>
              <a:rPr lang="en-US" sz="1200" dirty="0">
                <a:latin typeface="Calibri" charset="0"/>
                <a:ea typeface="ＭＳ Ｐゴシック" charset="0"/>
                <a:cs typeface="ＭＳ Ｐゴシック" charset="0"/>
              </a:rPr>
              <a:t>the </a:t>
            </a:r>
            <a:r>
              <a:rPr lang="en-US" sz="1200" dirty="0" smtClean="0">
                <a:latin typeface="Calibri" charset="0"/>
                <a:ea typeface="ＭＳ Ｐゴシック" charset="0"/>
                <a:cs typeface="ＭＳ Ｐゴシック" charset="0"/>
              </a:rPr>
              <a:t>operation, </a:t>
            </a:r>
            <a:r>
              <a:rPr lang="en-US" sz="1200" dirty="0">
                <a:latin typeface="Calibri" charset="0"/>
                <a:ea typeface="ＭＳ Ｐゴシック" charset="0"/>
                <a:cs typeface="ＭＳ Ｐゴシック" charset="0"/>
              </a:rPr>
              <a:t>reach, and impact of the Network, informing NSF about the work we do, and </a:t>
            </a:r>
            <a:r>
              <a:rPr lang="en-US" sz="1200" dirty="0" smtClean="0">
                <a:latin typeface="Calibri" charset="0"/>
                <a:ea typeface="ＭＳ Ｐゴシック" charset="0"/>
                <a:cs typeface="ＭＳ Ｐゴシック" charset="0"/>
              </a:rPr>
              <a:t>the </a:t>
            </a:r>
            <a:r>
              <a:rPr lang="en-US" sz="1200" dirty="0">
                <a:latin typeface="Calibri" charset="0"/>
                <a:ea typeface="ＭＳ Ｐゴシック" charset="0"/>
                <a:cs typeface="ＭＳ Ｐゴシック" charset="0"/>
              </a:rPr>
              <a:t>broader field of </a:t>
            </a:r>
            <a:r>
              <a:rPr lang="en-US" sz="1200" dirty="0" smtClean="0">
                <a:latin typeface="Calibri" charset="0"/>
                <a:ea typeface="ＭＳ Ｐゴシック" charset="0"/>
                <a:cs typeface="ＭＳ Ｐゴシック" charset="0"/>
              </a:rPr>
              <a:t> informal science education.  We thank you for your participation in these studies.</a:t>
            </a:r>
            <a:endParaRPr lang="en-US" sz="1200"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964BDB-86CB-0143-9E0E-6544A5A3DFE6}" type="slidenum">
              <a:rPr lang="en-US" sz="1200">
                <a:latin typeface="Calibri" charset="0"/>
              </a:rPr>
              <a:pPr eaLnBrk="1" hangingPunct="1"/>
              <a:t>55</a:t>
            </a:fld>
            <a:endParaRPr lang="en-US"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i="0" dirty="0" smtClean="0"/>
              <a:t>An upcoming opportunity for you to give input and feedback is the Annual Partner Survey.</a:t>
            </a:r>
          </a:p>
          <a:p>
            <a:r>
              <a:rPr lang="en-US" sz="1200" i="0" dirty="0" smtClean="0"/>
              <a:t>You should receive an e-mail invitation in October for the </a:t>
            </a:r>
            <a:r>
              <a:rPr lang="en-US" sz="1200" b="1" i="0" dirty="0" smtClean="0"/>
              <a:t>NISE Net Annual Partner Survey</a:t>
            </a:r>
            <a:r>
              <a:rPr lang="en-US" sz="1200" i="0" dirty="0" smtClean="0"/>
              <a:t>. </a:t>
            </a:r>
          </a:p>
          <a:p>
            <a:r>
              <a:rPr lang="en-US" sz="1200" i="0" dirty="0" smtClean="0"/>
              <a:t>This information</a:t>
            </a:r>
            <a:r>
              <a:rPr lang="en-US" sz="1200" i="0" baseline="0" dirty="0" smtClean="0"/>
              <a:t> is used for evaluation projects, research studies, and to help plan for upcoming work.</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dirty="0" smtClean="0"/>
              <a:t>We sincerely appreciate your participation in the Network, and we want to hear about your experience!</a:t>
            </a:r>
          </a:p>
          <a:p>
            <a:r>
              <a:rPr lang="en-US" sz="1200" i="0" dirty="0" smtClean="0"/>
              <a:t>Thank you for your involvement, and we look forward to hearing from you!</a:t>
            </a:r>
          </a:p>
          <a:p>
            <a:r>
              <a:rPr lang="en-US" sz="1200" kern="1200" dirty="0" smtClean="0">
                <a:solidFill>
                  <a:schemeClr val="tx1"/>
                </a:solidFill>
                <a:latin typeface="+mn-lt"/>
                <a:ea typeface="ＭＳ Ｐゴシック" charset="-128"/>
                <a:cs typeface="ＭＳ Ｐゴシック" charset="-128"/>
              </a:rPr>
              <a:t>There are incentives available for people who fill out the survey. </a:t>
            </a:r>
          </a:p>
          <a:p>
            <a:r>
              <a:rPr lang="en-US" sz="1200" kern="1200" dirty="0" smtClean="0">
                <a:solidFill>
                  <a:schemeClr val="tx1"/>
                </a:solidFill>
                <a:latin typeface="+mn-lt"/>
                <a:ea typeface="ＭＳ Ｐゴシック" charset="-128"/>
                <a:cs typeface="ＭＳ Ｐゴシック" charset="-128"/>
              </a:rPr>
              <a:t>We will have a drawing for twenty $100 Amazon gift cards.</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964BDB-86CB-0143-9E0E-6544A5A3DFE6}" type="slidenum">
              <a:rPr lang="en-US" sz="1200">
                <a:latin typeface="Calibri" charset="0"/>
              </a:rPr>
              <a:pPr eaLnBrk="1" hangingPunct="1"/>
              <a:t>56</a:t>
            </a:fld>
            <a:endParaRPr lang="en-US"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6F7F6C-D5A6-614D-9589-99969BA3841B}" type="slidenum">
              <a:rPr lang="en-US" sz="1200">
                <a:latin typeface="Calibri" charset="0"/>
              </a:rPr>
              <a:pPr eaLnBrk="1" hangingPunct="1"/>
              <a:t>57</a:t>
            </a:fld>
            <a:endParaRPr lang="en-US"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6F7F6C-D5A6-614D-9589-99969BA3841B}" type="slidenum">
              <a:rPr lang="en-US" sz="1200">
                <a:latin typeface="Calibri" charset="0"/>
              </a:rPr>
              <a:pPr eaLnBrk="1" hangingPunct="1"/>
              <a:t>58</a:t>
            </a:fld>
            <a:endParaRPr lang="en-US"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stay</a:t>
            </a:r>
            <a:r>
              <a:rPr lang="en-US" baseline="0" dirty="0" smtClean="0"/>
              <a:t> in touch.</a:t>
            </a:r>
          </a:p>
          <a:p>
            <a:r>
              <a:rPr lang="en-US" baseline="0" dirty="0" smtClean="0"/>
              <a:t>We have a monthly electronic newsletter – </a:t>
            </a:r>
            <a:r>
              <a:rPr lang="en-US" baseline="0" dirty="0" err="1" smtClean="0"/>
              <a:t>NanoBite</a:t>
            </a:r>
            <a:r>
              <a:rPr lang="en-US" baseline="0" dirty="0" smtClean="0"/>
              <a:t>.</a:t>
            </a:r>
          </a:p>
          <a:p>
            <a:r>
              <a:rPr lang="en-US" baseline="0" dirty="0" smtClean="0"/>
              <a:t>We also regularly post on social networking sites and if you use those, it is another way to communicate across the network.</a:t>
            </a:r>
            <a:endParaRPr lang="en-US" dirty="0"/>
          </a:p>
        </p:txBody>
      </p:sp>
      <p:sp>
        <p:nvSpPr>
          <p:cNvPr id="4" name="Slide Number Placeholder 3"/>
          <p:cNvSpPr>
            <a:spLocks noGrp="1"/>
          </p:cNvSpPr>
          <p:nvPr>
            <p:ph type="sldNum" sz="quarter" idx="10"/>
          </p:nvPr>
        </p:nvSpPr>
        <p:spPr/>
        <p:txBody>
          <a:bodyPr/>
          <a:lstStyle/>
          <a:p>
            <a:fld id="{E36988DD-B1B0-0846-834F-C280A9EAFD6D}" type="slidenum">
              <a:rPr lang="en-US" smtClean="0"/>
              <a:pPr/>
              <a:t>59</a:t>
            </a:fld>
            <a:endParaRPr lang="en-US"/>
          </a:p>
        </p:txBody>
      </p:sp>
    </p:spTree>
    <p:extLst>
      <p:ext uri="{BB962C8B-B14F-4D97-AF65-F5344CB8AC3E}">
        <p14:creationId xmlns:p14="http://schemas.microsoft.com/office/powerpoint/2010/main" val="773588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128"/>
                <a:cs typeface="ＭＳ Ｐゴシック" charset="-128"/>
              </a:rPr>
              <a:t>Ok, we heard about the mini-grant</a:t>
            </a:r>
            <a:r>
              <a:rPr lang="en-US" sz="1200" kern="1200" baseline="0" dirty="0" smtClean="0">
                <a:solidFill>
                  <a:schemeClr val="tx1"/>
                </a:solidFill>
                <a:latin typeface="+mn-lt"/>
                <a:ea typeface="ＭＳ Ｐゴシック" charset="-128"/>
                <a:cs typeface="ＭＳ Ｐゴシック" charset="-128"/>
              </a:rPr>
              <a:t> 201</a:t>
            </a:r>
            <a:r>
              <a:rPr lang="en-US" sz="1200" kern="1200" dirty="0" smtClean="0">
                <a:solidFill>
                  <a:schemeClr val="tx1"/>
                </a:solidFill>
                <a:latin typeface="+mn-lt"/>
                <a:ea typeface="ＭＳ Ｐゴシック" charset="-128"/>
                <a:cs typeface="ＭＳ Ｐゴシック" charset="-128"/>
              </a:rPr>
              <a:t>4 opportunity before the break, now let's discuss some projects that actually received funding during the past mini-grant cycle. Hopefully this will help anyone with ideas of their own to build a stronger proposal this year, and offer an opportunity for everyone to ask questions of the past participants…</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rPr>
              <a:t>Debrief:</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rPr>
              <a:t>What skills are we practicing in this activity?</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rPr>
              <a:t>-</a:t>
            </a:r>
            <a:r>
              <a:rPr lang="en-US" sz="1200" baseline="0" dirty="0" smtClean="0">
                <a:latin typeface="Calibri" charset="0"/>
              </a:rPr>
              <a:t> Next slide has list of skills-</a:t>
            </a:r>
            <a:endParaRPr lang="en-US" sz="1200"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latin typeface="Calibri"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F14D5F-C6A9-E44C-B41B-902F9B3DBBA0}" type="slidenum">
              <a:rPr lang="en-US" sz="1200">
                <a:latin typeface="Calibri" charset="0"/>
              </a:rPr>
              <a:pPr eaLnBrk="1" hangingPunct="1"/>
              <a:t>71</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ea typeface="ＭＳ Ｐゴシック" charset="0"/>
                <a:cs typeface="ＭＳ Ｐゴシック" charset="0"/>
              </a:rPr>
              <a:t>Debrief:</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rPr>
              <a:t>What skills are we practicing in this activity?</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rPr>
              <a:t>-</a:t>
            </a:r>
            <a:r>
              <a:rPr lang="en-US" sz="1200" baseline="0" dirty="0" smtClean="0">
                <a:latin typeface="Calibri" charset="0"/>
              </a:rPr>
              <a:t> Next slide has list of skills-</a:t>
            </a:r>
            <a:endParaRPr lang="en-US" sz="1200"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latin typeface="Calibri"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BACKGROUND:</a:t>
            </a:r>
          </a:p>
          <a:p>
            <a:r>
              <a:rPr lang="en-US" dirty="0" smtClean="0"/>
              <a:t>Examples of diverse</a:t>
            </a:r>
            <a:r>
              <a:rPr lang="en-US" baseline="0" dirty="0" smtClean="0"/>
              <a:t> audiences:</a:t>
            </a:r>
          </a:p>
          <a:p>
            <a:pPr marL="90488" indent="-177800">
              <a:spcBef>
                <a:spcPts val="1200"/>
              </a:spcBef>
              <a:buFont typeface="Arial" charset="0"/>
              <a:buChar char="•"/>
            </a:pPr>
            <a:r>
              <a:rPr lang="en-US" sz="1200" dirty="0" smtClean="0">
                <a:latin typeface="Calibri" charset="0"/>
              </a:rPr>
              <a:t>Spanish language speakers</a:t>
            </a:r>
          </a:p>
          <a:p>
            <a:pPr marL="90488" indent="-177800">
              <a:spcBef>
                <a:spcPts val="1200"/>
              </a:spcBef>
              <a:buFont typeface="Arial" charset="0"/>
              <a:buChar char="•"/>
            </a:pPr>
            <a:r>
              <a:rPr lang="en-US" sz="1200" dirty="0" smtClean="0">
                <a:latin typeface="Calibri" charset="0"/>
              </a:rPr>
              <a:t>People with disabilities</a:t>
            </a:r>
          </a:p>
          <a:p>
            <a:pPr marL="90488" indent="-177800">
              <a:spcBef>
                <a:spcPts val="1200"/>
              </a:spcBef>
              <a:buFont typeface="Arial" charset="0"/>
              <a:buChar char="•"/>
            </a:pPr>
            <a:r>
              <a:rPr lang="en-US" sz="1200" dirty="0" smtClean="0">
                <a:latin typeface="Calibri" charset="0"/>
              </a:rPr>
              <a:t>Low socioeconomic background</a:t>
            </a:r>
          </a:p>
          <a:p>
            <a:pPr marL="90488" indent="-177800">
              <a:spcBef>
                <a:spcPts val="1200"/>
              </a:spcBef>
              <a:buFont typeface="Arial" charset="0"/>
              <a:buChar char="•"/>
            </a:pPr>
            <a:r>
              <a:rPr lang="en-US" sz="1200" dirty="0" smtClean="0">
                <a:latin typeface="Calibri" charset="0"/>
              </a:rPr>
              <a:t>Rural communities</a:t>
            </a:r>
          </a:p>
          <a:p>
            <a:pPr marL="90488" indent="-177800">
              <a:spcBef>
                <a:spcPts val="1200"/>
              </a:spcBef>
              <a:buFont typeface="Arial" charset="0"/>
              <a:buChar char="•"/>
            </a:pPr>
            <a:r>
              <a:rPr lang="en-US" sz="1200" dirty="0" smtClean="0">
                <a:latin typeface="Calibri" charset="0"/>
              </a:rPr>
              <a:t>Ethnic minorities underrepresented in STEM  (African Americans, Latinos, Native Americans)</a:t>
            </a:r>
          </a:p>
          <a:p>
            <a:pPr marL="90488" indent="-177800">
              <a:spcBef>
                <a:spcPts val="1200"/>
              </a:spcBef>
              <a:buFont typeface="Arial" charset="0"/>
              <a:buChar char="•"/>
            </a:pPr>
            <a:r>
              <a:rPr lang="en-US" sz="1200" dirty="0" smtClean="0">
                <a:latin typeface="Calibri" charset="0"/>
              </a:rPr>
              <a:t>Girls</a:t>
            </a:r>
          </a:p>
          <a:p>
            <a:pPr eaLnBrk="1" hangingPunct="1">
              <a:spcBef>
                <a:spcPct val="35000"/>
              </a:spcBef>
              <a:buClr>
                <a:srgbClr val="000000"/>
              </a:buClr>
            </a:pPr>
            <a:r>
              <a:rPr lang="en-US" b="1" dirty="0" smtClean="0">
                <a:solidFill>
                  <a:srgbClr val="000000"/>
                </a:solidFill>
                <a:latin typeface="Calibri" charset="0"/>
                <a:ea typeface="MS Mincho" charset="0"/>
                <a:cs typeface="MS Mincho" charset="0"/>
              </a:rPr>
              <a:t>Why </a:t>
            </a:r>
            <a:r>
              <a:rPr lang="en-US" b="1" dirty="0" err="1" smtClean="0">
                <a:solidFill>
                  <a:srgbClr val="000000"/>
                </a:solidFill>
                <a:latin typeface="Calibri" charset="0"/>
                <a:ea typeface="MS Mincho" charset="0"/>
                <a:cs typeface="MS Mincho" charset="0"/>
              </a:rPr>
              <a:t>nano</a:t>
            </a:r>
            <a:r>
              <a:rPr lang="en-US" b="1" dirty="0" smtClean="0">
                <a:solidFill>
                  <a:srgbClr val="000000"/>
                </a:solidFill>
                <a:latin typeface="Calibri" charset="0"/>
                <a:ea typeface="MS Mincho" charset="0"/>
                <a:cs typeface="MS Mincho" charset="0"/>
              </a:rPr>
              <a:t>?</a:t>
            </a:r>
            <a:endParaRPr lang="en-US" sz="500" dirty="0" smtClean="0">
              <a:latin typeface="Calibri" charset="0"/>
            </a:endParaRPr>
          </a:p>
          <a:p>
            <a:pPr eaLnBrk="1" hangingPunct="1">
              <a:buFont typeface="Arial" charset="0"/>
              <a:buChar char="•"/>
            </a:pPr>
            <a:r>
              <a:rPr lang="en-US" dirty="0" smtClean="0">
                <a:latin typeface="Calibri" charset="0"/>
              </a:rPr>
              <a:t>Nano is revolutionizing every part of our lives, but the risks/advantages are not well understood.</a:t>
            </a:r>
          </a:p>
          <a:p>
            <a:pPr eaLnBrk="1" hangingPunct="1">
              <a:buFont typeface="Arial" charset="0"/>
              <a:buNone/>
            </a:pPr>
            <a:r>
              <a:rPr lang="en-US" dirty="0" smtClean="0">
                <a:latin typeface="Calibri" charset="0"/>
              </a:rPr>
              <a:t>NISE Net seeks to address the information gap and inspire future STEM leaders.</a:t>
            </a:r>
          </a:p>
          <a:p>
            <a:pPr marL="90488" indent="-177800">
              <a:spcBef>
                <a:spcPts val="1200"/>
              </a:spcBef>
              <a:buFont typeface="Arial" charset="0"/>
              <a:buChar char="•"/>
            </a:pPr>
            <a:endParaRPr lang="en-US" sz="1200"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94024B32-B9DF-EB47-A450-833E80DDD8C1}" type="slidenum">
              <a:rPr lang="en-US" smtClean="0"/>
              <a:pPr>
                <a:defRPr/>
              </a:pPr>
              <a:t>78</a:t>
            </a:fld>
            <a:endParaRPr lang="en-US"/>
          </a:p>
        </p:txBody>
      </p:sp>
    </p:spTree>
    <p:extLst>
      <p:ext uri="{BB962C8B-B14F-4D97-AF65-F5344CB8AC3E}">
        <p14:creationId xmlns:p14="http://schemas.microsoft.com/office/powerpoint/2010/main" val="2665330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r>
              <a:rPr lang="en-US" sz="2400" dirty="0" smtClean="0">
                <a:solidFill>
                  <a:srgbClr val="000000"/>
                </a:solidFill>
                <a:latin typeface="Calibri" charset="0"/>
                <a:ea typeface="MS Mincho" charset="0"/>
                <a:cs typeface="MS Mincho" charset="0"/>
              </a:rPr>
              <a:t>There</a:t>
            </a:r>
            <a:r>
              <a:rPr lang="en-US" sz="2400" baseline="0" dirty="0" smtClean="0">
                <a:solidFill>
                  <a:srgbClr val="000000"/>
                </a:solidFill>
                <a:latin typeface="Calibri" charset="0"/>
                <a:ea typeface="MS Mincho" charset="0"/>
                <a:cs typeface="MS Mincho" charset="0"/>
              </a:rPr>
              <a:t> are currently more than 75 public education products available in Spanish in the catalog.</a:t>
            </a: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128"/>
                <a:cs typeface="ＭＳ Ｐゴシック" charset="-128"/>
              </a:rPr>
              <a:t>BACKGROUND:</a:t>
            </a:r>
          </a:p>
          <a:p>
            <a:r>
              <a:rPr lang="en-US" sz="1200" kern="1200" dirty="0" smtClean="0">
                <a:solidFill>
                  <a:schemeClr val="tx1"/>
                </a:solidFill>
                <a:effectLst/>
                <a:latin typeface="+mn-lt"/>
                <a:ea typeface="ＭＳ Ｐゴシック" charset="-128"/>
                <a:cs typeface="ＭＳ Ｐゴシック" charset="-128"/>
              </a:rPr>
              <a:t>Includes physical inclusion, cognitive inclusion, and social inclusion. </a:t>
            </a:r>
          </a:p>
          <a:p>
            <a:r>
              <a:rPr lang="en-US" sz="1200" kern="1200" dirty="0" smtClean="0">
                <a:solidFill>
                  <a:schemeClr val="tx1"/>
                </a:solidFill>
                <a:effectLst/>
                <a:latin typeface="+mn-lt"/>
                <a:ea typeface="ＭＳ Ｐゴシック" charset="-128"/>
                <a:cs typeface="ＭＳ Ｐゴシック" charset="-128"/>
              </a:rPr>
              <a:t>Particularly relevant for museums: museums are places where design is used to facilitate learning, they offer the possibility of multi-sensory learning activities, and they provide groups of visitors with the opportunity to learn through conversations.</a:t>
            </a:r>
          </a:p>
          <a:p>
            <a:endParaRPr lang="en-US" sz="1200" kern="1200" dirty="0" smtClean="0">
              <a:solidFill>
                <a:schemeClr val="tx1"/>
              </a:solidFill>
              <a:effectLst/>
              <a:latin typeface="+mn-lt"/>
              <a:ea typeface="ＭＳ Ｐゴシック" charset="-128"/>
              <a:cs typeface="ＭＳ Ｐゴシック" charset="-128"/>
            </a:endParaRP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Physically interact with/perceive the space—Key design questions include: Is the space set up so that a diversity of individuals can move around the space comfortably and safely? Is the information in the space conveyed in a variety of formats so that a diversity of individuals can perceive it? Can a diversity of individuals manipulate or cause things to happen within in the space? </a:t>
            </a: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Cognitively engage with the materials—Key design questions include: Is the information conveyed using a range of media to allow a diversity of individuals to engage with the materials? Do the materials take into account a diversity of individuals with a range of learning and cognitive skills? Do the materials take into account a diversity of individuals with ranges of experiences and sets of background knowledge? </a:t>
            </a: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Socially interact with one another—Key design questions include: Is the environment generally safe and welcoming for a diversity of individuals? Is the space set up to comfortably and safely foster and facilitate encounters and engagement among a diversity of individuals? Are the materials designed to provide meaningful reasons to foster and facilitate interactions and discussions among a diversity of individuals?</a:t>
            </a:r>
          </a:p>
          <a:p>
            <a:r>
              <a:rPr lang="en-US" sz="1200" kern="1200" dirty="0" smtClean="0">
                <a:solidFill>
                  <a:schemeClr val="tx1"/>
                </a:solidFill>
                <a:effectLst/>
                <a:latin typeface="+mn-lt"/>
                <a:ea typeface="ＭＳ Ｐゴシック" charset="-128"/>
                <a:cs typeface="ＭＳ Ｐゴシック" charset="-128"/>
              </a:rPr>
              <a:t>Definition from Center for Universal Design, North Carolina State University</a:t>
            </a:r>
          </a:p>
          <a:p>
            <a:pPr marL="342900" indent="-342900">
              <a:lnSpc>
                <a:spcPct val="90000"/>
              </a:lnSpc>
              <a:spcBef>
                <a:spcPct val="35000"/>
              </a:spcBef>
              <a:buClr>
                <a:schemeClr val="tx1"/>
              </a:buClr>
              <a:buFont typeface="Arial"/>
              <a:buChar char="•"/>
            </a:pPr>
            <a:endParaRPr lang="en-US" sz="2400" dirty="0" smtClean="0">
              <a:solidFill>
                <a:srgbClr val="000000"/>
              </a:solidFill>
              <a:latin typeface="Calibri" charset="0"/>
              <a:ea typeface="MS Mincho" charset="0"/>
              <a:cs typeface="MS Mincho"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a:buNone/>
            </a:pPr>
            <a:r>
              <a:rPr lang="en-US" sz="1200" kern="1200" dirty="0" smtClean="0">
                <a:solidFill>
                  <a:schemeClr val="tx1"/>
                </a:solidFill>
                <a:effectLst/>
                <a:latin typeface="+mn-lt"/>
                <a:ea typeface="ＭＳ Ｐゴシック" charset="-128"/>
                <a:cs typeface="ＭＳ Ｐゴシック" charset="-128"/>
              </a:rPr>
              <a:t>Day 1: Introduction to Universal Design, heard from expert advisors with disabilities, learned about visitors with disabilities in museums, practiced using UD guidelines on a stage presentation at MOS.</a:t>
            </a:r>
          </a:p>
          <a:p>
            <a:pPr marL="0" indent="0">
              <a:buFont typeface="Arial"/>
              <a:buNone/>
            </a:pPr>
            <a:r>
              <a:rPr lang="en-US" sz="1200" kern="1200" dirty="0" smtClean="0">
                <a:solidFill>
                  <a:schemeClr val="tx1"/>
                </a:solidFill>
                <a:effectLst/>
                <a:latin typeface="+mn-lt"/>
                <a:ea typeface="ＭＳ Ｐゴシック" charset="-128"/>
                <a:cs typeface="ＭＳ Ｐゴシック" charset="-128"/>
              </a:rPr>
              <a:t>Day 2: Nano program adaptation activity. Using TBI in small groups, focused gathering feedback from expert advisors, identifying barriers to inclusion, and making modifications to a </a:t>
            </a:r>
            <a:r>
              <a:rPr lang="en-US" sz="1200" kern="1200" dirty="0" err="1" smtClean="0">
                <a:solidFill>
                  <a:schemeClr val="tx1"/>
                </a:solidFill>
                <a:effectLst/>
                <a:latin typeface="+mn-lt"/>
                <a:ea typeface="ＭＳ Ｐゴシック" charset="-128"/>
                <a:cs typeface="ＭＳ Ｐゴシック" charset="-128"/>
              </a:rPr>
              <a:t>NanoDays</a:t>
            </a:r>
            <a:r>
              <a:rPr lang="en-US" sz="1200" kern="1200" dirty="0" smtClean="0">
                <a:solidFill>
                  <a:schemeClr val="tx1"/>
                </a:solidFill>
                <a:effectLst/>
                <a:latin typeface="+mn-lt"/>
                <a:ea typeface="ＭＳ Ｐゴシック" charset="-128"/>
                <a:cs typeface="ＭＳ Ｐゴシック" charset="-128"/>
              </a:rPr>
              <a:t> activity (5 small groups, so 5 activities total: Mitten Challenge, Scented Balloons, Nano Fabrics, Nano Sand, </a:t>
            </a:r>
            <a:r>
              <a:rPr lang="en-US" sz="1200" kern="1200" dirty="0" err="1" smtClean="0">
                <a:solidFill>
                  <a:schemeClr val="tx1"/>
                </a:solidFill>
                <a:effectLst/>
                <a:latin typeface="+mn-lt"/>
                <a:ea typeface="ＭＳ Ｐゴシック" charset="-128"/>
                <a:cs typeface="ＭＳ Ｐゴシック" charset="-128"/>
              </a:rPr>
              <a:t>Ferrofluid</a:t>
            </a:r>
            <a:r>
              <a:rPr lang="en-US" sz="1200" kern="1200" dirty="0" smtClean="0">
                <a:solidFill>
                  <a:schemeClr val="tx1"/>
                </a:solidFill>
                <a:effectLst/>
                <a:latin typeface="+mn-lt"/>
                <a:ea typeface="ＭＳ Ｐゴシック" charset="-128"/>
                <a:cs typeface="ＭＳ Ｐゴシック" charset="-128"/>
              </a:rPr>
              <a:t>).</a:t>
            </a:r>
          </a:p>
          <a:p>
            <a:r>
              <a:rPr lang="en-US" sz="1200" kern="1200" dirty="0" smtClean="0">
                <a:solidFill>
                  <a:schemeClr val="tx1"/>
                </a:solidFill>
                <a:effectLst/>
                <a:latin typeface="+mn-lt"/>
                <a:ea typeface="ＭＳ Ｐゴシック" charset="-128"/>
                <a:cs typeface="ＭＳ Ｐゴシック" charset="-128"/>
              </a:rPr>
              <a:t> </a:t>
            </a:r>
          </a:p>
          <a:p>
            <a:r>
              <a:rPr lang="en-US" sz="1200" b="1" kern="1200" dirty="0" smtClean="0">
                <a:solidFill>
                  <a:schemeClr val="tx1"/>
                </a:solidFill>
                <a:effectLst/>
                <a:latin typeface="+mn-lt"/>
                <a:ea typeface="ＭＳ Ｐゴシック" charset="-128"/>
                <a:cs typeface="ＭＳ Ｐゴシック" charset="-128"/>
              </a:rPr>
              <a:t>Workshop goals: </a:t>
            </a: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Learn about and explore universal design concepts. </a:t>
            </a: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Be able to apply universal design principles to developing or adapting </a:t>
            </a:r>
            <a:r>
              <a:rPr lang="en-US" sz="1200" kern="1200" dirty="0" err="1" smtClean="0">
                <a:solidFill>
                  <a:schemeClr val="tx1"/>
                </a:solidFill>
                <a:effectLst/>
                <a:latin typeface="+mn-lt"/>
                <a:ea typeface="ＭＳ Ｐゴシック" charset="-128"/>
                <a:cs typeface="ＭＳ Ｐゴシック" charset="-128"/>
              </a:rPr>
              <a:t>nano</a:t>
            </a:r>
            <a:r>
              <a:rPr lang="en-US" sz="1200" kern="1200" dirty="0" smtClean="0">
                <a:solidFill>
                  <a:schemeClr val="tx1"/>
                </a:solidFill>
                <a:effectLst/>
                <a:latin typeface="+mn-lt"/>
                <a:ea typeface="ＭＳ Ｐゴシック" charset="-128"/>
                <a:cs typeface="ＭＳ Ｐゴシック" charset="-128"/>
              </a:rPr>
              <a:t> educational programs. </a:t>
            </a: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Understand the importance of educating people with disabilities in museums. </a:t>
            </a: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Become more comfortable working with visitors who have disabilities. </a:t>
            </a:r>
          </a:p>
          <a:p>
            <a:pPr marL="171450" indent="-171450">
              <a:buFont typeface="Arial"/>
              <a:buChar char="•"/>
            </a:pPr>
            <a:r>
              <a:rPr lang="en-US" sz="1200" kern="1200" dirty="0" smtClean="0">
                <a:solidFill>
                  <a:schemeClr val="tx1"/>
                </a:solidFill>
                <a:effectLst/>
                <a:latin typeface="+mn-lt"/>
                <a:ea typeface="ＭＳ Ｐゴシック" charset="-128"/>
                <a:cs typeface="ＭＳ Ｐゴシック" charset="-128"/>
              </a:rPr>
              <a:t>Learn about Team-Based Inquiry, an approach to evaluation and professional inquiry that can be used to develop and implement universally designed educational products and practices. </a:t>
            </a:r>
          </a:p>
          <a:p>
            <a:r>
              <a:rPr lang="en-US" sz="1200" kern="1200" dirty="0" smtClean="0">
                <a:solidFill>
                  <a:schemeClr val="tx1"/>
                </a:solidFill>
                <a:effectLst/>
                <a:latin typeface="+mn-lt"/>
                <a:ea typeface="ＭＳ Ｐゴシック" charset="-128"/>
                <a:cs typeface="ＭＳ Ｐゴシック" charset="-128"/>
              </a:rPr>
              <a:t> </a:t>
            </a:r>
          </a:p>
          <a:p>
            <a:pPr marL="342900" indent="-342900">
              <a:lnSpc>
                <a:spcPct val="90000"/>
              </a:lnSpc>
              <a:spcBef>
                <a:spcPct val="35000"/>
              </a:spcBef>
              <a:buClr>
                <a:schemeClr val="tx1"/>
              </a:buClr>
              <a:buFont typeface="Arial"/>
              <a:buChar cha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90000"/>
              </a:lnSpc>
              <a:spcBef>
                <a:spcPct val="35000"/>
              </a:spcBef>
              <a:buClr>
                <a:schemeClr val="tx1"/>
              </a:buClr>
            </a:pPr>
            <a:endParaRPr lang="en-US" sz="2400" dirty="0">
              <a:solidFill>
                <a:srgbClr val="000000"/>
              </a:solidFill>
              <a:latin typeface="Calibri" charset="0"/>
              <a:ea typeface="MS Mincho" charset="0"/>
              <a:cs typeface="MS Mincho"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ea typeface="ＭＳ Ｐゴシック" charset="0"/>
                <a:cs typeface="ＭＳ Ｐゴシック" charset="0"/>
              </a:rPr>
              <a:t>Debrief:</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rPr>
              <a:t>What skills are we practicing in this activity?</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Calibri" charset="0"/>
              </a:rPr>
              <a:t>-</a:t>
            </a:r>
            <a:r>
              <a:rPr lang="en-US" sz="1200" baseline="0" dirty="0" smtClean="0">
                <a:latin typeface="Calibri" charset="0"/>
              </a:rPr>
              <a:t> Next slide has list of skills-</a:t>
            </a:r>
            <a:endParaRPr lang="en-US" sz="1200" dirty="0" smtClean="0">
              <a:latin typeface="Calibri"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8E60FD-7C77-154F-94E8-A37BE1CE5A6E}" type="slidenum">
              <a:rPr lang="en-US" sz="1200">
                <a:latin typeface="Calibri" charset="0"/>
              </a:rPr>
              <a:pPr eaLnBrk="1" hangingPunct="1"/>
              <a:t>94</a:t>
            </a:fld>
            <a:endParaRPr lang="en-US" sz="1200">
              <a:latin typeface="Calibri"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Question</a:t>
            </a:r>
            <a:r>
              <a:rPr lang="en-US" baseline="0" dirty="0" smtClean="0">
                <a:latin typeface="Calibri" charset="0"/>
                <a:ea typeface="ＭＳ Ｐゴシック" charset="0"/>
                <a:cs typeface="ＭＳ Ｐゴシック" charset="0"/>
              </a:rPr>
              <a:t> for all of us to consider today</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3BF38-A705-7440-9166-0D64C8D20113}" type="slidenum">
              <a:rPr lang="en-US" sz="1200">
                <a:latin typeface="Calibri" charset="0"/>
              </a:rPr>
              <a:pPr eaLnBrk="1" hangingPunct="1"/>
              <a:t>97</a:t>
            </a:fld>
            <a:endParaRPr lang="en-US" sz="1200">
              <a:latin typeface="Calibri"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You</a:t>
            </a:r>
            <a:r>
              <a:rPr lang="en-US" baseline="0" dirty="0" smtClean="0">
                <a:latin typeface="Calibri" charset="0"/>
                <a:ea typeface="ＭＳ Ｐゴシック" charset="0"/>
                <a:cs typeface="ＭＳ Ｐゴシック" charset="0"/>
              </a:rPr>
              <a:t> should each have a worksheet for you to take notes.</a:t>
            </a:r>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3BF38-A705-7440-9166-0D64C8D20113}" type="slidenum">
              <a:rPr lang="en-US" sz="1200">
                <a:latin typeface="Calibri" charset="0"/>
              </a:rPr>
              <a:pPr eaLnBrk="1" hangingPunct="1"/>
              <a:t>98</a:t>
            </a:fld>
            <a:endParaRPr lang="en-US" sz="1200">
              <a:latin typeface="Calibri"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3BF38-A705-7440-9166-0D64C8D20113}" type="slidenum">
              <a:rPr lang="en-US" sz="1200">
                <a:latin typeface="Calibri" charset="0"/>
              </a:rPr>
              <a:pPr eaLnBrk="1" hangingPunct="1"/>
              <a:t>99</a:t>
            </a:fld>
            <a:endParaRPr lang="en-US" sz="1200">
              <a:latin typeface="Calibri"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3BF38-A705-7440-9166-0D64C8D20113}" type="slidenum">
              <a:rPr lang="en-US" sz="1200">
                <a:latin typeface="Calibri" charset="0"/>
              </a:rPr>
              <a:pPr eaLnBrk="1" hangingPunct="1"/>
              <a:t>100</a:t>
            </a:fld>
            <a:endParaRPr lang="en-US" sz="1200">
              <a:latin typeface="Calibri"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89701C1-90C6-D945-8582-156CB3D4F62F}"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7165D-36F8-BF4F-BE8D-92EADB61180F}" type="slidenum">
              <a:rPr lang="en-US"/>
              <a:pPr>
                <a:defRPr/>
              </a:pPr>
              <a:t>‹#›</a:t>
            </a:fld>
            <a:endParaRPr lang="en-US"/>
          </a:p>
        </p:txBody>
      </p:sp>
    </p:spTree>
    <p:extLst>
      <p:ext uri="{BB962C8B-B14F-4D97-AF65-F5344CB8AC3E}">
        <p14:creationId xmlns:p14="http://schemas.microsoft.com/office/powerpoint/2010/main" val="92972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6A8986-FE92-6D47-B762-7867B6E3717B}"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BBC2BE-95D5-E44B-BF50-2533F5D5CE60}" type="slidenum">
              <a:rPr lang="en-US"/>
              <a:pPr>
                <a:defRPr/>
              </a:pPr>
              <a:t>‹#›</a:t>
            </a:fld>
            <a:endParaRPr lang="en-US"/>
          </a:p>
        </p:txBody>
      </p:sp>
    </p:spTree>
    <p:extLst>
      <p:ext uri="{BB962C8B-B14F-4D97-AF65-F5344CB8AC3E}">
        <p14:creationId xmlns:p14="http://schemas.microsoft.com/office/powerpoint/2010/main" val="98188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0DB52C-31D1-3849-BBE5-E37A329912AF}"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5A905D-7B0F-3D46-8447-ABFD08B62ED1}" type="slidenum">
              <a:rPr lang="en-US"/>
              <a:pPr>
                <a:defRPr/>
              </a:pPr>
              <a:t>‹#›</a:t>
            </a:fld>
            <a:endParaRPr lang="en-US"/>
          </a:p>
        </p:txBody>
      </p:sp>
    </p:spTree>
    <p:extLst>
      <p:ext uri="{BB962C8B-B14F-4D97-AF65-F5344CB8AC3E}">
        <p14:creationId xmlns:p14="http://schemas.microsoft.com/office/powerpoint/2010/main" val="32625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D21286-0254-804D-A584-0B2D20D1E576}"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6378E9-28C6-B247-A717-BADABA0FFF8C}" type="slidenum">
              <a:rPr lang="en-US"/>
              <a:pPr>
                <a:defRPr/>
              </a:pPr>
              <a:t>‹#›</a:t>
            </a:fld>
            <a:endParaRPr lang="en-US"/>
          </a:p>
        </p:txBody>
      </p:sp>
    </p:spTree>
    <p:extLst>
      <p:ext uri="{BB962C8B-B14F-4D97-AF65-F5344CB8AC3E}">
        <p14:creationId xmlns:p14="http://schemas.microsoft.com/office/powerpoint/2010/main" val="16012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2E87DD-443D-274C-868B-5166820691BC}"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D6CF-630F-7F45-803B-04308C4442D7}" type="slidenum">
              <a:rPr lang="en-US"/>
              <a:pPr>
                <a:defRPr/>
              </a:pPr>
              <a:t>‹#›</a:t>
            </a:fld>
            <a:endParaRPr lang="en-US"/>
          </a:p>
        </p:txBody>
      </p:sp>
    </p:spTree>
    <p:extLst>
      <p:ext uri="{BB962C8B-B14F-4D97-AF65-F5344CB8AC3E}">
        <p14:creationId xmlns:p14="http://schemas.microsoft.com/office/powerpoint/2010/main" val="383215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3886660-BAF9-924D-A397-0BEFD9605B0A}" type="datetime1">
              <a:rPr lang="en-US"/>
              <a:pPr>
                <a:defRPr/>
              </a:pPr>
              <a:t>9/5/13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CE38A5-754A-C447-A543-B17AC5DB9DAF}" type="slidenum">
              <a:rPr lang="en-US"/>
              <a:pPr>
                <a:defRPr/>
              </a:pPr>
              <a:t>‹#›</a:t>
            </a:fld>
            <a:endParaRPr lang="en-US"/>
          </a:p>
        </p:txBody>
      </p:sp>
    </p:spTree>
    <p:extLst>
      <p:ext uri="{BB962C8B-B14F-4D97-AF65-F5344CB8AC3E}">
        <p14:creationId xmlns:p14="http://schemas.microsoft.com/office/powerpoint/2010/main" val="157487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6AA23C-99FE-3844-A8F9-B86F0B34C19C}" type="datetime1">
              <a:rPr lang="en-US"/>
              <a:pPr>
                <a:defRPr/>
              </a:pPr>
              <a:t>9/5/13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14BDC09-C72E-C94F-A2F2-B1CE1C7AE17D}" type="slidenum">
              <a:rPr lang="en-US"/>
              <a:pPr>
                <a:defRPr/>
              </a:pPr>
              <a:t>‹#›</a:t>
            </a:fld>
            <a:endParaRPr lang="en-US"/>
          </a:p>
        </p:txBody>
      </p:sp>
    </p:spTree>
    <p:extLst>
      <p:ext uri="{BB962C8B-B14F-4D97-AF65-F5344CB8AC3E}">
        <p14:creationId xmlns:p14="http://schemas.microsoft.com/office/powerpoint/2010/main" val="131459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36CF446-0254-194D-B91F-C050382C33A5}" type="datetime1">
              <a:rPr lang="en-US"/>
              <a:pPr>
                <a:defRPr/>
              </a:pPr>
              <a:t>9/5/13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8695780-7652-3742-896F-4B9E6CEEEA30}" type="slidenum">
              <a:rPr lang="en-US"/>
              <a:pPr>
                <a:defRPr/>
              </a:pPr>
              <a:t>‹#›</a:t>
            </a:fld>
            <a:endParaRPr lang="en-US"/>
          </a:p>
        </p:txBody>
      </p:sp>
    </p:spTree>
    <p:extLst>
      <p:ext uri="{BB962C8B-B14F-4D97-AF65-F5344CB8AC3E}">
        <p14:creationId xmlns:p14="http://schemas.microsoft.com/office/powerpoint/2010/main" val="147702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0F55FA-0DC7-5747-9711-36ACB44F8DA8}" type="datetime1">
              <a:rPr lang="en-US"/>
              <a:pPr>
                <a:defRPr/>
              </a:pPr>
              <a:t>9/5/13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F863BE-9696-004E-BC21-40694B32CFFD}" type="slidenum">
              <a:rPr lang="en-US"/>
              <a:pPr>
                <a:defRPr/>
              </a:pPr>
              <a:t>‹#›</a:t>
            </a:fld>
            <a:endParaRPr lang="en-US"/>
          </a:p>
        </p:txBody>
      </p:sp>
    </p:spTree>
    <p:extLst>
      <p:ext uri="{BB962C8B-B14F-4D97-AF65-F5344CB8AC3E}">
        <p14:creationId xmlns:p14="http://schemas.microsoft.com/office/powerpoint/2010/main" val="1896261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32003F-9C90-E047-B878-51C59221690B}" type="datetime1">
              <a:rPr lang="en-US"/>
              <a:pPr>
                <a:defRPr/>
              </a:pPr>
              <a:t>9/5/13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3D8AA4-FB30-9B46-8E3A-B0AF6C3482D3}" type="slidenum">
              <a:rPr lang="en-US"/>
              <a:pPr>
                <a:defRPr/>
              </a:pPr>
              <a:t>‹#›</a:t>
            </a:fld>
            <a:endParaRPr lang="en-US"/>
          </a:p>
        </p:txBody>
      </p:sp>
    </p:spTree>
    <p:extLst>
      <p:ext uri="{BB962C8B-B14F-4D97-AF65-F5344CB8AC3E}">
        <p14:creationId xmlns:p14="http://schemas.microsoft.com/office/powerpoint/2010/main" val="1455752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3D35CB-E759-6B40-AE8E-31720766EFC1}" type="datetime1">
              <a:rPr lang="en-US"/>
              <a:pPr>
                <a:defRPr/>
              </a:pPr>
              <a:t>9/5/13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421086-33E5-424F-8E0B-D104CAC5F646}" type="slidenum">
              <a:rPr lang="en-US"/>
              <a:pPr>
                <a:defRPr/>
              </a:pPr>
              <a:t>‹#›</a:t>
            </a:fld>
            <a:endParaRPr lang="en-US"/>
          </a:p>
        </p:txBody>
      </p:sp>
    </p:spTree>
    <p:extLst>
      <p:ext uri="{BB962C8B-B14F-4D97-AF65-F5344CB8AC3E}">
        <p14:creationId xmlns:p14="http://schemas.microsoft.com/office/powerpoint/2010/main" val="3269680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FEDCDF66-4F68-984A-A962-12F9980FEEB4}" type="datetime1">
              <a:rPr lang="en-US"/>
              <a:pPr>
                <a:defRPr/>
              </a:pPr>
              <a:t>9/5/13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5F865480-8097-CE43-8FF5-504CF3E4C2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9.jpe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0.jpe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1.jpe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7.jpe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image" Target="../media/image9.png"/><Relationship Id="rId6"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png"/><Relationship Id="rId5" Type="http://schemas.openxmlformats.org/officeDocument/2006/relationships/image" Target="../media/image66.jpe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62.png"/><Relationship Id="rId5" Type="http://schemas.openxmlformats.org/officeDocument/2006/relationships/image" Target="../media/image70.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71.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www.nisenet.org/sites/default/files/images/catalog/8845/nise-scicom-thumbnail-final.jpg" TargetMode="External"/><Relationship Id="rId4" Type="http://schemas.openxmlformats.org/officeDocument/2006/relationships/image" Target="../media/image76.jpeg"/><Relationship Id="rId5" Type="http://schemas.openxmlformats.org/officeDocument/2006/relationships/hyperlink" Target="http://www.nisenet.org/sites/default/files/images/catalog/8600/nise-sharescience-thumbnail-final.jpg" TargetMode="External"/><Relationship Id="rId6" Type="http://schemas.openxmlformats.org/officeDocument/2006/relationships/image" Target="../media/image77.jpe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7.jpe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1.bin"/><Relationship Id="rId5" Type="http://schemas.openxmlformats.org/officeDocument/2006/relationships/image" Target="../media/image100.emf"/><Relationship Id="rId6"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i=2566662764&amp;k=zbc829p"/><Relationship Id="rId4" Type="http://schemas.openxmlformats.org/officeDocument/2006/relationships/image" Target="../media/image101.jpe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35.png"/><Relationship Id="rId7"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11.jpe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2.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62.png"/><Relationship Id="rId5" Type="http://schemas.openxmlformats.org/officeDocument/2006/relationships/image" Target="../media/image123.emf"/><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40.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42.png"/><Relationship Id="rId1" Type="http://schemas.openxmlformats.org/officeDocument/2006/relationships/slideLayout" Target="../slideLayouts/slideLayout6.xml"/><Relationship Id="rId2" Type="http://schemas.openxmlformats.org/officeDocument/2006/relationships/notesSlide" Target="../notesSlides/notesSlide94.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6129338"/>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2400" y="6064250"/>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0" y="215900"/>
            <a:ext cx="9144000" cy="1323439"/>
          </a:xfrm>
          <a:prstGeom prst="rect">
            <a:avLst/>
          </a:prstGeom>
          <a:noFill/>
          <a:ln w="9525">
            <a:noFill/>
            <a:miter lim="800000"/>
            <a:headEnd/>
            <a:tailEnd/>
          </a:ln>
        </p:spPr>
        <p:txBody>
          <a:bodyPr>
            <a:prstTxWarp prst="textNoShape">
              <a:avLst/>
            </a:prstTxWarp>
            <a:spAutoFit/>
          </a:bodyPr>
          <a:lstStyle/>
          <a:p>
            <a:pPr algn="ctr"/>
            <a:r>
              <a:rPr lang="en-US" sz="4000" dirty="0" smtClean="0">
                <a:solidFill>
                  <a:srgbClr val="0C4225"/>
                </a:solidFill>
                <a:latin typeface="Georgia" pitchFamily="1" charset="0"/>
                <a:ea typeface="Georgia" pitchFamily="1" charset="0"/>
                <a:cs typeface="Georgia" pitchFamily="1" charset="0"/>
              </a:rPr>
              <a:t>Welcome </a:t>
            </a:r>
          </a:p>
          <a:p>
            <a:pPr algn="ctr"/>
            <a:r>
              <a:rPr lang="en-US" sz="4000" dirty="0" smtClean="0">
                <a:solidFill>
                  <a:srgbClr val="0C4225"/>
                </a:solidFill>
                <a:latin typeface="Georgia" pitchFamily="1" charset="0"/>
                <a:ea typeface="Georgia" pitchFamily="1" charset="0"/>
                <a:cs typeface="Georgia" pitchFamily="1" charset="0"/>
              </a:rPr>
              <a:t>NISE Network Partners !</a:t>
            </a:r>
            <a:endParaRPr lang="en-US" sz="4000" dirty="0">
              <a:solidFill>
                <a:srgbClr val="0C4225"/>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5543" name="TextBox 10"/>
          <p:cNvSpPr txBox="1">
            <a:spLocks noChangeArrowheads="1"/>
          </p:cNvSpPr>
          <p:nvPr/>
        </p:nvSpPr>
        <p:spPr bwMode="auto">
          <a:xfrm>
            <a:off x="5549900" y="6167438"/>
            <a:ext cx="3340100" cy="400050"/>
          </a:xfrm>
          <a:prstGeom prst="rect">
            <a:avLst/>
          </a:prstGeom>
          <a:noFill/>
          <a:ln w="9525">
            <a:noFill/>
            <a:miter lim="800000"/>
            <a:headEnd/>
            <a:tailEnd/>
          </a:ln>
        </p:spPr>
        <p:txBody>
          <a:bodyPr>
            <a:prstTxWarp prst="textNoShape">
              <a:avLst/>
            </a:prstTxWarp>
            <a:spAutoFit/>
          </a:bodyPr>
          <a:lstStyle/>
          <a:p>
            <a:pPr algn="r"/>
            <a:r>
              <a:rPr lang="en-US" sz="2000" dirty="0" err="1">
                <a:latin typeface="Calibri" pitchFamily="1" charset="0"/>
              </a:rPr>
              <a:t>www.nisenet.org</a:t>
            </a:r>
            <a:endParaRPr lang="en-US" sz="2000">
              <a:latin typeface="Calibri" pitchFamily="1" charset="0"/>
            </a:endParaRPr>
          </a:p>
        </p:txBody>
      </p:sp>
      <p:pic>
        <p:nvPicPr>
          <p:cNvPr id="11" name="Picture 10" descr="20120723_1092_l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0320" y="1889760"/>
            <a:ext cx="9202420" cy="3816350"/>
          </a:xfrm>
          <a:prstGeom prst="rect">
            <a:avLst/>
          </a:prstGeom>
        </p:spPr>
      </p:pic>
      <p:sp>
        <p:nvSpPr>
          <p:cNvPr id="9" name="Rectangle 8"/>
          <p:cNvSpPr/>
          <p:nvPr/>
        </p:nvSpPr>
        <p:spPr>
          <a:xfrm>
            <a:off x="0" y="179324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Tree>
    <p:extLst>
      <p:ext uri="{BB962C8B-B14F-4D97-AF65-F5344CB8AC3E}">
        <p14:creationId xmlns:p14="http://schemas.microsoft.com/office/powerpoint/2010/main" val="31713195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2100202"/>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41517095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15186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17639" y="142662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6627" name="Title 1"/>
          <p:cNvSpPr>
            <a:spLocks noGrp="1"/>
          </p:cNvSpPr>
          <p:nvPr>
            <p:ph type="title"/>
          </p:nvPr>
        </p:nvSpPr>
        <p:spPr>
          <a:xfrm>
            <a:off x="254000" y="398125"/>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What interest you the most? </a:t>
            </a:r>
            <a:r>
              <a:rPr lang="en-US" sz="3200" dirty="0" smtClean="0">
                <a:solidFill>
                  <a:srgbClr val="0C4225"/>
                </a:solidFill>
                <a:latin typeface="Georgia" charset="0"/>
                <a:ea typeface="ＭＳ Ｐゴシック" charset="0"/>
                <a:cs typeface="Georgia" charset="0"/>
              </a:rPr>
              <a:t/>
            </a:r>
            <a:br>
              <a:rPr lang="en-US" sz="3200" dirty="0" smtClean="0">
                <a:solidFill>
                  <a:srgbClr val="0C4225"/>
                </a:solidFill>
                <a:latin typeface="Georgia" charset="0"/>
                <a:ea typeface="ＭＳ Ｐゴシック" charset="0"/>
                <a:cs typeface="Georgia" charset="0"/>
              </a:rPr>
            </a:br>
            <a:r>
              <a:rPr lang="en-US" sz="3200" dirty="0" smtClean="0">
                <a:solidFill>
                  <a:srgbClr val="0C4225"/>
                </a:solidFill>
                <a:latin typeface="Georgia" charset="0"/>
                <a:ea typeface="ＭＳ Ｐゴシック" charset="0"/>
                <a:cs typeface="Georgia" charset="0"/>
              </a:rPr>
              <a:t>Snacks &amp; sticky dots</a:t>
            </a:r>
            <a:endParaRPr lang="en-US" sz="3200" dirty="0">
              <a:solidFill>
                <a:srgbClr val="0C4225"/>
              </a:solidFill>
              <a:latin typeface="Georgia" charset="0"/>
              <a:ea typeface="ＭＳ Ｐゴシック" charset="0"/>
              <a:cs typeface="Georgia" charset="0"/>
            </a:endParaRPr>
          </a:p>
        </p:txBody>
      </p:sp>
      <p:sp>
        <p:nvSpPr>
          <p:cNvPr id="9" name="Rectangle 8"/>
          <p:cNvSpPr/>
          <p:nvPr/>
        </p:nvSpPr>
        <p:spPr>
          <a:xfrm>
            <a:off x="-469899" y="2366655"/>
            <a:ext cx="5761822" cy="3754874"/>
          </a:xfrm>
          <a:prstGeom prst="rect">
            <a:avLst/>
          </a:prstGeom>
          <a:ln>
            <a:noFill/>
          </a:ln>
        </p:spPr>
        <p:txBody>
          <a:bodyPr wrap="square">
            <a:spAutoFit/>
          </a:bodyPr>
          <a:lstStyle/>
          <a:p>
            <a:pPr lvl="2"/>
            <a:endParaRPr lang="en-US" sz="2800" b="1" dirty="0" smtClean="0">
              <a:solidFill>
                <a:srgbClr val="0C4225"/>
              </a:solidFill>
              <a:latin typeface="+mn-lt"/>
              <a:cs typeface="Georgia" charset="0"/>
            </a:endParaRPr>
          </a:p>
          <a:p>
            <a:pPr lvl="2"/>
            <a:r>
              <a:rPr lang="en-US" sz="2800" b="1" dirty="0" smtClean="0">
                <a:solidFill>
                  <a:srgbClr val="008000"/>
                </a:solidFill>
                <a:latin typeface="+mn-lt"/>
                <a:cs typeface="Georgia" charset="0"/>
              </a:rPr>
              <a:t>Scenario 3: </a:t>
            </a:r>
          </a:p>
          <a:p>
            <a:pPr lvl="2"/>
            <a:r>
              <a:rPr lang="en-US" sz="2800" b="1" dirty="0" smtClean="0">
                <a:solidFill>
                  <a:srgbClr val="008000"/>
                </a:solidFill>
                <a:latin typeface="+mn-lt"/>
                <a:cs typeface="Georgia" charset="0"/>
              </a:rPr>
              <a:t>Funding </a:t>
            </a:r>
            <a:r>
              <a:rPr lang="en-US" sz="2800" b="1" dirty="0">
                <a:solidFill>
                  <a:srgbClr val="008000"/>
                </a:solidFill>
                <a:latin typeface="+mn-lt"/>
                <a:cs typeface="Georgia" charset="0"/>
              </a:rPr>
              <a:t>for a new </a:t>
            </a:r>
            <a:r>
              <a:rPr lang="en-US" sz="2800" b="1" dirty="0" smtClean="0">
                <a:solidFill>
                  <a:srgbClr val="008000"/>
                </a:solidFill>
                <a:latin typeface="+mn-lt"/>
                <a:cs typeface="Georgia" charset="0"/>
              </a:rPr>
              <a:t>topic</a:t>
            </a:r>
          </a:p>
          <a:p>
            <a:pPr lvl="2"/>
            <a:endParaRPr lang="en-US" sz="2800" b="1" dirty="0">
              <a:solidFill>
                <a:srgbClr val="008000"/>
              </a:solidFill>
              <a:latin typeface="+mn-lt"/>
            </a:endParaRPr>
          </a:p>
          <a:p>
            <a:pPr marL="1257300" lvl="2" indent="-342900">
              <a:buFont typeface="Arial"/>
              <a:buChar char="•"/>
            </a:pPr>
            <a:r>
              <a:rPr lang="en-US" sz="2600" dirty="0" smtClean="0">
                <a:latin typeface="+mn-lt"/>
              </a:rPr>
              <a:t>If </a:t>
            </a:r>
            <a:r>
              <a:rPr lang="en-US" sz="2600" dirty="0">
                <a:latin typeface="+mn-lt"/>
              </a:rPr>
              <a:t>we could repurpose the network for another topic, what topics interest you the </a:t>
            </a:r>
            <a:r>
              <a:rPr lang="en-US" sz="2600" dirty="0" smtClean="0">
                <a:latin typeface="+mn-lt"/>
              </a:rPr>
              <a:t>most?</a:t>
            </a:r>
            <a:endParaRPr lang="en-US" sz="2600" dirty="0">
              <a:latin typeface="+mn-lt"/>
            </a:endParaRPr>
          </a:p>
          <a:p>
            <a:pPr marL="457200" indent="-457200">
              <a:buFont typeface="+mj-lt"/>
              <a:buAutoNum type="arabicPeriod"/>
            </a:pPr>
            <a:endParaRPr lang="en-US" dirty="0" smtClean="0">
              <a:solidFill>
                <a:srgbClr val="0C4225"/>
              </a:solidFill>
              <a:latin typeface="+mn-lt"/>
              <a:cs typeface="Georgia" charset="0"/>
            </a:endParaRPr>
          </a:p>
          <a:p>
            <a:pPr marL="457200" indent="-457200">
              <a:buFont typeface="+mj-lt"/>
              <a:buAutoNum type="arabicPeriod"/>
            </a:pPr>
            <a:endParaRPr lang="en-US" dirty="0">
              <a:solidFill>
                <a:srgbClr val="0C4225"/>
              </a:solidFill>
              <a:latin typeface="+mn-lt"/>
              <a:cs typeface="Georgia" charset="0"/>
            </a:endParaRPr>
          </a:p>
        </p:txBody>
      </p:sp>
      <p:sp>
        <p:nvSpPr>
          <p:cNvPr id="2" name="Rectangle 1"/>
          <p:cNvSpPr/>
          <p:nvPr/>
        </p:nvSpPr>
        <p:spPr>
          <a:xfrm>
            <a:off x="5679998" y="1663276"/>
            <a:ext cx="3034033" cy="5016759"/>
          </a:xfrm>
          <a:prstGeom prst="rect">
            <a:avLst/>
          </a:prstGeom>
          <a:solidFill>
            <a:schemeClr val="bg1"/>
          </a:solidFill>
        </p:spPr>
        <p:txBody>
          <a:bodyPr wrap="square">
            <a:spAutoFit/>
          </a:bodyPr>
          <a:lstStyle/>
          <a:p>
            <a:pPr marL="285750" lvl="0" indent="-179388"/>
            <a:endParaRPr lang="en-US" sz="1400" dirty="0" smtClean="0">
              <a:latin typeface="+mn-lt"/>
            </a:endParaRPr>
          </a:p>
          <a:p>
            <a:pPr marL="285750" lvl="0" indent="-179388">
              <a:buFont typeface="Arial"/>
              <a:buChar char="•"/>
            </a:pPr>
            <a:r>
              <a:rPr lang="en-US" sz="1800" dirty="0">
                <a:solidFill>
                  <a:srgbClr val="0C4225"/>
                </a:solidFill>
                <a:latin typeface="+mn-lt"/>
              </a:rPr>
              <a:t>engineering</a:t>
            </a:r>
          </a:p>
          <a:p>
            <a:pPr marL="285750" lvl="0" indent="-179388">
              <a:buFont typeface="Arial"/>
              <a:buChar char="•"/>
            </a:pPr>
            <a:r>
              <a:rPr lang="en-US" sz="1800" dirty="0">
                <a:solidFill>
                  <a:srgbClr val="0C4225"/>
                </a:solidFill>
                <a:latin typeface="+mn-lt"/>
              </a:rPr>
              <a:t>climate change</a:t>
            </a:r>
          </a:p>
          <a:p>
            <a:pPr marL="285750" lvl="0" indent="-179388">
              <a:buFont typeface="Arial"/>
              <a:buChar char="•"/>
            </a:pPr>
            <a:r>
              <a:rPr lang="en-US" sz="1800" dirty="0">
                <a:solidFill>
                  <a:srgbClr val="0C4225"/>
                </a:solidFill>
                <a:latin typeface="+mn-lt"/>
              </a:rPr>
              <a:t>e</a:t>
            </a:r>
            <a:r>
              <a:rPr lang="en-US" sz="1800" dirty="0" smtClean="0">
                <a:solidFill>
                  <a:srgbClr val="0C4225"/>
                </a:solidFill>
                <a:latin typeface="+mn-lt"/>
              </a:rPr>
              <a:t>nergy</a:t>
            </a:r>
          </a:p>
          <a:p>
            <a:pPr marL="285750" lvl="0" indent="-179388">
              <a:buFont typeface="Arial"/>
              <a:buChar char="•"/>
            </a:pPr>
            <a:r>
              <a:rPr lang="en-US" sz="1800" dirty="0" smtClean="0">
                <a:solidFill>
                  <a:srgbClr val="0C4225"/>
                </a:solidFill>
                <a:latin typeface="+mn-lt"/>
              </a:rPr>
              <a:t>synthetic biology</a:t>
            </a:r>
          </a:p>
          <a:p>
            <a:pPr marL="285750" lvl="0" indent="-179388">
              <a:buFont typeface="Arial"/>
              <a:buChar char="•"/>
            </a:pPr>
            <a:r>
              <a:rPr lang="en-US" sz="1800" dirty="0" smtClean="0">
                <a:solidFill>
                  <a:srgbClr val="0C4225"/>
                </a:solidFill>
                <a:latin typeface="+mn-lt"/>
              </a:rPr>
              <a:t>big data</a:t>
            </a:r>
          </a:p>
          <a:p>
            <a:pPr marL="285750" lvl="0" indent="-179388">
              <a:buFont typeface="Arial"/>
              <a:buChar char="•"/>
            </a:pPr>
            <a:r>
              <a:rPr lang="en-US" sz="1800" dirty="0" smtClean="0">
                <a:solidFill>
                  <a:srgbClr val="0C4225"/>
                </a:solidFill>
                <a:latin typeface="+mn-lt"/>
              </a:rPr>
              <a:t>computer science</a:t>
            </a:r>
            <a:endParaRPr lang="en-US" sz="1800" dirty="0">
              <a:solidFill>
                <a:srgbClr val="0C4225"/>
              </a:solidFill>
              <a:latin typeface="+mn-lt"/>
            </a:endParaRPr>
          </a:p>
          <a:p>
            <a:pPr marL="285750" lvl="0" indent="-179388">
              <a:buFont typeface="Arial"/>
              <a:buChar char="•"/>
            </a:pPr>
            <a:r>
              <a:rPr lang="en-US" sz="1800" dirty="0" smtClean="0">
                <a:solidFill>
                  <a:srgbClr val="0C4225"/>
                </a:solidFill>
                <a:latin typeface="+mn-lt"/>
              </a:rPr>
              <a:t>convergent technologies (</a:t>
            </a:r>
            <a:r>
              <a:rPr lang="en-US" sz="1800" dirty="0" err="1" smtClean="0">
                <a:solidFill>
                  <a:srgbClr val="0C4225"/>
                </a:solidFill>
                <a:latin typeface="+mn-lt"/>
              </a:rPr>
              <a:t>nano</a:t>
            </a:r>
            <a:r>
              <a:rPr lang="en-US" sz="1800" dirty="0">
                <a:solidFill>
                  <a:srgbClr val="0C4225"/>
                </a:solidFill>
                <a:latin typeface="+mn-lt"/>
              </a:rPr>
              <a:t>-bio-info-</a:t>
            </a:r>
            <a:r>
              <a:rPr lang="en-US" sz="1800" dirty="0" err="1">
                <a:solidFill>
                  <a:srgbClr val="0C4225"/>
                </a:solidFill>
                <a:latin typeface="+mn-lt"/>
              </a:rPr>
              <a:t>cogno</a:t>
            </a:r>
            <a:r>
              <a:rPr lang="en-US" sz="1800" dirty="0">
                <a:solidFill>
                  <a:srgbClr val="0C4225"/>
                </a:solidFill>
                <a:latin typeface="+mn-lt"/>
              </a:rPr>
              <a:t> )</a:t>
            </a:r>
          </a:p>
          <a:p>
            <a:pPr marL="285750" lvl="0" indent="-179388">
              <a:buFont typeface="Arial"/>
              <a:buChar char="•"/>
            </a:pPr>
            <a:r>
              <a:rPr lang="en-US" sz="1800" dirty="0" smtClean="0">
                <a:solidFill>
                  <a:srgbClr val="0C4225"/>
                </a:solidFill>
                <a:latin typeface="+mn-lt"/>
              </a:rPr>
              <a:t>new </a:t>
            </a:r>
            <a:r>
              <a:rPr lang="en-US" sz="1800" dirty="0">
                <a:solidFill>
                  <a:srgbClr val="0C4225"/>
                </a:solidFill>
                <a:latin typeface="+mn-lt"/>
              </a:rPr>
              <a:t>emerging technologies</a:t>
            </a:r>
          </a:p>
          <a:p>
            <a:pPr marL="285750" lvl="0" indent="-179388">
              <a:buFont typeface="Arial"/>
              <a:buChar char="•"/>
            </a:pPr>
            <a:r>
              <a:rPr lang="en-US" sz="1800" dirty="0">
                <a:solidFill>
                  <a:srgbClr val="0C4225"/>
                </a:solidFill>
                <a:latin typeface="+mn-lt"/>
              </a:rPr>
              <a:t>societal and ethical implications</a:t>
            </a:r>
          </a:p>
          <a:p>
            <a:pPr marL="285750" lvl="0" indent="-179388">
              <a:buFont typeface="Arial"/>
              <a:buChar char="•"/>
            </a:pPr>
            <a:r>
              <a:rPr lang="en-US" sz="1800" dirty="0" err="1" smtClean="0">
                <a:solidFill>
                  <a:srgbClr val="0C4225"/>
                </a:solidFill>
                <a:latin typeface="+mn-lt"/>
              </a:rPr>
              <a:t>nano</a:t>
            </a:r>
            <a:r>
              <a:rPr lang="en-US" sz="1800" dirty="0" smtClean="0">
                <a:solidFill>
                  <a:srgbClr val="0C4225"/>
                </a:solidFill>
                <a:latin typeface="+mn-lt"/>
              </a:rPr>
              <a:t> </a:t>
            </a:r>
            <a:r>
              <a:rPr lang="en-US" sz="1800" dirty="0">
                <a:solidFill>
                  <a:srgbClr val="0C4225"/>
                </a:solidFill>
                <a:latin typeface="+mn-lt"/>
              </a:rPr>
              <a:t>is the only topic that interests </a:t>
            </a:r>
            <a:r>
              <a:rPr lang="en-US" sz="1800" dirty="0" smtClean="0">
                <a:solidFill>
                  <a:srgbClr val="0C4225"/>
                </a:solidFill>
                <a:latin typeface="+mn-lt"/>
              </a:rPr>
              <a:t>me</a:t>
            </a:r>
          </a:p>
          <a:p>
            <a:pPr marL="285750" lvl="0" indent="-179388">
              <a:buFont typeface="Arial"/>
              <a:buChar char="•"/>
            </a:pPr>
            <a:r>
              <a:rPr lang="en-US" sz="1800" dirty="0" smtClean="0">
                <a:solidFill>
                  <a:srgbClr val="0C4225"/>
                </a:solidFill>
                <a:latin typeface="+mn-lt"/>
              </a:rPr>
              <a:t>brain and neuroscience</a:t>
            </a:r>
          </a:p>
          <a:p>
            <a:pPr marL="285750" lvl="0" indent="-179388">
              <a:buFont typeface="Arial"/>
              <a:buChar char="•"/>
            </a:pPr>
            <a:r>
              <a:rPr lang="en-US" sz="1800" dirty="0" smtClean="0">
                <a:solidFill>
                  <a:srgbClr val="0C4225"/>
                </a:solidFill>
                <a:latin typeface="+mn-lt"/>
              </a:rPr>
              <a:t>maker spaces</a:t>
            </a:r>
            <a:endParaRPr lang="en-US" sz="1800" dirty="0">
              <a:solidFill>
                <a:srgbClr val="0C4225"/>
              </a:solidFill>
              <a:latin typeface="+mn-lt"/>
            </a:endParaRPr>
          </a:p>
          <a:p>
            <a:pPr marL="285750" lvl="0" indent="-179388">
              <a:buFont typeface="Arial"/>
              <a:buChar char="•"/>
            </a:pPr>
            <a:r>
              <a:rPr lang="en-US" sz="1800" dirty="0">
                <a:solidFill>
                  <a:srgbClr val="0C4225"/>
                </a:solidFill>
                <a:latin typeface="+mn-lt"/>
              </a:rPr>
              <a:t>other: _______________</a:t>
            </a:r>
          </a:p>
          <a:p>
            <a:pPr lvl="0"/>
            <a:endParaRPr lang="en-US" sz="18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3337343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2</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724025"/>
            <a:ext cx="8394700" cy="5816976"/>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Improv Activity #3: </a:t>
            </a:r>
            <a:r>
              <a:rPr lang="en-US" i="1" dirty="0">
                <a:latin typeface="Calibri" charset="0"/>
              </a:rPr>
              <a:t>Red Ball</a:t>
            </a:r>
          </a:p>
          <a:p>
            <a:pPr eaLnBrk="1" hangingPunct="1"/>
            <a:endParaRPr lang="en-US" i="1" dirty="0">
              <a:latin typeface="Calibri" charset="0"/>
            </a:endParaRPr>
          </a:p>
          <a:p>
            <a:pPr eaLnBrk="1" hangingPunct="1"/>
            <a:r>
              <a:rPr lang="en-US" dirty="0">
                <a:latin typeface="Calibri" charset="0"/>
              </a:rPr>
              <a:t>9:15	Getting Nano into your building </a:t>
            </a:r>
          </a:p>
          <a:p>
            <a:pPr eaLnBrk="1" hangingPunct="1"/>
            <a:r>
              <a:rPr lang="en-US" dirty="0">
                <a:latin typeface="Calibri" charset="0"/>
              </a:rPr>
              <a:t>		(exhibitions, signage, partnerships)</a:t>
            </a:r>
          </a:p>
          <a:p>
            <a:pPr eaLnBrk="1" hangingPunct="1"/>
            <a:endParaRPr lang="en-US" dirty="0">
              <a:latin typeface="Calibri" charset="0"/>
            </a:endParaRPr>
          </a:p>
          <a:p>
            <a:pPr eaLnBrk="1" hangingPunct="1"/>
            <a:r>
              <a:rPr lang="en-US" dirty="0">
                <a:latin typeface="Calibri" charset="0"/>
              </a:rPr>
              <a:t>10:15	Beyond Year 10 Discussion Part 1</a:t>
            </a:r>
          </a:p>
          <a:p>
            <a:pPr eaLnBrk="1" hangingPunct="1"/>
            <a:endParaRPr lang="en-US" dirty="0">
              <a:latin typeface="Calibri" charset="0"/>
            </a:endParaRPr>
          </a:p>
          <a:p>
            <a:pPr eaLnBrk="1" hangingPunct="1"/>
            <a:r>
              <a:rPr lang="en-US" dirty="0">
                <a:latin typeface="Calibri" charset="0"/>
              </a:rPr>
              <a:t>11:00	Break/List completion</a:t>
            </a:r>
          </a:p>
          <a:p>
            <a:pPr eaLnBrk="1" hangingPunct="1"/>
            <a:endParaRPr lang="en-US" dirty="0">
              <a:latin typeface="Calibri" charset="0"/>
            </a:endParaRPr>
          </a:p>
          <a:p>
            <a:pPr eaLnBrk="1" hangingPunct="1"/>
            <a:r>
              <a:rPr lang="en-US" dirty="0">
                <a:latin typeface="Calibri" charset="0"/>
              </a:rPr>
              <a:t>11:15	Beyond Year 10 Discussion Part 2</a:t>
            </a:r>
          </a:p>
          <a:p>
            <a:pPr eaLnBrk="1" hangingPunct="1"/>
            <a:endParaRPr lang="en-US" dirty="0">
              <a:latin typeface="Calibri" charset="0"/>
            </a:endParaRPr>
          </a:p>
          <a:p>
            <a:pPr eaLnBrk="1" hangingPunct="1"/>
            <a:r>
              <a:rPr lang="en-US" dirty="0">
                <a:latin typeface="Calibri" charset="0"/>
              </a:rPr>
              <a:t>11:45	Meeting wrap-up</a:t>
            </a:r>
          </a:p>
          <a:p>
            <a:pPr eaLnBrk="1" hangingPunct="1"/>
            <a:r>
              <a:rPr lang="en-US" dirty="0"/>
              <a:t> </a:t>
            </a:r>
          </a:p>
          <a:p>
            <a:pPr eaLnBrk="1" hangingPunct="1"/>
            <a:r>
              <a:rPr lang="en-US" dirty="0"/>
              <a:t> </a:t>
            </a:r>
          </a:p>
          <a:p>
            <a:pPr eaLnBrk="1" hangingPunct="1">
              <a:spcBef>
                <a:spcPct val="50000"/>
              </a:spcBef>
              <a:buFontTx/>
              <a:buChar char="•"/>
            </a:pPr>
            <a:endParaRPr lang="en-US" dirty="0">
              <a:latin typeface="Calibri" charset="0"/>
            </a:endParaRPr>
          </a:p>
        </p:txBody>
      </p:sp>
      <p:sp>
        <p:nvSpPr>
          <p:cNvPr id="7" name="Right Arrow 6"/>
          <p:cNvSpPr/>
          <p:nvPr/>
        </p:nvSpPr>
        <p:spPr>
          <a:xfrm>
            <a:off x="218720" y="5111097"/>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34817310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2</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724025"/>
            <a:ext cx="8394700" cy="5816976"/>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Improv Activity #3: </a:t>
            </a:r>
            <a:r>
              <a:rPr lang="en-US" i="1" dirty="0">
                <a:latin typeface="Calibri" charset="0"/>
              </a:rPr>
              <a:t>Red Ball</a:t>
            </a:r>
          </a:p>
          <a:p>
            <a:pPr eaLnBrk="1" hangingPunct="1"/>
            <a:endParaRPr lang="en-US" i="1" dirty="0">
              <a:latin typeface="Calibri" charset="0"/>
            </a:endParaRPr>
          </a:p>
          <a:p>
            <a:pPr eaLnBrk="1" hangingPunct="1"/>
            <a:r>
              <a:rPr lang="en-US" dirty="0">
                <a:latin typeface="Calibri" charset="0"/>
              </a:rPr>
              <a:t>9:15	Getting Nano into your building </a:t>
            </a:r>
          </a:p>
          <a:p>
            <a:pPr eaLnBrk="1" hangingPunct="1"/>
            <a:r>
              <a:rPr lang="en-US" dirty="0">
                <a:latin typeface="Calibri" charset="0"/>
              </a:rPr>
              <a:t>		(exhibitions, signage, partnerships)</a:t>
            </a:r>
          </a:p>
          <a:p>
            <a:pPr eaLnBrk="1" hangingPunct="1"/>
            <a:endParaRPr lang="en-US" dirty="0">
              <a:latin typeface="Calibri" charset="0"/>
            </a:endParaRPr>
          </a:p>
          <a:p>
            <a:pPr eaLnBrk="1" hangingPunct="1"/>
            <a:r>
              <a:rPr lang="en-US" dirty="0">
                <a:latin typeface="Calibri" charset="0"/>
              </a:rPr>
              <a:t>10:15	Beyond Year 10 Discussion Part 1</a:t>
            </a:r>
          </a:p>
          <a:p>
            <a:pPr eaLnBrk="1" hangingPunct="1"/>
            <a:endParaRPr lang="en-US" dirty="0">
              <a:latin typeface="Calibri" charset="0"/>
            </a:endParaRPr>
          </a:p>
          <a:p>
            <a:pPr eaLnBrk="1" hangingPunct="1"/>
            <a:r>
              <a:rPr lang="en-US" dirty="0">
                <a:latin typeface="Calibri" charset="0"/>
              </a:rPr>
              <a:t>11:00	Break/List completion</a:t>
            </a:r>
          </a:p>
          <a:p>
            <a:pPr eaLnBrk="1" hangingPunct="1"/>
            <a:endParaRPr lang="en-US" dirty="0">
              <a:latin typeface="Calibri" charset="0"/>
            </a:endParaRPr>
          </a:p>
          <a:p>
            <a:pPr eaLnBrk="1" hangingPunct="1"/>
            <a:r>
              <a:rPr lang="en-US" dirty="0">
                <a:latin typeface="Calibri" charset="0"/>
              </a:rPr>
              <a:t>11:15	Beyond Year 10 Discussion Part 2</a:t>
            </a:r>
          </a:p>
          <a:p>
            <a:pPr eaLnBrk="1" hangingPunct="1"/>
            <a:endParaRPr lang="en-US" dirty="0">
              <a:latin typeface="Calibri" charset="0"/>
            </a:endParaRPr>
          </a:p>
          <a:p>
            <a:pPr eaLnBrk="1" hangingPunct="1"/>
            <a:r>
              <a:rPr lang="en-US" dirty="0">
                <a:latin typeface="Calibri" charset="0"/>
              </a:rPr>
              <a:t>11:45	Meeting wrap-up</a:t>
            </a:r>
          </a:p>
          <a:p>
            <a:pPr eaLnBrk="1" hangingPunct="1"/>
            <a:r>
              <a:rPr lang="en-US" dirty="0"/>
              <a:t> </a:t>
            </a:r>
          </a:p>
          <a:p>
            <a:pPr eaLnBrk="1" hangingPunct="1"/>
            <a:r>
              <a:rPr lang="en-US" dirty="0"/>
              <a:t> </a:t>
            </a:r>
          </a:p>
          <a:p>
            <a:pPr eaLnBrk="1" hangingPunct="1">
              <a:spcBef>
                <a:spcPct val="50000"/>
              </a:spcBef>
              <a:buFontTx/>
              <a:buChar char="•"/>
            </a:pPr>
            <a:endParaRPr lang="en-US" dirty="0">
              <a:latin typeface="Calibri" charset="0"/>
            </a:endParaRPr>
          </a:p>
        </p:txBody>
      </p:sp>
      <p:sp>
        <p:nvSpPr>
          <p:cNvPr id="7" name="Right Arrow 6"/>
          <p:cNvSpPr/>
          <p:nvPr/>
        </p:nvSpPr>
        <p:spPr>
          <a:xfrm>
            <a:off x="190485" y="5776574"/>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10652482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7412"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Last Minute Logistics</a:t>
            </a:r>
            <a:endParaRPr lang="en-US" sz="4000" dirty="0">
              <a:solidFill>
                <a:srgbClr val="0C4225"/>
              </a:solidFill>
              <a:latin typeface="Georgia" charset="0"/>
              <a:ea typeface="ＭＳ Ｐゴシック" charset="0"/>
              <a:cs typeface="Georgia" charset="0"/>
            </a:endParaRPr>
          </a:p>
        </p:txBody>
      </p:sp>
      <p:pic>
        <p:nvPicPr>
          <p:cNvPr id="17414"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639251" y="1492066"/>
            <a:ext cx="8278967" cy="3477875"/>
          </a:xfrm>
          <a:prstGeom prst="rect">
            <a:avLst/>
          </a:prstGeom>
        </p:spPr>
        <p:txBody>
          <a:bodyPr wrap="square">
            <a:spAutoFit/>
          </a:bodyPr>
          <a:lstStyle/>
          <a:p>
            <a:pPr>
              <a:defRPr/>
            </a:pPr>
            <a:endParaRPr lang="en-US" sz="2400" dirty="0">
              <a:latin typeface="+mn-lt"/>
              <a:ea typeface="ＭＳ Ｐゴシック" charset="-128"/>
              <a:cs typeface="ＭＳ Ｐゴシック" charset="-128"/>
            </a:endParaRPr>
          </a:p>
          <a:p>
            <a:pPr>
              <a:defRPr/>
            </a:pPr>
            <a:r>
              <a:rPr lang="en-US" sz="2800" b="1" dirty="0">
                <a:latin typeface="+mn-lt"/>
                <a:ea typeface="ＭＳ Ｐゴシック" charset="-128"/>
                <a:cs typeface="ＭＳ Ｐゴシック" charset="-128"/>
              </a:rPr>
              <a:t>Logistics </a:t>
            </a:r>
          </a:p>
          <a:p>
            <a:pPr marL="342900" indent="-342900">
              <a:buFont typeface="Arial"/>
              <a:buChar char="•"/>
              <a:defRPr/>
            </a:pPr>
            <a:r>
              <a:rPr lang="en-US" sz="2400" dirty="0" smtClean="0">
                <a:latin typeface="+mn-lt"/>
                <a:ea typeface="ＭＳ Ｐゴシック" charset="-128"/>
                <a:cs typeface="ＭＳ Ｐゴシック" charset="-128"/>
              </a:rPr>
              <a:t>reimbursement forms</a:t>
            </a:r>
          </a:p>
          <a:p>
            <a:pPr marL="342900" indent="-342900">
              <a:buFont typeface="Arial"/>
              <a:buChar char="•"/>
              <a:defRPr/>
            </a:pPr>
            <a:r>
              <a:rPr lang="en-US" dirty="0" smtClean="0">
                <a:latin typeface="+mn-lt"/>
                <a:ea typeface="ＭＳ Ｐゴシック" charset="-128"/>
                <a:cs typeface="ＭＳ Ｐゴシック" charset="-128"/>
              </a:rPr>
              <a:t>luggage </a:t>
            </a:r>
            <a:endParaRPr lang="en-US" sz="2400" dirty="0" smtClean="0">
              <a:latin typeface="+mn-lt"/>
              <a:ea typeface="ＭＳ Ｐゴシック" charset="-128"/>
              <a:cs typeface="ＭＳ Ｐゴシック" charset="-128"/>
            </a:endParaRPr>
          </a:p>
          <a:p>
            <a:pPr marL="342900" indent="-342900">
              <a:buFont typeface="Arial"/>
              <a:buChar char="•"/>
              <a:defRPr/>
            </a:pPr>
            <a:r>
              <a:rPr lang="en-US" sz="2400" dirty="0" smtClean="0">
                <a:latin typeface="+mn-lt"/>
                <a:ea typeface="ＭＳ Ｐゴシック" charset="-128"/>
                <a:cs typeface="ＭＳ Ｐゴシック" charset="-128"/>
              </a:rPr>
              <a:t>airport rides</a:t>
            </a:r>
          </a:p>
          <a:p>
            <a:pPr marL="342900" indent="-342900">
              <a:buFont typeface="Arial"/>
              <a:buChar char="•"/>
              <a:defRPr/>
            </a:pPr>
            <a:r>
              <a:rPr lang="en-US" dirty="0" smtClean="0">
                <a:latin typeface="+mn-lt"/>
                <a:ea typeface="ＭＳ Ｐゴシック" charset="-128"/>
                <a:cs typeface="ＭＳ Ｐゴシック" charset="-128"/>
              </a:rPr>
              <a:t>swap table</a:t>
            </a:r>
            <a:r>
              <a:rPr lang="en-US" sz="2400" dirty="0" smtClean="0">
                <a:latin typeface="+mn-lt"/>
                <a:ea typeface="ＭＳ Ｐゴシック" charset="-128"/>
                <a:cs typeface="ＭＳ Ｐゴシック" charset="-128"/>
              </a:rPr>
              <a:t> </a:t>
            </a:r>
          </a:p>
          <a:p>
            <a:pPr>
              <a:defRPr/>
            </a:pPr>
            <a:endParaRPr lang="en-US" dirty="0" smtClean="0">
              <a:latin typeface="+mn-lt"/>
              <a:ea typeface="ＭＳ Ｐゴシック" charset="-128"/>
              <a:cs typeface="ＭＳ Ｐゴシック" charset="-128"/>
            </a:endParaRPr>
          </a:p>
          <a:p>
            <a:pPr>
              <a:defRPr/>
            </a:pPr>
            <a:endParaRPr lang="en-US" sz="2400" dirty="0" smtClean="0">
              <a:latin typeface="+mn-lt"/>
              <a:ea typeface="ＭＳ Ｐゴシック" charset="-128"/>
              <a:cs typeface="ＭＳ Ｐゴシック" charset="-128"/>
            </a:endParaRPr>
          </a:p>
          <a:p>
            <a:pPr>
              <a:defRPr/>
            </a:pPr>
            <a:endParaRPr lang="en-US" sz="2400" dirty="0">
              <a:latin typeface="+mn-lt"/>
              <a:ea typeface="ＭＳ Ｐゴシック" charset="-128"/>
              <a:cs typeface="ＭＳ Ｐゴシック" charset="-128"/>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15324"/>
            <a:ext cx="4157006" cy="5542676"/>
          </a:xfrm>
          <a:prstGeom prst="rect">
            <a:avLst/>
          </a:prstGeom>
        </p:spPr>
      </p:pic>
    </p:spTree>
    <p:extLst>
      <p:ext uri="{BB962C8B-B14F-4D97-AF65-F5344CB8AC3E}">
        <p14:creationId xmlns:p14="http://schemas.microsoft.com/office/powerpoint/2010/main" val="20299034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pan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063750"/>
            <a:ext cx="91440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6"/>
          <p:cNvSpPr>
            <a:spLocks noChangeArrowheads="1"/>
          </p:cNvSpPr>
          <p:nvPr/>
        </p:nvSpPr>
        <p:spPr bwMode="auto">
          <a:xfrm>
            <a:off x="907295" y="266700"/>
            <a:ext cx="691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6000" dirty="0">
                <a:solidFill>
                  <a:srgbClr val="0C4225"/>
                </a:solidFill>
                <a:latin typeface="Georgia" charset="0"/>
                <a:cs typeface="Georgia" charset="0"/>
              </a:rPr>
              <a:t>THANK YOU!</a:t>
            </a:r>
          </a:p>
          <a:p>
            <a:pPr algn="ctr"/>
            <a:r>
              <a:rPr lang="en-US" sz="2000" dirty="0">
                <a:solidFill>
                  <a:srgbClr val="0C4225"/>
                </a:solidFill>
                <a:latin typeface="Georgia" charset="0"/>
                <a:cs typeface="Georgia" charset="0"/>
              </a:rPr>
              <a:t>To all our partners - we could not do this work without you!</a:t>
            </a:r>
            <a:endParaRPr lang="en-US" sz="2000" dirty="0">
              <a:latin typeface="Calibri" charset="0"/>
            </a:endParaRPr>
          </a:p>
        </p:txBody>
      </p:sp>
      <p:sp>
        <p:nvSpPr>
          <p:cNvPr id="4" name="Rectangle 3"/>
          <p:cNvSpPr/>
          <p:nvPr/>
        </p:nvSpPr>
        <p:spPr>
          <a:xfrm>
            <a:off x="0" y="19732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9502968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5080245" y="670622"/>
            <a:ext cx="3890910" cy="785812"/>
          </a:xfrm>
        </p:spPr>
        <p:txBody>
          <a:bodyPr/>
          <a:lstStyle/>
          <a:p>
            <a:pPr algn="l" eaLnBrk="1" hangingPunct="1">
              <a:lnSpc>
                <a:spcPct val="90000"/>
              </a:lnSpc>
            </a:pPr>
            <a:r>
              <a:rPr lang="en-US" sz="3600" dirty="0" smtClean="0">
                <a:solidFill>
                  <a:srgbClr val="0C4225"/>
                </a:solidFill>
                <a:latin typeface="Georgia" charset="0"/>
                <a:ea typeface="ＭＳ Ｐゴシック" charset="0"/>
                <a:cs typeface="Georgia" charset="0"/>
              </a:rPr>
              <a:t>NISE Network </a:t>
            </a:r>
            <a:r>
              <a:rPr lang="en-US" sz="3600" dirty="0">
                <a:solidFill>
                  <a:srgbClr val="0C4225"/>
                </a:solidFill>
                <a:latin typeface="Georgia" charset="0"/>
                <a:ea typeface="ＭＳ Ｐゴシック" charset="0"/>
                <a:cs typeface="Georgia" charset="0"/>
              </a:rPr>
              <a:t>Overview</a:t>
            </a:r>
            <a:endParaRPr lang="en-US" sz="2000" dirty="0">
              <a:solidFill>
                <a:srgbClr val="0C4225"/>
              </a:solidFill>
              <a:latin typeface="Georgia" charset="0"/>
              <a:ea typeface="ＭＳ Ｐゴシック" charset="0"/>
              <a:cs typeface="Georgia" charset="0"/>
            </a:endParaRPr>
          </a:p>
        </p:txBody>
      </p:sp>
      <p:sp>
        <p:nvSpPr>
          <p:cNvPr id="16387" name="Subtitle 2"/>
          <p:cNvSpPr>
            <a:spLocks noGrp="1"/>
          </p:cNvSpPr>
          <p:nvPr>
            <p:ph type="subTitle" idx="1"/>
          </p:nvPr>
        </p:nvSpPr>
        <p:spPr>
          <a:xfrm>
            <a:off x="4833289" y="1725680"/>
            <a:ext cx="4310711" cy="4517065"/>
          </a:xfrm>
        </p:spPr>
        <p:txBody>
          <a:bodyPr/>
          <a:lstStyle/>
          <a:p>
            <a:pPr algn="l" eaLnBrk="1" hangingPunct="1">
              <a:lnSpc>
                <a:spcPct val="90000"/>
              </a:lnSpc>
              <a:spcBef>
                <a:spcPts val="0"/>
              </a:spcBef>
              <a:buClr>
                <a:srgbClr val="0C4225"/>
              </a:buClr>
              <a:defRPr/>
            </a:pPr>
            <a:endParaRPr lang="en-US" sz="2400" dirty="0" smtClean="0">
              <a:solidFill>
                <a:srgbClr val="000000"/>
              </a:solidFill>
              <a:ea typeface="MS Mincho" charset="0"/>
              <a:cs typeface="MS Mincho" charset="0"/>
            </a:endParaRPr>
          </a:p>
          <a:p>
            <a:pPr marL="342900" indent="-342900" algn="l" eaLnBrk="1" hangingPunct="1">
              <a:lnSpc>
                <a:spcPct val="90000"/>
              </a:lnSpc>
              <a:spcBef>
                <a:spcPts val="0"/>
              </a:spcBef>
              <a:buClr>
                <a:srgbClr val="0C4225"/>
              </a:buClr>
              <a:buFont typeface="Arial"/>
              <a:buChar char="•"/>
              <a:defRPr/>
            </a:pPr>
            <a:r>
              <a:rPr lang="en-US" sz="2400" dirty="0" smtClean="0">
                <a:solidFill>
                  <a:srgbClr val="000000"/>
                </a:solidFill>
                <a:ea typeface="MS Mincho" charset="0"/>
                <a:cs typeface="MS Mincho" charset="0"/>
              </a:rPr>
              <a:t>Introduction</a:t>
            </a:r>
          </a:p>
          <a:p>
            <a:pPr marL="342900" indent="-342900" algn="l" eaLnBrk="1" hangingPunct="1">
              <a:lnSpc>
                <a:spcPct val="90000"/>
              </a:lnSpc>
              <a:spcBef>
                <a:spcPts val="0"/>
              </a:spcBef>
              <a:buClr>
                <a:srgbClr val="0C4225"/>
              </a:buClr>
              <a:buFont typeface="Arial"/>
              <a:buChar char="•"/>
              <a:defRPr/>
            </a:pPr>
            <a:endParaRPr lang="en-US" sz="2400" dirty="0" smtClean="0">
              <a:solidFill>
                <a:srgbClr val="000000"/>
              </a:solidFill>
              <a:ea typeface="MS Mincho" charset="0"/>
              <a:cs typeface="MS Mincho" charset="0"/>
            </a:endParaRPr>
          </a:p>
          <a:p>
            <a:pPr marL="342900" indent="-342900" algn="l" eaLnBrk="1" hangingPunct="1">
              <a:lnSpc>
                <a:spcPct val="90000"/>
              </a:lnSpc>
              <a:spcBef>
                <a:spcPts val="0"/>
              </a:spcBef>
              <a:buClr>
                <a:srgbClr val="0C4225"/>
              </a:buClr>
              <a:buFont typeface="Arial"/>
              <a:buChar char="•"/>
              <a:defRPr/>
            </a:pPr>
            <a:r>
              <a:rPr lang="en-US" sz="2400" dirty="0" smtClean="0">
                <a:solidFill>
                  <a:srgbClr val="000000"/>
                </a:solidFill>
                <a:ea typeface="MS Mincho" charset="0"/>
                <a:cs typeface="MS Mincho" charset="0"/>
              </a:rPr>
              <a:t>Network Community</a:t>
            </a:r>
          </a:p>
          <a:p>
            <a:pPr marL="342900" indent="-342900" algn="l" eaLnBrk="1" hangingPunct="1">
              <a:lnSpc>
                <a:spcPct val="90000"/>
              </a:lnSpc>
              <a:spcBef>
                <a:spcPts val="0"/>
              </a:spcBef>
              <a:buClr>
                <a:srgbClr val="0C4225"/>
              </a:buClr>
              <a:buFont typeface="Arial"/>
              <a:buChar char="•"/>
              <a:defRPr/>
            </a:pPr>
            <a:endParaRPr lang="en-US" sz="2400" dirty="0">
              <a:solidFill>
                <a:srgbClr val="000000"/>
              </a:solidFill>
              <a:ea typeface="MS Mincho" charset="0"/>
              <a:cs typeface="MS Mincho" charset="0"/>
            </a:endParaRPr>
          </a:p>
          <a:p>
            <a:pPr marL="342900" indent="-342900" algn="l" eaLnBrk="1" hangingPunct="1">
              <a:lnSpc>
                <a:spcPct val="90000"/>
              </a:lnSpc>
              <a:spcBef>
                <a:spcPts val="0"/>
              </a:spcBef>
              <a:buClr>
                <a:srgbClr val="0C4225"/>
              </a:buClr>
              <a:buFont typeface="Arial"/>
              <a:buChar char="•"/>
              <a:defRPr/>
            </a:pPr>
            <a:r>
              <a:rPr lang="en-US" sz="2400" dirty="0" smtClean="0">
                <a:solidFill>
                  <a:srgbClr val="000000"/>
                </a:solidFill>
                <a:ea typeface="MS Mincho" charset="0"/>
                <a:cs typeface="MS Mincho" charset="0"/>
              </a:rPr>
              <a:t>Educational Products</a:t>
            </a:r>
          </a:p>
          <a:p>
            <a:pPr marL="342900" indent="-342900" algn="l" eaLnBrk="1" hangingPunct="1">
              <a:lnSpc>
                <a:spcPct val="90000"/>
              </a:lnSpc>
              <a:spcBef>
                <a:spcPts val="0"/>
              </a:spcBef>
              <a:buClr>
                <a:srgbClr val="0C4225"/>
              </a:buClr>
              <a:buFont typeface="Arial"/>
              <a:buChar char="•"/>
              <a:defRPr/>
            </a:pPr>
            <a:endParaRPr lang="en-US" sz="2400" dirty="0" smtClean="0">
              <a:solidFill>
                <a:srgbClr val="000000"/>
              </a:solidFill>
              <a:ea typeface="MS Mincho" charset="0"/>
              <a:cs typeface="MS Mincho" charset="0"/>
            </a:endParaRPr>
          </a:p>
          <a:p>
            <a:pPr marL="342900" indent="-342900" algn="l" eaLnBrk="1" hangingPunct="1">
              <a:lnSpc>
                <a:spcPct val="90000"/>
              </a:lnSpc>
              <a:spcBef>
                <a:spcPts val="0"/>
              </a:spcBef>
              <a:buClr>
                <a:srgbClr val="0C4225"/>
              </a:buClr>
              <a:buFont typeface="Arial"/>
              <a:buChar char="•"/>
              <a:defRPr/>
            </a:pPr>
            <a:r>
              <a:rPr lang="en-US" sz="2400" dirty="0" smtClean="0">
                <a:solidFill>
                  <a:srgbClr val="000000"/>
                </a:solidFill>
                <a:ea typeface="MS Mincho" charset="0"/>
                <a:cs typeface="MS Mincho" charset="0"/>
              </a:rPr>
              <a:t>Professional </a:t>
            </a:r>
            <a:br>
              <a:rPr lang="en-US" sz="2400" dirty="0" smtClean="0">
                <a:solidFill>
                  <a:srgbClr val="000000"/>
                </a:solidFill>
                <a:ea typeface="MS Mincho" charset="0"/>
                <a:cs typeface="MS Mincho" charset="0"/>
              </a:rPr>
            </a:br>
            <a:r>
              <a:rPr lang="en-US" sz="2400" dirty="0" smtClean="0">
                <a:solidFill>
                  <a:srgbClr val="000000"/>
                </a:solidFill>
                <a:ea typeface="MS Mincho" charset="0"/>
                <a:cs typeface="MS Mincho" charset="0"/>
              </a:rPr>
              <a:t>Tools and Guides</a:t>
            </a:r>
          </a:p>
          <a:p>
            <a:pPr marL="342900" indent="-342900" algn="l" eaLnBrk="1" hangingPunct="1">
              <a:lnSpc>
                <a:spcPct val="90000"/>
              </a:lnSpc>
              <a:spcBef>
                <a:spcPts val="0"/>
              </a:spcBef>
              <a:buClr>
                <a:srgbClr val="0C4225"/>
              </a:buClr>
              <a:buFont typeface="Arial"/>
              <a:buChar char="•"/>
              <a:defRPr/>
            </a:pPr>
            <a:endParaRPr lang="en-US" sz="2400" dirty="0" smtClean="0">
              <a:solidFill>
                <a:srgbClr val="000000"/>
              </a:solidFill>
              <a:ea typeface="MS Mincho" charset="0"/>
              <a:cs typeface="MS Mincho" charset="0"/>
            </a:endParaRPr>
          </a:p>
          <a:p>
            <a:pPr marL="342900" indent="-342900" algn="l" eaLnBrk="1" hangingPunct="1">
              <a:lnSpc>
                <a:spcPct val="90000"/>
              </a:lnSpc>
              <a:spcBef>
                <a:spcPts val="0"/>
              </a:spcBef>
              <a:buClr>
                <a:srgbClr val="0C4225"/>
              </a:buClr>
              <a:buFont typeface="Arial"/>
              <a:buChar char="•"/>
              <a:defRPr/>
            </a:pPr>
            <a:r>
              <a:rPr lang="en-US" sz="2400" dirty="0" smtClean="0">
                <a:solidFill>
                  <a:srgbClr val="000000"/>
                </a:solidFill>
                <a:ea typeface="MS Mincho" charset="0"/>
                <a:cs typeface="MS Mincho" charset="0"/>
              </a:rPr>
              <a:t>Upcoming Opportunities</a:t>
            </a:r>
          </a:p>
        </p:txBody>
      </p:sp>
      <p:pic>
        <p:nvPicPr>
          <p:cNvPr id="17413"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20120723_107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4603972" cy="6906462"/>
          </a:xfrm>
          <a:prstGeom prst="rect">
            <a:avLst/>
          </a:prstGeom>
        </p:spPr>
      </p:pic>
      <p:sp>
        <p:nvSpPr>
          <p:cNvPr id="7" name="Rectangle 6"/>
          <p:cNvSpPr/>
          <p:nvPr/>
        </p:nvSpPr>
        <p:spPr>
          <a:xfrm>
            <a:off x="4596941" y="-4211"/>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2318456"/>
            <a:ext cx="4749800" cy="2209800"/>
          </a:xfrm>
        </p:spPr>
        <p:txBody>
          <a:bodyPr>
            <a:normAutofit fontScale="90000"/>
          </a:bodyPr>
          <a:lstStyle/>
          <a:p>
            <a:pPr algn="l">
              <a:lnSpc>
                <a:spcPct val="90000"/>
              </a:lnSpc>
            </a:pPr>
            <a:r>
              <a:rPr lang="en-US" sz="6111" kern="0" dirty="0" smtClean="0">
                <a:solidFill>
                  <a:srgbClr val="0C4225"/>
                </a:solidFill>
                <a:latin typeface="Georgia"/>
                <a:ea typeface="+mj-ea"/>
                <a:cs typeface="Georgia"/>
              </a:rPr>
              <a:t>NISE</a:t>
            </a:r>
            <a:br>
              <a:rPr lang="en-US" sz="6111" kern="0" dirty="0" smtClean="0">
                <a:solidFill>
                  <a:srgbClr val="0C4225"/>
                </a:solidFill>
                <a:latin typeface="Georgia"/>
                <a:ea typeface="+mj-ea"/>
                <a:cs typeface="Georgia"/>
              </a:rPr>
            </a:br>
            <a:r>
              <a:rPr lang="en-US" sz="6111" kern="0" dirty="0" smtClean="0">
                <a:solidFill>
                  <a:srgbClr val="0C4225"/>
                </a:solidFill>
                <a:latin typeface="Georgia"/>
                <a:cs typeface="Georgia"/>
              </a:rPr>
              <a:t>Network</a:t>
            </a:r>
            <a:br>
              <a:rPr lang="en-US" sz="6111" kern="0" dirty="0" smtClean="0">
                <a:solidFill>
                  <a:srgbClr val="0C4225"/>
                </a:solidFill>
                <a:latin typeface="Georgia"/>
                <a:cs typeface="Georgia"/>
              </a:rPr>
            </a:br>
            <a:r>
              <a:rPr lang="en-US" sz="6111" kern="0" dirty="0" smtClean="0">
                <a:solidFill>
                  <a:srgbClr val="0C4225"/>
                </a:solidFill>
                <a:latin typeface="Georgia"/>
                <a:cs typeface="Georgia"/>
              </a:rPr>
              <a:t/>
            </a:r>
            <a:br>
              <a:rPr lang="en-US" sz="6111" kern="0" dirty="0" smtClean="0">
                <a:solidFill>
                  <a:srgbClr val="0C4225"/>
                </a:solidFill>
                <a:latin typeface="Georgia"/>
                <a:cs typeface="Georgia"/>
              </a:rPr>
            </a:br>
            <a:r>
              <a:rPr lang="en-US" sz="3556" kern="0" dirty="0" smtClean="0">
                <a:solidFill>
                  <a:srgbClr val="0C4225"/>
                </a:solidFill>
                <a:latin typeface="Georgia"/>
                <a:cs typeface="Georgia"/>
              </a:rPr>
              <a:t>Nanoscale Informal Science Education Network</a:t>
            </a:r>
            <a:br>
              <a:rPr lang="en-US" sz="3556" kern="0" dirty="0" smtClean="0">
                <a:solidFill>
                  <a:srgbClr val="0C4225"/>
                </a:solidFill>
                <a:latin typeface="Georgia"/>
                <a:cs typeface="Georgia"/>
              </a:rPr>
            </a:br>
            <a:r>
              <a:rPr lang="en-US" sz="2000" kern="0" dirty="0" smtClean="0">
                <a:solidFill>
                  <a:srgbClr val="0C4225"/>
                </a:solidFill>
                <a:latin typeface="Georgia"/>
                <a:cs typeface="Georgia"/>
              </a:rPr>
              <a:t/>
            </a:r>
            <a:br>
              <a:rPr lang="en-US" sz="2000" kern="0" dirty="0" smtClean="0">
                <a:solidFill>
                  <a:srgbClr val="0C4225"/>
                </a:solidFill>
                <a:latin typeface="Georgia"/>
                <a:cs typeface="Georgia"/>
              </a:rPr>
            </a:br>
            <a:r>
              <a:rPr lang="en-US" sz="2000" kern="0" dirty="0" smtClean="0">
                <a:solidFill>
                  <a:srgbClr val="0C4225"/>
                </a:solidFill>
                <a:latin typeface="Georgia"/>
                <a:cs typeface="Georgia"/>
              </a:rPr>
              <a:t/>
            </a:r>
            <a:br>
              <a:rPr lang="en-US" sz="2000" kern="0" dirty="0" smtClean="0">
                <a:solidFill>
                  <a:srgbClr val="0C4225"/>
                </a:solidFill>
                <a:latin typeface="Georgia"/>
                <a:cs typeface="Georgia"/>
              </a:rPr>
            </a:br>
            <a:r>
              <a:rPr lang="en-US" sz="2000" dirty="0" smtClean="0"/>
              <a:t>The NISE Network is a national community of researchers and informal science educators dedicated to fostering public awareness, engagement, and understanding of nanoscale science, engineering, and technology.</a:t>
            </a:r>
            <a:r>
              <a:rPr lang="en-US" kern="0" dirty="0" smtClean="0">
                <a:solidFill>
                  <a:srgbClr val="0C4225"/>
                </a:solidFill>
                <a:latin typeface="Georgia"/>
                <a:ea typeface="+mj-ea"/>
                <a:cs typeface="Georgia"/>
              </a:rPr>
              <a:t/>
            </a:r>
            <a:br>
              <a:rPr lang="en-US" kern="0" dirty="0" smtClean="0">
                <a:solidFill>
                  <a:srgbClr val="0C4225"/>
                </a:solidFill>
                <a:latin typeface="Georgia"/>
                <a:ea typeface="+mj-ea"/>
                <a:cs typeface="Georgia"/>
              </a:rPr>
            </a:br>
            <a:endParaRPr lang="en-US" dirty="0">
              <a:solidFill>
                <a:srgbClr val="0C4225"/>
              </a:solidFill>
              <a:latin typeface="Georgia"/>
              <a:cs typeface="Georgia"/>
            </a:endParaRPr>
          </a:p>
        </p:txBody>
      </p:sp>
      <p:sp>
        <p:nvSpPr>
          <p:cNvPr id="6" name="Rectangle 5"/>
          <p:cNvSpPr/>
          <p:nvPr/>
        </p:nvSpPr>
        <p:spPr>
          <a:xfrm>
            <a:off x="3428999" y="0"/>
            <a:ext cx="91440"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ISE_tag_whi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221" y="6331203"/>
            <a:ext cx="897512" cy="350030"/>
          </a:xfrm>
          <a:prstGeom prst="rect">
            <a:avLst/>
          </a:prstGeom>
        </p:spPr>
      </p:pic>
      <p:pic>
        <p:nvPicPr>
          <p:cNvPr id="9" name="Picture 1" descr="isaa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34169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95356" y="5832103"/>
            <a:ext cx="992222" cy="99819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5672126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1143000"/>
            <a:ext cx="9144000" cy="91440"/>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 name="Title 1"/>
          <p:cNvSpPr>
            <a:spLocks noGrp="1"/>
          </p:cNvSpPr>
          <p:nvPr>
            <p:ph type="title"/>
          </p:nvPr>
        </p:nvSpPr>
        <p:spPr>
          <a:xfrm>
            <a:off x="254000" y="274638"/>
            <a:ext cx="8407400" cy="741362"/>
          </a:xfrm>
        </p:spPr>
        <p:txBody>
          <a:bodyPr>
            <a:normAutofit/>
          </a:bodyPr>
          <a:lstStyle/>
          <a:p>
            <a:pPr algn="l">
              <a:lnSpc>
                <a:spcPct val="90000"/>
              </a:lnSpc>
            </a:pPr>
            <a:r>
              <a:rPr lang="en-US" sz="4000" dirty="0" smtClean="0">
                <a:solidFill>
                  <a:srgbClr val="0C4225"/>
                </a:solidFill>
                <a:latin typeface="Georgia"/>
                <a:cs typeface="Georgia"/>
              </a:rPr>
              <a:t>What is Nano?</a:t>
            </a:r>
            <a:endParaRPr lang="en-US" sz="4000" dirty="0">
              <a:solidFill>
                <a:srgbClr val="0C4225"/>
              </a:solidFill>
              <a:latin typeface="Georgia"/>
              <a:cs typeface="Georgia"/>
            </a:endParaRPr>
          </a:p>
        </p:txBody>
      </p:sp>
      <p:sp>
        <p:nvSpPr>
          <p:cNvPr id="5" name="TextBox 4"/>
          <p:cNvSpPr txBox="1"/>
          <p:nvPr/>
        </p:nvSpPr>
        <p:spPr>
          <a:xfrm>
            <a:off x="2933700" y="1475740"/>
            <a:ext cx="6210300" cy="5078314"/>
          </a:xfrm>
          <a:prstGeom prst="rect">
            <a:avLst/>
          </a:prstGeom>
          <a:noFill/>
        </p:spPr>
        <p:txBody>
          <a:bodyPr wrap="square" rtlCol="0">
            <a:spAutoFit/>
          </a:bodyPr>
          <a:lstStyle/>
          <a:p>
            <a:pPr marL="342900" indent="-342900">
              <a:buAutoNum type="arabicPeriod"/>
            </a:pPr>
            <a:r>
              <a:rPr lang="en-US" b="1" dirty="0" smtClean="0">
                <a:latin typeface="+mn-lt"/>
              </a:rPr>
              <a:t>Nano is small and different</a:t>
            </a:r>
          </a:p>
          <a:p>
            <a:r>
              <a:rPr lang="en-US" sz="1800" dirty="0" smtClean="0">
                <a:latin typeface="+mn-lt"/>
              </a:rPr>
              <a:t>Nanometer</a:t>
            </a:r>
            <a:r>
              <a:rPr lang="en-US" sz="1800" dirty="0">
                <a:latin typeface="+mn-lt"/>
              </a:rPr>
              <a:t>-sized things are very small, and </a:t>
            </a:r>
            <a:r>
              <a:rPr lang="en-US" sz="1800" dirty="0" smtClean="0">
                <a:latin typeface="+mn-lt"/>
              </a:rPr>
              <a:t>often behave </a:t>
            </a:r>
            <a:r>
              <a:rPr lang="en-US" sz="1800" dirty="0">
                <a:latin typeface="+mn-lt"/>
              </a:rPr>
              <a:t>differently than larger things do.</a:t>
            </a:r>
          </a:p>
          <a:p>
            <a:endParaRPr lang="en-US" sz="1600" dirty="0" smtClean="0">
              <a:latin typeface="+mn-lt"/>
            </a:endParaRPr>
          </a:p>
          <a:p>
            <a:r>
              <a:rPr lang="en-US" sz="2200" b="1" dirty="0">
                <a:latin typeface="+mn-lt"/>
              </a:rPr>
              <a:t>2</a:t>
            </a:r>
            <a:r>
              <a:rPr lang="en-US" b="1" dirty="0">
                <a:latin typeface="+mn-lt"/>
              </a:rPr>
              <a:t>. Nano is </a:t>
            </a:r>
            <a:r>
              <a:rPr lang="en-US" b="1" dirty="0" smtClean="0">
                <a:latin typeface="+mn-lt"/>
              </a:rPr>
              <a:t>studying and </a:t>
            </a:r>
            <a:r>
              <a:rPr lang="en-US" b="1" dirty="0">
                <a:latin typeface="+mn-lt"/>
              </a:rPr>
              <a:t>making </a:t>
            </a:r>
            <a:r>
              <a:rPr lang="en-US" b="1" dirty="0" smtClean="0">
                <a:latin typeface="+mn-lt"/>
              </a:rPr>
              <a:t>tiny things</a:t>
            </a:r>
          </a:p>
          <a:p>
            <a:r>
              <a:rPr lang="en-US" sz="1800" dirty="0" smtClean="0">
                <a:latin typeface="+mn-lt"/>
              </a:rPr>
              <a:t>Scientists </a:t>
            </a:r>
            <a:r>
              <a:rPr lang="en-US" sz="1800" dirty="0">
                <a:latin typeface="+mn-lt"/>
              </a:rPr>
              <a:t>and engineers have formed </a:t>
            </a:r>
            <a:r>
              <a:rPr lang="en-US" sz="1800" dirty="0" smtClean="0">
                <a:latin typeface="+mn-lt"/>
              </a:rPr>
              <a:t>the interdisciplinary </a:t>
            </a:r>
            <a:r>
              <a:rPr lang="en-US" sz="1800" dirty="0">
                <a:latin typeface="+mn-lt"/>
              </a:rPr>
              <a:t>field of nanotechnology </a:t>
            </a:r>
            <a:r>
              <a:rPr lang="en-US" sz="1800" dirty="0" smtClean="0">
                <a:latin typeface="+mn-lt"/>
              </a:rPr>
              <a:t>by investigating </a:t>
            </a:r>
            <a:r>
              <a:rPr lang="en-US" sz="1800" dirty="0">
                <a:latin typeface="+mn-lt"/>
              </a:rPr>
              <a:t>properties and </a:t>
            </a:r>
            <a:r>
              <a:rPr lang="en-US" sz="1800" dirty="0" smtClean="0">
                <a:latin typeface="+mn-lt"/>
              </a:rPr>
              <a:t>manipulating matter </a:t>
            </a:r>
            <a:r>
              <a:rPr lang="en-US" sz="1800" dirty="0">
                <a:latin typeface="+mn-lt"/>
              </a:rPr>
              <a:t>at </a:t>
            </a:r>
            <a:r>
              <a:rPr lang="en-US" sz="1800" dirty="0" smtClean="0">
                <a:latin typeface="+mn-lt"/>
              </a:rPr>
              <a:t>the </a:t>
            </a:r>
            <a:r>
              <a:rPr lang="en-US" sz="1800" dirty="0">
                <a:latin typeface="+mn-lt"/>
              </a:rPr>
              <a:t>nanoscale.</a:t>
            </a:r>
          </a:p>
          <a:p>
            <a:endParaRPr lang="en-US" sz="1600" dirty="0" smtClean="0">
              <a:latin typeface="+mn-lt"/>
            </a:endParaRPr>
          </a:p>
          <a:p>
            <a:r>
              <a:rPr lang="en-US" b="1" dirty="0" smtClean="0">
                <a:latin typeface="+mn-lt"/>
              </a:rPr>
              <a:t>3</a:t>
            </a:r>
            <a:r>
              <a:rPr lang="en-US" b="1" dirty="0">
                <a:latin typeface="+mn-lt"/>
              </a:rPr>
              <a:t>. Nano is </a:t>
            </a:r>
            <a:r>
              <a:rPr lang="en-US" b="1" dirty="0" smtClean="0">
                <a:latin typeface="+mn-lt"/>
              </a:rPr>
              <a:t>new technologies</a:t>
            </a:r>
            <a:endParaRPr lang="en-US" b="1" dirty="0">
              <a:latin typeface="+mn-lt"/>
            </a:endParaRPr>
          </a:p>
          <a:p>
            <a:r>
              <a:rPr lang="en-US" sz="1800" dirty="0">
                <a:latin typeface="+mn-lt"/>
              </a:rPr>
              <a:t>Nanoscience, nanotechnology, </a:t>
            </a:r>
            <a:r>
              <a:rPr lang="en-US" sz="1800" dirty="0" smtClean="0">
                <a:latin typeface="+mn-lt"/>
              </a:rPr>
              <a:t>and nanoengineering lead </a:t>
            </a:r>
            <a:r>
              <a:rPr lang="en-US" sz="1800" dirty="0">
                <a:latin typeface="+mn-lt"/>
              </a:rPr>
              <a:t>to new knowledge and innovations that </a:t>
            </a:r>
            <a:r>
              <a:rPr lang="en-US" sz="1800" dirty="0" smtClean="0">
                <a:latin typeface="+mn-lt"/>
              </a:rPr>
              <a:t>weren’t possible </a:t>
            </a:r>
            <a:r>
              <a:rPr lang="en-US" sz="1800" dirty="0">
                <a:latin typeface="+mn-lt"/>
              </a:rPr>
              <a:t>before.</a:t>
            </a:r>
          </a:p>
          <a:p>
            <a:endParaRPr lang="en-US" sz="1600" dirty="0" smtClean="0">
              <a:latin typeface="+mn-lt"/>
            </a:endParaRPr>
          </a:p>
          <a:p>
            <a:r>
              <a:rPr lang="en-US" sz="2200" b="1" dirty="0">
                <a:latin typeface="+mn-lt"/>
              </a:rPr>
              <a:t>4. </a:t>
            </a:r>
            <a:r>
              <a:rPr lang="en-US" b="1" dirty="0">
                <a:latin typeface="+mn-lt"/>
              </a:rPr>
              <a:t>Nano is part </a:t>
            </a:r>
            <a:r>
              <a:rPr lang="en-US" b="1" dirty="0" smtClean="0">
                <a:latin typeface="+mn-lt"/>
              </a:rPr>
              <a:t>of our </a:t>
            </a:r>
            <a:r>
              <a:rPr lang="en-US" b="1" dirty="0">
                <a:latin typeface="+mn-lt"/>
              </a:rPr>
              <a:t>society </a:t>
            </a:r>
            <a:r>
              <a:rPr lang="en-US" b="1" dirty="0" smtClean="0">
                <a:latin typeface="+mn-lt"/>
              </a:rPr>
              <a:t>and our </a:t>
            </a:r>
            <a:r>
              <a:rPr lang="en-US" b="1" dirty="0">
                <a:latin typeface="+mn-lt"/>
              </a:rPr>
              <a:t>future</a:t>
            </a:r>
          </a:p>
          <a:p>
            <a:r>
              <a:rPr lang="en-US" sz="1800" dirty="0">
                <a:latin typeface="+mn-lt"/>
              </a:rPr>
              <a:t>Nanotechnologies—and their costs, utility, risks, </a:t>
            </a:r>
            <a:r>
              <a:rPr lang="en-US" sz="1800" dirty="0" smtClean="0">
                <a:latin typeface="+mn-lt"/>
              </a:rPr>
              <a:t>and benefits</a:t>
            </a:r>
            <a:r>
              <a:rPr lang="en-US" sz="1800" dirty="0">
                <a:latin typeface="+mn-lt"/>
              </a:rPr>
              <a:t>—are closely interconnected with society </a:t>
            </a:r>
            <a:endParaRPr lang="en-US" sz="1800" dirty="0" smtClean="0">
              <a:latin typeface="+mn-lt"/>
            </a:endParaRPr>
          </a:p>
          <a:p>
            <a:r>
              <a:rPr lang="en-US" sz="1800" dirty="0" smtClean="0">
                <a:latin typeface="+mn-lt"/>
              </a:rPr>
              <a:t>and with </a:t>
            </a:r>
            <a:r>
              <a:rPr lang="en-US" sz="1800" dirty="0">
                <a:latin typeface="+mn-lt"/>
              </a:rPr>
              <a:t>our values.</a:t>
            </a:r>
            <a:endParaRPr lang="en-US" sz="1800" dirty="0">
              <a:latin typeface="+mn-lt"/>
              <a:cs typeface="Aria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pic>
        <p:nvPicPr>
          <p:cNvPr id="8"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61145"/>
            <a:ext cx="276225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639" y="6286500"/>
            <a:ext cx="1212398" cy="471488"/>
          </a:xfrm>
          <a:prstGeom prst="rect">
            <a:avLst/>
          </a:prstGeom>
        </p:spPr>
      </p:pic>
    </p:spTree>
    <p:extLst>
      <p:ext uri="{BB962C8B-B14F-4D97-AF65-F5344CB8AC3E}">
        <p14:creationId xmlns:p14="http://schemas.microsoft.com/office/powerpoint/2010/main" val="32930469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459"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Year </a:t>
            </a:r>
            <a:r>
              <a:rPr lang="en-US" sz="4000" dirty="0" smtClean="0">
                <a:solidFill>
                  <a:srgbClr val="0C4225"/>
                </a:solidFill>
                <a:latin typeface="Georgia" charset="0"/>
                <a:ea typeface="ＭＳ Ｐゴシック" charset="0"/>
                <a:cs typeface="Georgia" charset="0"/>
              </a:rPr>
              <a:t>6-</a:t>
            </a:r>
            <a:r>
              <a:rPr lang="en-US" sz="4000" dirty="0">
                <a:solidFill>
                  <a:srgbClr val="0C4225"/>
                </a:solidFill>
                <a:latin typeface="Georgia" charset="0"/>
                <a:ea typeface="ＭＳ Ｐゴシック" charset="0"/>
                <a:cs typeface="Georgia" charset="0"/>
              </a:rPr>
              <a:t>10 Focus</a:t>
            </a:r>
          </a:p>
        </p:txBody>
      </p:sp>
      <p:sp>
        <p:nvSpPr>
          <p:cNvPr id="19460" name="TextBox 4"/>
          <p:cNvSpPr txBox="1">
            <a:spLocks noChangeArrowheads="1"/>
          </p:cNvSpPr>
          <p:nvPr/>
        </p:nvSpPr>
        <p:spPr bwMode="auto">
          <a:xfrm>
            <a:off x="3822700" y="2103438"/>
            <a:ext cx="4019550" cy="371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pPr>
            <a:r>
              <a:rPr lang="en-US" sz="2800" b="1" dirty="0">
                <a:solidFill>
                  <a:srgbClr val="000000"/>
                </a:solidFill>
                <a:latin typeface="Calibri" charset="0"/>
                <a:ea typeface="MS Mincho" charset="0"/>
                <a:cs typeface="MS Mincho" charset="0"/>
              </a:rPr>
              <a:t>Years 1-5:  (2005-2010)</a:t>
            </a:r>
            <a:endParaRPr lang="en-US" sz="2800" dirty="0">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r>
              <a:rPr lang="en-US" sz="2800" dirty="0">
                <a:solidFill>
                  <a:srgbClr val="000000"/>
                </a:solidFill>
                <a:latin typeface="Calibri" charset="0"/>
                <a:ea typeface="MS Mincho" charset="0"/>
                <a:cs typeface="MS Mincho" charset="0"/>
              </a:rPr>
              <a:t>Building the network</a:t>
            </a:r>
          </a:p>
          <a:p>
            <a:pPr eaLnBrk="1" hangingPunct="1">
              <a:spcBef>
                <a:spcPct val="35000"/>
              </a:spcBef>
              <a:buClr>
                <a:srgbClr val="000000"/>
              </a:buClr>
            </a:pPr>
            <a:endParaRPr lang="en-US" sz="2800" dirty="0">
              <a:solidFill>
                <a:srgbClr val="000000"/>
              </a:solidFill>
              <a:latin typeface="Calibri" charset="0"/>
              <a:ea typeface="MS Mincho" charset="0"/>
              <a:cs typeface="MS Mincho" charset="0"/>
            </a:endParaRPr>
          </a:p>
          <a:p>
            <a:pPr eaLnBrk="1" hangingPunct="1">
              <a:spcBef>
                <a:spcPct val="35000"/>
              </a:spcBef>
              <a:buClr>
                <a:srgbClr val="000000"/>
              </a:buClr>
            </a:pPr>
            <a:r>
              <a:rPr lang="en-US" sz="2800" b="1" dirty="0">
                <a:solidFill>
                  <a:srgbClr val="000000"/>
                </a:solidFill>
                <a:latin typeface="Calibri" charset="0"/>
                <a:ea typeface="MS Mincho" charset="0"/>
                <a:cs typeface="MS Mincho" charset="0"/>
              </a:rPr>
              <a:t>Years 6-10: (2010-2015)</a:t>
            </a:r>
            <a:endParaRPr lang="en-US" sz="2800" dirty="0">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r>
              <a:rPr lang="en-US" sz="2800" dirty="0">
                <a:solidFill>
                  <a:srgbClr val="000000"/>
                </a:solidFill>
                <a:latin typeface="Calibri" charset="0"/>
                <a:ea typeface="MS Mincho" charset="0"/>
                <a:cs typeface="MS Mincho" charset="0"/>
              </a:rPr>
              <a:t>Engaging the public through the network</a:t>
            </a:r>
          </a:p>
          <a:p>
            <a:pPr eaLnBrk="1" hangingPunct="1"/>
            <a:endParaRPr lang="en-US" sz="2800" dirty="0">
              <a:latin typeface="Calibri" charset="0"/>
              <a:cs typeface="Arial" charset="0"/>
            </a:endParaRPr>
          </a:p>
        </p:txBody>
      </p:sp>
      <p:pic>
        <p:nvPicPr>
          <p:cNvPr id="19461"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sc_639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 y="1252716"/>
            <a:ext cx="2730243" cy="5697900"/>
          </a:xfrm>
          <a:prstGeom prst="rect">
            <a:avLst/>
          </a:prstGeom>
        </p:spPr>
      </p:pic>
      <p:sp>
        <p:nvSpPr>
          <p:cNvPr id="10" name="Rectangle 9"/>
          <p:cNvSpPr/>
          <p:nvPr/>
        </p:nvSpPr>
        <p:spPr>
          <a:xfrm>
            <a:off x="0" y="1160641"/>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21507"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NISE Network: Goals</a:t>
            </a:r>
          </a:p>
        </p:txBody>
      </p:sp>
      <p:sp>
        <p:nvSpPr>
          <p:cNvPr id="22532" name="TextBox 4"/>
          <p:cNvSpPr txBox="1">
            <a:spLocks noChangeArrowheads="1"/>
          </p:cNvSpPr>
          <p:nvPr/>
        </p:nvSpPr>
        <p:spPr bwMode="auto">
          <a:xfrm>
            <a:off x="3097213" y="1468438"/>
            <a:ext cx="597376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solidFill>
                  <a:srgbClr val="000000"/>
                </a:solidFill>
                <a:latin typeface="Calibri" charset="0"/>
                <a:ea typeface="MS Mincho" charset="0"/>
                <a:cs typeface="MS Mincho" charset="0"/>
              </a:rPr>
              <a:t>Network community: </a:t>
            </a:r>
            <a:r>
              <a:rPr lang="en-US" sz="2000" dirty="0" smtClean="0">
                <a:solidFill>
                  <a:srgbClr val="000000"/>
                </a:solidFill>
                <a:latin typeface="Calibri" charset="0"/>
                <a:ea typeface="MS Mincho" charset="0"/>
                <a:cs typeface="MS Mincho" charset="0"/>
              </a:rPr>
              <a:t>increase capacity in the field</a:t>
            </a:r>
          </a:p>
          <a:p>
            <a:pPr marL="465138" lvl="1" eaLnBrk="1" hangingPunct="1">
              <a:spcBef>
                <a:spcPct val="35000"/>
              </a:spcBef>
              <a:buClr>
                <a:srgbClr val="000000"/>
              </a:buClr>
              <a:buFont typeface="Times" charset="0"/>
              <a:buChar char="•"/>
              <a:defRPr/>
            </a:pPr>
            <a:r>
              <a:rPr lang="en-US" sz="2000" dirty="0" smtClean="0">
                <a:solidFill>
                  <a:srgbClr val="000000"/>
                </a:solidFill>
                <a:latin typeface="Calibri" charset="0"/>
                <a:ea typeface="MS Mincho" charset="0"/>
                <a:cs typeface="MS Mincho" charset="0"/>
              </a:rPr>
              <a:t>Support partners in engaging the public in </a:t>
            </a:r>
            <a:br>
              <a:rPr lang="en-US" sz="2000" dirty="0" smtClean="0">
                <a:solidFill>
                  <a:srgbClr val="000000"/>
                </a:solidFill>
                <a:latin typeface="Calibri" charset="0"/>
                <a:ea typeface="MS Mincho" charset="0"/>
                <a:cs typeface="MS Mincho" charset="0"/>
              </a:rPr>
            </a:br>
            <a:r>
              <a:rPr lang="en-US" sz="2000" dirty="0" smtClean="0">
                <a:solidFill>
                  <a:srgbClr val="000000"/>
                </a:solidFill>
                <a:latin typeface="Calibri" charset="0"/>
                <a:ea typeface="MS Mincho" charset="0"/>
                <a:cs typeface="MS Mincho" charset="0"/>
              </a:rPr>
              <a:t>nanoscale science, engineering, and technology</a:t>
            </a:r>
          </a:p>
          <a:p>
            <a:pPr marL="465138" lvl="1" eaLnBrk="1" hangingPunct="1">
              <a:spcBef>
                <a:spcPct val="35000"/>
              </a:spcBef>
              <a:buClr>
                <a:srgbClr val="000000"/>
              </a:buClr>
              <a:buFont typeface="Times" charset="0"/>
              <a:buChar char="•"/>
              <a:defRPr/>
            </a:pPr>
            <a:r>
              <a:rPr lang="en-US" sz="2000" dirty="0" smtClean="0">
                <a:solidFill>
                  <a:srgbClr val="000000"/>
                </a:solidFill>
                <a:latin typeface="Calibri" charset="0"/>
                <a:ea typeface="MS Mincho" charset="0"/>
                <a:cs typeface="MS Mincho" charset="0"/>
              </a:rPr>
              <a:t>Form partnerships among Informal Science Education institutions and research centers</a:t>
            </a:r>
          </a:p>
          <a:p>
            <a:pPr eaLnBrk="1" hangingPunct="1">
              <a:spcBef>
                <a:spcPct val="35000"/>
              </a:spcBef>
              <a:buClr>
                <a:srgbClr val="000000"/>
              </a:buClr>
              <a:defRPr/>
            </a:pPr>
            <a:r>
              <a:rPr lang="en-US" sz="2200" b="1" dirty="0" smtClean="0">
                <a:solidFill>
                  <a:srgbClr val="000000"/>
                </a:solidFill>
                <a:latin typeface="Calibri" charset="0"/>
                <a:ea typeface="MS Mincho" charset="0"/>
                <a:cs typeface="MS Mincho" charset="0"/>
              </a:rPr>
              <a:t>Educational products: </a:t>
            </a:r>
            <a:r>
              <a:rPr lang="en-US" sz="2000" dirty="0" smtClean="0">
                <a:solidFill>
                  <a:srgbClr val="000000"/>
                </a:solidFill>
                <a:latin typeface="Calibri" charset="0"/>
                <a:ea typeface="MS Mincho" charset="0"/>
                <a:cs typeface="MS Mincho" charset="0"/>
              </a:rPr>
              <a:t>engage the public</a:t>
            </a:r>
          </a:p>
          <a:p>
            <a:pPr marL="465138" lvl="1" eaLnBrk="1" hangingPunct="1">
              <a:spcBef>
                <a:spcPct val="35000"/>
              </a:spcBef>
              <a:buClr>
                <a:srgbClr val="000000"/>
              </a:buClr>
              <a:buFont typeface="Times" charset="0"/>
              <a:buChar char="•"/>
              <a:defRPr/>
            </a:pPr>
            <a:r>
              <a:rPr lang="en-US" sz="2000" dirty="0" smtClean="0">
                <a:solidFill>
                  <a:srgbClr val="000000"/>
                </a:solidFill>
                <a:latin typeface="Calibri" charset="0"/>
                <a:ea typeface="MS Mincho" charset="0"/>
                <a:cs typeface="MS Mincho" charset="0"/>
              </a:rPr>
              <a:t>Develop and distribute educational products</a:t>
            </a:r>
          </a:p>
          <a:p>
            <a:pPr marL="465138" lvl="1" eaLnBrk="1" hangingPunct="1">
              <a:spcBef>
                <a:spcPct val="35000"/>
              </a:spcBef>
              <a:buClr>
                <a:srgbClr val="000000"/>
              </a:buClr>
              <a:buFont typeface="Times" charset="0"/>
              <a:buChar char="•"/>
              <a:defRPr/>
            </a:pPr>
            <a:r>
              <a:rPr lang="en-US" sz="2000" dirty="0" smtClean="0">
                <a:solidFill>
                  <a:srgbClr val="000000"/>
                </a:solidFill>
                <a:latin typeface="Calibri" charset="0"/>
                <a:ea typeface="MS Mincho" charset="0"/>
                <a:cs typeface="MS Mincho" charset="0"/>
              </a:rPr>
              <a:t>Raise public awareness and understanding of nano</a:t>
            </a:r>
          </a:p>
          <a:p>
            <a:pPr eaLnBrk="1" hangingPunct="1">
              <a:spcBef>
                <a:spcPct val="35000"/>
              </a:spcBef>
              <a:buClr>
                <a:srgbClr val="000000"/>
              </a:buClr>
              <a:buFont typeface="Times" charset="0"/>
              <a:buNone/>
              <a:defRPr/>
            </a:pPr>
            <a:r>
              <a:rPr lang="en-US" sz="2200" b="1" dirty="0" smtClean="0">
                <a:solidFill>
                  <a:srgbClr val="000000"/>
                </a:solidFill>
                <a:latin typeface="Calibri" charset="0"/>
                <a:cs typeface="MS Mincho" charset="0"/>
              </a:rPr>
              <a:t>Knowledge:</a:t>
            </a:r>
            <a:r>
              <a:rPr lang="en-US" sz="2000" b="1" dirty="0" smtClean="0">
                <a:solidFill>
                  <a:srgbClr val="000000"/>
                </a:solidFill>
                <a:latin typeface="Calibri" charset="0"/>
                <a:cs typeface="MS Mincho" charset="0"/>
              </a:rPr>
              <a:t> </a:t>
            </a:r>
            <a:r>
              <a:rPr lang="en-US" sz="2000" dirty="0" smtClean="0">
                <a:solidFill>
                  <a:srgbClr val="000000"/>
                </a:solidFill>
                <a:latin typeface="Calibri" charset="0"/>
                <a:cs typeface="MS Mincho" charset="0"/>
              </a:rPr>
              <a:t>inform the field and future projects</a:t>
            </a:r>
          </a:p>
          <a:p>
            <a:pPr marL="568325" lvl="1" eaLnBrk="1" hangingPunct="1">
              <a:spcBef>
                <a:spcPct val="35000"/>
              </a:spcBef>
              <a:buClr>
                <a:srgbClr val="000000"/>
              </a:buClr>
              <a:buFont typeface="Times" charset="0"/>
              <a:buChar char="•"/>
              <a:defRPr/>
            </a:pPr>
            <a:r>
              <a:rPr lang="en-US" sz="2000" dirty="0" smtClean="0">
                <a:solidFill>
                  <a:srgbClr val="000000"/>
                </a:solidFill>
                <a:latin typeface="Calibri" charset="0"/>
                <a:cs typeface="MS Mincho" charset="0"/>
              </a:rPr>
              <a:t>Generate and document learning through evaluation and research</a:t>
            </a:r>
          </a:p>
          <a:p>
            <a:pPr marL="568325" lvl="1" eaLnBrk="1" hangingPunct="1">
              <a:spcBef>
                <a:spcPct val="35000"/>
              </a:spcBef>
              <a:buClr>
                <a:srgbClr val="000000"/>
              </a:buClr>
              <a:buFont typeface="Times" charset="0"/>
              <a:buChar char="•"/>
              <a:defRPr/>
            </a:pPr>
            <a:r>
              <a:rPr lang="en-US" sz="2000" dirty="0" smtClean="0">
                <a:solidFill>
                  <a:srgbClr val="000000"/>
                </a:solidFill>
                <a:latin typeface="Calibri" charset="0"/>
                <a:cs typeface="MS Mincho" charset="0"/>
              </a:rPr>
              <a:t>Communicate broadly in ISE and research fields</a:t>
            </a:r>
            <a:endParaRPr lang="en-US" sz="2000" dirty="0" smtClean="0">
              <a:solidFill>
                <a:srgbClr val="000000"/>
              </a:solidFill>
              <a:latin typeface="Calibri" charset="0"/>
              <a:ea typeface="MS Mincho" charset="0"/>
              <a:cs typeface="MS Mincho" charset="0"/>
            </a:endParaRPr>
          </a:p>
          <a:p>
            <a:pPr eaLnBrk="1" hangingPunct="1">
              <a:defRPr/>
            </a:pPr>
            <a:endParaRPr lang="en-US" dirty="0" smtClean="0">
              <a:latin typeface="Calibri" charset="0"/>
              <a:cs typeface="Arial" charset="0"/>
            </a:endParaRPr>
          </a:p>
        </p:txBody>
      </p:sp>
      <p:pic>
        <p:nvPicPr>
          <p:cNvPr id="21509"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 descr="20110914gh_159.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8" y="1235075"/>
            <a:ext cx="2943226"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2501900"/>
            <a:ext cx="4749800" cy="2209800"/>
          </a:xfrm>
        </p:spPr>
        <p:txBody>
          <a:bodyPr>
            <a:normAutofit fontScale="90000"/>
          </a:bodyPr>
          <a:lstStyle/>
          <a:p>
            <a:pPr algn="l">
              <a:lnSpc>
                <a:spcPct val="90000"/>
              </a:lnSpc>
            </a:pPr>
            <a:r>
              <a:rPr lang="en-US" sz="6111" kern="0" dirty="0" smtClean="0">
                <a:solidFill>
                  <a:srgbClr val="0C4225"/>
                </a:solidFill>
                <a:latin typeface="Georgia"/>
                <a:cs typeface="Georgia"/>
              </a:rPr>
              <a:t>Network</a:t>
            </a:r>
            <a:br>
              <a:rPr lang="en-US" sz="6111" kern="0" dirty="0" smtClean="0">
                <a:solidFill>
                  <a:srgbClr val="0C4225"/>
                </a:solidFill>
                <a:latin typeface="Georgia"/>
                <a:cs typeface="Georgia"/>
              </a:rPr>
            </a:br>
            <a:r>
              <a:rPr lang="en-US" sz="6111" kern="0" dirty="0" smtClean="0">
                <a:solidFill>
                  <a:srgbClr val="0C4225"/>
                </a:solidFill>
                <a:latin typeface="Georgia"/>
                <a:cs typeface="Georgia"/>
              </a:rPr>
              <a:t>Community</a:t>
            </a:r>
            <a:r>
              <a:rPr lang="en-US" kern="0" dirty="0" smtClean="0">
                <a:solidFill>
                  <a:srgbClr val="0C4225"/>
                </a:solidFill>
                <a:latin typeface="Georgia"/>
                <a:ea typeface="+mj-ea"/>
                <a:cs typeface="Georgia"/>
              </a:rPr>
              <a:t/>
            </a:r>
            <a:br>
              <a:rPr lang="en-US" kern="0" dirty="0" smtClean="0">
                <a:solidFill>
                  <a:srgbClr val="0C4225"/>
                </a:solidFill>
                <a:latin typeface="Georgia"/>
                <a:ea typeface="+mj-ea"/>
                <a:cs typeface="Georgia"/>
              </a:rPr>
            </a:br>
            <a:endParaRPr lang="en-US" dirty="0">
              <a:solidFill>
                <a:srgbClr val="0C4225"/>
              </a:solidFill>
              <a:latin typeface="Georgia"/>
              <a:cs typeface="Georgia"/>
            </a:endParaRPr>
          </a:p>
        </p:txBody>
      </p:sp>
      <p:sp>
        <p:nvSpPr>
          <p:cNvPr id="6" name="Rectangle 5"/>
          <p:cNvSpPr/>
          <p:nvPr/>
        </p:nvSpPr>
        <p:spPr>
          <a:xfrm>
            <a:off x="3238781" y="0"/>
            <a:ext cx="91440"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NISE_tag_whi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221" y="6331203"/>
            <a:ext cx="897512" cy="350030"/>
          </a:xfrm>
          <a:prstGeom prst="rect">
            <a:avLst/>
          </a:prstGeom>
        </p:spPr>
      </p:pic>
      <p:pic>
        <p:nvPicPr>
          <p:cNvPr id="10" name="Picture 9" descr="20110913gh_017.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235580" cy="6858000"/>
          </a:xfrm>
          <a:prstGeom prst="rect">
            <a:avLst/>
          </a:prstGeom>
          <a:noFill/>
          <a:ln w="9525">
            <a:noFill/>
            <a:miter lim="800000"/>
            <a:headEnd/>
            <a:tailEnd/>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5605556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44036"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NISE Net Regional Hub Structure</a:t>
            </a:r>
          </a:p>
        </p:txBody>
      </p:sp>
      <p:pic>
        <p:nvPicPr>
          <p:cNvPr id="44037" name="Picture 32" descr="map_hubs_2012 without DCand without label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40" y="1438275"/>
            <a:ext cx="916781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8" name="Group 4"/>
          <p:cNvGrpSpPr>
            <a:grpSpLocks/>
          </p:cNvGrpSpPr>
          <p:nvPr/>
        </p:nvGrpSpPr>
        <p:grpSpPr bwMode="auto">
          <a:xfrm>
            <a:off x="1188860" y="2438400"/>
            <a:ext cx="8648700" cy="2947988"/>
            <a:chOff x="1206500" y="2438103"/>
            <a:chExt cx="8648700" cy="2948264"/>
          </a:xfrm>
        </p:grpSpPr>
        <p:sp>
          <p:nvSpPr>
            <p:cNvPr id="2" name="TextBox 1"/>
            <p:cNvSpPr txBox="1"/>
            <p:nvPr/>
          </p:nvSpPr>
          <p:spPr>
            <a:xfrm>
              <a:off x="4275138" y="4924361"/>
              <a:ext cx="1752600" cy="462006"/>
            </a:xfrm>
            <a:prstGeom prst="rect">
              <a:avLst/>
            </a:prstGeom>
            <a:noFill/>
          </p:spPr>
          <p:txBody>
            <a:bodyPr>
              <a:spAutoFit/>
            </a:bodyPr>
            <a:lstStyle/>
            <a:p>
              <a:pPr>
                <a:defRPr/>
              </a:pPr>
              <a:r>
                <a:rPr lang="en-US" b="1" dirty="0">
                  <a:latin typeface="+mn-lt"/>
                </a:rPr>
                <a:t>South</a:t>
              </a:r>
            </a:p>
          </p:txBody>
        </p:sp>
        <p:sp>
          <p:nvSpPr>
            <p:cNvPr id="8" name="TextBox 7"/>
            <p:cNvSpPr txBox="1"/>
            <p:nvPr/>
          </p:nvSpPr>
          <p:spPr>
            <a:xfrm>
              <a:off x="1206500" y="3998762"/>
              <a:ext cx="1752600" cy="460418"/>
            </a:xfrm>
            <a:prstGeom prst="rect">
              <a:avLst/>
            </a:prstGeom>
            <a:noFill/>
          </p:spPr>
          <p:txBody>
            <a:bodyPr>
              <a:spAutoFit/>
            </a:bodyPr>
            <a:lstStyle/>
            <a:p>
              <a:pPr>
                <a:defRPr/>
              </a:pPr>
              <a:r>
                <a:rPr lang="en-US" b="1" dirty="0">
                  <a:latin typeface="+mn-lt"/>
                </a:rPr>
                <a:t>Southwest</a:t>
              </a:r>
            </a:p>
          </p:txBody>
        </p:sp>
        <p:sp>
          <p:nvSpPr>
            <p:cNvPr id="9" name="TextBox 8"/>
            <p:cNvSpPr txBox="1"/>
            <p:nvPr/>
          </p:nvSpPr>
          <p:spPr>
            <a:xfrm>
              <a:off x="2344738" y="2438103"/>
              <a:ext cx="1752600" cy="462006"/>
            </a:xfrm>
            <a:prstGeom prst="rect">
              <a:avLst/>
            </a:prstGeom>
            <a:noFill/>
          </p:spPr>
          <p:txBody>
            <a:bodyPr>
              <a:spAutoFit/>
            </a:bodyPr>
            <a:lstStyle/>
            <a:p>
              <a:pPr>
                <a:defRPr/>
              </a:pPr>
              <a:r>
                <a:rPr lang="en-US" b="1" dirty="0">
                  <a:latin typeface="+mn-lt"/>
                </a:rPr>
                <a:t>West</a:t>
              </a:r>
            </a:p>
          </p:txBody>
        </p:sp>
        <p:sp>
          <p:nvSpPr>
            <p:cNvPr id="10" name="TextBox 9"/>
            <p:cNvSpPr txBox="1"/>
            <p:nvPr/>
          </p:nvSpPr>
          <p:spPr>
            <a:xfrm>
              <a:off x="4565650" y="3295433"/>
              <a:ext cx="1752600" cy="462006"/>
            </a:xfrm>
            <a:prstGeom prst="rect">
              <a:avLst/>
            </a:prstGeom>
            <a:noFill/>
          </p:spPr>
          <p:txBody>
            <a:bodyPr>
              <a:spAutoFit/>
            </a:bodyPr>
            <a:lstStyle/>
            <a:p>
              <a:pPr>
                <a:defRPr/>
              </a:pPr>
              <a:r>
                <a:rPr lang="en-US" b="1" dirty="0">
                  <a:latin typeface="+mn-lt"/>
                </a:rPr>
                <a:t>Midwest</a:t>
              </a:r>
            </a:p>
          </p:txBody>
        </p:sp>
        <p:sp>
          <p:nvSpPr>
            <p:cNvPr id="11" name="TextBox 10"/>
            <p:cNvSpPr txBox="1"/>
            <p:nvPr/>
          </p:nvSpPr>
          <p:spPr>
            <a:xfrm>
              <a:off x="6845300" y="2552414"/>
              <a:ext cx="1752600" cy="462006"/>
            </a:xfrm>
            <a:prstGeom prst="rect">
              <a:avLst/>
            </a:prstGeom>
            <a:noFill/>
          </p:spPr>
          <p:txBody>
            <a:bodyPr>
              <a:spAutoFit/>
            </a:bodyPr>
            <a:lstStyle/>
            <a:p>
              <a:pPr>
                <a:defRPr/>
              </a:pPr>
              <a:r>
                <a:rPr lang="en-US" b="1" dirty="0">
                  <a:latin typeface="+mn-lt"/>
                </a:rPr>
                <a:t>Northeast</a:t>
              </a:r>
            </a:p>
          </p:txBody>
        </p:sp>
        <p:sp>
          <p:nvSpPr>
            <p:cNvPr id="12" name="TextBox 11"/>
            <p:cNvSpPr txBox="1"/>
            <p:nvPr/>
          </p:nvSpPr>
          <p:spPr>
            <a:xfrm>
              <a:off x="6959600" y="3198587"/>
              <a:ext cx="2895600" cy="462005"/>
            </a:xfrm>
            <a:prstGeom prst="rect">
              <a:avLst/>
            </a:prstGeom>
            <a:noFill/>
          </p:spPr>
          <p:txBody>
            <a:bodyPr>
              <a:spAutoFit/>
            </a:bodyPr>
            <a:lstStyle/>
            <a:p>
              <a:pPr>
                <a:defRPr/>
              </a:pPr>
              <a:r>
                <a:rPr lang="en-US" b="1" dirty="0">
                  <a:latin typeface="+mn-lt"/>
                </a:rPr>
                <a:t>Mid-Atlantic</a:t>
              </a:r>
            </a:p>
          </p:txBody>
        </p:sp>
        <p:sp>
          <p:nvSpPr>
            <p:cNvPr id="13" name="TextBox 12"/>
            <p:cNvSpPr txBox="1"/>
            <p:nvPr/>
          </p:nvSpPr>
          <p:spPr>
            <a:xfrm>
              <a:off x="7455433" y="4423895"/>
              <a:ext cx="1752600" cy="462006"/>
            </a:xfrm>
            <a:prstGeom prst="rect">
              <a:avLst/>
            </a:prstGeom>
            <a:noFill/>
          </p:spPr>
          <p:txBody>
            <a:bodyPr>
              <a:spAutoFit/>
            </a:bodyPr>
            <a:lstStyle/>
            <a:p>
              <a:pPr>
                <a:defRPr/>
              </a:pPr>
              <a:r>
                <a:rPr lang="en-US" b="1" dirty="0">
                  <a:latin typeface="+mn-lt"/>
                </a:rPr>
                <a:t>Southeast</a:t>
              </a:r>
            </a:p>
          </p:txBody>
        </p: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387" name="Title 1"/>
          <p:cNvSpPr txBox="1">
            <a:spLocks/>
          </p:cNvSpPr>
          <p:nvPr/>
        </p:nvSpPr>
        <p:spPr bwMode="auto">
          <a:xfrm>
            <a:off x="254000" y="254000"/>
            <a:ext cx="8661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000" dirty="0" smtClean="0">
                <a:solidFill>
                  <a:srgbClr val="0C4225"/>
                </a:solidFill>
                <a:latin typeface="Georgia" charset="0"/>
                <a:cs typeface="Georgia" charset="0"/>
              </a:rPr>
              <a:t>Partner Reach</a:t>
            </a:r>
            <a:endParaRPr lang="en-US" sz="4000" dirty="0">
              <a:solidFill>
                <a:srgbClr val="0C4225"/>
              </a:solidFill>
              <a:latin typeface="Georgia" charset="0"/>
              <a:cs typeface="Georgia" charset="0"/>
            </a:endParaRPr>
          </a:p>
        </p:txBody>
      </p:sp>
      <p:pic>
        <p:nvPicPr>
          <p:cNvPr id="12" name="Picture 11" descr="Tier123 Eastern Screen shot 2013-06-07 at 5.53.1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0851"/>
            <a:ext cx="9144000" cy="5632704"/>
          </a:xfrm>
          <a:prstGeom prst="rect">
            <a:avLst/>
          </a:prstGeom>
        </p:spPr>
      </p:pic>
      <p:pic>
        <p:nvPicPr>
          <p:cNvPr id="16" name="Picture 15" descr="Tier 123 Western Screen DOTS ONLYshot 2013-06-07 at 5.54.01 PM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1184275"/>
            <a:ext cx="9144000" cy="5508287"/>
          </a:xfrm>
          <a:prstGeom prst="rect">
            <a:avLst/>
          </a:prstGeom>
        </p:spPr>
      </p:pic>
      <p:sp>
        <p:nvSpPr>
          <p:cNvPr id="18" name="Rounded Rectangle 17"/>
          <p:cNvSpPr/>
          <p:nvPr/>
        </p:nvSpPr>
        <p:spPr>
          <a:xfrm>
            <a:off x="6845300" y="4394200"/>
            <a:ext cx="2197100" cy="1376507"/>
          </a:xfrm>
          <a:prstGeom prst="roundRect">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934200" y="4501229"/>
            <a:ext cx="2070099" cy="1200329"/>
          </a:xfrm>
          <a:prstGeom prst="rect">
            <a:avLst/>
          </a:prstGeom>
          <a:ln>
            <a:noFill/>
          </a:ln>
        </p:spPr>
        <p:txBody>
          <a:bodyPr wrap="square">
            <a:spAutoFit/>
          </a:bodyPr>
          <a:lstStyle/>
          <a:p>
            <a:r>
              <a:rPr lang="en-US" sz="1800" dirty="0" smtClean="0">
                <a:latin typeface="Calibri" charset="0"/>
                <a:ea typeface="ＭＳ Ｐゴシック" charset="0"/>
                <a:cs typeface="ＭＳ Ｐゴシック" charset="0"/>
              </a:rPr>
              <a:t>Core Partners: 14</a:t>
            </a:r>
          </a:p>
          <a:p>
            <a:r>
              <a:rPr lang="en-US" sz="1800" dirty="0" smtClean="0">
                <a:latin typeface="Calibri" charset="0"/>
                <a:ea typeface="ＭＳ Ｐゴシック" charset="0"/>
                <a:cs typeface="ＭＳ Ｐゴシック" charset="0"/>
              </a:rPr>
              <a:t>Nano Infused:</a:t>
            </a:r>
            <a:r>
              <a:rPr lang="en-US" sz="1800" baseline="0" dirty="0" smtClean="0">
                <a:latin typeface="Calibri" charset="0"/>
                <a:ea typeface="ＭＳ Ｐゴシック" charset="0"/>
                <a:cs typeface="ＭＳ Ｐゴシック" charset="0"/>
              </a:rPr>
              <a:t> 188</a:t>
            </a:r>
            <a:endParaRPr lang="en-US" sz="1800" dirty="0" smtClean="0">
              <a:latin typeface="Calibri" charset="0"/>
              <a:ea typeface="ＭＳ Ｐゴシック" charset="0"/>
              <a:cs typeface="ＭＳ Ｐゴシック" charset="0"/>
            </a:endParaRPr>
          </a:p>
          <a:p>
            <a:r>
              <a:rPr lang="en-US" sz="1800" dirty="0" smtClean="0">
                <a:latin typeface="Calibri" charset="0"/>
                <a:ea typeface="ＭＳ Ｐゴシック" charset="0"/>
                <a:cs typeface="ＭＳ Ｐゴシック" charset="0"/>
              </a:rPr>
              <a:t>Broad Reach:</a:t>
            </a:r>
            <a:r>
              <a:rPr lang="en-US" sz="1800" baseline="0" dirty="0" smtClean="0">
                <a:latin typeface="Calibri" charset="0"/>
                <a:ea typeface="ＭＳ Ｐゴシック" charset="0"/>
                <a:cs typeface="ＭＳ Ｐゴシック" charset="0"/>
              </a:rPr>
              <a:t> 309</a:t>
            </a:r>
          </a:p>
          <a:p>
            <a:r>
              <a:rPr lang="en-US" sz="1800" b="1" baseline="0" dirty="0" smtClean="0">
                <a:latin typeface="Calibri" charset="0"/>
                <a:ea typeface="ＭＳ Ｐゴシック" charset="0"/>
                <a:cs typeface="ＭＳ Ｐゴシック" charset="0"/>
              </a:rPr>
              <a:t>Total Partners:</a:t>
            </a:r>
            <a:r>
              <a:rPr lang="en-US" sz="1800" b="1" dirty="0" smtClean="0">
                <a:latin typeface="Calibri" charset="0"/>
                <a:ea typeface="ＭＳ Ｐゴシック" charset="0"/>
                <a:cs typeface="ＭＳ Ｐゴシック" charset="0"/>
              </a:rPr>
              <a:t> </a:t>
            </a:r>
            <a:r>
              <a:rPr lang="en-US" sz="1800" b="1" baseline="0" dirty="0" smtClean="0">
                <a:latin typeface="Calibri" charset="0"/>
                <a:ea typeface="ＭＳ Ｐゴシック" charset="0"/>
                <a:cs typeface="ＭＳ Ｐゴシック" charset="0"/>
              </a:rPr>
              <a:t>511</a:t>
            </a:r>
            <a:endParaRPr lang="en-US" sz="1800" b="1" dirty="0" smtClean="0">
              <a:latin typeface="Calibri" charset="0"/>
              <a:ea typeface="ＭＳ Ｐゴシック" charset="0"/>
              <a:cs typeface="ＭＳ Ｐゴシック" charset="0"/>
            </a:endParaRPr>
          </a:p>
        </p:txBody>
      </p:sp>
      <p:pic>
        <p:nvPicPr>
          <p:cNvPr id="20" name="Picture 19" descr="Tier123 AlaskaScreen shot 2013-06-07 at 5.54.54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000" y="4571999"/>
            <a:ext cx="1963244" cy="2325509"/>
          </a:xfrm>
          <a:prstGeom prst="rect">
            <a:avLst/>
          </a:prstGeom>
          <a:ln w="3175" cmpd="sng">
            <a:solidFill>
              <a:schemeClr val="bg1">
                <a:lumMod val="50000"/>
              </a:schemeClr>
            </a:solidFill>
          </a:ln>
        </p:spPr>
      </p:pic>
      <p:pic>
        <p:nvPicPr>
          <p:cNvPr id="21" name="Picture 20" descr="Tier123 Hawaii Screen shot 2013-06-07 at 5.55.29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03217" y="5618307"/>
            <a:ext cx="1624283" cy="1074255"/>
          </a:xfrm>
          <a:prstGeom prst="rect">
            <a:avLst/>
          </a:prstGeom>
          <a:ln w="3175" cmpd="sng">
            <a:solidFill>
              <a:schemeClr val="bg1">
                <a:lumMod val="50000"/>
              </a:schemeClr>
            </a:solidFill>
          </a:ln>
        </p:spPr>
      </p:pic>
    </p:spTree>
    <p:extLst>
      <p:ext uri="{BB962C8B-B14F-4D97-AF65-F5344CB8AC3E}">
        <p14:creationId xmlns:p14="http://schemas.microsoft.com/office/powerpoint/2010/main" val="24035746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0600" y="720197"/>
            <a:ext cx="4749800" cy="2209800"/>
          </a:xfrm>
        </p:spPr>
        <p:txBody>
          <a:bodyPr>
            <a:normAutofit fontScale="90000"/>
          </a:bodyPr>
          <a:lstStyle/>
          <a:p>
            <a:pPr algn="l">
              <a:lnSpc>
                <a:spcPct val="90000"/>
              </a:lnSpc>
            </a:pPr>
            <a:r>
              <a:rPr lang="en-US" sz="5000" dirty="0">
                <a:solidFill>
                  <a:srgbClr val="0C4225"/>
                </a:solidFill>
                <a:latin typeface="Georgia" charset="0"/>
                <a:ea typeface="ＭＳ Ｐゴシック" charset="0"/>
                <a:cs typeface="Georgia" charset="0"/>
              </a:rPr>
              <a:t/>
            </a:r>
            <a:br>
              <a:rPr lang="en-US" sz="5000" dirty="0">
                <a:solidFill>
                  <a:srgbClr val="0C4225"/>
                </a:solidFill>
                <a:latin typeface="Georgia" charset="0"/>
                <a:ea typeface="ＭＳ Ｐゴシック" charset="0"/>
                <a:cs typeface="Georgia" charset="0"/>
              </a:rPr>
            </a:br>
            <a:r>
              <a:rPr lang="en-US" sz="5000" dirty="0">
                <a:solidFill>
                  <a:srgbClr val="0C4225"/>
                </a:solidFill>
                <a:latin typeface="Georgia" charset="0"/>
                <a:ea typeface="ＭＳ Ｐゴシック" charset="0"/>
                <a:cs typeface="Georgia" charset="0"/>
              </a:rPr>
              <a:t/>
            </a:r>
            <a:br>
              <a:rPr lang="en-US" sz="5000" dirty="0">
                <a:solidFill>
                  <a:srgbClr val="0C4225"/>
                </a:solidFill>
                <a:latin typeface="Georgia" charset="0"/>
                <a:ea typeface="ＭＳ Ｐゴシック" charset="0"/>
                <a:cs typeface="Georgia" charset="0"/>
              </a:rPr>
            </a:br>
            <a:r>
              <a:rPr lang="en-US" sz="5400" kern="0" dirty="0" smtClean="0">
                <a:solidFill>
                  <a:srgbClr val="0C4225"/>
                </a:solidFill>
                <a:latin typeface="Georgia"/>
                <a:cs typeface="Georgia"/>
              </a:rPr>
              <a:t>Educational Products</a:t>
            </a:r>
            <a:endParaRPr lang="en-US" sz="3600" dirty="0">
              <a:solidFill>
                <a:srgbClr val="0C4225"/>
              </a:solidFill>
              <a:latin typeface="Georgia" charset="0"/>
              <a:ea typeface="ＭＳ Ｐゴシック" charset="0"/>
              <a:cs typeface="Georgia" charset="0"/>
            </a:endParaRPr>
          </a:p>
        </p:txBody>
      </p:sp>
      <p:pic>
        <p:nvPicPr>
          <p:cNvPr id="25604"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6"/>
          <p:cNvSpPr>
            <a:spLocks noChangeArrowheads="1"/>
          </p:cNvSpPr>
          <p:nvPr/>
        </p:nvSpPr>
        <p:spPr bwMode="auto">
          <a:xfrm>
            <a:off x="4062600" y="3798535"/>
            <a:ext cx="5003800" cy="229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Product Development Process</a:t>
            </a: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Website </a:t>
            </a: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DIY Nano App</a:t>
            </a:r>
          </a:p>
          <a:p>
            <a:pPr marL="800100" lvl="1" indent="-342900">
              <a:lnSpc>
                <a:spcPct val="90000"/>
              </a:lnSpc>
              <a:spcBef>
                <a:spcPct val="35000"/>
              </a:spcBef>
              <a:buClr>
                <a:srgbClr val="0C4225"/>
              </a:buClr>
              <a:buFont typeface="Arial" charset="0"/>
              <a:buChar char="•"/>
            </a:pPr>
            <a:r>
              <a:rPr lang="en-US" sz="2000" i="1" dirty="0" smtClean="0">
                <a:solidFill>
                  <a:srgbClr val="0C4225"/>
                </a:solidFill>
                <a:latin typeface="Calibri" charset="0"/>
                <a:ea typeface="MS Mincho" charset="0"/>
                <a:cs typeface="MS Mincho" charset="0"/>
              </a:rPr>
              <a:t>Nano </a:t>
            </a:r>
            <a:r>
              <a:rPr lang="en-US" sz="2000" dirty="0">
                <a:solidFill>
                  <a:srgbClr val="0C4225"/>
                </a:solidFill>
                <a:latin typeface="Calibri" charset="0"/>
                <a:ea typeface="MS Mincho" charset="0"/>
                <a:cs typeface="MS Mincho" charset="0"/>
              </a:rPr>
              <a:t>m</a:t>
            </a:r>
            <a:r>
              <a:rPr lang="en-US" sz="2000" dirty="0" smtClean="0">
                <a:solidFill>
                  <a:srgbClr val="0C4225"/>
                </a:solidFill>
                <a:latin typeface="Calibri" charset="0"/>
                <a:ea typeface="MS Mincho" charset="0"/>
                <a:cs typeface="MS Mincho" charset="0"/>
              </a:rPr>
              <a:t>ini-exhibition</a:t>
            </a:r>
          </a:p>
          <a:p>
            <a:pPr marL="800100" lvl="1" indent="-342900">
              <a:lnSpc>
                <a:spcPct val="90000"/>
              </a:lnSpc>
              <a:spcBef>
                <a:spcPct val="35000"/>
              </a:spcBef>
              <a:buClr>
                <a:srgbClr val="0C4225"/>
              </a:buClr>
              <a:buFont typeface="Arial" charset="0"/>
              <a:buChar char="•"/>
            </a:pPr>
            <a:r>
              <a:rPr lang="en-US" sz="2000" dirty="0">
                <a:solidFill>
                  <a:srgbClr val="0C4225"/>
                </a:solidFill>
                <a:latin typeface="Calibri" charset="0"/>
                <a:ea typeface="MS Mincho" charset="0"/>
                <a:cs typeface="MS Mincho" charset="0"/>
              </a:rPr>
              <a:t>New in catalog </a:t>
            </a:r>
          </a:p>
          <a:p>
            <a:pPr marL="800100" lvl="1" indent="-342900">
              <a:lnSpc>
                <a:spcPct val="90000"/>
              </a:lnSpc>
              <a:spcBef>
                <a:spcPct val="35000"/>
              </a:spcBef>
              <a:buClr>
                <a:srgbClr val="0C4225"/>
              </a:buClr>
              <a:buFont typeface="Arial" charset="0"/>
              <a:buChar char="•"/>
            </a:pPr>
            <a:endParaRPr lang="en-US" sz="2000" dirty="0" smtClean="0">
              <a:solidFill>
                <a:srgbClr val="0C4225"/>
              </a:solidFill>
              <a:latin typeface="Calibri" charset="0"/>
              <a:ea typeface="MS Mincho" charset="0"/>
              <a:cs typeface="MS Mincho" charset="0"/>
            </a:endParaRPr>
          </a:p>
        </p:txBody>
      </p:sp>
      <p:pic>
        <p:nvPicPr>
          <p:cNvPr id="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5340"/>
            <a:ext cx="4200025" cy="697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20002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158379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94810"/>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397517"/>
            <a:ext cx="9144000" cy="3864718"/>
          </a:xfrm>
          <a:prstGeom prst="rect">
            <a:avLst/>
          </a:prstGeom>
          <a:ln>
            <a:noFill/>
          </a:ln>
          <a:effectLst>
            <a:outerShdw blurRad="292100" dist="139700" dir="2700000" algn="tl" rotWithShape="0">
              <a:srgbClr val="333333">
                <a:alpha val="65000"/>
              </a:srgbClr>
            </a:outerShdw>
          </a:effectLst>
        </p:spPr>
      </p:pic>
      <p:pic>
        <p:nvPicPr>
          <p:cNvPr id="12"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5952928"/>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2400" y="5887840"/>
            <a:ext cx="590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5678675" y="5850684"/>
            <a:ext cx="3340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err="1">
                <a:latin typeface="Calibri" charset="0"/>
              </a:rPr>
              <a:t>www.nisenet.org</a:t>
            </a:r>
            <a:endParaRPr lang="en-US" sz="2000" dirty="0">
              <a:latin typeface="Calibri" charset="0"/>
            </a:endParaRPr>
          </a:p>
        </p:txBody>
      </p:sp>
      <p:sp>
        <p:nvSpPr>
          <p:cNvPr id="16" name="Rectangle 15"/>
          <p:cNvSpPr/>
          <p:nvPr/>
        </p:nvSpPr>
        <p:spPr>
          <a:xfrm>
            <a:off x="0" y="0"/>
            <a:ext cx="9144000" cy="13054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spcAft>
                <a:spcPts val="200"/>
              </a:spcAft>
              <a:defRPr/>
            </a:pPr>
            <a:r>
              <a:rPr lang="en-US" sz="1800" b="1" dirty="0">
                <a:latin typeface="Calibri" charset="0"/>
              </a:rPr>
              <a:t>Cynthia Needham, </a:t>
            </a:r>
            <a:r>
              <a:rPr lang="en-US" sz="1800" dirty="0">
                <a:latin typeface="Calibri" charset="0"/>
              </a:rPr>
              <a:t>ICAN Productions</a:t>
            </a:r>
          </a:p>
        </p:txBody>
      </p:sp>
      <p:sp>
        <p:nvSpPr>
          <p:cNvPr id="17" name="TextBox 6"/>
          <p:cNvSpPr txBox="1">
            <a:spLocks noChangeArrowheads="1"/>
          </p:cNvSpPr>
          <p:nvPr/>
        </p:nvSpPr>
        <p:spPr bwMode="auto">
          <a:xfrm>
            <a:off x="189523" y="161916"/>
            <a:ext cx="86233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a:solidFill>
                  <a:srgbClr val="0C4225"/>
                </a:solidFill>
                <a:latin typeface="Georgia" charset="0"/>
                <a:cs typeface="Georgia" charset="0"/>
              </a:rPr>
              <a:t>NISE Network </a:t>
            </a:r>
            <a:r>
              <a:rPr lang="en-US" sz="4400" dirty="0" smtClean="0">
                <a:solidFill>
                  <a:srgbClr val="0C4225"/>
                </a:solidFill>
                <a:latin typeface="Georgia" charset="0"/>
                <a:cs typeface="Georgia" charset="0"/>
              </a:rPr>
              <a:t>Regional Meeting</a:t>
            </a:r>
          </a:p>
          <a:p>
            <a:pPr algn="ctr" eaLnBrk="1" hangingPunct="1"/>
            <a:r>
              <a:rPr lang="en-US" sz="1800" dirty="0" smtClean="0">
                <a:solidFill>
                  <a:srgbClr val="0C4225"/>
                </a:solidFill>
                <a:latin typeface="Georgia" charset="0"/>
                <a:cs typeface="Georgia" charset="0"/>
              </a:rPr>
              <a:t>Fall 2013</a:t>
            </a:r>
            <a:endParaRPr lang="en-US" sz="1800" dirty="0">
              <a:solidFill>
                <a:srgbClr val="0C4225"/>
              </a:solidFill>
              <a:latin typeface="Georgia" charset="0"/>
              <a:cs typeface="Georgia" charset="0"/>
            </a:endParaRPr>
          </a:p>
        </p:txBody>
      </p:sp>
      <p:sp>
        <p:nvSpPr>
          <p:cNvPr id="18" name="Rectangle 17"/>
          <p:cNvSpPr/>
          <p:nvPr/>
        </p:nvSpPr>
        <p:spPr>
          <a:xfrm>
            <a:off x="0" y="130544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Tree>
    <p:extLst>
      <p:ext uri="{BB962C8B-B14F-4D97-AF65-F5344CB8AC3E}">
        <p14:creationId xmlns:p14="http://schemas.microsoft.com/office/powerpoint/2010/main" val="21960654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38915" name="Title 1"/>
          <p:cNvSpPr>
            <a:spLocks noGrp="1"/>
          </p:cNvSpPr>
          <p:nvPr>
            <p:ph type="title"/>
          </p:nvPr>
        </p:nvSpPr>
        <p:spPr>
          <a:xfrm>
            <a:off x="390525" y="42863"/>
            <a:ext cx="8229600" cy="1143000"/>
          </a:xfrm>
        </p:spPr>
        <p:txBody>
          <a:bodyPr/>
          <a:lstStyle/>
          <a:p>
            <a:pPr algn="l"/>
            <a:r>
              <a:rPr lang="en-US" sz="4000" dirty="0" smtClean="0">
                <a:latin typeface="Georgia" charset="0"/>
                <a:ea typeface="ＭＳ Ｐゴシック" charset="0"/>
                <a:cs typeface="Georgia" charset="0"/>
              </a:rPr>
              <a:t>Product Development Process</a:t>
            </a:r>
            <a:endParaRPr lang="en-US" sz="4000" dirty="0">
              <a:latin typeface="Georgia" charset="0"/>
              <a:ea typeface="ＭＳ Ｐゴシック" charset="0"/>
              <a:cs typeface="Georgia" charset="0"/>
            </a:endParaRPr>
          </a:p>
        </p:txBody>
      </p:sp>
      <p:sp>
        <p:nvSpPr>
          <p:cNvPr id="9" name="Rectangle 5"/>
          <p:cNvSpPr>
            <a:spLocks/>
          </p:cNvSpPr>
          <p:nvPr/>
        </p:nvSpPr>
        <p:spPr bwMode="auto">
          <a:xfrm>
            <a:off x="3086952" y="1435412"/>
            <a:ext cx="582773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a:lnSpc>
                <a:spcPct val="80000"/>
              </a:lnSpc>
              <a:spcBef>
                <a:spcPts val="1438"/>
              </a:spcBef>
              <a:buClr>
                <a:srgbClr val="000000"/>
              </a:buClr>
              <a:buSzPct val="100000"/>
            </a:pPr>
            <a:r>
              <a:rPr lang="en-US" b="1" dirty="0" smtClean="0">
                <a:latin typeface="Calibri" charset="0"/>
                <a:cs typeface="Arial" charset="0"/>
                <a:sym typeface="Arial" charset="0"/>
              </a:rPr>
              <a:t>Iterative, collaborative development process:</a:t>
            </a:r>
          </a:p>
          <a:p>
            <a:pPr marL="862013" indent="-457200">
              <a:lnSpc>
                <a:spcPct val="80000"/>
              </a:lnSpc>
              <a:spcBef>
                <a:spcPts val="1438"/>
              </a:spcBef>
              <a:buClr>
                <a:srgbClr val="000000"/>
              </a:buClr>
              <a:buSzPct val="100000"/>
              <a:buFont typeface="Wingdings" charset="2"/>
              <a:buChar char="ü"/>
            </a:pPr>
            <a:r>
              <a:rPr lang="en-US" dirty="0" smtClean="0">
                <a:latin typeface="Calibri" charset="0"/>
                <a:cs typeface="Arial" charset="0"/>
                <a:sym typeface="Arial" charset="0"/>
              </a:rPr>
              <a:t>Scientist review</a:t>
            </a:r>
          </a:p>
          <a:p>
            <a:pPr marL="862013" indent="-457200">
              <a:lnSpc>
                <a:spcPct val="80000"/>
              </a:lnSpc>
              <a:spcBef>
                <a:spcPts val="1438"/>
              </a:spcBef>
              <a:buClr>
                <a:srgbClr val="000000"/>
              </a:buClr>
              <a:buSzPct val="100000"/>
              <a:buFont typeface="Wingdings" charset="2"/>
              <a:buChar char="ü"/>
            </a:pPr>
            <a:r>
              <a:rPr lang="en-US" dirty="0" smtClean="0">
                <a:latin typeface="Calibri" charset="0"/>
                <a:cs typeface="Arial" charset="0"/>
                <a:sym typeface="Arial" charset="0"/>
              </a:rPr>
              <a:t>Peer review</a:t>
            </a:r>
          </a:p>
          <a:p>
            <a:pPr marL="862013" indent="-457200">
              <a:lnSpc>
                <a:spcPct val="80000"/>
              </a:lnSpc>
              <a:spcBef>
                <a:spcPts val="1438"/>
              </a:spcBef>
              <a:buClr>
                <a:srgbClr val="000000"/>
              </a:buClr>
              <a:buSzPct val="100000"/>
              <a:buFont typeface="Wingdings" charset="2"/>
              <a:buChar char="ü"/>
            </a:pPr>
            <a:r>
              <a:rPr lang="en-US" dirty="0" smtClean="0">
                <a:latin typeface="Calibri" charset="0"/>
                <a:cs typeface="Arial" charset="0"/>
                <a:sym typeface="Arial" charset="0"/>
              </a:rPr>
              <a:t>Visitor evaluation</a:t>
            </a:r>
          </a:p>
          <a:p>
            <a:pPr>
              <a:lnSpc>
                <a:spcPct val="80000"/>
              </a:lnSpc>
              <a:spcBef>
                <a:spcPts val="1438"/>
              </a:spcBef>
              <a:buClr>
                <a:srgbClr val="000000"/>
              </a:buClr>
              <a:buSzPct val="100000"/>
              <a:tabLst>
                <a:tab pos="511175" algn="l"/>
              </a:tabLst>
            </a:pPr>
            <a:r>
              <a:rPr lang="en-US" b="1" dirty="0" smtClean="0">
                <a:latin typeface="Calibri" charset="0"/>
                <a:cs typeface="Arial" charset="0"/>
                <a:sym typeface="Arial" charset="0"/>
              </a:rPr>
              <a:t>Audiences and Content</a:t>
            </a:r>
          </a:p>
          <a:p>
            <a:pPr marL="749300" indent="-342900">
              <a:lnSpc>
                <a:spcPct val="80000"/>
              </a:lnSpc>
              <a:spcBef>
                <a:spcPts val="1438"/>
              </a:spcBef>
              <a:buClr>
                <a:srgbClr val="000000"/>
              </a:buClr>
              <a:buSzPct val="100000"/>
              <a:buFont typeface="Arial"/>
              <a:buChar char="•"/>
            </a:pPr>
            <a:r>
              <a:rPr lang="en-US" dirty="0" smtClean="0">
                <a:latin typeface="Calibri" charset="0"/>
                <a:cs typeface="Arial" charset="0"/>
                <a:sym typeface="Arial" charset="0"/>
              </a:rPr>
              <a:t>Content Map as a guide</a:t>
            </a:r>
          </a:p>
          <a:p>
            <a:pPr marL="749300" indent="-342900">
              <a:lnSpc>
                <a:spcPct val="80000"/>
              </a:lnSpc>
              <a:spcBef>
                <a:spcPts val="1438"/>
              </a:spcBef>
              <a:buClr>
                <a:srgbClr val="000000"/>
              </a:buClr>
              <a:buSzPct val="100000"/>
              <a:buFont typeface="Arial"/>
              <a:buChar char="•"/>
            </a:pPr>
            <a:r>
              <a:rPr lang="en-US" dirty="0" smtClean="0">
                <a:latin typeface="Calibri" charset="0"/>
                <a:cs typeface="Arial" charset="0"/>
                <a:sym typeface="Arial" charset="0"/>
              </a:rPr>
              <a:t>Inclusive audience approach</a:t>
            </a:r>
          </a:p>
          <a:p>
            <a:pPr>
              <a:lnSpc>
                <a:spcPct val="80000"/>
              </a:lnSpc>
              <a:spcBef>
                <a:spcPts val="1438"/>
              </a:spcBef>
              <a:buClr>
                <a:srgbClr val="000000"/>
              </a:buClr>
              <a:buSzPct val="100000"/>
            </a:pPr>
            <a:r>
              <a:rPr lang="en-US" b="1" dirty="0">
                <a:latin typeface="Calibri" charset="0"/>
                <a:cs typeface="Arial" charset="0"/>
                <a:sym typeface="Arial" charset="0"/>
              </a:rPr>
              <a:t>Designed for sharing</a:t>
            </a:r>
          </a:p>
          <a:p>
            <a:pPr marL="749300" indent="-342900">
              <a:lnSpc>
                <a:spcPct val="80000"/>
              </a:lnSpc>
              <a:spcBef>
                <a:spcPts val="1438"/>
              </a:spcBef>
              <a:buClr>
                <a:srgbClr val="000000"/>
              </a:buClr>
              <a:buSzPct val="100000"/>
              <a:buFont typeface="Arial"/>
              <a:buChar char="•"/>
            </a:pPr>
            <a:r>
              <a:rPr lang="en-US" dirty="0" smtClean="0">
                <a:latin typeface="Calibri" charset="0"/>
                <a:cs typeface="Arial" charset="0"/>
                <a:sym typeface="Arial" charset="0"/>
              </a:rPr>
              <a:t>Easily edited and adapted </a:t>
            </a:r>
          </a:p>
          <a:p>
            <a:pPr marL="749300" indent="-342900">
              <a:lnSpc>
                <a:spcPct val="80000"/>
              </a:lnSpc>
              <a:spcBef>
                <a:spcPts val="1438"/>
              </a:spcBef>
              <a:buClr>
                <a:srgbClr val="000000"/>
              </a:buClr>
              <a:buSzPct val="100000"/>
              <a:buFont typeface="Arial"/>
              <a:buChar char="•"/>
            </a:pPr>
            <a:r>
              <a:rPr lang="en-US" dirty="0" smtClean="0">
                <a:latin typeface="Calibri" charset="0"/>
                <a:cs typeface="Arial" charset="0"/>
                <a:sym typeface="Arial" charset="0"/>
              </a:rPr>
              <a:t>Creative </a:t>
            </a:r>
            <a:r>
              <a:rPr lang="en-US" dirty="0">
                <a:latin typeface="Calibri" charset="0"/>
                <a:cs typeface="Arial" charset="0"/>
                <a:sym typeface="Arial" charset="0"/>
              </a:rPr>
              <a:t>Commons </a:t>
            </a:r>
            <a:r>
              <a:rPr lang="en-US" dirty="0" smtClean="0">
                <a:latin typeface="Calibri" charset="0"/>
                <a:cs typeface="Arial" charset="0"/>
                <a:sym typeface="Arial" charset="0"/>
              </a:rPr>
              <a:t>license</a:t>
            </a:r>
            <a:endParaRPr lang="en-US" dirty="0">
              <a:latin typeface="Calibri" charset="0"/>
              <a:cs typeface="Arial" charset="0"/>
              <a:sym typeface="Arial" charset="0"/>
            </a:endParaRPr>
          </a:p>
          <a:p>
            <a:pPr marL="342900" indent="-342900">
              <a:spcBef>
                <a:spcPts val="1438"/>
              </a:spcBef>
              <a:buClr>
                <a:srgbClr val="000000"/>
              </a:buClr>
              <a:buSzPct val="100000"/>
              <a:buFont typeface="Arial"/>
              <a:buChar char="•"/>
            </a:pPr>
            <a:endParaRPr lang="en-US" dirty="0">
              <a:latin typeface="Calibri" charset="0"/>
              <a:cs typeface="Arial" charset="0"/>
              <a:sym typeface="Arial" charset="0"/>
            </a:endParaRPr>
          </a:p>
          <a:p>
            <a:pPr marL="342900" indent="-342900">
              <a:spcBef>
                <a:spcPts val="1438"/>
              </a:spcBef>
              <a:buClr>
                <a:srgbClr val="000000"/>
              </a:buClr>
              <a:buSzPct val="100000"/>
              <a:buFont typeface="Arial"/>
              <a:buChar char="•"/>
            </a:pPr>
            <a:endParaRPr lang="en-US" dirty="0">
              <a:latin typeface="Calibri" charset="0"/>
              <a:cs typeface="Arial" charset="0"/>
              <a:sym typeface="Arial" charset="0"/>
            </a:endParaRPr>
          </a:p>
        </p:txBody>
      </p:sp>
      <p:pic>
        <p:nvPicPr>
          <p:cNvPr id="10" name="Picture 9" descr="NISE_Net_press_photo_001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60475"/>
            <a:ext cx="28575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6218" y="6052750"/>
            <a:ext cx="2052825" cy="7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
          <p:cNvSpPr>
            <a:spLocks noChangeArrowheads="1"/>
          </p:cNvSpPr>
          <p:nvPr/>
        </p:nvSpPr>
        <p:spPr bwMode="auto">
          <a:xfrm>
            <a:off x="5044966" y="6241420"/>
            <a:ext cx="8614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smtClean="0">
                <a:solidFill>
                  <a:srgbClr val="0C4225"/>
                </a:solidFill>
                <a:latin typeface="Calibri" charset="0"/>
              </a:rPr>
              <a:t>/</a:t>
            </a:r>
            <a:r>
              <a:rPr lang="en-US" sz="2000" dirty="0" err="1">
                <a:solidFill>
                  <a:srgbClr val="0C4225"/>
                </a:solidFill>
                <a:latin typeface="Calibri" charset="0"/>
              </a:rPr>
              <a:t>nisenet.org</a:t>
            </a:r>
            <a:r>
              <a:rPr lang="en-US" sz="2000" dirty="0" smtClean="0">
                <a:solidFill>
                  <a:srgbClr val="0C4225"/>
                </a:solidFill>
                <a:latin typeface="Calibri" charset="0"/>
              </a:rPr>
              <a:t>/programs</a:t>
            </a:r>
            <a:endParaRPr lang="en-US" sz="2000" dirty="0">
              <a:solidFill>
                <a:srgbClr val="0C4225"/>
              </a:solidFill>
              <a:latin typeface="Calibri" charset="0"/>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38915" name="Title 1"/>
          <p:cNvSpPr>
            <a:spLocks noGrp="1"/>
          </p:cNvSpPr>
          <p:nvPr>
            <p:ph type="title"/>
          </p:nvPr>
        </p:nvSpPr>
        <p:spPr>
          <a:xfrm>
            <a:off x="390525" y="42863"/>
            <a:ext cx="8229600" cy="1143000"/>
          </a:xfrm>
        </p:spPr>
        <p:txBody>
          <a:bodyPr/>
          <a:lstStyle/>
          <a:p>
            <a:pPr algn="l"/>
            <a:r>
              <a:rPr lang="en-US" sz="4000" dirty="0">
                <a:latin typeface="Georgia" charset="0"/>
                <a:ea typeface="ＭＳ Ｐゴシック" charset="0"/>
                <a:cs typeface="Georgia" charset="0"/>
              </a:rPr>
              <a:t>Content </a:t>
            </a:r>
            <a:r>
              <a:rPr lang="en-US" sz="4000" dirty="0" smtClean="0">
                <a:latin typeface="Georgia" charset="0"/>
                <a:ea typeface="ＭＳ Ｐゴシック" charset="0"/>
                <a:cs typeface="Georgia" charset="0"/>
              </a:rPr>
              <a:t>Map</a:t>
            </a:r>
            <a:endParaRPr lang="en-US" sz="4000" dirty="0">
              <a:latin typeface="Georgia" charset="0"/>
              <a:ea typeface="ＭＳ Ｐゴシック" charset="0"/>
              <a:cs typeface="Georgia" charset="0"/>
            </a:endParaRPr>
          </a:p>
        </p:txBody>
      </p:sp>
      <p:pic>
        <p:nvPicPr>
          <p:cNvPr id="38916" name="Picture 4" descr="Screen shot 2012-06-01 at 1.12.30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18" y="1499692"/>
            <a:ext cx="6120989" cy="457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p:cNvSpPr>
            <a:spLocks noChangeArrowheads="1"/>
          </p:cNvSpPr>
          <p:nvPr/>
        </p:nvSpPr>
        <p:spPr bwMode="auto">
          <a:xfrm>
            <a:off x="2381365" y="6291263"/>
            <a:ext cx="8614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smtClean="0">
                <a:solidFill>
                  <a:srgbClr val="0C4225"/>
                </a:solidFill>
                <a:latin typeface="Calibri" charset="0"/>
              </a:rPr>
              <a:t>/</a:t>
            </a:r>
            <a:r>
              <a:rPr lang="en-US" sz="2000" dirty="0" err="1">
                <a:solidFill>
                  <a:srgbClr val="0C4225"/>
                </a:solidFill>
                <a:latin typeface="Calibri" charset="0"/>
              </a:rPr>
              <a:t>nisenet.org</a:t>
            </a:r>
            <a:r>
              <a:rPr lang="en-US" sz="2000" dirty="0">
                <a:solidFill>
                  <a:srgbClr val="0C4225"/>
                </a:solidFill>
                <a:latin typeface="Calibri" charset="0"/>
              </a:rPr>
              <a:t>/catalog/</a:t>
            </a:r>
            <a:r>
              <a:rPr lang="en-US" sz="2000" dirty="0" err="1">
                <a:solidFill>
                  <a:srgbClr val="0C4225"/>
                </a:solidFill>
                <a:latin typeface="Calibri" charset="0"/>
              </a:rPr>
              <a:t>tools_guides</a:t>
            </a:r>
            <a:r>
              <a:rPr lang="en-US" sz="2000" dirty="0">
                <a:solidFill>
                  <a:srgbClr val="0C4225"/>
                </a:solidFill>
                <a:latin typeface="Calibri" charset="0"/>
              </a:rPr>
              <a:t>/</a:t>
            </a:r>
            <a:r>
              <a:rPr lang="en-US" sz="2000" dirty="0" err="1">
                <a:solidFill>
                  <a:srgbClr val="0C4225"/>
                </a:solidFill>
                <a:latin typeface="Calibri" charset="0"/>
              </a:rPr>
              <a:t>content_map</a:t>
            </a:r>
            <a:endParaRPr lang="en-US" sz="2000" dirty="0">
              <a:solidFill>
                <a:srgbClr val="0C4225"/>
              </a:solidFill>
              <a:latin typeface="Calibri"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8383341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38915" name="Title 1"/>
          <p:cNvSpPr>
            <a:spLocks noGrp="1"/>
          </p:cNvSpPr>
          <p:nvPr>
            <p:ph type="title"/>
          </p:nvPr>
        </p:nvSpPr>
        <p:spPr>
          <a:xfrm>
            <a:off x="390525" y="42863"/>
            <a:ext cx="8229600" cy="1143000"/>
          </a:xfrm>
        </p:spPr>
        <p:txBody>
          <a:bodyPr/>
          <a:lstStyle/>
          <a:p>
            <a:pPr algn="l"/>
            <a:r>
              <a:rPr lang="en-US" sz="4000" dirty="0" smtClean="0">
                <a:latin typeface="Georgia" charset="0"/>
                <a:ea typeface="ＭＳ Ｐゴシック" charset="0"/>
                <a:cs typeface="Georgia" charset="0"/>
              </a:rPr>
              <a:t>Inclusive Audiences Approach</a:t>
            </a:r>
            <a:endParaRPr lang="en-US" sz="4000" dirty="0">
              <a:latin typeface="Georgia" charset="0"/>
              <a:ea typeface="ＭＳ Ｐゴシック" charset="0"/>
              <a:cs typeface="Georgia" charset="0"/>
            </a:endParaRPr>
          </a:p>
        </p:txBody>
      </p:sp>
      <p:pic>
        <p:nvPicPr>
          <p:cNvPr id="38917" name="Picture 5" descr="Screen shot 2012-06-01 at 1.15.43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81028"/>
            <a:ext cx="3983849" cy="3429162"/>
          </a:xfrm>
          <a:prstGeom prst="rect">
            <a:avLst/>
          </a:prstGeom>
          <a:solidFill>
            <a:schemeClr val="tx1"/>
          </a:solidFill>
          <a:ln>
            <a:noFill/>
          </a:ln>
          <a:extLst/>
        </p:spPr>
      </p:pic>
      <p:sp>
        <p:nvSpPr>
          <p:cNvPr id="38918" name="TextBox 1"/>
          <p:cNvSpPr txBox="1">
            <a:spLocks noChangeArrowheads="1"/>
          </p:cNvSpPr>
          <p:nvPr/>
        </p:nvSpPr>
        <p:spPr bwMode="auto">
          <a:xfrm>
            <a:off x="4215898" y="1593346"/>
            <a:ext cx="462156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mn-lt"/>
              </a:rPr>
              <a:t>Spanish Bilingual materials:</a:t>
            </a:r>
            <a:endParaRPr lang="en-US" b="1" dirty="0">
              <a:latin typeface="+mn-lt"/>
            </a:endParaRPr>
          </a:p>
          <a:p>
            <a:pPr marL="342900" indent="-342900" eaLnBrk="1" hangingPunct="1">
              <a:buFont typeface="Arial"/>
              <a:buChar char="•"/>
            </a:pPr>
            <a:r>
              <a:rPr lang="en-US" dirty="0" err="1" smtClean="0">
                <a:latin typeface="+mn-lt"/>
              </a:rPr>
              <a:t>NanoDays</a:t>
            </a:r>
            <a:r>
              <a:rPr lang="en-US" dirty="0" smtClean="0">
                <a:latin typeface="+mn-lt"/>
              </a:rPr>
              <a:t> materials and exhibits are available in both English and Spanish</a:t>
            </a:r>
          </a:p>
          <a:p>
            <a:pPr eaLnBrk="1" hangingPunct="1"/>
            <a:endParaRPr lang="en-US" dirty="0">
              <a:latin typeface="+mn-lt"/>
            </a:endParaRPr>
          </a:p>
          <a:p>
            <a:pPr eaLnBrk="1" hangingPunct="1"/>
            <a:r>
              <a:rPr lang="en-US" b="1" dirty="0" smtClean="0">
                <a:latin typeface="+mn-lt"/>
              </a:rPr>
              <a:t>Tools and Guides:</a:t>
            </a:r>
          </a:p>
          <a:p>
            <a:pPr marL="342900" indent="-342900" eaLnBrk="1" hangingPunct="1">
              <a:buFont typeface="Arial"/>
              <a:buChar char="•"/>
            </a:pPr>
            <a:r>
              <a:rPr lang="en-US" dirty="0" smtClean="0">
                <a:latin typeface="+mn-lt"/>
              </a:rPr>
              <a:t>Universal Design guidelines for programs and exhibits</a:t>
            </a:r>
          </a:p>
          <a:p>
            <a:pPr marL="342900" indent="-342900" eaLnBrk="1" hangingPunct="1">
              <a:buFont typeface="Arial"/>
              <a:buChar char="•"/>
            </a:pPr>
            <a:r>
              <a:rPr lang="en-US" dirty="0" smtClean="0">
                <a:latin typeface="+mn-lt"/>
              </a:rPr>
              <a:t>Bilingual graphic design</a:t>
            </a:r>
          </a:p>
          <a:p>
            <a:pPr marL="342900" indent="-342900" eaLnBrk="1" hangingPunct="1">
              <a:buFont typeface="Arial"/>
              <a:buChar char="•"/>
            </a:pPr>
            <a:r>
              <a:rPr lang="en-US" dirty="0" smtClean="0">
                <a:latin typeface="+mn-lt"/>
              </a:rPr>
              <a:t>Translation process guide</a:t>
            </a:r>
            <a:endParaRPr lang="en-US" dirty="0">
              <a:latin typeface="+mn-lt"/>
            </a:endParaRPr>
          </a:p>
        </p:txBody>
      </p:sp>
      <p:sp>
        <p:nvSpPr>
          <p:cNvPr id="8" name="Rectangle 15"/>
          <p:cNvSpPr>
            <a:spLocks noChangeArrowheads="1"/>
          </p:cNvSpPr>
          <p:nvPr/>
        </p:nvSpPr>
        <p:spPr bwMode="auto">
          <a:xfrm>
            <a:off x="4357016" y="6091208"/>
            <a:ext cx="8358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smtClean="0">
                <a:solidFill>
                  <a:srgbClr val="0C4225"/>
                </a:solidFill>
                <a:latin typeface="Calibri" charset="0"/>
              </a:rPr>
              <a:t>/</a:t>
            </a:r>
            <a:r>
              <a:rPr lang="en-US" sz="2000" dirty="0" err="1">
                <a:solidFill>
                  <a:srgbClr val="0C4225"/>
                </a:solidFill>
                <a:latin typeface="Calibri" charset="0"/>
              </a:rPr>
              <a:t>nisenet.org</a:t>
            </a:r>
            <a:r>
              <a:rPr lang="en-US" sz="2000" dirty="0" smtClean="0">
                <a:solidFill>
                  <a:srgbClr val="0C4225"/>
                </a:solidFill>
                <a:latin typeface="Calibri" charset="0"/>
              </a:rPr>
              <a:t>/</a:t>
            </a:r>
            <a:r>
              <a:rPr lang="en-US" sz="2000" dirty="0" err="1" smtClean="0">
                <a:solidFill>
                  <a:srgbClr val="0C4225"/>
                </a:solidFill>
                <a:latin typeface="Calibri" charset="0"/>
              </a:rPr>
              <a:t>inclusive_audiences</a:t>
            </a:r>
            <a:endParaRPr lang="en-US" sz="2000" dirty="0">
              <a:solidFill>
                <a:srgbClr val="0C4225"/>
              </a:solidFill>
              <a:latin typeface="Calibri"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7483640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MS PGothic" charset="0"/>
              </a:rPr>
              <a:t>Website for educators - </a:t>
            </a:r>
            <a:r>
              <a:rPr lang="en-US" sz="4000" dirty="0" err="1">
                <a:solidFill>
                  <a:srgbClr val="0C4225"/>
                </a:solidFill>
                <a:latin typeface="Georgia" charset="0"/>
                <a:ea typeface="MS PGothic" charset="0"/>
              </a:rPr>
              <a:t>nisenet.org</a:t>
            </a:r>
            <a:endParaRPr lang="en-US" sz="4000" dirty="0">
              <a:solidFill>
                <a:srgbClr val="0C4225"/>
              </a:solidFill>
              <a:latin typeface="Georgia" charset="0"/>
              <a:ea typeface="ＭＳ Ｐゴシック" charset="0"/>
              <a:cs typeface="Georgia" charset="0"/>
            </a:endParaRPr>
          </a:p>
        </p:txBody>
      </p:sp>
      <p:sp>
        <p:nvSpPr>
          <p:cNvPr id="63492" name="Rectangle 3"/>
          <p:cNvSpPr>
            <a:spLocks/>
          </p:cNvSpPr>
          <p:nvPr/>
        </p:nvSpPr>
        <p:spPr bwMode="auto">
          <a:xfrm>
            <a:off x="4051300" y="3148013"/>
            <a:ext cx="5308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241300" indent="-241300">
              <a:spcBef>
                <a:spcPts val="1438"/>
              </a:spcBef>
            </a:pPr>
            <a:r>
              <a:rPr lang="en-US" b="1">
                <a:latin typeface="Calibri" charset="0"/>
                <a:cs typeface="Arial" charset="0"/>
                <a:sym typeface="Arial" charset="0"/>
              </a:rPr>
              <a:t>     </a:t>
            </a:r>
          </a:p>
          <a:p>
            <a:pPr marL="698500" lvl="1" indent="-241300">
              <a:spcBef>
                <a:spcPts val="1438"/>
              </a:spcBef>
              <a:buFontTx/>
              <a:buChar char="•"/>
            </a:pPr>
            <a:r>
              <a:rPr lang="en-US">
                <a:latin typeface="Calibri" charset="0"/>
                <a:cs typeface="Arial" charset="0"/>
                <a:sym typeface="Arial" charset="0"/>
              </a:rPr>
              <a:t>Catalog of educational products</a:t>
            </a:r>
          </a:p>
          <a:p>
            <a:pPr marL="698500" lvl="1" indent="-241300">
              <a:spcBef>
                <a:spcPts val="1438"/>
              </a:spcBef>
              <a:buFontTx/>
              <a:buChar char="•"/>
            </a:pPr>
            <a:r>
              <a:rPr lang="en-US">
                <a:latin typeface="Calibri" charset="0"/>
                <a:cs typeface="Arial" charset="0"/>
                <a:sym typeface="Arial" charset="0"/>
              </a:rPr>
              <a:t>News and events</a:t>
            </a:r>
          </a:p>
          <a:p>
            <a:pPr marL="698500" lvl="1" indent="-241300">
              <a:spcBef>
                <a:spcPts val="1438"/>
              </a:spcBef>
              <a:buFontTx/>
              <a:buChar char="•"/>
            </a:pPr>
            <a:r>
              <a:rPr lang="en-US">
                <a:latin typeface="Calibri" charset="0"/>
                <a:cs typeface="Arial" charset="0"/>
                <a:sym typeface="Arial" charset="0"/>
              </a:rPr>
              <a:t>Member directory </a:t>
            </a:r>
          </a:p>
          <a:p>
            <a:pPr marL="698500" lvl="1" indent="-241300">
              <a:spcBef>
                <a:spcPts val="1438"/>
              </a:spcBef>
              <a:buFontTx/>
              <a:buChar char="•"/>
            </a:pPr>
            <a:r>
              <a:rPr lang="en-US">
                <a:latin typeface="Calibri" charset="0"/>
                <a:cs typeface="Arial" charset="0"/>
                <a:sym typeface="Arial" charset="0"/>
              </a:rPr>
              <a:t>Social networking links</a:t>
            </a:r>
          </a:p>
        </p:txBody>
      </p:sp>
      <p:sp>
        <p:nvSpPr>
          <p:cNvPr id="63493" name="Rectangle 3"/>
          <p:cNvSpPr>
            <a:spLocks/>
          </p:cNvSpPr>
          <p:nvPr/>
        </p:nvSpPr>
        <p:spPr bwMode="auto">
          <a:xfrm>
            <a:off x="3290888" y="1608138"/>
            <a:ext cx="5308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698500" lvl="1" indent="-241300">
              <a:spcBef>
                <a:spcPts val="1438"/>
              </a:spcBef>
              <a:buClr>
                <a:srgbClr val="000000"/>
              </a:buClr>
              <a:buSzPct val="100000"/>
              <a:buFont typeface="Arial" charset="0"/>
              <a:buChar char="•"/>
            </a:pPr>
            <a:endParaRPr lang="en-US">
              <a:latin typeface="Calibri" charset="0"/>
              <a:cs typeface="Arial" charset="0"/>
              <a:sym typeface="Arial" charset="0"/>
            </a:endParaRPr>
          </a:p>
        </p:txBody>
      </p:sp>
      <p:pic>
        <p:nvPicPr>
          <p:cNvPr id="6349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513" y="5655650"/>
            <a:ext cx="1248773" cy="40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37837" y="5653268"/>
            <a:ext cx="1241426" cy="40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0863" y="5702300"/>
            <a:ext cx="1475061"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Box 4"/>
          <p:cNvSpPr txBox="1">
            <a:spLocks noChangeArrowheads="1"/>
          </p:cNvSpPr>
          <p:nvPr/>
        </p:nvSpPr>
        <p:spPr bwMode="auto">
          <a:xfrm>
            <a:off x="4306888" y="2819400"/>
            <a:ext cx="46085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r>
              <a:rPr lang="en-US" sz="3200" b="1">
                <a:latin typeface="Calibri" charset="0"/>
              </a:rPr>
              <a:t>nisenet.org</a:t>
            </a:r>
            <a:endParaRPr lang="en-US" i="1">
              <a:latin typeface="Calibri" charset="0"/>
            </a:endParaRPr>
          </a:p>
        </p:txBody>
      </p:sp>
      <p:pic>
        <p:nvPicPr>
          <p:cNvPr id="63498" name="Picture 11" descr="nisenet_bar.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06888" y="1608138"/>
            <a:ext cx="4432300"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2" descr="website homepage screenshot long.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288" y="1331913"/>
            <a:ext cx="4008437"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3795"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MS PGothic" charset="0"/>
              </a:rPr>
              <a:t>Website for educators - </a:t>
            </a:r>
            <a:r>
              <a:rPr lang="en-US" sz="4000" dirty="0" err="1">
                <a:solidFill>
                  <a:srgbClr val="0C4225"/>
                </a:solidFill>
                <a:latin typeface="Georgia" charset="0"/>
                <a:ea typeface="MS PGothic" charset="0"/>
              </a:rPr>
              <a:t>nisenet.org</a:t>
            </a:r>
            <a:endParaRPr lang="en-US" sz="4000" dirty="0">
              <a:solidFill>
                <a:srgbClr val="0C4225"/>
              </a:solidFill>
              <a:latin typeface="Georgia" charset="0"/>
              <a:ea typeface="MS PGothic" charset="0"/>
            </a:endParaRPr>
          </a:p>
        </p:txBody>
      </p:sp>
      <p:pic>
        <p:nvPicPr>
          <p:cNvPr id="33796" name="Picture 8" descr="nisenet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585484"/>
            <a:ext cx="5122863"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a:spLocks noChangeArrowheads="1"/>
          </p:cNvSpPr>
          <p:nvPr/>
        </p:nvSpPr>
        <p:spPr bwMode="auto">
          <a:xfrm>
            <a:off x="6086475" y="1550988"/>
            <a:ext cx="2836863" cy="4087384"/>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13" name="Isosceles Triangle 12"/>
          <p:cNvSpPr/>
          <p:nvPr/>
        </p:nvSpPr>
        <p:spPr>
          <a:xfrm rot="16200000">
            <a:off x="5002652" y="1056481"/>
            <a:ext cx="254000" cy="1922463"/>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12" name="TextBox 4"/>
          <p:cNvSpPr txBox="1">
            <a:spLocks noChangeArrowheads="1"/>
          </p:cNvSpPr>
          <p:nvPr/>
        </p:nvSpPr>
        <p:spPr bwMode="auto">
          <a:xfrm>
            <a:off x="5830888" y="1719263"/>
            <a:ext cx="3092450" cy="441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spcBef>
                <a:spcPts val="1438"/>
              </a:spcBef>
              <a:buClr>
                <a:srgbClr val="000000"/>
              </a:buClr>
              <a:buSzPct val="100000"/>
              <a:defRPr/>
            </a:pPr>
            <a:r>
              <a:rPr lang="en-US" b="1" dirty="0" smtClean="0">
                <a:cs typeface="Arial" charset="0"/>
                <a:sym typeface="Arial" charset="0"/>
              </a:rPr>
              <a:t>Catalog </a:t>
            </a:r>
            <a:endParaRPr lang="en-US" b="1" dirty="0">
              <a:cs typeface="Arial" charset="0"/>
              <a:sym typeface="Arial" charset="0"/>
            </a:endParaRPr>
          </a:p>
          <a:p>
            <a:pPr marL="800100" lvl="1" indent="-342900" eaLnBrk="1" hangingPunct="1">
              <a:lnSpc>
                <a:spcPct val="90000"/>
              </a:lnSpc>
              <a:spcBef>
                <a:spcPts val="1438"/>
              </a:spcBef>
              <a:buClr>
                <a:srgbClr val="000000"/>
              </a:buClr>
              <a:buSzPct val="100000"/>
              <a:buFont typeface="Arial"/>
              <a:buChar char="•"/>
              <a:defRPr/>
            </a:pPr>
            <a:r>
              <a:rPr lang="en-US" dirty="0" smtClean="0">
                <a:cs typeface="Arial" charset="0"/>
                <a:sym typeface="Arial" charset="0"/>
              </a:rPr>
              <a:t>Programs</a:t>
            </a:r>
          </a:p>
          <a:p>
            <a:pPr marL="800100" lvl="1" indent="-342900" eaLnBrk="1" hangingPunct="1">
              <a:lnSpc>
                <a:spcPct val="90000"/>
              </a:lnSpc>
              <a:spcBef>
                <a:spcPts val="1438"/>
              </a:spcBef>
              <a:buClr>
                <a:srgbClr val="000000"/>
              </a:buClr>
              <a:buSzPct val="100000"/>
              <a:buFont typeface="Arial"/>
              <a:buChar char="•"/>
              <a:defRPr/>
            </a:pPr>
            <a:r>
              <a:rPr lang="en-US" dirty="0" smtClean="0">
                <a:cs typeface="Arial" charset="0"/>
                <a:sym typeface="Arial" charset="0"/>
              </a:rPr>
              <a:t>Exhibits</a:t>
            </a:r>
          </a:p>
          <a:p>
            <a:pPr marL="800100" lvl="1" indent="-342900" eaLnBrk="1" hangingPunct="1">
              <a:lnSpc>
                <a:spcPct val="90000"/>
              </a:lnSpc>
              <a:spcBef>
                <a:spcPts val="1438"/>
              </a:spcBef>
              <a:buClr>
                <a:srgbClr val="000000"/>
              </a:buClr>
              <a:buSzPct val="100000"/>
              <a:buFont typeface="Arial"/>
              <a:buChar char="•"/>
              <a:defRPr/>
            </a:pPr>
            <a:r>
              <a:rPr lang="en-US" dirty="0" smtClean="0">
                <a:cs typeface="Arial" charset="0"/>
                <a:sym typeface="Arial" charset="0"/>
              </a:rPr>
              <a:t>Tools and guides</a:t>
            </a:r>
          </a:p>
          <a:p>
            <a:pPr marL="800100" lvl="1" indent="-342900" eaLnBrk="1" hangingPunct="1">
              <a:lnSpc>
                <a:spcPct val="90000"/>
              </a:lnSpc>
              <a:spcBef>
                <a:spcPts val="1438"/>
              </a:spcBef>
              <a:buClr>
                <a:srgbClr val="000000"/>
              </a:buClr>
              <a:buSzPct val="100000"/>
              <a:buFont typeface="Arial"/>
              <a:buChar char="•"/>
              <a:defRPr/>
            </a:pPr>
            <a:r>
              <a:rPr lang="en-US" dirty="0" smtClean="0">
                <a:cs typeface="Arial" charset="0"/>
                <a:sym typeface="Arial" charset="0"/>
              </a:rPr>
              <a:t>Media</a:t>
            </a:r>
          </a:p>
          <a:p>
            <a:pPr marL="800100" lvl="1" indent="-342900" eaLnBrk="1" hangingPunct="1">
              <a:lnSpc>
                <a:spcPct val="90000"/>
              </a:lnSpc>
              <a:spcBef>
                <a:spcPts val="1438"/>
              </a:spcBef>
              <a:buClr>
                <a:srgbClr val="000000"/>
              </a:buClr>
              <a:buSzPct val="100000"/>
              <a:buFont typeface="Arial"/>
              <a:buChar char="•"/>
              <a:defRPr/>
            </a:pPr>
            <a:r>
              <a:rPr lang="en-US" dirty="0" smtClean="0">
                <a:cs typeface="Arial" charset="0"/>
                <a:sym typeface="Arial" charset="0"/>
              </a:rPr>
              <a:t>Image Gallery</a:t>
            </a:r>
          </a:p>
          <a:p>
            <a:pPr marL="800100" lvl="1" indent="-342900" eaLnBrk="1" hangingPunct="1">
              <a:lnSpc>
                <a:spcPct val="90000"/>
              </a:lnSpc>
              <a:spcBef>
                <a:spcPts val="1438"/>
              </a:spcBef>
              <a:buClr>
                <a:srgbClr val="000000"/>
              </a:buClr>
              <a:buSzPct val="100000"/>
              <a:buFont typeface="Arial"/>
              <a:buChar char="•"/>
              <a:defRPr/>
            </a:pPr>
            <a:r>
              <a:rPr lang="en-US" dirty="0" smtClean="0">
                <a:cs typeface="Arial" charset="0"/>
                <a:sym typeface="Arial" charset="0"/>
              </a:rPr>
              <a:t>Evaluation &amp; Research </a:t>
            </a:r>
          </a:p>
          <a:p>
            <a:pPr lvl="1" eaLnBrk="1" hangingPunct="1">
              <a:lnSpc>
                <a:spcPct val="90000"/>
              </a:lnSpc>
              <a:spcBef>
                <a:spcPts val="1438"/>
              </a:spcBef>
              <a:buClr>
                <a:srgbClr val="000000"/>
              </a:buClr>
              <a:buSzPct val="100000"/>
              <a:defRPr/>
            </a:pPr>
            <a:endParaRPr lang="en-US" dirty="0">
              <a:cs typeface="Arial" charset="0"/>
              <a:sym typeface="Arial"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9975276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dirty="0">
                <a:solidFill>
                  <a:schemeClr val="lt1"/>
                </a:solidFill>
                <a:latin typeface="+mn-lt"/>
                <a:ea typeface="+mn-ea"/>
                <a:cs typeface="+mn-cs"/>
              </a:rPr>
              <a:t> </a:t>
            </a:r>
          </a:p>
        </p:txBody>
      </p:sp>
      <p:sp>
        <p:nvSpPr>
          <p:cNvPr id="35843" name="Title 1"/>
          <p:cNvSpPr>
            <a:spLocks noGrp="1"/>
          </p:cNvSpPr>
          <p:nvPr>
            <p:ph type="title"/>
          </p:nvPr>
        </p:nvSpPr>
        <p:spPr>
          <a:xfrm>
            <a:off x="254000" y="274638"/>
            <a:ext cx="8661400" cy="741362"/>
          </a:xfrm>
        </p:spPr>
        <p:txBody>
          <a:bodyPr/>
          <a:lstStyle/>
          <a:p>
            <a:pPr algn="l">
              <a:lnSpc>
                <a:spcPct val="90000"/>
              </a:lnSpc>
            </a:pPr>
            <a:r>
              <a:rPr lang="en-US" sz="4000">
                <a:solidFill>
                  <a:srgbClr val="0C4225"/>
                </a:solidFill>
                <a:latin typeface="Georgia" charset="0"/>
                <a:ea typeface="MS PGothic" charset="0"/>
              </a:rPr>
              <a:t>Search the Catalog</a:t>
            </a:r>
          </a:p>
        </p:txBody>
      </p:sp>
      <p:pic>
        <p:nvPicPr>
          <p:cNvPr id="35844" name="Picture 5" descr="nisenet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920" y="1698486"/>
            <a:ext cx="5008562"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8"/>
          <p:cNvSpPr txBox="1">
            <a:spLocks noChangeArrowheads="1"/>
          </p:cNvSpPr>
          <p:nvPr/>
        </p:nvSpPr>
        <p:spPr bwMode="auto">
          <a:xfrm>
            <a:off x="5562600" y="1352907"/>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b="1" dirty="0"/>
              <a:t>Search the catalog by</a:t>
            </a:r>
          </a:p>
          <a:p>
            <a:pPr eaLnBrk="1" hangingPunct="1"/>
            <a:r>
              <a:rPr lang="en-US" b="1" dirty="0"/>
              <a:t>audience, topic, or </a:t>
            </a:r>
            <a:r>
              <a:rPr lang="en-US" b="1" dirty="0" smtClean="0"/>
              <a:t>season</a:t>
            </a:r>
            <a:endParaRPr lang="en-US" b="1" dirty="0"/>
          </a:p>
        </p:txBody>
      </p:sp>
      <p:sp>
        <p:nvSpPr>
          <p:cNvPr id="13" name="Isosceles Triangle 12"/>
          <p:cNvSpPr/>
          <p:nvPr/>
        </p:nvSpPr>
        <p:spPr>
          <a:xfrm rot="16200000">
            <a:off x="5353051" y="4073525"/>
            <a:ext cx="254000" cy="1470025"/>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r</a:t>
            </a:r>
            <a:endParaRPr lang="en-US" dirty="0"/>
          </a:p>
        </p:txBody>
      </p:sp>
      <p:sp>
        <p:nvSpPr>
          <p:cNvPr id="9" name="Rounded Rectangle 8"/>
          <p:cNvSpPr>
            <a:spLocks noChangeArrowheads="1"/>
          </p:cNvSpPr>
          <p:nvPr/>
        </p:nvSpPr>
        <p:spPr bwMode="auto">
          <a:xfrm>
            <a:off x="6050431" y="2219186"/>
            <a:ext cx="2776069" cy="4500563"/>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pic>
        <p:nvPicPr>
          <p:cNvPr id="10" name="Picture 7" descr="nisenet_search.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6125" y="2303406"/>
            <a:ext cx="2144712" cy="4289425"/>
          </a:xfrm>
          <a:prstGeom prst="rect">
            <a:avLst/>
          </a:prstGeom>
          <a:solidFill>
            <a:srgbClr val="ECECEC"/>
          </a:solidFill>
          <a:ln w="50800">
            <a:noFill/>
            <a:round/>
            <a:headEnd/>
            <a:tailEnd/>
          </a:ln>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696167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6867" name="Title 1"/>
          <p:cNvSpPr>
            <a:spLocks noGrp="1"/>
          </p:cNvSpPr>
          <p:nvPr>
            <p:ph type="title"/>
          </p:nvPr>
        </p:nvSpPr>
        <p:spPr>
          <a:xfrm>
            <a:off x="268288" y="274638"/>
            <a:ext cx="8647112" cy="741362"/>
          </a:xfrm>
        </p:spPr>
        <p:txBody>
          <a:bodyPr/>
          <a:lstStyle/>
          <a:p>
            <a:pPr algn="l" eaLnBrk="1" hangingPunct="1">
              <a:lnSpc>
                <a:spcPct val="90000"/>
              </a:lnSpc>
            </a:pPr>
            <a:r>
              <a:rPr lang="en-US" sz="4000">
                <a:solidFill>
                  <a:srgbClr val="0C4225"/>
                </a:solidFill>
                <a:latin typeface="Georgia" charset="0"/>
                <a:ea typeface="MS PGothic" charset="0"/>
              </a:rPr>
              <a:t>Products in Catalog</a:t>
            </a:r>
          </a:p>
        </p:txBody>
      </p:sp>
      <p:sp>
        <p:nvSpPr>
          <p:cNvPr id="81925" name="TextBox 4"/>
          <p:cNvSpPr txBox="1">
            <a:spLocks noChangeArrowheads="1"/>
          </p:cNvSpPr>
          <p:nvPr/>
        </p:nvSpPr>
        <p:spPr bwMode="auto">
          <a:xfrm>
            <a:off x="2790825" y="1449388"/>
            <a:ext cx="6353175" cy="744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indent="-2286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2763" indent="-228600" eaLnBrk="1" hangingPunct="1">
              <a:defRPr/>
            </a:pPr>
            <a:r>
              <a:rPr lang="en-US" sz="2800" b="1" dirty="0" smtClean="0">
                <a:latin typeface="+mn-lt"/>
              </a:rPr>
              <a:t>NISE Net Products</a:t>
            </a:r>
          </a:p>
          <a:p>
            <a:pPr marL="512763" lvl="2" indent="-228600" eaLnBrk="1" hangingPunct="1">
              <a:buFont typeface="Arial"/>
              <a:buChar char="•"/>
              <a:defRPr/>
            </a:pPr>
            <a:r>
              <a:rPr lang="en-US" dirty="0" smtClean="0">
                <a:latin typeface="+mn-lt"/>
                <a:cs typeface="+mn-cs"/>
              </a:rPr>
              <a:t>Created with NISE Network funding</a:t>
            </a:r>
          </a:p>
          <a:p>
            <a:pPr marL="512763" lvl="2" indent="-228600" eaLnBrk="1" hangingPunct="1">
              <a:buFont typeface="Arial"/>
              <a:buChar char="•"/>
              <a:defRPr/>
            </a:pPr>
            <a:r>
              <a:rPr lang="en-US" dirty="0" smtClean="0">
                <a:latin typeface="+mn-lt"/>
                <a:cs typeface="+mn-cs"/>
              </a:rPr>
              <a:t>Development process:</a:t>
            </a:r>
          </a:p>
          <a:p>
            <a:pPr marL="1084263" lvl="1" indent="-342900" eaLnBrk="1" hangingPunct="1">
              <a:buFont typeface="Arial"/>
              <a:buChar char="•"/>
              <a:defRPr/>
            </a:pPr>
            <a:r>
              <a:rPr lang="en-US" sz="2000" dirty="0" smtClean="0">
                <a:latin typeface="+mn-lt"/>
              </a:rPr>
              <a:t>scientist review, peer review, &amp; visitor evaluation</a:t>
            </a:r>
          </a:p>
          <a:p>
            <a:pPr marL="1084263" lvl="1" indent="-342900" eaLnBrk="1" hangingPunct="1">
              <a:buFont typeface="Arial"/>
              <a:buChar char="•"/>
              <a:defRPr/>
            </a:pPr>
            <a:r>
              <a:rPr lang="en-US" sz="2000" dirty="0" smtClean="0">
                <a:latin typeface="+mn-lt"/>
              </a:rPr>
              <a:t>content map as a guide</a:t>
            </a:r>
          </a:p>
          <a:p>
            <a:pPr marL="1084263" lvl="1" indent="-342900" eaLnBrk="1" hangingPunct="1">
              <a:buFont typeface="Arial"/>
              <a:buChar char="•"/>
              <a:defRPr/>
            </a:pPr>
            <a:r>
              <a:rPr lang="en-US" sz="2000" dirty="0" smtClean="0">
                <a:latin typeface="+mn-lt"/>
              </a:rPr>
              <a:t>inclusive audiences approach</a:t>
            </a:r>
          </a:p>
          <a:p>
            <a:pPr marL="512763" lvl="2" indent="-228600" eaLnBrk="1" hangingPunct="1">
              <a:buFont typeface="Arial"/>
              <a:buChar char="•"/>
              <a:defRPr/>
            </a:pPr>
            <a:r>
              <a:rPr lang="en-US" sz="2000" dirty="0" smtClean="0">
                <a:latin typeface="+mn-lt"/>
                <a:cs typeface="+mn-cs"/>
              </a:rPr>
              <a:t>Designed to be easily edited and</a:t>
            </a:r>
            <a:br>
              <a:rPr lang="en-US" sz="2000" dirty="0" smtClean="0">
                <a:latin typeface="+mn-lt"/>
                <a:cs typeface="+mn-cs"/>
              </a:rPr>
            </a:br>
            <a:r>
              <a:rPr lang="en-US" sz="2000" dirty="0" smtClean="0">
                <a:latin typeface="+mn-lt"/>
                <a:cs typeface="+mn-cs"/>
              </a:rPr>
              <a:t>adapted  under a </a:t>
            </a:r>
            <a:br>
              <a:rPr lang="en-US" sz="2000" dirty="0" smtClean="0">
                <a:latin typeface="+mn-lt"/>
                <a:cs typeface="+mn-cs"/>
              </a:rPr>
            </a:br>
            <a:r>
              <a:rPr lang="en-US" sz="2000" dirty="0" smtClean="0">
                <a:latin typeface="+mn-lt"/>
                <a:cs typeface="+mn-cs"/>
              </a:rPr>
              <a:t>Creative Commons license</a:t>
            </a:r>
          </a:p>
          <a:p>
            <a:pPr marL="512763" lvl="2" indent="-228600" eaLnBrk="1" hangingPunct="1">
              <a:buFont typeface="Arial"/>
              <a:buChar char="•"/>
              <a:defRPr/>
            </a:pPr>
            <a:endParaRPr lang="en-US" dirty="0" smtClean="0">
              <a:latin typeface="+mn-lt"/>
              <a:cs typeface="+mn-cs"/>
            </a:endParaRPr>
          </a:p>
          <a:p>
            <a:pPr marL="512763" lvl="2" indent="-228600" eaLnBrk="1" hangingPunct="1">
              <a:buFont typeface="Arial"/>
              <a:buChar char="•"/>
              <a:defRPr/>
            </a:pPr>
            <a:endParaRPr lang="en-US" sz="1800" dirty="0" smtClean="0">
              <a:latin typeface="+mn-lt"/>
              <a:cs typeface="+mn-cs"/>
            </a:endParaRPr>
          </a:p>
          <a:p>
            <a:pPr marL="512763" indent="-228600" eaLnBrk="1" hangingPunct="1">
              <a:defRPr/>
            </a:pPr>
            <a:r>
              <a:rPr lang="en-US" sz="2800" b="1" dirty="0" smtClean="0">
                <a:latin typeface="+mn-lt"/>
              </a:rPr>
              <a:t>Linked resources</a:t>
            </a:r>
            <a:endParaRPr lang="en-US" sz="2800" b="1" dirty="0">
              <a:latin typeface="+mn-lt"/>
            </a:endParaRPr>
          </a:p>
          <a:p>
            <a:pPr marL="512763" lvl="2" indent="-228600" eaLnBrk="1" hangingPunct="1">
              <a:buFont typeface="Arial"/>
              <a:buChar char="•"/>
              <a:defRPr/>
            </a:pPr>
            <a:r>
              <a:rPr lang="en-US" dirty="0">
                <a:latin typeface="+mn-lt"/>
                <a:cs typeface="+mn-cs"/>
              </a:rPr>
              <a:t>Created with other funding</a:t>
            </a:r>
          </a:p>
          <a:p>
            <a:pPr marL="512763" lvl="2" indent="-228600" eaLnBrk="1" hangingPunct="1">
              <a:buFont typeface="Arial"/>
              <a:buChar char="•"/>
              <a:defRPr/>
            </a:pPr>
            <a:r>
              <a:rPr lang="en-US" dirty="0" smtClean="0">
                <a:latin typeface="+mn-lt"/>
                <a:cs typeface="+mn-cs"/>
              </a:rPr>
              <a:t>Different vetting process</a:t>
            </a:r>
            <a:endParaRPr lang="en-US" dirty="0">
              <a:latin typeface="+mn-lt"/>
              <a:cs typeface="+mn-cs"/>
            </a:endParaRPr>
          </a:p>
          <a:p>
            <a:pPr marL="512763" lvl="2" indent="-228600" eaLnBrk="1" hangingPunct="1">
              <a:buFont typeface="Arial"/>
              <a:buChar char="•"/>
              <a:defRPr/>
            </a:pPr>
            <a:r>
              <a:rPr lang="en-US" dirty="0" smtClean="0">
                <a:latin typeface="+mn-lt"/>
                <a:cs typeface="+mn-cs"/>
              </a:rPr>
              <a:t>Different rights ownership/attribution</a:t>
            </a:r>
          </a:p>
          <a:p>
            <a:pPr marL="512763" indent="-228600" eaLnBrk="1" hangingPunct="1">
              <a:defRPr/>
            </a:pPr>
            <a:endParaRPr lang="en-US" sz="2000" dirty="0" smtClean="0">
              <a:latin typeface="+mn-lt"/>
            </a:endParaRPr>
          </a:p>
          <a:p>
            <a:pPr marL="512763" indent="-228600" eaLnBrk="1" hangingPunct="1">
              <a:defRPr/>
            </a:pPr>
            <a:endParaRPr lang="en-US" b="1" dirty="0">
              <a:latin typeface="+mn-lt"/>
            </a:endParaRPr>
          </a:p>
          <a:p>
            <a:pPr marL="512763" indent="-228600" eaLnBrk="1" hangingPunct="1">
              <a:defRPr/>
            </a:pPr>
            <a:endParaRPr lang="en-US" dirty="0">
              <a:latin typeface="+mn-lt"/>
            </a:endParaRPr>
          </a:p>
          <a:p>
            <a:pPr marL="512763" lvl="1" eaLnBrk="1" hangingPunct="1">
              <a:buFont typeface="Arial" charset="0"/>
              <a:buChar char="•"/>
              <a:defRPr/>
            </a:pPr>
            <a:endParaRPr lang="en-US" dirty="0">
              <a:latin typeface="+mn-lt"/>
              <a:cs typeface="+mn-cs"/>
            </a:endParaRPr>
          </a:p>
          <a:p>
            <a:pPr marL="512763" lvl="1" eaLnBrk="1" hangingPunct="1">
              <a:buFont typeface="Arial" charset="0"/>
              <a:buChar char="•"/>
              <a:defRPr/>
            </a:pPr>
            <a:endParaRPr lang="en-US" dirty="0">
              <a:latin typeface="+mn-lt"/>
              <a:cs typeface="+mn-cs"/>
            </a:endParaRPr>
          </a:p>
          <a:p>
            <a:pPr marL="512763" indent="-228600" eaLnBrk="1" hangingPunct="1">
              <a:defRPr/>
            </a:pPr>
            <a:endParaRPr lang="en-US" dirty="0">
              <a:latin typeface="+mn-lt"/>
            </a:endParaRPr>
          </a:p>
        </p:txBody>
      </p:sp>
      <p:sp>
        <p:nvSpPr>
          <p:cNvPr id="36869" name="TextBox 1"/>
          <p:cNvSpPr txBox="1">
            <a:spLocks noChangeArrowheads="1"/>
          </p:cNvSpPr>
          <p:nvPr/>
        </p:nvSpPr>
        <p:spPr bwMode="auto">
          <a:xfrm>
            <a:off x="1089025" y="52133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sz="1800">
              <a:latin typeface="Arial" charset="0"/>
            </a:endParaRPr>
          </a:p>
        </p:txBody>
      </p:sp>
      <p:sp>
        <p:nvSpPr>
          <p:cNvPr id="10" name="Rectangle 9"/>
          <p:cNvSpPr>
            <a:spLocks noChangeArrowheads="1"/>
          </p:cNvSpPr>
          <p:nvPr/>
        </p:nvSpPr>
        <p:spPr bwMode="auto">
          <a:xfrm>
            <a:off x="0" y="1549399"/>
            <a:ext cx="2790825" cy="1003301"/>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pic>
        <p:nvPicPr>
          <p:cNvPr id="36871" name="Picture 7" descr="product_nis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063" y="1868488"/>
            <a:ext cx="2413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64302" y="4004511"/>
            <a:ext cx="17748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
        <p:nvSpPr>
          <p:cNvPr id="12" name="Rectangle 11"/>
          <p:cNvSpPr>
            <a:spLocks noChangeArrowheads="1"/>
          </p:cNvSpPr>
          <p:nvPr/>
        </p:nvSpPr>
        <p:spPr bwMode="auto">
          <a:xfrm>
            <a:off x="0" y="4825999"/>
            <a:ext cx="2790825" cy="1024221"/>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pic>
        <p:nvPicPr>
          <p:cNvPr id="13" name="Picture 8" descr="product_linked.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46063" y="5119178"/>
            <a:ext cx="2393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4906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8915"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MS PGothic" charset="0"/>
              </a:rPr>
              <a:t>Website for the Public</a:t>
            </a:r>
          </a:p>
        </p:txBody>
      </p:sp>
      <p:pic>
        <p:nvPicPr>
          <p:cNvPr id="38916" name="Picture 8" descr="whatisnano_b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81550" y="5376863"/>
            <a:ext cx="416401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28788"/>
            <a:ext cx="4648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sosceles Triangle 8"/>
          <p:cNvSpPr/>
          <p:nvPr/>
        </p:nvSpPr>
        <p:spPr>
          <a:xfrm rot="16200000">
            <a:off x="3998119" y="1094582"/>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2" name="Rounded Rectangle 1"/>
          <p:cNvSpPr>
            <a:spLocks noChangeArrowheads="1"/>
          </p:cNvSpPr>
          <p:nvPr/>
        </p:nvSpPr>
        <p:spPr bwMode="auto">
          <a:xfrm>
            <a:off x="5086350" y="1476375"/>
            <a:ext cx="3573463" cy="3674843"/>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38920" name="TextBox 4"/>
          <p:cNvSpPr txBox="1">
            <a:spLocks noChangeArrowheads="1"/>
          </p:cNvSpPr>
          <p:nvPr/>
        </p:nvSpPr>
        <p:spPr bwMode="auto">
          <a:xfrm>
            <a:off x="4781550" y="1795463"/>
            <a:ext cx="4133850" cy="32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lvl="1" eaLnBrk="1" hangingPunct="1">
              <a:spcBef>
                <a:spcPts val="1438"/>
              </a:spcBef>
              <a:buClr>
                <a:srgbClr val="000000"/>
              </a:buClr>
              <a:buSzPct val="100000"/>
              <a:buFont typeface="Arial" charset="0"/>
              <a:buChar char="•"/>
            </a:pPr>
            <a:r>
              <a:rPr lang="en-US" dirty="0">
                <a:cs typeface="Arial" charset="0"/>
                <a:sym typeface="Arial" charset="0"/>
              </a:rPr>
              <a:t>Videos, podcasts, activities, </a:t>
            </a:r>
            <a:r>
              <a:rPr lang="en-US" dirty="0" smtClean="0">
                <a:cs typeface="Arial" charset="0"/>
                <a:sym typeface="Arial" charset="0"/>
              </a:rPr>
              <a:t>links</a:t>
            </a:r>
          </a:p>
          <a:p>
            <a:pPr lvl="1" eaLnBrk="1" hangingPunct="1">
              <a:spcBef>
                <a:spcPts val="1438"/>
              </a:spcBef>
              <a:buClr>
                <a:srgbClr val="000000"/>
              </a:buClr>
              <a:buSzPct val="100000"/>
              <a:buFont typeface="Arial" charset="0"/>
              <a:buChar char="•"/>
            </a:pPr>
            <a:r>
              <a:rPr lang="en-US" dirty="0" err="1" smtClean="0">
                <a:cs typeface="Arial" charset="0"/>
                <a:sym typeface="Arial" charset="0"/>
              </a:rPr>
              <a:t>NanoDays</a:t>
            </a:r>
            <a:r>
              <a:rPr lang="en-US" dirty="0" smtClean="0">
                <a:cs typeface="Arial" charset="0"/>
                <a:sym typeface="Arial" charset="0"/>
              </a:rPr>
              <a:t> locations</a:t>
            </a:r>
            <a:endParaRPr lang="en-US" dirty="0">
              <a:cs typeface="Arial" charset="0"/>
              <a:sym typeface="Arial" charset="0"/>
            </a:endParaRPr>
          </a:p>
          <a:p>
            <a:pPr lvl="1" eaLnBrk="1" hangingPunct="1">
              <a:spcBef>
                <a:spcPts val="1438"/>
              </a:spcBef>
              <a:buClr>
                <a:srgbClr val="000000"/>
              </a:buClr>
              <a:buSzPct val="100000"/>
              <a:buFont typeface="Arial" charset="0"/>
              <a:buChar char="•"/>
            </a:pPr>
            <a:r>
              <a:rPr lang="en-US" dirty="0">
                <a:cs typeface="Arial" charset="0"/>
                <a:sym typeface="Arial" charset="0"/>
              </a:rPr>
              <a:t>List of mini-exhibition </a:t>
            </a:r>
            <a:r>
              <a:rPr lang="en-US" dirty="0" smtClean="0">
                <a:cs typeface="Arial" charset="0"/>
                <a:sym typeface="Arial" charset="0"/>
              </a:rPr>
              <a:t>locations</a:t>
            </a:r>
          </a:p>
          <a:p>
            <a:pPr lvl="1" eaLnBrk="1" hangingPunct="1">
              <a:spcBef>
                <a:spcPts val="1438"/>
              </a:spcBef>
              <a:buClr>
                <a:srgbClr val="000000"/>
              </a:buClr>
              <a:buSzPct val="100000"/>
              <a:buFont typeface="Arial" charset="0"/>
              <a:buChar char="•"/>
            </a:pPr>
            <a:r>
              <a:rPr lang="en-US" dirty="0" smtClean="0">
                <a:cs typeface="Arial" charset="0"/>
                <a:sym typeface="Arial" charset="0"/>
              </a:rPr>
              <a:t>Audio </a:t>
            </a:r>
            <a:r>
              <a:rPr lang="en-US" dirty="0">
                <a:cs typeface="Arial" charset="0"/>
                <a:sym typeface="Arial" charset="0"/>
              </a:rPr>
              <a:t>Description in English and Spanish</a:t>
            </a:r>
            <a:endParaRPr lang="en-US"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7107252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40963"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MS PGothic" charset="0"/>
              </a:rPr>
              <a:t>DIY Nano App for </a:t>
            </a:r>
            <a:r>
              <a:rPr lang="en-US" sz="4000" dirty="0" smtClean="0">
                <a:solidFill>
                  <a:srgbClr val="0C4225"/>
                </a:solidFill>
                <a:latin typeface="Georgia" charset="0"/>
                <a:ea typeface="MS PGothic" charset="0"/>
              </a:rPr>
              <a:t>iPhone </a:t>
            </a:r>
            <a:r>
              <a:rPr lang="en-US" sz="4000" dirty="0">
                <a:solidFill>
                  <a:srgbClr val="0C4225"/>
                </a:solidFill>
                <a:latin typeface="Georgia" charset="0"/>
                <a:ea typeface="MS PGothic" charset="0"/>
              </a:rPr>
              <a:t>and </a:t>
            </a:r>
            <a:r>
              <a:rPr lang="en-US" sz="4000" dirty="0" err="1" smtClean="0">
                <a:solidFill>
                  <a:srgbClr val="0C4225"/>
                </a:solidFill>
                <a:latin typeface="Georgia" charset="0"/>
                <a:ea typeface="MS PGothic" charset="0"/>
              </a:rPr>
              <a:t>iPad</a:t>
            </a:r>
            <a:endParaRPr lang="en-US" sz="4000" dirty="0">
              <a:solidFill>
                <a:srgbClr val="0C4225"/>
              </a:solidFill>
              <a:latin typeface="Georgia" charset="0"/>
              <a:ea typeface="MS PGothic" charset="0"/>
            </a:endParaRPr>
          </a:p>
        </p:txBody>
      </p:sp>
      <p:pic>
        <p:nvPicPr>
          <p:cNvPr id="40964"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5288" y="1041400"/>
            <a:ext cx="18891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appstor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29475" y="5084884"/>
            <a:ext cx="1790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parents choice silver honor award.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746750" y="4645147"/>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descr="iPhone_DIY_nano.psd"/>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8913" y="1387475"/>
            <a:ext cx="3014663"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iPhone_DIY_nano.psd"/>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393950" y="1382713"/>
            <a:ext cx="30130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164013" y="3313113"/>
            <a:ext cx="4513262" cy="1198562"/>
            <a:chOff x="4164013" y="3313113"/>
            <a:chExt cx="4513262" cy="1198562"/>
          </a:xfrm>
        </p:grpSpPr>
        <p:sp>
          <p:nvSpPr>
            <p:cNvPr id="15" name="Isosceles Triangle 14"/>
            <p:cNvSpPr/>
            <p:nvPr/>
          </p:nvSpPr>
          <p:spPr>
            <a:xfrm rot="16200000">
              <a:off x="4998244" y="2983707"/>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16" name="Rounded Rectangle 15"/>
            <p:cNvSpPr>
              <a:spLocks noChangeArrowheads="1"/>
            </p:cNvSpPr>
            <p:nvPr/>
          </p:nvSpPr>
          <p:spPr bwMode="auto">
            <a:xfrm>
              <a:off x="6086475" y="3313113"/>
              <a:ext cx="2590800" cy="1198562"/>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40971" name="TextBox 4"/>
            <p:cNvSpPr txBox="1">
              <a:spLocks noChangeArrowheads="1"/>
            </p:cNvSpPr>
            <p:nvPr/>
          </p:nvSpPr>
          <p:spPr bwMode="auto">
            <a:xfrm>
              <a:off x="6099175" y="3500438"/>
              <a:ext cx="2387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lvl="1" eaLnBrk="1" hangingPunct="1">
                <a:spcBef>
                  <a:spcPts val="1438"/>
                </a:spcBef>
                <a:buClr>
                  <a:srgbClr val="000000"/>
                </a:buClr>
                <a:buSzPct val="100000"/>
              </a:pPr>
              <a:r>
                <a:rPr lang="en-US">
                  <a:cs typeface="Arial" charset="0"/>
                  <a:sym typeface="Arial" charset="0"/>
                </a:rPr>
                <a:t>Activities to try at home</a:t>
              </a:r>
              <a:endParaRPr lang="en-US"/>
            </a:p>
          </p:txBody>
        </p:sp>
      </p:grpSp>
      <p:sp>
        <p:nvSpPr>
          <p:cNvPr id="14" name="Rectangle 15"/>
          <p:cNvSpPr>
            <a:spLocks noChangeArrowheads="1"/>
          </p:cNvSpPr>
          <p:nvPr/>
        </p:nvSpPr>
        <p:spPr bwMode="auto">
          <a:xfrm>
            <a:off x="3580867" y="6150114"/>
            <a:ext cx="58630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whatisnano.org</a:t>
            </a:r>
            <a:r>
              <a:rPr lang="en-US" sz="2000" dirty="0" smtClean="0">
                <a:solidFill>
                  <a:srgbClr val="0C4225"/>
                </a:solidFill>
                <a:latin typeface="Calibri" charset="0"/>
              </a:rPr>
              <a:t>/</a:t>
            </a:r>
            <a:r>
              <a:rPr lang="en-US" sz="2000" dirty="0" err="1" smtClean="0">
                <a:solidFill>
                  <a:srgbClr val="0C4225"/>
                </a:solidFill>
                <a:latin typeface="Calibri" charset="0"/>
              </a:rPr>
              <a:t>diy</a:t>
            </a:r>
            <a:r>
              <a:rPr lang="en-US" sz="2000" dirty="0" smtClean="0">
                <a:solidFill>
                  <a:srgbClr val="0C4225"/>
                </a:solidFill>
                <a:latin typeface="Calibri" charset="0"/>
              </a:rPr>
              <a:t>-</a:t>
            </a:r>
            <a:r>
              <a:rPr lang="en-US" sz="2000" dirty="0" err="1" smtClean="0">
                <a:solidFill>
                  <a:srgbClr val="0C4225"/>
                </a:solidFill>
                <a:latin typeface="Calibri" charset="0"/>
              </a:rPr>
              <a:t>nano</a:t>
            </a:r>
            <a:r>
              <a:rPr lang="en-US" sz="2000" dirty="0" smtClean="0">
                <a:solidFill>
                  <a:srgbClr val="0C4225"/>
                </a:solidFill>
                <a:latin typeface="Calibri" charset="0"/>
              </a:rPr>
              <a:t>-app</a:t>
            </a:r>
          </a:p>
          <a:p>
            <a:pPr marL="0" lvl="1"/>
            <a:r>
              <a:rPr lang="en-US" sz="2000" dirty="0" smtClean="0">
                <a:solidFill>
                  <a:srgbClr val="0C4225"/>
                </a:solidFill>
                <a:latin typeface="Calibri" charset="0"/>
              </a:rPr>
              <a:t>                    </a:t>
            </a:r>
            <a:r>
              <a:rPr lang="en-US" sz="2000" dirty="0" err="1" smtClean="0">
                <a:solidFill>
                  <a:srgbClr val="0C4225"/>
                </a:solidFill>
                <a:latin typeface="Calibri" charset="0"/>
              </a:rPr>
              <a:t>nisenet.org</a:t>
            </a:r>
            <a:r>
              <a:rPr lang="en-US" sz="2000" dirty="0">
                <a:solidFill>
                  <a:srgbClr val="0C4225"/>
                </a:solidFill>
                <a:latin typeface="Calibri" charset="0"/>
              </a:rPr>
              <a:t>/catalog/media/</a:t>
            </a:r>
            <a:r>
              <a:rPr lang="en-US" sz="2000" dirty="0" err="1">
                <a:solidFill>
                  <a:srgbClr val="0C4225"/>
                </a:solidFill>
                <a:latin typeface="Calibri" charset="0"/>
              </a:rPr>
              <a:t>diy_nano</a:t>
            </a:r>
            <a:endParaRPr lang="en-US" sz="2000" dirty="0">
              <a:solidFill>
                <a:srgbClr val="0C4225"/>
              </a:solidFill>
              <a:latin typeface="Calibri" charset="0"/>
            </a:endParaRPr>
          </a:p>
        </p:txBody>
      </p:sp>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88503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7411" name="Title 1"/>
          <p:cNvSpPr>
            <a:spLocks noGrp="1"/>
          </p:cNvSpPr>
          <p:nvPr>
            <p:ph type="title"/>
          </p:nvPr>
        </p:nvSpPr>
        <p:spPr>
          <a:xfrm>
            <a:off x="254000" y="274638"/>
            <a:ext cx="8661400" cy="741362"/>
          </a:xfrm>
        </p:spPr>
        <p:txBody>
          <a:bodyPr/>
          <a:lstStyle/>
          <a:p>
            <a:pPr algn="l" eaLnBrk="1" hangingPunct="1">
              <a:lnSpc>
                <a:spcPct val="90000"/>
              </a:lnSpc>
            </a:pPr>
            <a:r>
              <a:rPr lang="en-US" sz="4000" i="1" dirty="0">
                <a:solidFill>
                  <a:srgbClr val="0C4225"/>
                </a:solidFill>
                <a:latin typeface="Georgia" charset="0"/>
                <a:ea typeface="ＭＳ Ｐゴシック" charset="0"/>
                <a:cs typeface="Georgia" charset="0"/>
              </a:rPr>
              <a:t>Nano</a:t>
            </a:r>
            <a:r>
              <a:rPr lang="en-US" sz="4000" dirty="0">
                <a:solidFill>
                  <a:srgbClr val="0C4225"/>
                </a:solidFill>
                <a:latin typeface="Georgia" charset="0"/>
                <a:ea typeface="ＭＳ Ｐゴシック" charset="0"/>
                <a:cs typeface="Georgia" charset="0"/>
              </a:rPr>
              <a:t> Mini-exhibition</a:t>
            </a:r>
          </a:p>
        </p:txBody>
      </p:sp>
      <p:sp>
        <p:nvSpPr>
          <p:cNvPr id="7" name="Rectangle 5"/>
          <p:cNvSpPr>
            <a:spLocks/>
          </p:cNvSpPr>
          <p:nvPr/>
        </p:nvSpPr>
        <p:spPr bwMode="auto">
          <a:xfrm>
            <a:off x="3527948" y="1323280"/>
            <a:ext cx="6173909" cy="394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342900" indent="-342900" eaLnBrk="1" hangingPunct="1">
              <a:spcBef>
                <a:spcPct val="50000"/>
              </a:spcBef>
              <a:buFont typeface="Arial"/>
              <a:buChar char="•"/>
            </a:pPr>
            <a:r>
              <a:rPr lang="en-US" dirty="0" smtClean="0">
                <a:latin typeface="Calibri" charset="0"/>
              </a:rPr>
              <a:t>Comprehensive content</a:t>
            </a:r>
          </a:p>
          <a:p>
            <a:pPr marL="342900" indent="-342900" eaLnBrk="1" hangingPunct="1">
              <a:spcBef>
                <a:spcPct val="50000"/>
              </a:spcBef>
              <a:buFont typeface="Arial"/>
              <a:buChar char="•"/>
            </a:pPr>
            <a:r>
              <a:rPr lang="en-US" dirty="0" smtClean="0">
                <a:latin typeface="Calibri" charset="0"/>
              </a:rPr>
              <a:t>Small </a:t>
            </a:r>
            <a:r>
              <a:rPr lang="en-US" dirty="0">
                <a:latin typeface="Calibri" charset="0"/>
              </a:rPr>
              <a:t>footprint: 400 square feet</a:t>
            </a:r>
          </a:p>
          <a:p>
            <a:pPr marL="342900" indent="-342900" eaLnBrk="1" hangingPunct="1">
              <a:spcBef>
                <a:spcPct val="50000"/>
              </a:spcBef>
              <a:buFont typeface="Arial"/>
              <a:buChar char="•"/>
            </a:pPr>
            <a:r>
              <a:rPr lang="en-US" dirty="0">
                <a:latin typeface="Calibri" charset="0"/>
              </a:rPr>
              <a:t>Flexible </a:t>
            </a:r>
            <a:r>
              <a:rPr lang="en-US" dirty="0" smtClean="0">
                <a:latin typeface="Calibri" charset="0"/>
              </a:rPr>
              <a:t>configurations, modular </a:t>
            </a:r>
          </a:p>
          <a:p>
            <a:pPr marL="342900" indent="-342900" eaLnBrk="1" hangingPunct="1">
              <a:spcBef>
                <a:spcPct val="50000"/>
              </a:spcBef>
              <a:buFont typeface="Arial"/>
              <a:buChar char="•"/>
            </a:pPr>
            <a:r>
              <a:rPr lang="en-US" dirty="0" smtClean="0">
                <a:latin typeface="Calibri" charset="0"/>
              </a:rPr>
              <a:t>Bilingual – English &amp; Spanish, accessible</a:t>
            </a:r>
            <a:endParaRPr lang="en-US" dirty="0">
              <a:latin typeface="Calibri" charset="0"/>
            </a:endParaRPr>
          </a:p>
          <a:p>
            <a:pPr marL="342900" indent="-342900" eaLnBrk="1" hangingPunct="1">
              <a:spcBef>
                <a:spcPct val="50000"/>
              </a:spcBef>
              <a:buFont typeface="Arial"/>
              <a:buChar char="•"/>
            </a:pPr>
            <a:r>
              <a:rPr lang="en-US" dirty="0" smtClean="0">
                <a:latin typeface="Calibri" charset="0"/>
              </a:rPr>
              <a:t>Making &gt; 90 copies</a:t>
            </a:r>
          </a:p>
          <a:p>
            <a:pPr marL="641350" lvl="1" indent="-342900">
              <a:lnSpc>
                <a:spcPct val="80000"/>
              </a:lnSpc>
              <a:spcBef>
                <a:spcPct val="50000"/>
              </a:spcBef>
              <a:buFont typeface="Arial"/>
              <a:buChar char="•"/>
            </a:pPr>
            <a:r>
              <a:rPr lang="en-US" sz="1800" dirty="0" smtClean="0">
                <a:latin typeface="Calibri" charset="0"/>
              </a:rPr>
              <a:t>Batch 1 = 49 copies (shipped in 2012-2013)</a:t>
            </a:r>
          </a:p>
          <a:p>
            <a:pPr marL="641350" lvl="1" indent="-342900">
              <a:lnSpc>
                <a:spcPct val="80000"/>
              </a:lnSpc>
              <a:spcBef>
                <a:spcPct val="50000"/>
              </a:spcBef>
              <a:buFont typeface="Arial"/>
              <a:buChar char="•"/>
            </a:pPr>
            <a:r>
              <a:rPr lang="en-US" sz="1800" dirty="0" smtClean="0">
                <a:latin typeface="Calibri" charset="0"/>
              </a:rPr>
              <a:t>Batch 2 = 21 copies (will ship April – August 2014)</a:t>
            </a:r>
          </a:p>
          <a:p>
            <a:pPr marL="641350" lvl="1" indent="-342900">
              <a:lnSpc>
                <a:spcPct val="80000"/>
              </a:lnSpc>
              <a:spcBef>
                <a:spcPct val="50000"/>
              </a:spcBef>
              <a:buFont typeface="Arial"/>
              <a:buChar char="•"/>
            </a:pPr>
            <a:r>
              <a:rPr lang="en-US" sz="1800" dirty="0" smtClean="0">
                <a:latin typeface="Calibri" charset="0"/>
              </a:rPr>
              <a:t>Batch 3 = 23 copies invitation process (ship 2015)</a:t>
            </a:r>
            <a:endParaRPr lang="en-US" sz="1800" dirty="0">
              <a:latin typeface="Calibri" charset="0"/>
            </a:endParaRPr>
          </a:p>
          <a:p>
            <a:pPr marL="342900" indent="-342900">
              <a:spcBef>
                <a:spcPts val="1438"/>
              </a:spcBef>
              <a:buClr>
                <a:srgbClr val="000000"/>
              </a:buClr>
              <a:buSzPct val="100000"/>
              <a:buFont typeface="Arial"/>
              <a:buChar char="•"/>
            </a:pPr>
            <a:endParaRPr lang="en-US" dirty="0">
              <a:latin typeface="Calibri" charset="0"/>
              <a:cs typeface="Arial" charset="0"/>
              <a:sym typeface="Arial" charset="0"/>
            </a:endParaRPr>
          </a:p>
          <a:p>
            <a:pPr marL="342900" indent="-342900">
              <a:spcBef>
                <a:spcPts val="1438"/>
              </a:spcBef>
              <a:buClr>
                <a:srgbClr val="000000"/>
              </a:buClr>
              <a:buSzPct val="100000"/>
              <a:buFont typeface="Arial"/>
              <a:buChar char="•"/>
            </a:pPr>
            <a:endParaRPr lang="en-US" dirty="0">
              <a:latin typeface="Calibri" charset="0"/>
              <a:cs typeface="Arial" charset="0"/>
              <a:sym typeface="Arial" charset="0"/>
            </a:endParaRPr>
          </a:p>
        </p:txBody>
      </p:sp>
      <p:pic>
        <p:nvPicPr>
          <p:cNvPr id="13" name="Picture 1"/>
          <p:cNvPicPr>
            <a:picLocks noChangeAspect="1"/>
          </p:cNvPicPr>
          <p:nvPr/>
        </p:nvPicPr>
        <p:blipFill rotWithShape="1">
          <a:blip r:embed="rId3" cstate="email">
            <a:extLst>
              <a:ext uri="{28A0092B-C50C-407E-A947-70E740481C1C}">
                <a14:useLocalDpi xmlns:a14="http://schemas.microsoft.com/office/drawing/2010/main"/>
              </a:ext>
            </a:extLst>
          </a:blip>
          <a:srcRect t="-10141"/>
          <a:stretch/>
        </p:blipFill>
        <p:spPr bwMode="auto">
          <a:xfrm>
            <a:off x="0" y="3269660"/>
            <a:ext cx="3387324" cy="300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Tippy Tabl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70357"/>
            <a:ext cx="3387324" cy="225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2418348" y="6317988"/>
            <a:ext cx="8358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nisenet.org</a:t>
            </a:r>
            <a:r>
              <a:rPr lang="en-US" sz="2000" dirty="0">
                <a:solidFill>
                  <a:srgbClr val="0C4225"/>
                </a:solidFill>
                <a:latin typeface="Calibri" charset="0"/>
              </a:rPr>
              <a:t>/catalog/exhibits/</a:t>
            </a:r>
            <a:r>
              <a:rPr lang="en-US" sz="2000" dirty="0" err="1">
                <a:solidFill>
                  <a:srgbClr val="0C4225"/>
                </a:solidFill>
                <a:latin typeface="Calibri" charset="0"/>
              </a:rPr>
              <a:t>nano_mini</a:t>
            </a:r>
            <a:r>
              <a:rPr lang="en-US" sz="2000" dirty="0">
                <a:solidFill>
                  <a:srgbClr val="0C4225"/>
                </a:solidFill>
                <a:latin typeface="Calibri" charset="0"/>
              </a:rPr>
              <a:t>-exhibition</a:t>
            </a:r>
            <a:endParaRPr lang="en-US" sz="2000" dirty="0" smtClean="0">
              <a:solidFill>
                <a:srgbClr val="0C4225"/>
              </a:solidFill>
              <a:latin typeface="Calibri" charset="0"/>
            </a:endParaRPr>
          </a:p>
        </p:txBody>
      </p:sp>
      <p:grpSp>
        <p:nvGrpSpPr>
          <p:cNvPr id="2" name="Group 1"/>
          <p:cNvGrpSpPr/>
          <p:nvPr/>
        </p:nvGrpSpPr>
        <p:grpSpPr>
          <a:xfrm>
            <a:off x="2757574" y="5217499"/>
            <a:ext cx="6157825" cy="924436"/>
            <a:chOff x="2757574" y="5217499"/>
            <a:chExt cx="6157825" cy="924436"/>
          </a:xfrm>
        </p:grpSpPr>
        <p:grpSp>
          <p:nvGrpSpPr>
            <p:cNvPr id="8" name="Group 7"/>
            <p:cNvGrpSpPr/>
            <p:nvPr/>
          </p:nvGrpSpPr>
          <p:grpSpPr>
            <a:xfrm>
              <a:off x="4680304" y="5217499"/>
              <a:ext cx="4235095" cy="924436"/>
              <a:chOff x="5851747" y="3462048"/>
              <a:chExt cx="3717482" cy="792755"/>
            </a:xfrm>
          </p:grpSpPr>
          <p:sp>
            <p:nvSpPr>
              <p:cNvPr id="10" name="Rounded Rectangle 9"/>
              <p:cNvSpPr>
                <a:spLocks noChangeArrowheads="1"/>
              </p:cNvSpPr>
              <p:nvPr/>
            </p:nvSpPr>
            <p:spPr bwMode="auto">
              <a:xfrm>
                <a:off x="6086475" y="3475078"/>
                <a:ext cx="3390481" cy="77972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11" name="TextBox 4"/>
              <p:cNvSpPr txBox="1">
                <a:spLocks noChangeArrowheads="1"/>
              </p:cNvSpPr>
              <p:nvPr/>
            </p:nvSpPr>
            <p:spPr bwMode="auto">
              <a:xfrm>
                <a:off x="5851747" y="3462048"/>
                <a:ext cx="3717482" cy="71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MS PGothic" charset="0"/>
                    <a:cs typeface="MS PGothic" charset="0"/>
                  </a:defRPr>
                </a:lvl1pPr>
                <a:lvl2pPr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lvl="1" eaLnBrk="1" hangingPunct="1">
                  <a:spcBef>
                    <a:spcPts val="1438"/>
                  </a:spcBef>
                  <a:buClr>
                    <a:srgbClr val="000000"/>
                  </a:buClr>
                  <a:buSzPct val="100000"/>
                </a:pPr>
                <a:r>
                  <a:rPr lang="en-US" dirty="0" smtClean="0">
                    <a:cs typeface="Arial" charset="0"/>
                    <a:sym typeface="Arial" charset="0"/>
                  </a:rPr>
                  <a:t>Waiting list for used copies and possible sharing</a:t>
                </a:r>
                <a:endParaRPr lang="en-US" dirty="0"/>
              </a:p>
            </p:txBody>
          </p:sp>
        </p:grpSp>
        <p:sp>
          <p:nvSpPr>
            <p:cNvPr id="16" name="Isosceles Triangle 15"/>
            <p:cNvSpPr/>
            <p:nvPr/>
          </p:nvSpPr>
          <p:spPr>
            <a:xfrm rot="16200000">
              <a:off x="3704549" y="4685529"/>
              <a:ext cx="296191" cy="2190141"/>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gr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082942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7412"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Goals</a:t>
            </a:r>
            <a:endParaRPr lang="en-US" sz="4000" dirty="0">
              <a:solidFill>
                <a:srgbClr val="0C4225"/>
              </a:solidFill>
              <a:latin typeface="Georgia" charset="0"/>
              <a:ea typeface="ＭＳ Ｐゴシック" charset="0"/>
              <a:cs typeface="Georgia" charset="0"/>
            </a:endParaRPr>
          </a:p>
        </p:txBody>
      </p:sp>
      <p:pic>
        <p:nvPicPr>
          <p:cNvPr id="17414"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139875" y="1580272"/>
            <a:ext cx="5510930" cy="5016758"/>
          </a:xfrm>
          <a:prstGeom prst="rect">
            <a:avLst/>
          </a:prstGeom>
        </p:spPr>
        <p:txBody>
          <a:bodyPr wrap="square">
            <a:spAutoFit/>
          </a:bodyPr>
          <a:lstStyle/>
          <a:p>
            <a:pPr marL="457200" indent="-457200">
              <a:buFont typeface="+mj-lt"/>
              <a:buAutoNum type="arabicPeriod"/>
              <a:defRPr/>
            </a:pPr>
            <a:r>
              <a:rPr lang="en-US" sz="2000" dirty="0" smtClean="0">
                <a:latin typeface="+mn-lt"/>
                <a:ea typeface="ＭＳ Ｐゴシック" charset="-128"/>
                <a:cs typeface="ＭＳ Ｐゴシック" charset="-128"/>
              </a:rPr>
              <a:t>Nurture </a:t>
            </a:r>
            <a:r>
              <a:rPr lang="en-US" sz="2000" dirty="0">
                <a:latin typeface="+mn-lt"/>
                <a:ea typeface="ＭＳ Ｐゴシック" charset="-128"/>
                <a:cs typeface="ＭＳ Ｐゴシック" charset="-128"/>
              </a:rPr>
              <a:t>and deepen </a:t>
            </a:r>
            <a:r>
              <a:rPr lang="en-US" sz="2000" b="1" dirty="0">
                <a:latin typeface="+mn-lt"/>
                <a:ea typeface="ＭＳ Ｐゴシック" charset="-128"/>
                <a:cs typeface="ＭＳ Ｐゴシック" charset="-128"/>
              </a:rPr>
              <a:t>relationships</a:t>
            </a:r>
            <a:r>
              <a:rPr lang="en-US" sz="2000" dirty="0">
                <a:latin typeface="+mn-lt"/>
                <a:ea typeface="ＭＳ Ｐゴシック" charset="-128"/>
                <a:cs typeface="ＭＳ Ｐゴシック" charset="-128"/>
              </a:rPr>
              <a:t> with existing partners in the NISE Network</a:t>
            </a:r>
            <a:r>
              <a:rPr lang="en-US" sz="2000" dirty="0" smtClean="0">
                <a:latin typeface="+mn-lt"/>
                <a:ea typeface="ＭＳ Ｐゴシック" charset="-128"/>
                <a:cs typeface="ＭＳ Ｐゴシック" charset="-128"/>
              </a:rPr>
              <a:t>.</a:t>
            </a:r>
            <a:endParaRPr lang="en-US" sz="2000" dirty="0">
              <a:latin typeface="+mn-lt"/>
              <a:ea typeface="ＭＳ Ｐゴシック" charset="-128"/>
              <a:cs typeface="ＭＳ Ｐゴシック" charset="-128"/>
            </a:endParaRPr>
          </a:p>
          <a:p>
            <a:pPr marL="457200" indent="-457200">
              <a:buFont typeface="+mj-lt"/>
              <a:buAutoNum type="arabicPeriod"/>
              <a:defRPr/>
            </a:pPr>
            <a:endParaRPr lang="en-US" sz="2000" dirty="0">
              <a:latin typeface="+mn-lt"/>
              <a:ea typeface="ＭＳ Ｐゴシック" charset="-128"/>
              <a:cs typeface="ＭＳ Ｐゴシック" charset="-128"/>
            </a:endParaRPr>
          </a:p>
          <a:p>
            <a:pPr marL="457200" indent="-457200">
              <a:buFont typeface="+mj-lt"/>
              <a:buAutoNum type="arabicPeriod"/>
              <a:defRPr/>
            </a:pPr>
            <a:r>
              <a:rPr lang="en-US" sz="2000" dirty="0" smtClean="0">
                <a:latin typeface="+mn-lt"/>
                <a:ea typeface="ＭＳ Ｐゴシック" charset="-128"/>
                <a:cs typeface="ＭＳ Ｐゴシック" charset="-128"/>
              </a:rPr>
              <a:t>Provide </a:t>
            </a:r>
            <a:r>
              <a:rPr lang="en-US" sz="2000" dirty="0">
                <a:latin typeface="+mn-lt"/>
                <a:ea typeface="ＭＳ Ｐゴシック" charset="-128"/>
                <a:cs typeface="ＭＳ Ｐゴシック" charset="-128"/>
              </a:rPr>
              <a:t>valuable </a:t>
            </a:r>
            <a:r>
              <a:rPr lang="en-US" sz="2000" b="1" dirty="0">
                <a:latin typeface="+mn-lt"/>
                <a:ea typeface="ＭＳ Ｐゴシック" charset="-128"/>
                <a:cs typeface="ＭＳ Ｐゴシック" charset="-128"/>
              </a:rPr>
              <a:t>networking opportunities </a:t>
            </a:r>
            <a:r>
              <a:rPr lang="en-US" sz="2000" dirty="0">
                <a:latin typeface="+mn-lt"/>
                <a:ea typeface="ＭＳ Ｐゴシック" charset="-128"/>
                <a:cs typeface="ＭＳ Ｐゴシック" charset="-128"/>
              </a:rPr>
              <a:t>among workshop attendees, focusing on museum educators and outreach coordinators.</a:t>
            </a:r>
          </a:p>
          <a:p>
            <a:pPr marL="457200" indent="-457200">
              <a:buFont typeface="+mj-lt"/>
              <a:buAutoNum type="arabicPeriod"/>
              <a:defRPr/>
            </a:pPr>
            <a:endParaRPr lang="en-US" sz="2000" dirty="0">
              <a:latin typeface="+mn-lt"/>
              <a:ea typeface="ＭＳ Ｐゴシック" charset="-128"/>
              <a:cs typeface="ＭＳ Ｐゴシック" charset="-128"/>
            </a:endParaRPr>
          </a:p>
          <a:p>
            <a:pPr marL="457200" indent="-457200">
              <a:buFont typeface="+mj-lt"/>
              <a:buAutoNum type="arabicPeriod"/>
              <a:defRPr/>
            </a:pPr>
            <a:r>
              <a:rPr lang="en-US" sz="2000" dirty="0" smtClean="0">
                <a:latin typeface="+mn-lt"/>
                <a:ea typeface="ＭＳ Ｐゴシック" charset="-128"/>
                <a:cs typeface="ＭＳ Ｐゴシック" charset="-128"/>
              </a:rPr>
              <a:t>Create </a:t>
            </a:r>
            <a:r>
              <a:rPr lang="en-US" sz="2000" b="1" dirty="0">
                <a:latin typeface="+mn-lt"/>
                <a:ea typeface="ＭＳ Ｐゴシック" charset="-128"/>
                <a:cs typeface="ＭＳ Ｐゴシック" charset="-128"/>
              </a:rPr>
              <a:t>opportunities for sharing </a:t>
            </a:r>
            <a:r>
              <a:rPr lang="en-US" sz="2000" dirty="0">
                <a:latin typeface="+mn-lt"/>
                <a:ea typeface="ＭＳ Ｐゴシック" charset="-128"/>
                <a:cs typeface="ＭＳ Ｐゴシック" charset="-128"/>
              </a:rPr>
              <a:t>experiences with using NISE Net products. </a:t>
            </a:r>
          </a:p>
          <a:p>
            <a:pPr marL="457200" indent="-457200">
              <a:buFont typeface="+mj-lt"/>
              <a:buAutoNum type="arabicPeriod"/>
              <a:defRPr/>
            </a:pPr>
            <a:endParaRPr lang="en-US" sz="2000" dirty="0">
              <a:latin typeface="+mn-lt"/>
              <a:ea typeface="ＭＳ Ｐゴシック" charset="-128"/>
              <a:cs typeface="ＭＳ Ｐゴシック" charset="-128"/>
            </a:endParaRPr>
          </a:p>
          <a:p>
            <a:pPr marL="457200" indent="-457200">
              <a:buFont typeface="+mj-lt"/>
              <a:buAutoNum type="arabicPeriod"/>
              <a:defRPr/>
            </a:pPr>
            <a:r>
              <a:rPr lang="en-US" sz="2000" dirty="0" smtClean="0">
                <a:latin typeface="+mn-lt"/>
                <a:ea typeface="ＭＳ Ｐゴシック" charset="-128"/>
                <a:cs typeface="ＭＳ Ｐゴシック" charset="-128"/>
              </a:rPr>
              <a:t>Discuss </a:t>
            </a:r>
            <a:r>
              <a:rPr lang="en-US" sz="2000" dirty="0">
                <a:latin typeface="+mn-lt"/>
                <a:ea typeface="ＭＳ Ｐゴシック" charset="-128"/>
                <a:cs typeface="ＭＳ Ｐゴシック" charset="-128"/>
              </a:rPr>
              <a:t>ways to </a:t>
            </a:r>
            <a:r>
              <a:rPr lang="en-US" sz="2000" b="1" dirty="0">
                <a:latin typeface="+mn-lt"/>
                <a:ea typeface="ＭＳ Ｐゴシック" charset="-128"/>
                <a:cs typeface="ＭＳ Ｐゴシック" charset="-128"/>
              </a:rPr>
              <a:t>sustain the benefits </a:t>
            </a:r>
            <a:r>
              <a:rPr lang="en-US" sz="2000" dirty="0">
                <a:latin typeface="+mn-lt"/>
                <a:ea typeface="ＭＳ Ｐゴシック" charset="-128"/>
                <a:cs typeface="ＭＳ Ｐゴシック" charset="-128"/>
              </a:rPr>
              <a:t>of the NISE Network </a:t>
            </a:r>
            <a:r>
              <a:rPr lang="en-US" sz="2000" b="1" dirty="0">
                <a:latin typeface="+mn-lt"/>
                <a:ea typeface="ＭＳ Ｐゴシック" charset="-128"/>
                <a:cs typeface="ＭＳ Ｐゴシック" charset="-128"/>
              </a:rPr>
              <a:t>after Year 10</a:t>
            </a:r>
            <a:r>
              <a:rPr lang="en-US" sz="2000" dirty="0" smtClean="0">
                <a:latin typeface="+mn-lt"/>
                <a:ea typeface="ＭＳ Ｐゴシック" charset="-128"/>
                <a:cs typeface="ＭＳ Ｐゴシック" charset="-128"/>
              </a:rPr>
              <a:t>.</a:t>
            </a:r>
            <a:endParaRPr lang="en-US" sz="2000" dirty="0">
              <a:latin typeface="+mn-lt"/>
              <a:ea typeface="ＭＳ Ｐゴシック" charset="-128"/>
              <a:cs typeface="ＭＳ Ｐゴシック" charset="-128"/>
            </a:endParaRPr>
          </a:p>
          <a:p>
            <a:pPr marL="457200" indent="-457200">
              <a:buFont typeface="+mj-lt"/>
              <a:buAutoNum type="arabicPeriod"/>
              <a:defRPr/>
            </a:pPr>
            <a:endParaRPr lang="en-US" sz="2000" dirty="0" smtClean="0">
              <a:latin typeface="+mn-lt"/>
              <a:ea typeface="ＭＳ Ｐゴシック" charset="-128"/>
              <a:cs typeface="ＭＳ Ｐゴシック" charset="-128"/>
            </a:endParaRPr>
          </a:p>
          <a:p>
            <a:pPr marL="457200" indent="-457200">
              <a:buFont typeface="+mj-lt"/>
              <a:buAutoNum type="arabicPeriod"/>
              <a:defRPr/>
            </a:pPr>
            <a:r>
              <a:rPr lang="en-US" sz="2000" dirty="0" smtClean="0">
                <a:latin typeface="+mn-lt"/>
                <a:ea typeface="ＭＳ Ｐゴシック" charset="-128"/>
                <a:cs typeface="ＭＳ Ｐゴシック" charset="-128"/>
              </a:rPr>
              <a:t>Present </a:t>
            </a:r>
            <a:r>
              <a:rPr lang="en-US" sz="2000" dirty="0">
                <a:latin typeface="+mn-lt"/>
                <a:ea typeface="ＭＳ Ｐゴシック" charset="-128"/>
                <a:cs typeface="ＭＳ Ｐゴシック" charset="-128"/>
              </a:rPr>
              <a:t>an </a:t>
            </a:r>
            <a:r>
              <a:rPr lang="en-US" sz="2000" b="1" dirty="0">
                <a:latin typeface="+mn-lt"/>
                <a:ea typeface="ＭＳ Ｐゴシック" charset="-128"/>
                <a:cs typeface="ＭＳ Ｐゴシック" charset="-128"/>
              </a:rPr>
              <a:t>update of NISE Net’s resources</a:t>
            </a:r>
            <a:r>
              <a:rPr lang="en-US" sz="2000" dirty="0">
                <a:latin typeface="+mn-lt"/>
                <a:ea typeface="ＭＳ Ｐゴシック" charset="-128"/>
                <a:cs typeface="ＭＳ Ｐゴシック" charset="-128"/>
              </a:rPr>
              <a:t>, including new programs, tools and guides, mini-exhibition, and mini-grants.</a:t>
            </a:r>
          </a:p>
        </p:txBody>
      </p:sp>
      <p:pic>
        <p:nvPicPr>
          <p:cNvPr id="8" name="Content Placeholder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293965"/>
            <a:ext cx="2892916" cy="558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0133494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387" name="Title 1"/>
          <p:cNvSpPr txBox="1">
            <a:spLocks/>
          </p:cNvSpPr>
          <p:nvPr/>
        </p:nvSpPr>
        <p:spPr bwMode="auto">
          <a:xfrm>
            <a:off x="254000" y="254000"/>
            <a:ext cx="8661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000" i="1" dirty="0" smtClean="0">
                <a:solidFill>
                  <a:srgbClr val="0C4225"/>
                </a:solidFill>
                <a:latin typeface="Georgia" charset="0"/>
                <a:cs typeface="Georgia" charset="0"/>
              </a:rPr>
              <a:t>Nano </a:t>
            </a:r>
            <a:r>
              <a:rPr lang="en-US" sz="4000" dirty="0" smtClean="0">
                <a:solidFill>
                  <a:srgbClr val="0C4225"/>
                </a:solidFill>
                <a:latin typeface="Georgia" charset="0"/>
                <a:cs typeface="Georgia" charset="0"/>
              </a:rPr>
              <a:t>Mini-Exhibition Reach</a:t>
            </a:r>
            <a:endParaRPr lang="en-US" sz="4000" dirty="0">
              <a:solidFill>
                <a:srgbClr val="0C4225"/>
              </a:solidFill>
              <a:latin typeface="Georgia" charset="0"/>
              <a:cs typeface="Georgia" charset="0"/>
            </a:endParaRPr>
          </a:p>
        </p:txBody>
      </p:sp>
      <p:pic>
        <p:nvPicPr>
          <p:cNvPr id="16" name="Picture 15" descr="miniexhibition mainland Screen shot 2013-06-07 at 5.47.5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68" y="1269397"/>
            <a:ext cx="9144000" cy="5659989"/>
          </a:xfrm>
          <a:prstGeom prst="rect">
            <a:avLst/>
          </a:prstGeom>
        </p:spPr>
      </p:pic>
      <p:sp>
        <p:nvSpPr>
          <p:cNvPr id="17" name="Rounded Rectangle 16"/>
          <p:cNvSpPr/>
          <p:nvPr/>
        </p:nvSpPr>
        <p:spPr>
          <a:xfrm>
            <a:off x="7073900" y="3911600"/>
            <a:ext cx="2001132" cy="2232730"/>
          </a:xfrm>
          <a:prstGeom prst="roundRect">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33939" y="4112553"/>
            <a:ext cx="2010061" cy="2190343"/>
          </a:xfrm>
          <a:prstGeom prst="rect">
            <a:avLst/>
          </a:prstGeom>
          <a:ln>
            <a:noFill/>
          </a:ln>
        </p:spPr>
        <p:txBody>
          <a:bodyPr wrap="square">
            <a:spAutoFit/>
          </a:bodyPr>
          <a:lstStyle/>
          <a:p>
            <a:pPr>
              <a:lnSpc>
                <a:spcPct val="50000"/>
              </a:lnSpc>
              <a:defRPr/>
            </a:pPr>
            <a:r>
              <a:rPr lang="en-US" sz="3000" b="1" dirty="0" smtClean="0">
                <a:solidFill>
                  <a:srgbClr val="008000"/>
                </a:solidFill>
              </a:rPr>
              <a:t>• </a:t>
            </a:r>
            <a:r>
              <a:rPr lang="en-US" sz="2000" b="1" dirty="0" smtClean="0">
                <a:solidFill>
                  <a:srgbClr val="008000"/>
                </a:solidFill>
                <a:latin typeface="+mn-lt"/>
              </a:rPr>
              <a:t>Owning =	70</a:t>
            </a:r>
            <a:endParaRPr lang="en-US" sz="2000" b="1" dirty="0">
              <a:solidFill>
                <a:srgbClr val="008000"/>
              </a:solidFill>
              <a:latin typeface="+mn-lt"/>
            </a:endParaRPr>
          </a:p>
          <a:p>
            <a:pPr>
              <a:lnSpc>
                <a:spcPct val="50000"/>
              </a:lnSpc>
              <a:defRPr/>
            </a:pPr>
            <a:r>
              <a:rPr lang="en-US" sz="3000" b="1" dirty="0" smtClean="0">
                <a:ln w="3175" cmpd="sng">
                  <a:solidFill>
                    <a:schemeClr val="tx1"/>
                  </a:solidFill>
                </a:ln>
                <a:solidFill>
                  <a:srgbClr val="FFFF00"/>
                </a:solidFill>
              </a:rPr>
              <a:t>• </a:t>
            </a:r>
            <a:r>
              <a:rPr lang="en-US" sz="2000" b="1" dirty="0" smtClean="0">
                <a:latin typeface="+mn-lt"/>
              </a:rPr>
              <a:t>Sharing =	42</a:t>
            </a:r>
          </a:p>
          <a:p>
            <a:pPr>
              <a:lnSpc>
                <a:spcPct val="80000"/>
              </a:lnSpc>
              <a:defRPr/>
            </a:pPr>
            <a:r>
              <a:rPr lang="en-US" sz="2000" b="1" dirty="0">
                <a:latin typeface="+mn-lt"/>
              </a:rPr>
              <a:t> </a:t>
            </a:r>
            <a:r>
              <a:rPr lang="en-US" sz="2000" b="1" dirty="0" smtClean="0">
                <a:latin typeface="+mn-lt"/>
              </a:rPr>
              <a:t>    Total = 112  </a:t>
            </a:r>
          </a:p>
          <a:p>
            <a:pPr>
              <a:lnSpc>
                <a:spcPct val="90000"/>
              </a:lnSpc>
              <a:defRPr/>
            </a:pPr>
            <a:endParaRPr lang="en-US" sz="2000" b="1" dirty="0" smtClean="0">
              <a:solidFill>
                <a:srgbClr val="000090"/>
              </a:solidFill>
              <a:latin typeface="+mn-lt"/>
            </a:endParaRPr>
          </a:p>
          <a:p>
            <a:pPr>
              <a:lnSpc>
                <a:spcPct val="90000"/>
              </a:lnSpc>
              <a:defRPr/>
            </a:pPr>
            <a:r>
              <a:rPr lang="en-US" sz="2000" b="1" dirty="0" smtClean="0">
                <a:latin typeface="+mn-lt"/>
              </a:rPr>
              <a:t>    Batch 1: 49</a:t>
            </a:r>
          </a:p>
          <a:p>
            <a:pPr>
              <a:lnSpc>
                <a:spcPct val="90000"/>
              </a:lnSpc>
              <a:defRPr/>
            </a:pPr>
            <a:r>
              <a:rPr lang="en-US" sz="2000" b="1" dirty="0" smtClean="0">
                <a:latin typeface="+mn-lt"/>
              </a:rPr>
              <a:t>    Batch 2: 21</a:t>
            </a:r>
          </a:p>
          <a:p>
            <a:pPr>
              <a:lnSpc>
                <a:spcPct val="90000"/>
              </a:lnSpc>
              <a:defRPr/>
            </a:pPr>
            <a:r>
              <a:rPr lang="en-US" sz="2000" b="1" dirty="0" smtClean="0">
                <a:latin typeface="+mn-lt"/>
              </a:rPr>
              <a:t>    Total: 	70</a:t>
            </a:r>
          </a:p>
          <a:p>
            <a:pPr>
              <a:lnSpc>
                <a:spcPct val="90000"/>
              </a:lnSpc>
              <a:defRPr/>
            </a:pPr>
            <a:endParaRPr lang="en-US" sz="2000" b="1" dirty="0" smtClean="0"/>
          </a:p>
        </p:txBody>
      </p:sp>
      <p:pic>
        <p:nvPicPr>
          <p:cNvPr id="19" name="Picture 18" descr="Miniexh AlaskaScreen shot 2013-06-07 at 5.46.3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474" y="4633494"/>
            <a:ext cx="1866775" cy="2280404"/>
          </a:xfrm>
          <a:prstGeom prst="rect">
            <a:avLst/>
          </a:prstGeom>
          <a:ln w="3175" cmpd="sng">
            <a:solidFill>
              <a:schemeClr val="bg1">
                <a:lumMod val="50000"/>
              </a:schemeClr>
            </a:solidFill>
          </a:ln>
        </p:spPr>
      </p:pic>
    </p:spTree>
    <p:extLst>
      <p:ext uri="{BB962C8B-B14F-4D97-AF65-F5344CB8AC3E}">
        <p14:creationId xmlns:p14="http://schemas.microsoft.com/office/powerpoint/2010/main" val="32272262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6627"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Mini-exhibition around the country</a:t>
            </a:r>
            <a:endParaRPr lang="en-US" sz="4000" dirty="0">
              <a:solidFill>
                <a:srgbClr val="0C4225"/>
              </a:solidFill>
              <a:latin typeface="Georgia" charset="0"/>
              <a:ea typeface="ＭＳ Ｐゴシック" charset="0"/>
              <a:cs typeface="Georgia"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0114" y="4117844"/>
            <a:ext cx="2903634" cy="2053550"/>
          </a:xfrm>
          <a:prstGeom prst="rect">
            <a:avLst/>
          </a:prstGeom>
        </p:spPr>
      </p:pic>
      <p:sp>
        <p:nvSpPr>
          <p:cNvPr id="5" name="Rectangle 4"/>
          <p:cNvSpPr/>
          <p:nvPr/>
        </p:nvSpPr>
        <p:spPr>
          <a:xfrm>
            <a:off x="6144274" y="6128742"/>
            <a:ext cx="4572000" cy="584776"/>
          </a:xfrm>
          <a:prstGeom prst="rect">
            <a:avLst/>
          </a:prstGeom>
        </p:spPr>
        <p:txBody>
          <a:bodyPr>
            <a:spAutoFit/>
          </a:bodyPr>
          <a:lstStyle/>
          <a:p>
            <a:r>
              <a:rPr lang="en-US" sz="1600" dirty="0">
                <a:latin typeface="+mn-lt"/>
              </a:rPr>
              <a:t>Children's Museum of </a:t>
            </a:r>
            <a:r>
              <a:rPr lang="en-US" sz="1600" dirty="0" smtClean="0">
                <a:latin typeface="+mn-lt"/>
              </a:rPr>
              <a:t>Houston</a:t>
            </a:r>
          </a:p>
          <a:p>
            <a:r>
              <a:rPr lang="en-US" sz="1600" dirty="0" smtClean="0">
                <a:latin typeface="+mn-lt"/>
              </a:rPr>
              <a:t>Houston</a:t>
            </a:r>
            <a:r>
              <a:rPr lang="en-US" sz="1600" dirty="0">
                <a:latin typeface="+mn-lt"/>
              </a:rPr>
              <a:t>, TX</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34" y="1308030"/>
            <a:ext cx="2748492" cy="2061368"/>
          </a:xfrm>
          <a:prstGeom prst="rect">
            <a:avLst/>
          </a:prstGeom>
        </p:spPr>
      </p:pic>
      <p:sp>
        <p:nvSpPr>
          <p:cNvPr id="7" name="Rectangle 6"/>
          <p:cNvSpPr/>
          <p:nvPr/>
        </p:nvSpPr>
        <p:spPr>
          <a:xfrm>
            <a:off x="73866" y="3316069"/>
            <a:ext cx="4572000" cy="584776"/>
          </a:xfrm>
          <a:prstGeom prst="rect">
            <a:avLst/>
          </a:prstGeom>
        </p:spPr>
        <p:txBody>
          <a:bodyPr>
            <a:spAutoFit/>
          </a:bodyPr>
          <a:lstStyle/>
          <a:p>
            <a:r>
              <a:rPr lang="en-US" sz="1600" dirty="0">
                <a:latin typeface="+mn-lt"/>
              </a:rPr>
              <a:t>Buffalo Museum of </a:t>
            </a:r>
            <a:r>
              <a:rPr lang="en-US" sz="1600" dirty="0" smtClean="0">
                <a:latin typeface="+mn-lt"/>
              </a:rPr>
              <a:t>Science</a:t>
            </a:r>
          </a:p>
          <a:p>
            <a:r>
              <a:rPr lang="en-US" sz="1600" dirty="0" smtClean="0">
                <a:latin typeface="+mn-lt"/>
              </a:rPr>
              <a:t>Buffalo</a:t>
            </a:r>
            <a:r>
              <a:rPr lang="en-US" sz="1600" dirty="0">
                <a:latin typeface="+mn-lt"/>
              </a:rPr>
              <a:t>, NY</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5709" y="1308030"/>
            <a:ext cx="3095075" cy="2061368"/>
          </a:xfrm>
          <a:prstGeom prst="rect">
            <a:avLst/>
          </a:prstGeom>
        </p:spPr>
      </p:pic>
      <p:sp>
        <p:nvSpPr>
          <p:cNvPr id="9" name="Rectangle 8"/>
          <p:cNvSpPr/>
          <p:nvPr/>
        </p:nvSpPr>
        <p:spPr>
          <a:xfrm>
            <a:off x="6403226" y="3316069"/>
            <a:ext cx="4572000" cy="584776"/>
          </a:xfrm>
          <a:prstGeom prst="rect">
            <a:avLst/>
          </a:prstGeom>
        </p:spPr>
        <p:txBody>
          <a:bodyPr>
            <a:spAutoFit/>
          </a:bodyPr>
          <a:lstStyle/>
          <a:p>
            <a:r>
              <a:rPr lang="en-US" sz="1600" dirty="0">
                <a:latin typeface="+mn-lt"/>
              </a:rPr>
              <a:t>Da Vinci Science </a:t>
            </a:r>
            <a:r>
              <a:rPr lang="en-US" sz="1600" dirty="0" smtClean="0">
                <a:latin typeface="+mn-lt"/>
              </a:rPr>
              <a:t>Center</a:t>
            </a:r>
          </a:p>
          <a:p>
            <a:r>
              <a:rPr lang="en-US" sz="1600" dirty="0" smtClean="0">
                <a:latin typeface="+mn-lt"/>
              </a:rPr>
              <a:t> </a:t>
            </a:r>
            <a:r>
              <a:rPr lang="en-US" sz="1600" dirty="0">
                <a:latin typeface="+mn-lt"/>
              </a:rPr>
              <a:t>Allentown, PA</a:t>
            </a: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4117844"/>
            <a:ext cx="3078822" cy="2053550"/>
          </a:xfrm>
          <a:prstGeom prst="rect">
            <a:avLst/>
          </a:prstGeom>
        </p:spPr>
      </p:pic>
      <p:sp>
        <p:nvSpPr>
          <p:cNvPr id="11" name="Rectangle 10"/>
          <p:cNvSpPr/>
          <p:nvPr/>
        </p:nvSpPr>
        <p:spPr>
          <a:xfrm>
            <a:off x="146765" y="6128742"/>
            <a:ext cx="2504843" cy="584776"/>
          </a:xfrm>
          <a:prstGeom prst="rect">
            <a:avLst/>
          </a:prstGeom>
        </p:spPr>
        <p:txBody>
          <a:bodyPr wrap="square">
            <a:spAutoFit/>
          </a:bodyPr>
          <a:lstStyle/>
          <a:p>
            <a:r>
              <a:rPr lang="en-US" sz="1600" dirty="0">
                <a:latin typeface="+mn-lt"/>
              </a:rPr>
              <a:t>Miami Science </a:t>
            </a:r>
            <a:r>
              <a:rPr lang="en-US" sz="1600" dirty="0" smtClean="0">
                <a:latin typeface="+mn-lt"/>
              </a:rPr>
              <a:t>Center</a:t>
            </a:r>
          </a:p>
          <a:p>
            <a:r>
              <a:rPr lang="en-US" sz="1600" dirty="0" smtClean="0">
                <a:latin typeface="+mn-lt"/>
              </a:rPr>
              <a:t>Miami</a:t>
            </a:r>
            <a:r>
              <a:rPr lang="en-US" sz="1600" dirty="0">
                <a:latin typeface="+mn-lt"/>
              </a:rPr>
              <a:t>, FL</a:t>
            </a:r>
          </a:p>
        </p:txBody>
      </p:sp>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24761" y="1308030"/>
            <a:ext cx="3099801" cy="2061368"/>
          </a:xfrm>
          <a:prstGeom prst="rect">
            <a:avLst/>
          </a:prstGeom>
        </p:spPr>
      </p:pic>
      <p:sp>
        <p:nvSpPr>
          <p:cNvPr id="13" name="Rectangle 12"/>
          <p:cNvSpPr/>
          <p:nvPr/>
        </p:nvSpPr>
        <p:spPr>
          <a:xfrm>
            <a:off x="2779913" y="3316069"/>
            <a:ext cx="4572000" cy="584776"/>
          </a:xfrm>
          <a:prstGeom prst="rect">
            <a:avLst/>
          </a:prstGeom>
        </p:spPr>
        <p:txBody>
          <a:bodyPr>
            <a:spAutoFit/>
          </a:bodyPr>
          <a:lstStyle/>
          <a:p>
            <a:r>
              <a:rPr lang="en-US" sz="1600" dirty="0">
                <a:latin typeface="+mn-lt"/>
              </a:rPr>
              <a:t>National Museum of Nuclear Science </a:t>
            </a:r>
            <a:endParaRPr lang="en-US" sz="1600" dirty="0" smtClean="0">
              <a:latin typeface="+mn-lt"/>
            </a:endParaRPr>
          </a:p>
          <a:p>
            <a:r>
              <a:rPr lang="en-US" sz="1600" dirty="0" smtClean="0">
                <a:latin typeface="+mn-lt"/>
              </a:rPr>
              <a:t>and History, </a:t>
            </a:r>
            <a:r>
              <a:rPr lang="en-US" sz="1600" dirty="0">
                <a:latin typeface="+mn-lt"/>
              </a:rPr>
              <a:t>Albuquerque, NM</a:t>
            </a:r>
          </a:p>
        </p:txBody>
      </p:sp>
      <p:sp>
        <p:nvSpPr>
          <p:cNvPr id="14" name="Rectangle 13"/>
          <p:cNvSpPr/>
          <p:nvPr/>
        </p:nvSpPr>
        <p:spPr>
          <a:xfrm>
            <a:off x="3314760" y="6128742"/>
            <a:ext cx="2512009" cy="584776"/>
          </a:xfrm>
          <a:prstGeom prst="rect">
            <a:avLst/>
          </a:prstGeom>
        </p:spPr>
        <p:txBody>
          <a:bodyPr wrap="square">
            <a:spAutoFit/>
          </a:bodyPr>
          <a:lstStyle/>
          <a:p>
            <a:r>
              <a:rPr lang="en-US" sz="1600" dirty="0">
                <a:latin typeface="+mn-lt"/>
              </a:rPr>
              <a:t>Saint Louis Science </a:t>
            </a:r>
            <a:r>
              <a:rPr lang="en-US" sz="1600" dirty="0" smtClean="0">
                <a:latin typeface="+mn-lt"/>
              </a:rPr>
              <a:t>Center</a:t>
            </a:r>
          </a:p>
          <a:p>
            <a:r>
              <a:rPr lang="en-US" sz="1600" dirty="0" smtClean="0">
                <a:latin typeface="+mn-lt"/>
              </a:rPr>
              <a:t>Saint </a:t>
            </a:r>
            <a:r>
              <a:rPr lang="en-US" sz="1600" dirty="0">
                <a:latin typeface="+mn-lt"/>
              </a:rPr>
              <a:t>Louis, MO</a:t>
            </a:r>
          </a:p>
        </p:txBody>
      </p:sp>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46308" y="4117844"/>
            <a:ext cx="3080326" cy="2053550"/>
          </a:xfrm>
          <a:prstGeom prst="rect">
            <a:avLst/>
          </a:prstGeom>
        </p:spPr>
      </p:pic>
    </p:spTree>
    <p:extLst>
      <p:ext uri="{BB962C8B-B14F-4D97-AF65-F5344CB8AC3E}">
        <p14:creationId xmlns:p14="http://schemas.microsoft.com/office/powerpoint/2010/main" val="18476541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0179" name="Title 1"/>
          <p:cNvSpPr>
            <a:spLocks noGrp="1"/>
          </p:cNvSpPr>
          <p:nvPr>
            <p:ph type="title"/>
          </p:nvPr>
        </p:nvSpPr>
        <p:spPr>
          <a:xfrm>
            <a:off x="254000" y="274638"/>
            <a:ext cx="8661400" cy="741362"/>
          </a:xfrm>
        </p:spPr>
        <p:txBody>
          <a:bodyPr/>
          <a:lstStyle/>
          <a:p>
            <a:pPr algn="l" eaLnBrk="1" hangingPunct="1">
              <a:lnSpc>
                <a:spcPct val="90000"/>
              </a:lnSpc>
            </a:pPr>
            <a:r>
              <a:rPr lang="en-US" sz="4000" i="1" dirty="0">
                <a:solidFill>
                  <a:srgbClr val="0C4225"/>
                </a:solidFill>
                <a:latin typeface="Georgia" charset="0"/>
                <a:ea typeface="ＭＳ Ｐゴシック" charset="0"/>
                <a:cs typeface="Georgia" charset="0"/>
              </a:rPr>
              <a:t>Nano</a:t>
            </a:r>
            <a:r>
              <a:rPr lang="en-US" sz="4000" dirty="0">
                <a:solidFill>
                  <a:srgbClr val="0C4225"/>
                </a:solidFill>
                <a:latin typeface="Georgia" charset="0"/>
                <a:ea typeface="ＭＳ Ｐゴシック" charset="0"/>
                <a:cs typeface="Georgia" charset="0"/>
              </a:rPr>
              <a:t> Mini-</a:t>
            </a:r>
            <a:r>
              <a:rPr lang="en-US" sz="4000" dirty="0" smtClean="0">
                <a:solidFill>
                  <a:srgbClr val="0C4225"/>
                </a:solidFill>
                <a:latin typeface="Georgia" charset="0"/>
                <a:ea typeface="ＭＳ Ｐゴシック" charset="0"/>
                <a:cs typeface="Georgia" charset="0"/>
              </a:rPr>
              <a:t>exhibition Public Impact</a:t>
            </a:r>
            <a:endParaRPr lang="en-US" sz="4000" dirty="0">
              <a:solidFill>
                <a:srgbClr val="0C4225"/>
              </a:solidFill>
              <a:latin typeface="Georgia" charset="0"/>
              <a:ea typeface="ＭＳ Ｐゴシック" charset="0"/>
              <a:cs typeface="Georgia" charset="0"/>
            </a:endParaRPr>
          </a:p>
        </p:txBody>
      </p:sp>
      <p:sp>
        <p:nvSpPr>
          <p:cNvPr id="6" name="TextBox 4"/>
          <p:cNvSpPr txBox="1">
            <a:spLocks noChangeArrowheads="1"/>
          </p:cNvSpPr>
          <p:nvPr/>
        </p:nvSpPr>
        <p:spPr bwMode="auto">
          <a:xfrm>
            <a:off x="3175153" y="1473504"/>
            <a:ext cx="6173908" cy="460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90000"/>
              </a:lnSpc>
              <a:spcBef>
                <a:spcPct val="50000"/>
              </a:spcBef>
              <a:defRPr/>
            </a:pPr>
            <a:r>
              <a:rPr lang="en-US" b="1" dirty="0" smtClean="0">
                <a:latin typeface="+mn-lt"/>
              </a:rPr>
              <a:t>Summative Study </a:t>
            </a:r>
            <a:r>
              <a:rPr lang="en-US" b="1" dirty="0">
                <a:latin typeface="+mn-lt"/>
              </a:rPr>
              <a:t>Findings:</a:t>
            </a:r>
          </a:p>
          <a:p>
            <a:pPr marL="457200" indent="-457200" eaLnBrk="1" hangingPunct="1">
              <a:lnSpc>
                <a:spcPct val="90000"/>
              </a:lnSpc>
              <a:spcBef>
                <a:spcPct val="50000"/>
              </a:spcBef>
              <a:buFont typeface="+mj-lt"/>
              <a:buAutoNum type="arabicPeriod"/>
              <a:defRPr/>
            </a:pPr>
            <a:r>
              <a:rPr lang="en-US" dirty="0">
                <a:latin typeface="+mn-lt"/>
              </a:rPr>
              <a:t>Reach is sizable and broad</a:t>
            </a:r>
          </a:p>
          <a:p>
            <a:pPr marL="457200" indent="-457200" eaLnBrk="1" hangingPunct="1">
              <a:lnSpc>
                <a:spcPct val="90000"/>
              </a:lnSpc>
              <a:spcBef>
                <a:spcPct val="50000"/>
              </a:spcBef>
              <a:buFont typeface="+mj-lt"/>
              <a:buAutoNum type="arabicPeriod"/>
              <a:defRPr/>
            </a:pPr>
            <a:r>
              <a:rPr lang="en-US" dirty="0">
                <a:latin typeface="+mn-lt"/>
              </a:rPr>
              <a:t>Successful in:</a:t>
            </a:r>
          </a:p>
          <a:p>
            <a:pPr marL="863600" lvl="1" indent="-342900" eaLnBrk="1" hangingPunct="1">
              <a:lnSpc>
                <a:spcPct val="90000"/>
              </a:lnSpc>
              <a:spcBef>
                <a:spcPct val="50000"/>
              </a:spcBef>
              <a:buFont typeface="Arial"/>
              <a:buChar char="•"/>
              <a:defRPr/>
            </a:pPr>
            <a:r>
              <a:rPr lang="en-US" sz="2000" dirty="0" smtClean="0">
                <a:latin typeface="+mn-lt"/>
              </a:rPr>
              <a:t>Engaging </a:t>
            </a:r>
            <a:r>
              <a:rPr lang="en-US" sz="2000" dirty="0">
                <a:latin typeface="+mn-lt"/>
              </a:rPr>
              <a:t>visitors</a:t>
            </a:r>
          </a:p>
          <a:p>
            <a:pPr marL="863600" lvl="1" indent="-342900" eaLnBrk="1" hangingPunct="1">
              <a:lnSpc>
                <a:spcPct val="90000"/>
              </a:lnSpc>
              <a:spcBef>
                <a:spcPct val="50000"/>
              </a:spcBef>
              <a:buFont typeface="Arial"/>
              <a:buChar char="•"/>
              <a:defRPr/>
            </a:pPr>
            <a:r>
              <a:rPr lang="en-US" sz="2000" dirty="0">
                <a:latin typeface="+mn-lt"/>
              </a:rPr>
              <a:t>	</a:t>
            </a:r>
            <a:r>
              <a:rPr lang="en-US" sz="2000" dirty="0" smtClean="0">
                <a:latin typeface="+mn-lt"/>
              </a:rPr>
              <a:t>Promoting </a:t>
            </a:r>
            <a:r>
              <a:rPr lang="en-US" sz="2000" dirty="0">
                <a:latin typeface="+mn-lt"/>
              </a:rPr>
              <a:t>learning</a:t>
            </a:r>
          </a:p>
          <a:p>
            <a:pPr marL="520700" indent="-457200" eaLnBrk="1" hangingPunct="1">
              <a:lnSpc>
                <a:spcPct val="90000"/>
              </a:lnSpc>
              <a:spcBef>
                <a:spcPct val="50000"/>
              </a:spcBef>
              <a:buFont typeface="+mj-lt"/>
              <a:buAutoNum type="arabicPeriod"/>
              <a:defRPr/>
            </a:pPr>
            <a:r>
              <a:rPr lang="en-US" dirty="0">
                <a:latin typeface="+mn-lt"/>
              </a:rPr>
              <a:t>Successful for: </a:t>
            </a:r>
            <a:endParaRPr lang="en-US" dirty="0" smtClean="0">
              <a:latin typeface="+mn-lt"/>
            </a:endParaRPr>
          </a:p>
          <a:p>
            <a:pPr marL="984250" lvl="1" indent="-457200" eaLnBrk="1" hangingPunct="1">
              <a:lnSpc>
                <a:spcPct val="90000"/>
              </a:lnSpc>
              <a:spcBef>
                <a:spcPct val="50000"/>
              </a:spcBef>
              <a:buFont typeface="Arial"/>
              <a:buChar char="•"/>
              <a:defRPr/>
            </a:pPr>
            <a:r>
              <a:rPr lang="en-US" sz="2000" dirty="0" smtClean="0">
                <a:latin typeface="+mn-lt"/>
              </a:rPr>
              <a:t>Different </a:t>
            </a:r>
            <a:r>
              <a:rPr lang="en-US" sz="2000" dirty="0">
                <a:latin typeface="+mn-lt"/>
              </a:rPr>
              <a:t>types of institutions </a:t>
            </a:r>
            <a:endParaRPr lang="en-US" sz="2000" dirty="0" smtClean="0">
              <a:latin typeface="+mn-lt"/>
            </a:endParaRPr>
          </a:p>
          <a:p>
            <a:pPr marL="984250" lvl="1" indent="-457200" eaLnBrk="1" hangingPunct="1">
              <a:lnSpc>
                <a:spcPct val="90000"/>
              </a:lnSpc>
              <a:spcBef>
                <a:spcPct val="50000"/>
              </a:spcBef>
              <a:buFont typeface="Arial"/>
              <a:buChar char="•"/>
              <a:defRPr/>
            </a:pPr>
            <a:r>
              <a:rPr lang="en-US" sz="2000" dirty="0">
                <a:latin typeface="+mn-lt"/>
              </a:rPr>
              <a:t>S</a:t>
            </a:r>
            <a:r>
              <a:rPr lang="en-US" sz="2000" dirty="0" smtClean="0">
                <a:latin typeface="+mn-lt"/>
              </a:rPr>
              <a:t>mall </a:t>
            </a:r>
            <a:r>
              <a:rPr lang="en-US" sz="2000" dirty="0">
                <a:latin typeface="+mn-lt"/>
              </a:rPr>
              <a:t>sample of </a:t>
            </a:r>
            <a:r>
              <a:rPr lang="en-US" sz="2000" dirty="0" smtClean="0">
                <a:latin typeface="+mn-lt"/>
              </a:rPr>
              <a:t>Spanish-speaking visitors</a:t>
            </a:r>
          </a:p>
          <a:p>
            <a:pPr marL="984250" lvl="1" indent="-457200" eaLnBrk="1" hangingPunct="1">
              <a:lnSpc>
                <a:spcPct val="90000"/>
              </a:lnSpc>
              <a:spcBef>
                <a:spcPct val="50000"/>
              </a:spcBef>
              <a:buFont typeface="Arial"/>
              <a:buChar char="•"/>
              <a:defRPr/>
            </a:pPr>
            <a:r>
              <a:rPr lang="en-US" sz="2000" dirty="0" smtClean="0">
                <a:latin typeface="+mn-lt"/>
              </a:rPr>
              <a:t>Small sample of  </a:t>
            </a:r>
            <a:r>
              <a:rPr lang="en-US" sz="2000" dirty="0">
                <a:latin typeface="+mn-lt"/>
              </a:rPr>
              <a:t>visitors with </a:t>
            </a:r>
            <a:r>
              <a:rPr lang="en-US" sz="2000" dirty="0" smtClean="0">
                <a:latin typeface="+mn-lt"/>
              </a:rPr>
              <a:t>disabilities</a:t>
            </a:r>
            <a:endParaRPr lang="en-US" sz="2000" dirty="0">
              <a:latin typeface="+mn-lt"/>
            </a:endParaRPr>
          </a:p>
          <a:p>
            <a:pPr marL="457200" indent="-457200" eaLnBrk="1" hangingPunct="1">
              <a:lnSpc>
                <a:spcPct val="90000"/>
              </a:lnSpc>
              <a:spcBef>
                <a:spcPct val="50000"/>
              </a:spcBef>
              <a:buFont typeface="+mj-lt"/>
              <a:buAutoNum type="arabicPeriod" startAt="4"/>
              <a:defRPr/>
            </a:pPr>
            <a:r>
              <a:rPr lang="en-US" sz="2200" dirty="0" smtClean="0">
                <a:latin typeface="+mn-lt"/>
              </a:rPr>
              <a:t>Catalyzing </a:t>
            </a:r>
            <a:r>
              <a:rPr lang="en-US" sz="2200" dirty="0">
                <a:latin typeface="+mn-lt"/>
              </a:rPr>
              <a:t>new and enhanced programming</a:t>
            </a:r>
          </a:p>
        </p:txBody>
      </p:sp>
      <p:pic>
        <p:nvPicPr>
          <p:cNvPr id="8" name="Picture 7" descr="nanoexh-public_022812-02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1473504"/>
            <a:ext cx="3010566" cy="25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tippy table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4159193"/>
            <a:ext cx="3010567" cy="202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5"/>
          <p:cNvSpPr>
            <a:spLocks noChangeArrowheads="1"/>
          </p:cNvSpPr>
          <p:nvPr/>
        </p:nvSpPr>
        <p:spPr bwMode="auto">
          <a:xfrm>
            <a:off x="1920073" y="6457890"/>
            <a:ext cx="8358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nisenet.org</a:t>
            </a:r>
            <a:r>
              <a:rPr lang="en-US" sz="2000" dirty="0">
                <a:solidFill>
                  <a:srgbClr val="0C4225"/>
                </a:solidFill>
                <a:latin typeface="Calibri" charset="0"/>
              </a:rPr>
              <a:t>/catalog/exhibits/</a:t>
            </a:r>
            <a:r>
              <a:rPr lang="en-US" sz="2000" dirty="0" err="1">
                <a:solidFill>
                  <a:srgbClr val="0C4225"/>
                </a:solidFill>
                <a:latin typeface="Calibri" charset="0"/>
              </a:rPr>
              <a:t>nano_mini</a:t>
            </a:r>
            <a:r>
              <a:rPr lang="en-US" sz="2000" dirty="0">
                <a:solidFill>
                  <a:srgbClr val="0C4225"/>
                </a:solidFill>
                <a:latin typeface="Calibri" charset="0"/>
              </a:rPr>
              <a:t>-exhibition</a:t>
            </a:r>
            <a:endParaRPr lang="en-US" sz="2000" dirty="0" smtClean="0">
              <a:solidFill>
                <a:srgbClr val="0C4225"/>
              </a:solidFill>
              <a:latin typeface="Calibri" charset="0"/>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9173840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0179" name="Title 1"/>
          <p:cNvSpPr>
            <a:spLocks noGrp="1"/>
          </p:cNvSpPr>
          <p:nvPr>
            <p:ph type="title"/>
          </p:nvPr>
        </p:nvSpPr>
        <p:spPr>
          <a:xfrm>
            <a:off x="254000" y="274638"/>
            <a:ext cx="8661400" cy="741362"/>
          </a:xfrm>
        </p:spPr>
        <p:txBody>
          <a:bodyPr/>
          <a:lstStyle/>
          <a:p>
            <a:pPr algn="l" eaLnBrk="1" hangingPunct="1">
              <a:lnSpc>
                <a:spcPct val="90000"/>
              </a:lnSpc>
            </a:pPr>
            <a:r>
              <a:rPr lang="en-US" sz="4000" i="1" dirty="0">
                <a:solidFill>
                  <a:srgbClr val="0C4225"/>
                </a:solidFill>
                <a:latin typeface="Georgia" charset="0"/>
                <a:ea typeface="ＭＳ Ｐゴシック" charset="0"/>
                <a:cs typeface="Georgia" charset="0"/>
              </a:rPr>
              <a:t>Nano</a:t>
            </a:r>
            <a:r>
              <a:rPr lang="en-US" sz="4000" dirty="0">
                <a:solidFill>
                  <a:srgbClr val="0C4225"/>
                </a:solidFill>
                <a:latin typeface="Georgia" charset="0"/>
                <a:ea typeface="ＭＳ Ｐゴシック" charset="0"/>
                <a:cs typeface="Georgia" charset="0"/>
              </a:rPr>
              <a:t> Mini-</a:t>
            </a:r>
            <a:r>
              <a:rPr lang="en-US" sz="4000" dirty="0" smtClean="0">
                <a:solidFill>
                  <a:srgbClr val="0C4225"/>
                </a:solidFill>
                <a:latin typeface="Georgia" charset="0"/>
                <a:ea typeface="ＭＳ Ｐゴシック" charset="0"/>
                <a:cs typeface="Georgia" charset="0"/>
              </a:rPr>
              <a:t>exhibition Partner Impact</a:t>
            </a:r>
            <a:endParaRPr lang="en-US" sz="4000" dirty="0">
              <a:solidFill>
                <a:srgbClr val="0C4225"/>
              </a:solidFill>
              <a:latin typeface="Georgia" charset="0"/>
              <a:ea typeface="ＭＳ Ｐゴシック" charset="0"/>
              <a:cs typeface="Georgia" charset="0"/>
            </a:endParaRPr>
          </a:p>
        </p:txBody>
      </p:sp>
      <p:sp>
        <p:nvSpPr>
          <p:cNvPr id="6" name="TextBox 4"/>
          <p:cNvSpPr txBox="1">
            <a:spLocks noChangeArrowheads="1"/>
          </p:cNvSpPr>
          <p:nvPr/>
        </p:nvSpPr>
        <p:spPr bwMode="auto">
          <a:xfrm>
            <a:off x="3760125" y="1473504"/>
            <a:ext cx="4837760" cy="473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buFontTx/>
              <a:buChar char="•"/>
              <a:defRPr/>
            </a:pPr>
            <a:r>
              <a:rPr lang="en-US" sz="2200" dirty="0" smtClean="0">
                <a:latin typeface="Calibri" charset="0"/>
              </a:rPr>
              <a:t>87% implementing </a:t>
            </a:r>
            <a:r>
              <a:rPr lang="en-US" sz="2200" dirty="0">
                <a:latin typeface="Calibri" charset="0"/>
              </a:rPr>
              <a:t>new or </a:t>
            </a:r>
            <a:r>
              <a:rPr lang="en-US" sz="2200" dirty="0" smtClean="0">
                <a:latin typeface="Calibri" charset="0"/>
              </a:rPr>
              <a:t>expanded </a:t>
            </a:r>
            <a:r>
              <a:rPr lang="en-US" sz="2200" b="1" dirty="0" smtClean="0">
                <a:latin typeface="Calibri" charset="0"/>
              </a:rPr>
              <a:t>public programming</a:t>
            </a:r>
            <a:endParaRPr lang="en-US" sz="2200" dirty="0">
              <a:latin typeface="Calibri" charset="0"/>
            </a:endParaRPr>
          </a:p>
          <a:p>
            <a:pPr eaLnBrk="1" hangingPunct="1">
              <a:lnSpc>
                <a:spcPct val="90000"/>
              </a:lnSpc>
              <a:spcBef>
                <a:spcPct val="50000"/>
              </a:spcBef>
              <a:buFontTx/>
              <a:buChar char="•"/>
              <a:defRPr/>
            </a:pPr>
            <a:r>
              <a:rPr lang="en-US" sz="2200" dirty="0" smtClean="0">
                <a:latin typeface="Calibri" charset="0"/>
              </a:rPr>
              <a:t>62% reported </a:t>
            </a:r>
            <a:r>
              <a:rPr lang="en-US" sz="2200" dirty="0">
                <a:latin typeface="Calibri" charset="0"/>
              </a:rPr>
              <a:t>new and expanded </a:t>
            </a:r>
            <a:r>
              <a:rPr lang="en-US" sz="2200" b="1" dirty="0" smtClean="0">
                <a:latin typeface="Calibri" charset="0"/>
              </a:rPr>
              <a:t>partnerships</a:t>
            </a:r>
            <a:endParaRPr lang="en-US" sz="2200" b="1" dirty="0">
              <a:latin typeface="Calibri" charset="0"/>
            </a:endParaRPr>
          </a:p>
          <a:p>
            <a:pPr eaLnBrk="1" hangingPunct="1">
              <a:lnSpc>
                <a:spcPct val="90000"/>
              </a:lnSpc>
              <a:spcBef>
                <a:spcPct val="50000"/>
              </a:spcBef>
              <a:buFontTx/>
              <a:buChar char="•"/>
              <a:defRPr/>
            </a:pPr>
            <a:r>
              <a:rPr lang="en-US" sz="2200" dirty="0" smtClean="0">
                <a:latin typeface="Calibri" charset="0"/>
              </a:rPr>
              <a:t>Almost </a:t>
            </a:r>
            <a:r>
              <a:rPr lang="en-US" sz="2200" dirty="0">
                <a:latin typeface="Calibri" charset="0"/>
              </a:rPr>
              <a:t>all partners have implemented new or expanded </a:t>
            </a:r>
            <a:r>
              <a:rPr lang="en-US" sz="2200" b="1" dirty="0">
                <a:latin typeface="Calibri" charset="0"/>
              </a:rPr>
              <a:t>staff and/or volunteer </a:t>
            </a:r>
            <a:r>
              <a:rPr lang="en-US" sz="2200" b="1" dirty="0" smtClean="0">
                <a:latin typeface="Calibri" charset="0"/>
              </a:rPr>
              <a:t>training</a:t>
            </a:r>
          </a:p>
          <a:p>
            <a:pPr eaLnBrk="1" hangingPunct="1">
              <a:lnSpc>
                <a:spcPct val="90000"/>
              </a:lnSpc>
              <a:spcBef>
                <a:spcPct val="50000"/>
              </a:spcBef>
              <a:buFontTx/>
              <a:buChar char="•"/>
              <a:defRPr/>
            </a:pPr>
            <a:r>
              <a:rPr lang="en-US" sz="2200" dirty="0" smtClean="0">
                <a:latin typeface="Calibri" charset="0"/>
              </a:rPr>
              <a:t>All plan </a:t>
            </a:r>
            <a:r>
              <a:rPr lang="en-US" sz="2200" dirty="0">
                <a:latin typeface="Calibri" charset="0"/>
              </a:rPr>
              <a:t>to keep or share Nano </a:t>
            </a:r>
            <a:r>
              <a:rPr lang="en-US" sz="2200" b="1" dirty="0">
                <a:latin typeface="Calibri" charset="0"/>
              </a:rPr>
              <a:t>beyond the one-year </a:t>
            </a:r>
            <a:r>
              <a:rPr lang="en-US" sz="2200" b="1" dirty="0" smtClean="0">
                <a:latin typeface="Calibri" charset="0"/>
              </a:rPr>
              <a:t>commitment, </a:t>
            </a:r>
            <a:r>
              <a:rPr lang="en-US" sz="2200" dirty="0" smtClean="0">
                <a:latin typeface="Calibri" charset="0"/>
              </a:rPr>
              <a:t>52% said indefinitely</a:t>
            </a:r>
          </a:p>
          <a:p>
            <a:pPr eaLnBrk="1" hangingPunct="1">
              <a:lnSpc>
                <a:spcPct val="90000"/>
              </a:lnSpc>
              <a:spcBef>
                <a:spcPct val="50000"/>
              </a:spcBef>
              <a:buFontTx/>
              <a:buChar char="•"/>
              <a:defRPr/>
            </a:pPr>
            <a:r>
              <a:rPr lang="en-US" sz="2200" dirty="0" smtClean="0">
                <a:latin typeface="Calibri" charset="0"/>
              </a:rPr>
              <a:t>Wide range of </a:t>
            </a:r>
            <a:r>
              <a:rPr lang="en-US" sz="2200" b="1" dirty="0" smtClean="0">
                <a:latin typeface="Calibri" charset="0"/>
              </a:rPr>
              <a:t>impacts</a:t>
            </a:r>
            <a:r>
              <a:rPr lang="en-US" sz="2200" dirty="0" smtClean="0">
                <a:latin typeface="Calibri" charset="0"/>
              </a:rPr>
              <a:t> described on visitors, staff, collaborations, and organizational</a:t>
            </a:r>
            <a:endParaRPr lang="en-US" sz="2200" dirty="0">
              <a:latin typeface="Calibri" charset="0"/>
            </a:endParaRPr>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357"/>
            <a:ext cx="3439749" cy="515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
          <p:cNvSpPr>
            <a:spLocks noChangeArrowheads="1"/>
          </p:cNvSpPr>
          <p:nvPr/>
        </p:nvSpPr>
        <p:spPr bwMode="auto">
          <a:xfrm>
            <a:off x="2431626" y="6380300"/>
            <a:ext cx="8358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nisenet.org</a:t>
            </a:r>
            <a:r>
              <a:rPr lang="en-US" sz="2000" dirty="0">
                <a:solidFill>
                  <a:srgbClr val="0C4225"/>
                </a:solidFill>
                <a:latin typeface="Calibri" charset="0"/>
              </a:rPr>
              <a:t>/catalog/exhibits/</a:t>
            </a:r>
            <a:r>
              <a:rPr lang="en-US" sz="2000" dirty="0" err="1">
                <a:solidFill>
                  <a:srgbClr val="0C4225"/>
                </a:solidFill>
                <a:latin typeface="Calibri" charset="0"/>
              </a:rPr>
              <a:t>nano_mini</a:t>
            </a:r>
            <a:r>
              <a:rPr lang="en-US" sz="2000" dirty="0">
                <a:solidFill>
                  <a:srgbClr val="0C4225"/>
                </a:solidFill>
                <a:latin typeface="Calibri" charset="0"/>
              </a:rPr>
              <a:t>-exhibition</a:t>
            </a:r>
            <a:endParaRPr lang="en-US" sz="2000" dirty="0" smtClean="0">
              <a:solidFill>
                <a:srgbClr val="0C4225"/>
              </a:solidFill>
              <a:latin typeface="Calibri"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5827712"/>
            <a:ext cx="1212398" cy="471488"/>
          </a:xfrm>
          <a:prstGeom prst="rect">
            <a:avLst/>
          </a:prstGeom>
        </p:spPr>
      </p:pic>
    </p:spTree>
    <p:extLst>
      <p:ext uri="{BB962C8B-B14F-4D97-AF65-F5344CB8AC3E}">
        <p14:creationId xmlns:p14="http://schemas.microsoft.com/office/powerpoint/2010/main" val="41747796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8" name="TextBox 4"/>
          <p:cNvSpPr txBox="1">
            <a:spLocks noChangeArrowheads="1"/>
          </p:cNvSpPr>
          <p:nvPr/>
        </p:nvSpPr>
        <p:spPr bwMode="auto">
          <a:xfrm>
            <a:off x="2422170" y="1443038"/>
            <a:ext cx="2075964" cy="778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latin typeface="Calibri" charset="0"/>
              </a:rPr>
              <a:t>Liquid Body Armor</a:t>
            </a:r>
            <a:endParaRPr lang="en-US" sz="2000" b="1" dirty="0">
              <a:latin typeface="Calibri" charset="0"/>
            </a:endParaRPr>
          </a:p>
          <a:p>
            <a:pPr marL="0" lvl="1" eaLnBrk="1" hangingPunct="1"/>
            <a:r>
              <a:rPr lang="en-US" sz="2000" dirty="0" smtClean="0">
                <a:latin typeface="Calibri" charset="0"/>
              </a:rPr>
              <a:t>Cart demo</a:t>
            </a:r>
            <a:endParaRPr lang="en-US" sz="2000"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r>
              <a:rPr lang="en-US" sz="2000" b="1" dirty="0" smtClean="0">
                <a:latin typeface="Calibri" charset="0"/>
              </a:rPr>
              <a:t>Making Molecular Movies with QSTORM</a:t>
            </a:r>
          </a:p>
          <a:p>
            <a:pPr marL="0" lvl="1" eaLnBrk="1" hangingPunct="1"/>
            <a:r>
              <a:rPr lang="en-US" sz="2000" dirty="0" smtClean="0">
                <a:latin typeface="Calibri" charset="0"/>
              </a:rPr>
              <a:t>Public presentation</a:t>
            </a:r>
            <a:endParaRPr lang="en-US" sz="2000" dirty="0">
              <a:latin typeface="Calibri" charset="0"/>
            </a:endParaRPr>
          </a:p>
          <a:p>
            <a:pPr marL="0" lvl="1" eaLnBrk="1" hangingPunct="1"/>
            <a:endParaRPr lang="en-US" sz="2000"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413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smtClean="0">
                <a:solidFill>
                  <a:srgbClr val="0C4225"/>
                </a:solidFill>
                <a:latin typeface="Georgia" charset="0"/>
                <a:cs typeface="Georgia" charset="0"/>
              </a:rPr>
              <a:t>Programs - New </a:t>
            </a:r>
            <a:r>
              <a:rPr lang="en-US" sz="3600" dirty="0">
                <a:solidFill>
                  <a:srgbClr val="0C4225"/>
                </a:solidFill>
                <a:latin typeface="Georgia" charset="0"/>
                <a:cs typeface="Georgia" charset="0"/>
              </a:rPr>
              <a:t>in the </a:t>
            </a:r>
            <a:r>
              <a:rPr lang="en-US" sz="3600" dirty="0" smtClean="0">
                <a:solidFill>
                  <a:srgbClr val="0C4225"/>
                </a:solidFill>
                <a:latin typeface="Georgia" charset="0"/>
                <a:cs typeface="Georgia" charset="0"/>
              </a:rPr>
              <a:t>Catalog</a:t>
            </a:r>
            <a:endParaRPr lang="en-US" sz="3600" dirty="0">
              <a:solidFill>
                <a:srgbClr val="0C4225"/>
              </a:solidFill>
              <a:latin typeface="Georgia" charset="0"/>
              <a:cs typeface="Georgia" charset="0"/>
            </a:endParaRPr>
          </a:p>
        </p:txBody>
      </p:sp>
      <p:sp>
        <p:nvSpPr>
          <p:cNvPr id="57352" name="Rectangle 15"/>
          <p:cNvSpPr>
            <a:spLocks noChangeArrowheads="1"/>
          </p:cNvSpPr>
          <p:nvPr/>
        </p:nvSpPr>
        <p:spPr bwMode="auto">
          <a:xfrm>
            <a:off x="5422900" y="6291263"/>
            <a:ext cx="372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/catalog</a:t>
            </a:r>
          </a:p>
        </p:txBody>
      </p:sp>
      <p:sp>
        <p:nvSpPr>
          <p:cNvPr id="17" name="TextBox 4"/>
          <p:cNvSpPr txBox="1">
            <a:spLocks noChangeArrowheads="1"/>
          </p:cNvSpPr>
          <p:nvPr/>
        </p:nvSpPr>
        <p:spPr bwMode="auto">
          <a:xfrm>
            <a:off x="6919693" y="1443038"/>
            <a:ext cx="1781613" cy="53245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Colors </a:t>
            </a:r>
            <a:r>
              <a:rPr lang="en-US" sz="2000" b="1" dirty="0">
                <a:solidFill>
                  <a:srgbClr val="000000"/>
                </a:solidFill>
                <a:latin typeface="Calibri" charset="0"/>
              </a:rPr>
              <a:t>at the </a:t>
            </a:r>
            <a:r>
              <a:rPr lang="en-US" sz="2000" b="1" dirty="0" err="1">
                <a:solidFill>
                  <a:srgbClr val="000000"/>
                </a:solidFill>
                <a:latin typeface="Calibri" charset="0"/>
              </a:rPr>
              <a:t>NanoScale</a:t>
            </a:r>
            <a:r>
              <a:rPr lang="en-US" sz="2000" b="1" dirty="0">
                <a:solidFill>
                  <a:srgbClr val="000000"/>
                </a:solidFill>
                <a:latin typeface="Calibri" charset="0"/>
              </a:rPr>
              <a:t>: Butterflies, Beetles, and </a:t>
            </a:r>
            <a:r>
              <a:rPr lang="en-US" sz="2000" b="1" dirty="0" smtClean="0">
                <a:solidFill>
                  <a:srgbClr val="000000"/>
                </a:solidFill>
                <a:latin typeface="Calibri" charset="0"/>
              </a:rPr>
              <a:t>Opals</a:t>
            </a:r>
          </a:p>
          <a:p>
            <a:pPr marL="0" lvl="1" eaLnBrk="1" hangingPunct="1"/>
            <a:r>
              <a:rPr lang="en-US" sz="2000" dirty="0" smtClean="0">
                <a:solidFill>
                  <a:srgbClr val="000000"/>
                </a:solidFill>
                <a:latin typeface="Calibri" charset="0"/>
              </a:rPr>
              <a:t>program</a:t>
            </a:r>
          </a:p>
          <a:p>
            <a:pPr marL="0" lvl="1" eaLnBrk="1" hangingPunct="1"/>
            <a:endParaRPr lang="en-US" sz="2000" b="1" dirty="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endParaRPr lang="en-US" sz="2000" b="1" dirty="0">
              <a:latin typeface="Calibri" charset="0"/>
            </a:endParaRPr>
          </a:p>
          <a:p>
            <a:pPr marL="0" lvl="1" eaLnBrk="1" hangingPunct="1"/>
            <a:r>
              <a:rPr lang="en-US" sz="2000" b="1" dirty="0" smtClean="0">
                <a:solidFill>
                  <a:srgbClr val="660066"/>
                </a:solidFill>
                <a:latin typeface="Calibri" charset="0"/>
              </a:rPr>
              <a:t>More </a:t>
            </a:r>
          </a:p>
          <a:p>
            <a:pPr marL="0" lvl="1" eaLnBrk="1" hangingPunct="1"/>
            <a:r>
              <a:rPr lang="en-US" sz="2000" b="1" dirty="0" smtClean="0">
                <a:solidFill>
                  <a:srgbClr val="660066"/>
                </a:solidFill>
                <a:latin typeface="Calibri" charset="0"/>
              </a:rPr>
              <a:t>coming soon – </a:t>
            </a:r>
            <a:r>
              <a:rPr lang="en-US" sz="2000" dirty="0" smtClean="0">
                <a:solidFill>
                  <a:srgbClr val="660066"/>
                </a:solidFill>
                <a:latin typeface="Calibri" charset="0"/>
              </a:rPr>
              <a:t>watch the Nano Bite</a:t>
            </a:r>
            <a:endParaRPr lang="en-US" sz="2000" b="1" dirty="0">
              <a:solidFill>
                <a:srgbClr val="000000"/>
              </a:solidFill>
              <a:latin typeface="Calibri" charset="0"/>
            </a:endParaRPr>
          </a:p>
          <a:p>
            <a:pPr marL="0" lvl="1" eaLnBrk="1" hangingPunct="1"/>
            <a:endParaRPr lang="en-US" sz="2000" dirty="0">
              <a:solidFill>
                <a:srgbClr val="660066"/>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18" name="Rectangle 17"/>
          <p:cNvSpPr/>
          <p:nvPr/>
        </p:nvSpPr>
        <p:spPr>
          <a:xfrm>
            <a:off x="4736689" y="3981451"/>
            <a:ext cx="2003426" cy="206216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51920" y="3999092"/>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000" y="4044950"/>
            <a:ext cx="1998663" cy="1998663"/>
          </a:xfrm>
          <a:prstGeom prst="rect">
            <a:avLst/>
          </a:prstGeom>
          <a:ln>
            <a:solidFill>
              <a:schemeClr val="tx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64379" y="1505160"/>
            <a:ext cx="1975736" cy="1975736"/>
          </a:xfrm>
          <a:prstGeom prst="rect">
            <a:avLst/>
          </a:prstGeom>
          <a:ln>
            <a:solidFill>
              <a:srgbClr val="000000"/>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1300" y="1505159"/>
            <a:ext cx="2031791" cy="2031791"/>
          </a:xfrm>
          <a:prstGeom prst="rect">
            <a:avLst/>
          </a:prstGeom>
          <a:ln>
            <a:solidFill>
              <a:srgbClr val="000000"/>
            </a:solidFill>
          </a:ln>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8276886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8" name="TextBox 4"/>
          <p:cNvSpPr txBox="1">
            <a:spLocks noChangeArrowheads="1"/>
          </p:cNvSpPr>
          <p:nvPr/>
        </p:nvSpPr>
        <p:spPr bwMode="auto">
          <a:xfrm>
            <a:off x="2457450" y="1474788"/>
            <a:ext cx="224155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Mr. O video – </a:t>
            </a:r>
          </a:p>
          <a:p>
            <a:pPr marL="0" lvl="1" eaLnBrk="1" hangingPunct="1"/>
            <a:r>
              <a:rPr lang="en-US" sz="2000" b="1" dirty="0" smtClean="0">
                <a:solidFill>
                  <a:srgbClr val="000000"/>
                </a:solidFill>
                <a:latin typeface="Calibri" charset="0"/>
              </a:rPr>
              <a:t>A Little bit of Sunshine</a:t>
            </a:r>
            <a:endParaRPr lang="en-US" sz="2000"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r>
              <a:rPr lang="en-US" sz="2000" b="1" dirty="0" smtClean="0">
                <a:solidFill>
                  <a:srgbClr val="000000"/>
                </a:solidFill>
                <a:latin typeface="Calibri" charset="0"/>
              </a:rPr>
              <a:t>Mr. O video– Liquid Armor</a:t>
            </a:r>
            <a:endParaRPr lang="en-US" sz="2000" dirty="0" smtClean="0">
              <a:solidFill>
                <a:srgbClr val="000000"/>
              </a:solidFill>
              <a:latin typeface="Calibri" charset="0"/>
            </a:endParaRPr>
          </a:p>
          <a:p>
            <a:pPr marL="0" lvl="1" eaLnBrk="1" hangingPunct="1"/>
            <a:endParaRPr lang="en-US" sz="2000"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p:txBody>
      </p:sp>
      <p:sp>
        <p:nvSpPr>
          <p:cNvPr id="57350" name="Title 1"/>
          <p:cNvSpPr txBox="1">
            <a:spLocks/>
          </p:cNvSpPr>
          <p:nvPr/>
        </p:nvSpPr>
        <p:spPr bwMode="auto">
          <a:xfrm>
            <a:off x="2413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smtClean="0">
                <a:solidFill>
                  <a:srgbClr val="0C4225"/>
                </a:solidFill>
                <a:latin typeface="Georgia" charset="0"/>
                <a:cs typeface="Georgia" charset="0"/>
              </a:rPr>
              <a:t>Media – for the public </a:t>
            </a:r>
            <a:r>
              <a:rPr lang="en-US" sz="3600" dirty="0">
                <a:solidFill>
                  <a:srgbClr val="0C4225"/>
                </a:solidFill>
                <a:latin typeface="Georgia" charset="0"/>
                <a:cs typeface="Georgia" charset="0"/>
              </a:rPr>
              <a:t>in the </a:t>
            </a:r>
            <a:r>
              <a:rPr lang="en-US" sz="3600" dirty="0" smtClean="0">
                <a:solidFill>
                  <a:srgbClr val="0C4225"/>
                </a:solidFill>
                <a:latin typeface="Georgia" charset="0"/>
                <a:cs typeface="Georgia" charset="0"/>
              </a:rPr>
              <a:t>Catalog</a:t>
            </a:r>
            <a:endParaRPr lang="en-US" sz="3600" dirty="0">
              <a:solidFill>
                <a:srgbClr val="0C4225"/>
              </a:solidFill>
              <a:latin typeface="Georgia" charset="0"/>
              <a:cs typeface="Georgia" charset="0"/>
            </a:endParaRPr>
          </a:p>
        </p:txBody>
      </p:sp>
      <p:sp>
        <p:nvSpPr>
          <p:cNvPr id="57351" name="TextBox 4"/>
          <p:cNvSpPr txBox="1">
            <a:spLocks noChangeArrowheads="1"/>
          </p:cNvSpPr>
          <p:nvPr/>
        </p:nvSpPr>
        <p:spPr bwMode="auto">
          <a:xfrm>
            <a:off x="6861175" y="2254531"/>
            <a:ext cx="228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57352" name="Rectangle 15"/>
          <p:cNvSpPr>
            <a:spLocks noChangeArrowheads="1"/>
          </p:cNvSpPr>
          <p:nvPr/>
        </p:nvSpPr>
        <p:spPr bwMode="auto">
          <a:xfrm>
            <a:off x="5422900" y="6291263"/>
            <a:ext cx="372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/catalog</a:t>
            </a:r>
          </a:p>
        </p:txBody>
      </p:sp>
      <p:sp>
        <p:nvSpPr>
          <p:cNvPr id="17" name="TextBox 4"/>
          <p:cNvSpPr txBox="1">
            <a:spLocks noChangeArrowheads="1"/>
          </p:cNvSpPr>
          <p:nvPr/>
        </p:nvSpPr>
        <p:spPr bwMode="auto">
          <a:xfrm>
            <a:off x="6880224" y="1502608"/>
            <a:ext cx="1781613" cy="47089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latin typeface="Calibri" charset="0"/>
              </a:rPr>
              <a:t>Invisibility Cloak</a:t>
            </a:r>
          </a:p>
          <a:p>
            <a:pPr marL="0" lvl="1" eaLnBrk="1" hangingPunct="1"/>
            <a:endParaRPr lang="en-US" sz="2000" b="1" dirty="0" smtClean="0">
              <a:latin typeface="Calibri" charset="0"/>
            </a:endParaRPr>
          </a:p>
          <a:p>
            <a:pPr marL="0" lvl="1" eaLnBrk="1" hangingPunct="1"/>
            <a:endParaRPr lang="en-US" sz="2000" b="1" dirty="0" smtClean="0">
              <a:latin typeface="Calibri" charset="0"/>
            </a:endParaRPr>
          </a:p>
          <a:p>
            <a:pPr marL="0" lvl="1" eaLnBrk="1" hangingPunct="1"/>
            <a:endParaRPr lang="en-US" sz="2000" b="1" dirty="0">
              <a:latin typeface="Calibri" charset="0"/>
            </a:endParaRPr>
          </a:p>
          <a:p>
            <a:pPr marL="0" lvl="1" eaLnBrk="1" hangingPunct="1"/>
            <a:endParaRPr lang="en-US" sz="2000" b="1" dirty="0" smtClean="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r>
              <a:rPr lang="en-US" sz="2000" b="1" dirty="0" smtClean="0">
                <a:latin typeface="Calibri" charset="0"/>
              </a:rPr>
              <a:t>What’s Nano about that series</a:t>
            </a:r>
          </a:p>
          <a:p>
            <a:pPr marL="0" lvl="1" eaLnBrk="1" hangingPunct="1"/>
            <a:r>
              <a:rPr lang="en-US" sz="2000" dirty="0" smtClean="0">
                <a:solidFill>
                  <a:srgbClr val="660066"/>
                </a:solidFill>
                <a:latin typeface="Calibri" charset="0"/>
              </a:rPr>
              <a:t>(coming soon</a:t>
            </a:r>
            <a:r>
              <a:rPr lang="en-US" sz="2000" b="1" dirty="0" smtClean="0">
                <a:solidFill>
                  <a:srgbClr val="660066"/>
                </a:solidFill>
                <a:latin typeface="Calibri" charset="0"/>
              </a:rPr>
              <a:t>)</a:t>
            </a:r>
            <a:endParaRPr lang="en-US" sz="2000" dirty="0">
              <a:solidFill>
                <a:srgbClr val="660066"/>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20" name="Rectangle 19"/>
          <p:cNvSpPr/>
          <p:nvPr/>
        </p:nvSpPr>
        <p:spPr>
          <a:xfrm>
            <a:off x="4699000" y="3981451"/>
            <a:ext cx="2003425" cy="206216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1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8443" y="3981451"/>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pic>
        <p:nvPicPr>
          <p:cNvPr id="29" name="Picture 28" descr="mr o liquid armor screen Shot 2013-08-23 at 5.20.19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3256" y="3981452"/>
            <a:ext cx="2024194" cy="1769424"/>
          </a:xfrm>
          <a:prstGeom prst="rect">
            <a:avLst/>
          </a:prstGeom>
          <a:ln>
            <a:solidFill>
              <a:srgbClr val="000000"/>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6159" y="1424347"/>
            <a:ext cx="2078354" cy="2078354"/>
          </a:xfrm>
          <a:prstGeom prst="rect">
            <a:avLst/>
          </a:prstGeom>
          <a:ln>
            <a:solidFill>
              <a:schemeClr val="tx1"/>
            </a:solidFill>
          </a:ln>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3256" y="1424347"/>
            <a:ext cx="2024194" cy="2024194"/>
          </a:xfrm>
          <a:prstGeom prst="rect">
            <a:avLst/>
          </a:prstGeom>
          <a:ln>
            <a:solidFill>
              <a:srgbClr val="000000"/>
            </a:solidFill>
          </a:ln>
        </p:spPr>
      </p:pic>
    </p:spTree>
    <p:extLst>
      <p:ext uri="{BB962C8B-B14F-4D97-AF65-F5344CB8AC3E}">
        <p14:creationId xmlns:p14="http://schemas.microsoft.com/office/powerpoint/2010/main" val="27113432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413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smtClean="0">
                <a:solidFill>
                  <a:srgbClr val="0C4225"/>
                </a:solidFill>
                <a:latin typeface="Georgia" charset="0"/>
                <a:cs typeface="Georgia" charset="0"/>
              </a:rPr>
              <a:t>Media – tools for educators</a:t>
            </a:r>
            <a:endParaRPr lang="en-US" sz="3600" dirty="0">
              <a:solidFill>
                <a:srgbClr val="0C4225"/>
              </a:solidFill>
              <a:latin typeface="Georgia" charset="0"/>
              <a:cs typeface="Georgia" charset="0"/>
            </a:endParaRPr>
          </a:p>
        </p:txBody>
      </p:sp>
      <p:sp>
        <p:nvSpPr>
          <p:cNvPr id="57351" name="TextBox 4"/>
          <p:cNvSpPr txBox="1">
            <a:spLocks noChangeArrowheads="1"/>
          </p:cNvSpPr>
          <p:nvPr/>
        </p:nvSpPr>
        <p:spPr bwMode="auto">
          <a:xfrm>
            <a:off x="6861175" y="2254531"/>
            <a:ext cx="228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57352" name="Rectangle 15"/>
          <p:cNvSpPr>
            <a:spLocks noChangeArrowheads="1"/>
          </p:cNvSpPr>
          <p:nvPr/>
        </p:nvSpPr>
        <p:spPr bwMode="auto">
          <a:xfrm>
            <a:off x="5422900" y="6291263"/>
            <a:ext cx="372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/catalog</a:t>
            </a:r>
          </a:p>
        </p:txBody>
      </p:sp>
      <p:pic>
        <p:nvPicPr>
          <p:cNvPr id="57353" name="Picture 12" descr="NISE_posters_08_18(2)_energ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7763" y="1474788"/>
            <a:ext cx="16240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7763" y="1474788"/>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
          <p:cNvSpPr txBox="1">
            <a:spLocks noChangeArrowheads="1"/>
          </p:cNvSpPr>
          <p:nvPr/>
        </p:nvSpPr>
        <p:spPr bwMode="auto">
          <a:xfrm>
            <a:off x="6880224" y="1502608"/>
            <a:ext cx="1781613" cy="50167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latin typeface="Calibri" charset="0"/>
              </a:rPr>
              <a:t>America’s Next Top Presenter</a:t>
            </a:r>
          </a:p>
          <a:p>
            <a:pPr marL="0" lvl="1" eaLnBrk="1" hangingPunct="1"/>
            <a:r>
              <a:rPr lang="en-US" sz="2000" dirty="0" smtClean="0">
                <a:solidFill>
                  <a:srgbClr val="660066"/>
                </a:solidFill>
                <a:latin typeface="Calibri" charset="0"/>
              </a:rPr>
              <a:t>(coming soon)</a:t>
            </a:r>
            <a:endParaRPr lang="en-US" sz="2000" b="1" dirty="0" smtClean="0">
              <a:latin typeface="Calibri" charset="0"/>
            </a:endParaRPr>
          </a:p>
          <a:p>
            <a:pPr marL="0" lvl="1" eaLnBrk="1" hangingPunct="1"/>
            <a:endParaRPr lang="en-US" sz="2000" b="1" dirty="0" smtClean="0">
              <a:latin typeface="Calibri" charset="0"/>
            </a:endParaRPr>
          </a:p>
          <a:p>
            <a:pPr marL="0" lvl="1" eaLnBrk="1" hangingPunct="1"/>
            <a:endParaRPr lang="en-US" sz="2000" b="1" dirty="0">
              <a:latin typeface="Calibri" charset="0"/>
            </a:endParaRPr>
          </a:p>
          <a:p>
            <a:pPr marL="0" lvl="1" eaLnBrk="1" hangingPunct="1"/>
            <a:endParaRPr lang="en-US" sz="2000" b="1" dirty="0" smtClean="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r>
              <a:rPr lang="en-US" sz="2000" b="1" dirty="0" smtClean="0">
                <a:latin typeface="Calibri" charset="0"/>
              </a:rPr>
              <a:t>Speed-</a:t>
            </a:r>
            <a:r>
              <a:rPr lang="en-US" sz="2000" b="1" dirty="0" err="1" smtClean="0">
                <a:latin typeface="Calibri" charset="0"/>
              </a:rPr>
              <a:t>Ucate</a:t>
            </a:r>
            <a:endParaRPr lang="en-US" sz="2000" b="1" dirty="0" smtClean="0">
              <a:latin typeface="Calibri" charset="0"/>
            </a:endParaRPr>
          </a:p>
          <a:p>
            <a:pPr marL="0" lvl="1" eaLnBrk="1" hangingPunct="1"/>
            <a:r>
              <a:rPr lang="en-US" sz="2000" dirty="0" smtClean="0">
                <a:latin typeface="Calibri" charset="0"/>
              </a:rPr>
              <a:t>Visitor Conversations Video </a:t>
            </a:r>
          </a:p>
          <a:p>
            <a:pPr marL="0" lvl="1" eaLnBrk="1" hangingPunct="1"/>
            <a:r>
              <a:rPr lang="en-US" sz="2000" dirty="0" smtClean="0">
                <a:solidFill>
                  <a:srgbClr val="660066"/>
                </a:solidFill>
                <a:latin typeface="Calibri" charset="0"/>
              </a:rPr>
              <a:t>(coming soon</a:t>
            </a:r>
            <a:r>
              <a:rPr lang="en-US" sz="2000" b="1" dirty="0" smtClean="0">
                <a:solidFill>
                  <a:srgbClr val="660066"/>
                </a:solidFill>
                <a:latin typeface="Calibri" charset="0"/>
              </a:rPr>
              <a:t>)</a:t>
            </a:r>
            <a:endParaRPr lang="en-US" sz="2000" dirty="0">
              <a:solidFill>
                <a:srgbClr val="660066"/>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18" name="Rectangle 17"/>
          <p:cNvSpPr/>
          <p:nvPr/>
        </p:nvSpPr>
        <p:spPr>
          <a:xfrm>
            <a:off x="4725988" y="1474788"/>
            <a:ext cx="2003425" cy="206216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9340" y="1487488"/>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4699000" y="3992027"/>
            <a:ext cx="2003425" cy="206216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99000" y="3999786"/>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4"/>
          <p:cNvSpPr txBox="1">
            <a:spLocks noChangeArrowheads="1"/>
          </p:cNvSpPr>
          <p:nvPr/>
        </p:nvSpPr>
        <p:spPr bwMode="auto">
          <a:xfrm>
            <a:off x="2285855" y="1437648"/>
            <a:ext cx="213726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err="1" smtClean="0">
                <a:solidFill>
                  <a:srgbClr val="000000"/>
                </a:solidFill>
                <a:latin typeface="Calibri" charset="0"/>
              </a:rPr>
              <a:t>NanoDays</a:t>
            </a:r>
            <a:r>
              <a:rPr lang="en-US" sz="2000" b="1" dirty="0" smtClean="0">
                <a:solidFill>
                  <a:srgbClr val="000000"/>
                </a:solidFill>
                <a:latin typeface="Calibri" charset="0"/>
              </a:rPr>
              <a:t> Training Videos 2013</a:t>
            </a:r>
          </a:p>
          <a:p>
            <a:pPr marL="0" lvl="1" eaLnBrk="1" hangingPunct="1"/>
            <a:endParaRPr lang="en-US" sz="2000" b="1" dirty="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r>
              <a:rPr lang="en-US" sz="2000" b="1" dirty="0" err="1">
                <a:solidFill>
                  <a:srgbClr val="000000"/>
                </a:solidFill>
                <a:latin typeface="Calibri" charset="0"/>
              </a:rPr>
              <a:t>NanoDays</a:t>
            </a:r>
            <a:r>
              <a:rPr lang="en-US" sz="2000" b="1" dirty="0">
                <a:solidFill>
                  <a:srgbClr val="000000"/>
                </a:solidFill>
                <a:latin typeface="Calibri" charset="0"/>
              </a:rPr>
              <a:t> Training Videos </a:t>
            </a:r>
            <a:r>
              <a:rPr lang="en-US" sz="2000" b="1" dirty="0" smtClean="0">
                <a:solidFill>
                  <a:srgbClr val="000000"/>
                </a:solidFill>
                <a:latin typeface="Calibri" charset="0"/>
              </a:rPr>
              <a:t>2014</a:t>
            </a:r>
          </a:p>
          <a:p>
            <a:pPr marL="0" lvl="1" eaLnBrk="1" hangingPunct="1"/>
            <a:r>
              <a:rPr lang="en-US" sz="2000" dirty="0">
                <a:solidFill>
                  <a:srgbClr val="660066"/>
                </a:solidFill>
                <a:latin typeface="Calibri" charset="0"/>
              </a:rPr>
              <a:t>(coming soon)</a:t>
            </a:r>
            <a:endParaRPr lang="en-US" sz="2000" b="1" dirty="0">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endParaRPr lang="en-US" sz="2000" dirty="0">
              <a:solidFill>
                <a:srgbClr val="000000"/>
              </a:solidFill>
              <a:latin typeface="Calibri" charset="0"/>
            </a:endParaRPr>
          </a:p>
        </p:txBody>
      </p:sp>
      <p:pic>
        <p:nvPicPr>
          <p:cNvPr id="23" name="Picture 2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1300" y="1474788"/>
            <a:ext cx="1991636" cy="1679482"/>
          </a:xfrm>
          <a:prstGeom prst="rect">
            <a:avLst/>
          </a:prstGeom>
          <a:ln>
            <a:solidFill>
              <a:srgbClr val="000000"/>
            </a:solidFill>
          </a:ln>
        </p:spPr>
      </p:pic>
      <p:sp>
        <p:nvSpPr>
          <p:cNvPr id="24" name="Rectangle 23"/>
          <p:cNvSpPr/>
          <p:nvPr/>
        </p:nvSpPr>
        <p:spPr>
          <a:xfrm>
            <a:off x="282430" y="3992027"/>
            <a:ext cx="2003425" cy="206216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3542" y="3996968"/>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33550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83923" y="720197"/>
            <a:ext cx="5160077" cy="2209800"/>
          </a:xfrm>
        </p:spPr>
        <p:txBody>
          <a:bodyPr>
            <a:normAutofit fontScale="90000"/>
          </a:bodyPr>
          <a:lstStyle/>
          <a:p>
            <a:pPr algn="l">
              <a:lnSpc>
                <a:spcPct val="90000"/>
              </a:lnSpc>
            </a:pPr>
            <a:r>
              <a:rPr lang="en-US" sz="5000" dirty="0">
                <a:solidFill>
                  <a:srgbClr val="0C4225"/>
                </a:solidFill>
                <a:latin typeface="Georgia" charset="0"/>
                <a:ea typeface="ＭＳ Ｐゴシック" charset="0"/>
                <a:cs typeface="Georgia" charset="0"/>
              </a:rPr>
              <a:t/>
            </a:r>
            <a:br>
              <a:rPr lang="en-US" sz="5000" dirty="0">
                <a:solidFill>
                  <a:srgbClr val="0C4225"/>
                </a:solidFill>
                <a:latin typeface="Georgia" charset="0"/>
                <a:ea typeface="ＭＳ Ｐゴシック" charset="0"/>
                <a:cs typeface="Georgia" charset="0"/>
              </a:rPr>
            </a:br>
            <a:r>
              <a:rPr lang="en-US" sz="5400" kern="0" dirty="0" smtClean="0">
                <a:solidFill>
                  <a:srgbClr val="0C4225"/>
                </a:solidFill>
                <a:latin typeface="Georgia"/>
                <a:cs typeface="Georgia"/>
              </a:rPr>
              <a:t>Professional</a:t>
            </a:r>
            <a:r>
              <a:rPr lang="en-US" sz="5400" kern="0" dirty="0">
                <a:solidFill>
                  <a:srgbClr val="0C4225"/>
                </a:solidFill>
                <a:latin typeface="Georgia"/>
                <a:cs typeface="Georgia"/>
              </a:rPr>
              <a:t/>
            </a:r>
            <a:br>
              <a:rPr lang="en-US" sz="5400" kern="0" dirty="0">
                <a:solidFill>
                  <a:srgbClr val="0C4225"/>
                </a:solidFill>
                <a:latin typeface="Georgia"/>
                <a:cs typeface="Georgia"/>
              </a:rPr>
            </a:br>
            <a:r>
              <a:rPr lang="en-US" sz="5400" kern="0" dirty="0" smtClean="0">
                <a:solidFill>
                  <a:srgbClr val="0C4225"/>
                </a:solidFill>
                <a:latin typeface="Georgia"/>
                <a:cs typeface="Georgia"/>
              </a:rPr>
              <a:t>Tools and Guides</a:t>
            </a:r>
            <a:endParaRPr lang="en-US" sz="3600" dirty="0">
              <a:solidFill>
                <a:srgbClr val="0C4225"/>
              </a:solidFill>
              <a:latin typeface="Georgia" charset="0"/>
              <a:ea typeface="ＭＳ Ｐゴシック" charset="0"/>
              <a:cs typeface="Georgia" charset="0"/>
            </a:endParaRPr>
          </a:p>
        </p:txBody>
      </p:sp>
      <p:pic>
        <p:nvPicPr>
          <p:cNvPr id="25604"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6"/>
          <p:cNvSpPr>
            <a:spLocks noChangeArrowheads="1"/>
          </p:cNvSpPr>
          <p:nvPr/>
        </p:nvSpPr>
        <p:spPr bwMode="auto">
          <a:xfrm>
            <a:off x="4198258" y="2940036"/>
            <a:ext cx="4691742" cy="306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Museum</a:t>
            </a:r>
            <a:r>
              <a:rPr lang="en-US" sz="2000" dirty="0">
                <a:solidFill>
                  <a:srgbClr val="0C4225"/>
                </a:solidFill>
                <a:latin typeface="Calibri" charset="0"/>
                <a:ea typeface="MS Mincho" charset="0"/>
                <a:cs typeface="MS Mincho" charset="0"/>
              </a:rPr>
              <a:t>-Scientist </a:t>
            </a:r>
            <a:r>
              <a:rPr lang="en-US" sz="2000" dirty="0" smtClean="0">
                <a:solidFill>
                  <a:srgbClr val="0C4225"/>
                </a:solidFill>
                <a:latin typeface="Calibri" charset="0"/>
                <a:ea typeface="MS Mincho" charset="0"/>
                <a:cs typeface="MS Mincho" charset="0"/>
              </a:rPr>
              <a:t>Collaborations</a:t>
            </a:r>
          </a:p>
          <a:p>
            <a:pPr marL="800100" lvl="1" indent="-342900">
              <a:lnSpc>
                <a:spcPct val="90000"/>
              </a:lnSpc>
              <a:spcBef>
                <a:spcPct val="35000"/>
              </a:spcBef>
              <a:buClr>
                <a:srgbClr val="0C4225"/>
              </a:buClr>
              <a:buFont typeface="Arial" charset="0"/>
              <a:buChar char="•"/>
            </a:pPr>
            <a:r>
              <a:rPr lang="en-US" sz="2000" smtClean="0">
                <a:solidFill>
                  <a:srgbClr val="0C4225"/>
                </a:solidFill>
                <a:latin typeface="Calibri" charset="0"/>
                <a:ea typeface="MS Mincho" charset="0"/>
                <a:cs typeface="MS Mincho" charset="0"/>
              </a:rPr>
              <a:t>Team Based Inquiry</a:t>
            </a:r>
          </a:p>
          <a:p>
            <a:pPr lvl="1">
              <a:lnSpc>
                <a:spcPct val="90000"/>
              </a:lnSpc>
              <a:spcBef>
                <a:spcPct val="35000"/>
              </a:spcBef>
              <a:buClr>
                <a:srgbClr val="0C4225"/>
              </a:buClr>
            </a:pPr>
            <a:endParaRPr lang="en-US" sz="2000" b="1" dirty="0" smtClean="0">
              <a:solidFill>
                <a:srgbClr val="660066"/>
              </a:solidFill>
              <a:latin typeface="Calibri" charset="0"/>
              <a:ea typeface="MS Mincho" charset="0"/>
              <a:cs typeface="MS Mincho" charset="0"/>
            </a:endParaRPr>
          </a:p>
          <a:p>
            <a:pPr lvl="1">
              <a:lnSpc>
                <a:spcPct val="90000"/>
              </a:lnSpc>
              <a:spcBef>
                <a:spcPct val="35000"/>
              </a:spcBef>
              <a:buClr>
                <a:srgbClr val="0C4225"/>
              </a:buClr>
            </a:pPr>
            <a:r>
              <a:rPr lang="en-US" sz="2000" b="1" dirty="0" smtClean="0">
                <a:solidFill>
                  <a:srgbClr val="660066"/>
                </a:solidFill>
                <a:latin typeface="Calibri" charset="0"/>
                <a:ea typeface="MS Mincho" charset="0"/>
                <a:cs typeface="MS Mincho" charset="0"/>
              </a:rPr>
              <a:t>      Later </a:t>
            </a:r>
            <a:r>
              <a:rPr lang="en-US" sz="2000" b="1" dirty="0">
                <a:solidFill>
                  <a:srgbClr val="660066"/>
                </a:solidFill>
                <a:latin typeface="Calibri" charset="0"/>
                <a:ea typeface="MS Mincho" charset="0"/>
                <a:cs typeface="MS Mincho" charset="0"/>
              </a:rPr>
              <a:t>on </a:t>
            </a:r>
            <a:r>
              <a:rPr lang="en-US" sz="2000" b="1" dirty="0" smtClean="0">
                <a:solidFill>
                  <a:srgbClr val="660066"/>
                </a:solidFill>
                <a:latin typeface="Calibri" charset="0"/>
                <a:ea typeface="MS Mincho" charset="0"/>
                <a:cs typeface="MS Mincho" charset="0"/>
              </a:rPr>
              <a:t>agenda:</a:t>
            </a:r>
            <a:endParaRPr lang="en-US" sz="2000" b="1" dirty="0">
              <a:solidFill>
                <a:srgbClr val="660066"/>
              </a:solidFill>
              <a:latin typeface="Calibri" charset="0"/>
              <a:ea typeface="MS Mincho" charset="0"/>
              <a:cs typeface="MS Mincho" charset="0"/>
            </a:endParaRP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Inclusive Audiences</a:t>
            </a:r>
          </a:p>
          <a:p>
            <a:pPr marL="1257300" lvl="2"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Bilingual Audiences</a:t>
            </a:r>
          </a:p>
          <a:p>
            <a:pPr marL="1257300" lvl="2"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Universal Design</a:t>
            </a: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Nano and Society</a:t>
            </a:r>
            <a:endParaRPr lang="en-US" sz="2000" dirty="0">
              <a:solidFill>
                <a:srgbClr val="0C4225"/>
              </a:solidFill>
              <a:latin typeface="Calibri" charset="0"/>
              <a:ea typeface="MS Mincho" charset="0"/>
              <a:cs typeface="MS Mincho" charset="0"/>
            </a:endParaRPr>
          </a:p>
        </p:txBody>
      </p:sp>
      <p:sp>
        <p:nvSpPr>
          <p:cNvPr id="10" name="Rectangle 9"/>
          <p:cNvSpPr/>
          <p:nvPr/>
        </p:nvSpPr>
        <p:spPr>
          <a:xfrm>
            <a:off x="3762901" y="-379"/>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0" y="-379"/>
            <a:ext cx="3757265" cy="685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5"/>
          <p:cNvSpPr>
            <a:spLocks noChangeArrowheads="1"/>
          </p:cNvSpPr>
          <p:nvPr/>
        </p:nvSpPr>
        <p:spPr bwMode="auto">
          <a:xfrm>
            <a:off x="3983923" y="6380300"/>
            <a:ext cx="8358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nisenet.org</a:t>
            </a:r>
            <a:r>
              <a:rPr lang="en-US" sz="2000" dirty="0">
                <a:solidFill>
                  <a:srgbClr val="0C4225"/>
                </a:solidFill>
                <a:latin typeface="Calibri" charset="0"/>
              </a:rPr>
              <a:t>/category/catalog/tools</a:t>
            </a:r>
            <a:endParaRPr lang="en-US" sz="2000" dirty="0" smtClean="0">
              <a:solidFill>
                <a:srgbClr val="0C4225"/>
              </a:solidFill>
              <a:latin typeface="Calibri" charset="0"/>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953834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smtClean="0">
                <a:solidFill>
                  <a:srgbClr val="0C4225"/>
                </a:solidFill>
                <a:latin typeface="Georgia" charset="0"/>
                <a:cs typeface="Georgia" charset="0"/>
              </a:rPr>
              <a:t>Museum-Scientist Collaboration Tools</a:t>
            </a:r>
            <a:endParaRPr lang="en-US" sz="3600" dirty="0">
              <a:solidFill>
                <a:srgbClr val="0C4225"/>
              </a:solidFill>
              <a:latin typeface="Georgia" charset="0"/>
              <a:cs typeface="Georgia" charset="0"/>
            </a:endParaRPr>
          </a:p>
        </p:txBody>
      </p:sp>
      <p:sp>
        <p:nvSpPr>
          <p:cNvPr id="57352" name="Rectangle 15"/>
          <p:cNvSpPr>
            <a:spLocks noChangeArrowheads="1"/>
          </p:cNvSpPr>
          <p:nvPr/>
        </p:nvSpPr>
        <p:spPr bwMode="auto">
          <a:xfrm>
            <a:off x="5521238" y="629126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latin typeface="Calibri" charset="0"/>
              </a:rPr>
              <a:t>More info: </a:t>
            </a:r>
            <a:r>
              <a:rPr lang="en-US" sz="2000" dirty="0" err="1">
                <a:latin typeface="Calibri" charset="0"/>
              </a:rPr>
              <a:t>nisenet.org</a:t>
            </a:r>
            <a:r>
              <a:rPr lang="en-US" sz="2000" dirty="0" smtClean="0">
                <a:latin typeface="Calibri" charset="0"/>
              </a:rPr>
              <a:t>/rise</a:t>
            </a:r>
            <a:endParaRPr lang="en-US" sz="2000" dirty="0">
              <a:latin typeface="Calibri" charset="0"/>
            </a:endParaRPr>
          </a:p>
        </p:txBody>
      </p:sp>
      <p:sp>
        <p:nvSpPr>
          <p:cNvPr id="12" name="TextBox 4"/>
          <p:cNvSpPr txBox="1">
            <a:spLocks noChangeArrowheads="1"/>
          </p:cNvSpPr>
          <p:nvPr/>
        </p:nvSpPr>
        <p:spPr bwMode="auto">
          <a:xfrm>
            <a:off x="3124200" y="3479800"/>
            <a:ext cx="6019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228600" indent="-2286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pPr>
            <a:r>
              <a:rPr lang="en-US" b="1">
                <a:solidFill>
                  <a:srgbClr val="000000"/>
                </a:solidFill>
                <a:latin typeface="Calibri" charset="0"/>
                <a:ea typeface="MS Mincho" charset="0"/>
                <a:cs typeface="MS Mincho" charset="0"/>
              </a:rPr>
              <a:t>Why Collaborate?</a:t>
            </a:r>
            <a:endParaRPr lang="en-US">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r>
              <a:rPr lang="en-US" sz="2200">
                <a:latin typeface="Calibri" charset="0"/>
              </a:rPr>
              <a:t>Bring current science to museum audiences</a:t>
            </a:r>
          </a:p>
          <a:p>
            <a:pPr lvl="1" eaLnBrk="1" hangingPunct="1">
              <a:spcBef>
                <a:spcPct val="35000"/>
              </a:spcBef>
              <a:buClr>
                <a:srgbClr val="000000"/>
              </a:buClr>
              <a:buFont typeface="Times" charset="0"/>
              <a:buChar char="•"/>
            </a:pPr>
            <a:r>
              <a:rPr lang="en-US" sz="2200">
                <a:latin typeface="Calibri" charset="0"/>
              </a:rPr>
              <a:t>Connect scientists and students with the public</a:t>
            </a:r>
          </a:p>
          <a:p>
            <a:pPr lvl="1" eaLnBrk="1" hangingPunct="1">
              <a:spcBef>
                <a:spcPct val="35000"/>
              </a:spcBef>
              <a:buClr>
                <a:srgbClr val="000000"/>
              </a:buClr>
              <a:buFont typeface="Times" charset="0"/>
              <a:buChar char="•"/>
            </a:pPr>
            <a:r>
              <a:rPr lang="en-US" sz="2200">
                <a:latin typeface="Calibri" charset="0"/>
              </a:rPr>
              <a:t>Share resources and tools</a:t>
            </a:r>
          </a:p>
          <a:p>
            <a:pPr lvl="1" eaLnBrk="1" hangingPunct="1">
              <a:spcBef>
                <a:spcPct val="35000"/>
              </a:spcBef>
              <a:buClr>
                <a:srgbClr val="000000"/>
              </a:buClr>
              <a:buFont typeface="Times" charset="0"/>
              <a:buChar char="•"/>
            </a:pPr>
            <a:r>
              <a:rPr lang="en-US" sz="2200">
                <a:latin typeface="Calibri" charset="0"/>
              </a:rPr>
              <a:t>Mutual </a:t>
            </a:r>
            <a:r>
              <a:rPr lang="en-US" sz="2200">
                <a:solidFill>
                  <a:srgbClr val="000000"/>
                </a:solidFill>
                <a:latin typeface="Calibri" charset="0"/>
                <a:ea typeface="MS Mincho" charset="0"/>
                <a:cs typeface="MS Mincho" charset="0"/>
              </a:rPr>
              <a:t>learning between scientists, museum educators, and the public</a:t>
            </a:r>
          </a:p>
          <a:p>
            <a:pPr lvl="1" eaLnBrk="1" hangingPunct="1">
              <a:spcBef>
                <a:spcPct val="35000"/>
              </a:spcBef>
              <a:buClr>
                <a:srgbClr val="000000"/>
              </a:buClr>
            </a:pPr>
            <a:endParaRPr lang="en-US">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endParaRPr lang="en-US">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endParaRPr lang="en-US">
              <a:solidFill>
                <a:srgbClr val="000000"/>
              </a:solidFill>
              <a:latin typeface="Calibri" charset="0"/>
              <a:ea typeface="MS Mincho" charset="0"/>
              <a:cs typeface="MS Mincho" charset="0"/>
            </a:endParaRPr>
          </a:p>
          <a:p>
            <a:pPr eaLnBrk="1" hangingPunct="1">
              <a:spcBef>
                <a:spcPct val="35000"/>
              </a:spcBef>
              <a:buClr>
                <a:srgbClr val="000000"/>
              </a:buClr>
            </a:pPr>
            <a:endParaRPr lang="en-US">
              <a:solidFill>
                <a:srgbClr val="000000"/>
              </a:solidFill>
              <a:latin typeface="Calibri" charset="0"/>
              <a:ea typeface="MS Mincho" charset="0"/>
              <a:cs typeface="MS Mincho" charset="0"/>
            </a:endParaRPr>
          </a:p>
        </p:txBody>
      </p:sp>
      <p:sp>
        <p:nvSpPr>
          <p:cNvPr id="14" name="Rectangle 13"/>
          <p:cNvSpPr/>
          <p:nvPr/>
        </p:nvSpPr>
        <p:spPr>
          <a:xfrm>
            <a:off x="3124200" y="1495425"/>
            <a:ext cx="5715000" cy="1698625"/>
          </a:xfrm>
          <a:prstGeom prst="rect">
            <a:avLst/>
          </a:prstGeom>
          <a:solidFill>
            <a:schemeClr val="bg1"/>
          </a:solidFill>
        </p:spPr>
        <p:txBody>
          <a:bodyPr>
            <a:spAutoFit/>
          </a:bodyPr>
          <a:lstStyle/>
          <a:p>
            <a:pPr marL="228600" lvl="1">
              <a:spcBef>
                <a:spcPct val="35000"/>
              </a:spcBef>
              <a:buClr>
                <a:srgbClr val="000000"/>
              </a:buClr>
              <a:defRPr/>
            </a:pPr>
            <a:r>
              <a:rPr lang="en-US" sz="2400" b="1" dirty="0">
                <a:latin typeface="+mn-lt"/>
                <a:ea typeface="Georgia" charset="0"/>
                <a:cs typeface="Georgia" charset="0"/>
              </a:rPr>
              <a:t>RISE: Research Center – Informal </a:t>
            </a:r>
            <a:r>
              <a:rPr lang="en-US" sz="2400" b="1" dirty="0">
                <a:solidFill>
                  <a:srgbClr val="000000"/>
                </a:solidFill>
                <a:latin typeface="+mn-lt"/>
                <a:ea typeface="Georgia" charset="0"/>
                <a:cs typeface="Georgia" charset="0"/>
              </a:rPr>
              <a:t>Science Education Partnerships</a:t>
            </a:r>
            <a:endParaRPr lang="en-US" sz="2400" dirty="0">
              <a:solidFill>
                <a:srgbClr val="000000"/>
              </a:solidFill>
              <a:latin typeface="+mn-lt"/>
              <a:ea typeface="Georgia" charset="0"/>
              <a:cs typeface="Georgia" charset="0"/>
            </a:endParaRPr>
          </a:p>
          <a:p>
            <a:pPr marL="228600" lvl="1">
              <a:spcBef>
                <a:spcPct val="35000"/>
              </a:spcBef>
              <a:buClr>
                <a:srgbClr val="000000"/>
              </a:buClr>
              <a:defRPr/>
            </a:pPr>
            <a:r>
              <a:rPr lang="en-US" sz="2400" dirty="0">
                <a:solidFill>
                  <a:srgbClr val="000000"/>
                </a:solidFill>
                <a:latin typeface="+mn-lt"/>
                <a:ea typeface="Georgia" charset="0"/>
                <a:cs typeface="Georgia" charset="0"/>
              </a:rPr>
              <a:t>Encouragement, knowledge, and tools to support collaborations</a:t>
            </a:r>
          </a:p>
        </p:txBody>
      </p:sp>
      <p:pic>
        <p:nvPicPr>
          <p:cNvPr id="15" name="Picture 4" descr="989586765_oQYyR-XL_pp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35075"/>
            <a:ext cx="28432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8124037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smtClean="0">
                <a:solidFill>
                  <a:srgbClr val="0C4225"/>
                </a:solidFill>
                <a:latin typeface="Georgia" charset="0"/>
                <a:cs typeface="Georgia" charset="0"/>
              </a:rPr>
              <a:t>Museum-Scientist Collaboration Tools</a:t>
            </a:r>
            <a:endParaRPr lang="en-US" sz="3600" dirty="0">
              <a:solidFill>
                <a:srgbClr val="0C4225"/>
              </a:solidFill>
              <a:latin typeface="Georgia" charset="0"/>
              <a:cs typeface="Georgia" charset="0"/>
            </a:endParaRPr>
          </a:p>
        </p:txBody>
      </p:sp>
      <p:sp>
        <p:nvSpPr>
          <p:cNvPr id="57351" name="TextBox 4"/>
          <p:cNvSpPr txBox="1">
            <a:spLocks noChangeArrowheads="1"/>
          </p:cNvSpPr>
          <p:nvPr/>
        </p:nvSpPr>
        <p:spPr bwMode="auto">
          <a:xfrm>
            <a:off x="6985338" y="1443038"/>
            <a:ext cx="178161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National Chemistry Week</a:t>
            </a:r>
          </a:p>
          <a:p>
            <a:pPr marL="0" lvl="1" eaLnBrk="1" hangingPunct="1"/>
            <a:r>
              <a:rPr lang="en-US" sz="2000" b="1" dirty="0" smtClean="0">
                <a:solidFill>
                  <a:srgbClr val="000000"/>
                </a:solidFill>
                <a:latin typeface="Calibri" charset="0"/>
              </a:rPr>
              <a:t>collaborations</a:t>
            </a:r>
          </a:p>
          <a:p>
            <a:pPr marL="0" lvl="1" eaLnBrk="1" hangingPunct="1"/>
            <a:r>
              <a:rPr lang="en-US" sz="1800" dirty="0" smtClean="0">
                <a:solidFill>
                  <a:srgbClr val="000000"/>
                </a:solidFill>
                <a:latin typeface="Calibri" charset="0"/>
              </a:rPr>
              <a:t>Oct 20-26, 2013</a:t>
            </a:r>
            <a:endParaRPr lang="en-US" sz="1800" dirty="0">
              <a:solidFill>
                <a:srgbClr val="000000"/>
              </a:solidFill>
              <a:latin typeface="Calibri" charset="0"/>
            </a:endParaRPr>
          </a:p>
          <a:p>
            <a:pPr marL="0" lvl="1" eaLnBrk="1" hangingPunct="1"/>
            <a:endParaRPr lang="en-US" sz="2000" dirty="0" smtClean="0">
              <a:solidFill>
                <a:srgbClr val="FF0000"/>
              </a:solidFill>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57352" name="Rectangle 15"/>
          <p:cNvSpPr>
            <a:spLocks noChangeArrowheads="1"/>
          </p:cNvSpPr>
          <p:nvPr/>
        </p:nvSpPr>
        <p:spPr bwMode="auto">
          <a:xfrm>
            <a:off x="5521238" y="629126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latin typeface="Calibri" charset="0"/>
              </a:rPr>
              <a:t>More info: </a:t>
            </a:r>
            <a:r>
              <a:rPr lang="en-US" sz="2000" dirty="0" err="1">
                <a:latin typeface="Calibri" charset="0"/>
              </a:rPr>
              <a:t>nisenet.org</a:t>
            </a:r>
            <a:r>
              <a:rPr lang="en-US" sz="2000" dirty="0" smtClean="0">
                <a:latin typeface="Calibri" charset="0"/>
              </a:rPr>
              <a:t>/rise</a:t>
            </a:r>
            <a:endParaRPr lang="en-US" sz="2000" dirty="0">
              <a:latin typeface="Calibri" charset="0"/>
            </a:endParaRPr>
          </a:p>
        </p:txBody>
      </p:sp>
      <p:sp>
        <p:nvSpPr>
          <p:cNvPr id="17" name="TextBox 4"/>
          <p:cNvSpPr txBox="1">
            <a:spLocks noChangeArrowheads="1"/>
          </p:cNvSpPr>
          <p:nvPr/>
        </p:nvSpPr>
        <p:spPr bwMode="auto">
          <a:xfrm>
            <a:off x="2557763" y="1443038"/>
            <a:ext cx="204621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Guide</a:t>
            </a:r>
            <a:r>
              <a:rPr lang="en-US" sz="2000" b="1" dirty="0" smtClean="0">
                <a:solidFill>
                  <a:srgbClr val="FF0000"/>
                </a:solidFill>
                <a:latin typeface="Calibri" charset="0"/>
              </a:rPr>
              <a:t> </a:t>
            </a:r>
            <a:r>
              <a:rPr lang="en-US" sz="2000" b="1" dirty="0" smtClean="0">
                <a:solidFill>
                  <a:srgbClr val="000000"/>
                </a:solidFill>
                <a:latin typeface="Calibri" charset="0"/>
              </a:rPr>
              <a:t>to </a:t>
            </a:r>
            <a:r>
              <a:rPr lang="en-US" sz="2000" b="1" dirty="0">
                <a:solidFill>
                  <a:srgbClr val="000000"/>
                </a:solidFill>
                <a:latin typeface="Calibri" charset="0"/>
              </a:rPr>
              <a:t>Building Partnerships between Science Museums and University-Based Research </a:t>
            </a:r>
            <a:r>
              <a:rPr lang="en-US" sz="2000" b="1" dirty="0" smtClean="0">
                <a:solidFill>
                  <a:srgbClr val="000000"/>
                </a:solidFill>
                <a:latin typeface="Calibri" charset="0"/>
              </a:rPr>
              <a:t>Centers</a:t>
            </a:r>
          </a:p>
          <a:p>
            <a:pPr marL="0" lvl="1" eaLnBrk="1" hangingPunct="1"/>
            <a:endParaRPr lang="en-US" sz="2000" b="1" dirty="0" smtClean="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r>
              <a:rPr lang="en-US" sz="2000" b="1" dirty="0" smtClean="0">
                <a:solidFill>
                  <a:srgbClr val="000000"/>
                </a:solidFill>
                <a:latin typeface="Calibri" charset="0"/>
              </a:rPr>
              <a:t>Bringing Nano to the Public</a:t>
            </a:r>
          </a:p>
          <a:p>
            <a:pPr marL="0" lvl="1" eaLnBrk="1" hangingPunct="1"/>
            <a:r>
              <a:rPr lang="en-US" sz="2000" dirty="0" smtClean="0">
                <a:solidFill>
                  <a:srgbClr val="000000"/>
                </a:solidFill>
                <a:latin typeface="Calibri" charset="0"/>
              </a:rPr>
              <a:t>collaboration  introduction</a:t>
            </a:r>
            <a:endParaRPr lang="en-US" sz="2000"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pic>
        <p:nvPicPr>
          <p:cNvPr id="13" name="Picture 1" descr="ncw_logo1.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7946" y="1443038"/>
            <a:ext cx="1844472" cy="19182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318" y="1443038"/>
            <a:ext cx="1844472" cy="1844472"/>
          </a:xfrm>
          <a:prstGeom prst="rect">
            <a:avLst/>
          </a:prstGeom>
          <a:ln>
            <a:solidFill>
              <a:schemeClr val="tx1"/>
            </a:solidFill>
          </a:ln>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5678" y="3865265"/>
            <a:ext cx="1844472" cy="1883845"/>
          </a:xfrm>
          <a:prstGeom prst="rect">
            <a:avLst/>
          </a:prstGeom>
          <a:ln>
            <a:solidFill>
              <a:srgbClr val="000000"/>
            </a:solidFill>
          </a:ln>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1687371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1371202"/>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2704569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446941"/>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000" dirty="0" smtClean="0">
                <a:solidFill>
                  <a:srgbClr val="0C4225"/>
                </a:solidFill>
                <a:latin typeface="Georgia" charset="0"/>
                <a:cs typeface="Georgia" charset="0"/>
              </a:rPr>
              <a:t>Science Communication Tools</a:t>
            </a:r>
          </a:p>
          <a:p>
            <a:pPr eaLnBrk="1" hangingPunct="1">
              <a:lnSpc>
                <a:spcPct val="90000"/>
              </a:lnSpc>
            </a:pPr>
            <a:r>
              <a:rPr lang="en-US" sz="2800" dirty="0" smtClean="0">
                <a:solidFill>
                  <a:srgbClr val="0C4225"/>
                </a:solidFill>
                <a:latin typeface="Georgia" charset="0"/>
                <a:cs typeface="Georgia" charset="0"/>
              </a:rPr>
              <a:t>for scientists</a:t>
            </a:r>
          </a:p>
          <a:p>
            <a:pPr eaLnBrk="1" hangingPunct="1">
              <a:lnSpc>
                <a:spcPct val="90000"/>
              </a:lnSpc>
            </a:pPr>
            <a:endParaRPr lang="en-US" sz="4000" dirty="0">
              <a:solidFill>
                <a:srgbClr val="0C4225"/>
              </a:solidFill>
              <a:latin typeface="Georgia" charset="0"/>
              <a:cs typeface="Georgia" charset="0"/>
            </a:endParaRPr>
          </a:p>
        </p:txBody>
      </p:sp>
      <p:sp>
        <p:nvSpPr>
          <p:cNvPr id="57351" name="TextBox 4"/>
          <p:cNvSpPr txBox="1">
            <a:spLocks noChangeArrowheads="1"/>
          </p:cNvSpPr>
          <p:nvPr/>
        </p:nvSpPr>
        <p:spPr bwMode="auto">
          <a:xfrm>
            <a:off x="6544344" y="1502212"/>
            <a:ext cx="2371056"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a:solidFill>
                  <a:srgbClr val="000000"/>
                </a:solidFill>
                <a:latin typeface="Calibri" charset="0"/>
              </a:rPr>
              <a:t>Creating Stunning Scientific Posters </a:t>
            </a:r>
            <a:r>
              <a:rPr lang="en-US" sz="2000" b="1" dirty="0" smtClean="0">
                <a:solidFill>
                  <a:srgbClr val="000000"/>
                </a:solidFill>
                <a:latin typeface="Calibri" charset="0"/>
              </a:rPr>
              <a:t>Seminar</a:t>
            </a:r>
          </a:p>
          <a:p>
            <a:pPr marL="0" lvl="1" eaLnBrk="1" hangingPunct="1"/>
            <a:endParaRPr lang="en-US" sz="2000" b="1" dirty="0" smtClean="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r>
              <a:rPr lang="en-US" sz="2000" b="1" dirty="0">
                <a:solidFill>
                  <a:srgbClr val="000000"/>
                </a:solidFill>
                <a:latin typeface="Calibri" charset="0"/>
              </a:rPr>
              <a:t>Making the Most of Broadcast Media Workshop</a:t>
            </a:r>
          </a:p>
          <a:p>
            <a:pPr marL="0" lvl="1" eaLnBrk="1" hangingPunct="1"/>
            <a:endParaRPr lang="en-US" sz="2000" b="1" dirty="0" smtClean="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r>
              <a:rPr lang="en-US" sz="2000" b="1" dirty="0" smtClean="0">
                <a:solidFill>
                  <a:srgbClr val="000000"/>
                </a:solidFill>
                <a:latin typeface="Calibri" charset="0"/>
              </a:rPr>
              <a:t>Mastering </a:t>
            </a:r>
            <a:r>
              <a:rPr lang="en-US" sz="2000" b="1" dirty="0">
                <a:solidFill>
                  <a:srgbClr val="000000"/>
                </a:solidFill>
                <a:latin typeface="Calibri" charset="0"/>
              </a:rPr>
              <a:t>Science and Public </a:t>
            </a:r>
            <a:r>
              <a:rPr lang="en-US" sz="2000" b="1" dirty="0" smtClean="0">
                <a:solidFill>
                  <a:srgbClr val="000000"/>
                </a:solidFill>
                <a:latin typeface="Calibri" charset="0"/>
              </a:rPr>
              <a:t>Presentations Video</a:t>
            </a:r>
          </a:p>
          <a:p>
            <a:pPr marL="0" lvl="1" eaLnBrk="1" hangingPunct="1"/>
            <a:endParaRPr lang="en-US" sz="2000" b="1" dirty="0" smtClean="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57352" name="Rectangle 15"/>
          <p:cNvSpPr>
            <a:spLocks noChangeArrowheads="1"/>
          </p:cNvSpPr>
          <p:nvPr/>
        </p:nvSpPr>
        <p:spPr bwMode="auto">
          <a:xfrm>
            <a:off x="5538878" y="639258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/rise</a:t>
            </a:r>
            <a:endParaRPr lang="en-US" sz="2000" dirty="0">
              <a:solidFill>
                <a:srgbClr val="0C4225"/>
              </a:solidFill>
              <a:latin typeface="Calibri" charset="0"/>
            </a:endParaRPr>
          </a:p>
        </p:txBody>
      </p:sp>
      <p:sp>
        <p:nvSpPr>
          <p:cNvPr id="17" name="TextBox 4"/>
          <p:cNvSpPr txBox="1">
            <a:spLocks noChangeArrowheads="1"/>
          </p:cNvSpPr>
          <p:nvPr/>
        </p:nvSpPr>
        <p:spPr bwMode="auto">
          <a:xfrm>
            <a:off x="2416644" y="1474788"/>
            <a:ext cx="1869813" cy="871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latin typeface="Calibri" charset="0"/>
              </a:rPr>
              <a:t>Science Communication Workshop </a:t>
            </a:r>
            <a:r>
              <a:rPr lang="en-US" sz="2000" dirty="0" smtClean="0">
                <a:latin typeface="Calibri" charset="0"/>
              </a:rPr>
              <a:t>designed for Research Experiences for Undergraduates (REU) programs</a:t>
            </a:r>
          </a:p>
          <a:p>
            <a:pPr marL="0" lvl="1" eaLnBrk="1" hangingPunct="1"/>
            <a:endParaRPr lang="en-US" sz="2000" dirty="0">
              <a:latin typeface="Calibri" charset="0"/>
            </a:endParaRPr>
          </a:p>
          <a:p>
            <a:pPr marL="0" lvl="1" eaLnBrk="1" hangingPunct="1"/>
            <a:r>
              <a:rPr lang="en-US" sz="2000" b="1" dirty="0" smtClean="0">
                <a:latin typeface="Calibri" charset="0"/>
              </a:rPr>
              <a:t>Sharing Science Workshop and Practicum </a:t>
            </a:r>
            <a:r>
              <a:rPr lang="en-US" sz="2000" dirty="0" smtClean="0">
                <a:latin typeface="Calibri" charset="0"/>
              </a:rPr>
              <a:t>designed for scientists and students</a:t>
            </a:r>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smtClean="0">
              <a:solidFill>
                <a:srgbClr val="FF0000"/>
              </a:solidFill>
              <a:latin typeface="Calibri" charset="0"/>
            </a:endParaRPr>
          </a:p>
          <a:p>
            <a:pPr marL="0" lvl="1" eaLnBrk="1" hangingPunct="1"/>
            <a:endParaRPr lang="en-US" sz="2000" dirty="0" smtClean="0">
              <a:solidFill>
                <a:srgbClr val="FF0000"/>
              </a:solidFill>
              <a:latin typeface="Calibri" charset="0"/>
            </a:endParaRPr>
          </a:p>
          <a:p>
            <a:pPr marL="0" lvl="1" eaLnBrk="1" hangingPunct="1"/>
            <a:endParaRPr lang="en-US" sz="2000" b="1" dirty="0" smtClean="0">
              <a:solidFill>
                <a:srgbClr val="FF0000"/>
              </a:solidFill>
              <a:latin typeface="Calibri" charset="0"/>
            </a:endParaRPr>
          </a:p>
          <a:p>
            <a:pPr marL="0" lvl="1" eaLnBrk="1" hangingPunct="1"/>
            <a:endParaRPr lang="en-US" sz="2000" b="1" dirty="0">
              <a:solidFill>
                <a:srgbClr val="FF0000"/>
              </a:solidFill>
              <a:latin typeface="Calibri" charset="0"/>
            </a:endParaRPr>
          </a:p>
          <a:p>
            <a:pPr marL="0" lvl="1" eaLnBrk="1" hangingPunct="1"/>
            <a:endParaRPr lang="en-US" sz="2000" b="1" dirty="0" smtClean="0">
              <a:solidFill>
                <a:srgbClr val="FF0000"/>
              </a:solidFill>
              <a:latin typeface="Calibri" charset="0"/>
            </a:endParaRPr>
          </a:p>
          <a:p>
            <a:pPr marL="0" lvl="1" eaLnBrk="1" hangingPunct="1"/>
            <a:r>
              <a:rPr lang="en-US" sz="2000" b="1" dirty="0" smtClean="0">
                <a:solidFill>
                  <a:srgbClr val="FF0000"/>
                </a:solidFill>
                <a:latin typeface="Calibri" charset="0"/>
              </a:rPr>
              <a:t>Translation</a:t>
            </a:r>
            <a:endParaRPr lang="en-US" sz="2000" b="1" dirty="0">
              <a:solidFill>
                <a:srgbClr val="FF0000"/>
              </a:solidFill>
              <a:latin typeface="Calibri" charset="0"/>
            </a:endParaRPr>
          </a:p>
          <a:p>
            <a:pPr marL="0" lvl="1" eaLnBrk="1" hangingPunct="1"/>
            <a:r>
              <a:rPr lang="en-US" sz="2000" b="1" dirty="0">
                <a:solidFill>
                  <a:srgbClr val="FF0000"/>
                </a:solidFill>
                <a:latin typeface="Calibri" charset="0"/>
              </a:rPr>
              <a:t>Process </a:t>
            </a:r>
            <a:r>
              <a:rPr lang="en-US" sz="2000" b="1" dirty="0" smtClean="0">
                <a:solidFill>
                  <a:srgbClr val="FF0000"/>
                </a:solidFill>
                <a:latin typeface="Calibri" charset="0"/>
              </a:rPr>
              <a:t>Guide</a:t>
            </a:r>
          </a:p>
          <a:p>
            <a:pPr marL="0" lvl="1" eaLnBrk="1" hangingPunct="1"/>
            <a:endParaRPr lang="en-US" sz="2000" b="1" dirty="0">
              <a:solidFill>
                <a:srgbClr val="000000"/>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pic>
        <p:nvPicPr>
          <p:cNvPr id="13" name="Picture 17" descr="REU Science Communication Workshop">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4000" y="1539325"/>
            <a:ext cx="1919334" cy="18908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9" descr="Sharing Science Workshop and Practicum ">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4000" y="3986024"/>
            <a:ext cx="1919334"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Screen shot 2013-05-29 at 1.24.09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02150" y="4944455"/>
            <a:ext cx="1583416" cy="1257275"/>
          </a:xfrm>
          <a:prstGeom prst="rect">
            <a:avLst/>
          </a:prstGeom>
          <a:ln>
            <a:solidFill>
              <a:schemeClr val="tx1"/>
            </a:solidFill>
          </a:ln>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02150" y="1443038"/>
            <a:ext cx="1583416" cy="1583416"/>
          </a:xfrm>
          <a:prstGeom prst="rect">
            <a:avLst/>
          </a:prstGeom>
          <a:ln>
            <a:solidFill>
              <a:schemeClr val="tx1"/>
            </a:solidFill>
          </a:ln>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02150" y="3185223"/>
            <a:ext cx="1636335" cy="1618104"/>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5995844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0600" y="720197"/>
            <a:ext cx="4749800" cy="2209800"/>
          </a:xfrm>
        </p:spPr>
        <p:txBody>
          <a:bodyPr>
            <a:normAutofit fontScale="90000"/>
          </a:bodyPr>
          <a:lstStyle/>
          <a:p>
            <a:pPr algn="l">
              <a:lnSpc>
                <a:spcPct val="90000"/>
              </a:lnSpc>
            </a:pPr>
            <a:r>
              <a:rPr lang="en-US" sz="5000" dirty="0">
                <a:solidFill>
                  <a:srgbClr val="0C4225"/>
                </a:solidFill>
                <a:latin typeface="Georgia" charset="0"/>
                <a:ea typeface="ＭＳ Ｐゴシック" charset="0"/>
                <a:cs typeface="Georgia" charset="0"/>
              </a:rPr>
              <a:t/>
            </a:r>
            <a:br>
              <a:rPr lang="en-US" sz="5000" dirty="0">
                <a:solidFill>
                  <a:srgbClr val="0C4225"/>
                </a:solidFill>
                <a:latin typeface="Georgia" charset="0"/>
                <a:ea typeface="ＭＳ Ｐゴシック" charset="0"/>
                <a:cs typeface="Georgia" charset="0"/>
              </a:rPr>
            </a:br>
            <a:r>
              <a:rPr lang="en-US" sz="5000" dirty="0">
                <a:solidFill>
                  <a:srgbClr val="0C4225"/>
                </a:solidFill>
                <a:latin typeface="Georgia" charset="0"/>
                <a:ea typeface="ＭＳ Ｐゴシック" charset="0"/>
                <a:cs typeface="Georgia" charset="0"/>
              </a:rPr>
              <a:t/>
            </a:r>
            <a:br>
              <a:rPr lang="en-US" sz="5000" dirty="0">
                <a:solidFill>
                  <a:srgbClr val="0C4225"/>
                </a:solidFill>
                <a:latin typeface="Georgia" charset="0"/>
                <a:ea typeface="ＭＳ Ｐゴシック" charset="0"/>
                <a:cs typeface="Georgia" charset="0"/>
              </a:rPr>
            </a:br>
            <a:r>
              <a:rPr lang="en-US" sz="5000" dirty="0" smtClean="0">
                <a:solidFill>
                  <a:srgbClr val="0C4225"/>
                </a:solidFill>
                <a:latin typeface="Georgia" charset="0"/>
                <a:ea typeface="ＭＳ Ｐゴシック" charset="0"/>
                <a:cs typeface="Georgia" charset="0"/>
              </a:rPr>
              <a:t>Upcoming</a:t>
            </a:r>
            <a:br>
              <a:rPr lang="en-US" sz="5000" dirty="0" smtClean="0">
                <a:solidFill>
                  <a:srgbClr val="0C4225"/>
                </a:solidFill>
                <a:latin typeface="Georgia" charset="0"/>
                <a:ea typeface="ＭＳ Ｐゴシック" charset="0"/>
                <a:cs typeface="Georgia" charset="0"/>
              </a:rPr>
            </a:br>
            <a:r>
              <a:rPr lang="en-US" sz="5400" kern="0" dirty="0" smtClean="0">
                <a:solidFill>
                  <a:srgbClr val="0C4225"/>
                </a:solidFill>
                <a:latin typeface="Georgia"/>
                <a:cs typeface="Georgia"/>
              </a:rPr>
              <a:t>Opportunities</a:t>
            </a:r>
            <a:endParaRPr lang="en-US" sz="3600" dirty="0">
              <a:solidFill>
                <a:srgbClr val="0C4225"/>
              </a:solidFill>
              <a:latin typeface="Georgia" charset="0"/>
              <a:ea typeface="ＭＳ Ｐゴシック" charset="0"/>
              <a:cs typeface="Georgia" charset="0"/>
            </a:endParaRPr>
          </a:p>
        </p:txBody>
      </p:sp>
      <p:pic>
        <p:nvPicPr>
          <p:cNvPr id="25604"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6"/>
          <p:cNvSpPr>
            <a:spLocks noChangeArrowheads="1"/>
          </p:cNvSpPr>
          <p:nvPr/>
        </p:nvSpPr>
        <p:spPr bwMode="auto">
          <a:xfrm>
            <a:off x="4062600" y="3798535"/>
            <a:ext cx="5003800" cy="191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a:lnSpc>
                <a:spcPct val="90000"/>
              </a:lnSpc>
              <a:spcBef>
                <a:spcPct val="35000"/>
              </a:spcBef>
              <a:buClr>
                <a:srgbClr val="0C4225"/>
              </a:buClr>
              <a:buFont typeface="Arial" charset="0"/>
              <a:buChar char="•"/>
            </a:pPr>
            <a:r>
              <a:rPr lang="en-US" sz="2000" dirty="0" err="1" smtClean="0">
                <a:solidFill>
                  <a:srgbClr val="0C4225"/>
                </a:solidFill>
                <a:latin typeface="Calibri" charset="0"/>
                <a:ea typeface="MS Mincho" charset="0"/>
                <a:cs typeface="MS Mincho" charset="0"/>
              </a:rPr>
              <a:t>NanoDays</a:t>
            </a:r>
            <a:endParaRPr lang="en-US" sz="2000" dirty="0" smtClean="0">
              <a:solidFill>
                <a:srgbClr val="0C4225"/>
              </a:solidFill>
              <a:latin typeface="Calibri" charset="0"/>
              <a:ea typeface="MS Mincho" charset="0"/>
              <a:cs typeface="MS Mincho" charset="0"/>
            </a:endParaRP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Mini-grants</a:t>
            </a: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Team-Based Inquiry Training</a:t>
            </a: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Annual Partner Surveys</a:t>
            </a:r>
          </a:p>
          <a:p>
            <a:pPr marL="800100" lvl="1" indent="-342900">
              <a:lnSpc>
                <a:spcPct val="90000"/>
              </a:lnSpc>
              <a:spcBef>
                <a:spcPct val="35000"/>
              </a:spcBef>
              <a:buClr>
                <a:srgbClr val="0C4225"/>
              </a:buClr>
              <a:buFont typeface="Arial" charset="0"/>
              <a:buChar char="•"/>
            </a:pPr>
            <a:r>
              <a:rPr lang="en-US" sz="2000" dirty="0" smtClean="0">
                <a:solidFill>
                  <a:srgbClr val="0C4225"/>
                </a:solidFill>
                <a:latin typeface="Calibri" charset="0"/>
                <a:ea typeface="MS Mincho" charset="0"/>
                <a:cs typeface="MS Mincho" charset="0"/>
              </a:rPr>
              <a:t>And more!</a:t>
            </a:r>
          </a:p>
        </p:txBody>
      </p:sp>
      <p:pic>
        <p:nvPicPr>
          <p:cNvPr id="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5340"/>
            <a:ext cx="4200025" cy="697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200025"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2972502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46083"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NanoDays</a:t>
            </a:r>
            <a:endParaRPr lang="en-US" sz="4000" dirty="0">
              <a:solidFill>
                <a:srgbClr val="0C4225"/>
              </a:solidFill>
              <a:latin typeface="Georgia" charset="0"/>
              <a:ea typeface="ＭＳ Ｐゴシック" charset="0"/>
              <a:cs typeface="Georgia" charset="0"/>
            </a:endParaRPr>
          </a:p>
        </p:txBody>
      </p:sp>
      <p:sp>
        <p:nvSpPr>
          <p:cNvPr id="46084" name="Rectangle 5"/>
          <p:cNvSpPr>
            <a:spLocks/>
          </p:cNvSpPr>
          <p:nvPr/>
        </p:nvSpPr>
        <p:spPr bwMode="auto">
          <a:xfrm>
            <a:off x="317500" y="1558901"/>
            <a:ext cx="493110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342900" indent="-342900">
              <a:spcBef>
                <a:spcPts val="1438"/>
              </a:spcBef>
              <a:buClr>
                <a:srgbClr val="000000"/>
              </a:buClr>
              <a:buSzPct val="100000"/>
              <a:buFont typeface="Arial"/>
              <a:buChar char="•"/>
            </a:pPr>
            <a:r>
              <a:rPr lang="en-US" dirty="0" smtClean="0">
                <a:latin typeface="Calibri" charset="0"/>
                <a:cs typeface="Arial" charset="0"/>
                <a:sym typeface="Arial" charset="0"/>
              </a:rPr>
              <a:t>Annual event introducing the public to nanoscale science, engineering, and technology</a:t>
            </a:r>
          </a:p>
          <a:p>
            <a:pPr marL="342900" indent="-342900">
              <a:spcBef>
                <a:spcPts val="1438"/>
              </a:spcBef>
              <a:buClr>
                <a:srgbClr val="000000"/>
              </a:buClr>
              <a:buSzPct val="100000"/>
              <a:buFont typeface="Arial"/>
              <a:buChar char="•"/>
            </a:pPr>
            <a:r>
              <a:rPr lang="en-US" dirty="0" smtClean="0">
                <a:latin typeface="Calibri" charset="0"/>
                <a:cs typeface="Arial" charset="0"/>
                <a:sym typeface="Arial" charset="0"/>
              </a:rPr>
              <a:t>Involves hundreds of museums and universities over one week </a:t>
            </a:r>
            <a:endParaRPr lang="en-US" dirty="0">
              <a:latin typeface="Calibri" charset="0"/>
              <a:cs typeface="Arial" charset="0"/>
              <a:sym typeface="Arial" charset="0"/>
            </a:endParaRPr>
          </a:p>
        </p:txBody>
      </p:sp>
      <p:pic>
        <p:nvPicPr>
          <p:cNvPr id="46085"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00" y="6316663"/>
            <a:ext cx="8985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5300" y="3897313"/>
            <a:ext cx="187007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1" descr="20110918GH_12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5388" y="3897313"/>
            <a:ext cx="206533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 descr="isaac.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67563" y="3854450"/>
            <a:ext cx="1824037"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7" descr="20120401_1247.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32450" y="1422400"/>
            <a:ext cx="33591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8" descr="20110402gh_052 (1).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 y="3919538"/>
            <a:ext cx="2782888"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2832783" y="223086"/>
            <a:ext cx="6652884" cy="1150085"/>
            <a:chOff x="3551232" y="166135"/>
            <a:chExt cx="6389191" cy="1150085"/>
          </a:xfrm>
        </p:grpSpPr>
        <p:sp>
          <p:nvSpPr>
            <p:cNvPr id="16" name="Isosceles Triangle 15"/>
            <p:cNvSpPr/>
            <p:nvPr/>
          </p:nvSpPr>
          <p:spPr>
            <a:xfrm rot="16200000">
              <a:off x="4385463" y="-283660"/>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17" name="Rounded Rectangle 16"/>
            <p:cNvSpPr>
              <a:spLocks noChangeArrowheads="1"/>
            </p:cNvSpPr>
            <p:nvPr/>
          </p:nvSpPr>
          <p:spPr bwMode="auto">
            <a:xfrm>
              <a:off x="5511100" y="166135"/>
              <a:ext cx="3528125" cy="115008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18" name="TextBox 4"/>
            <p:cNvSpPr txBox="1">
              <a:spLocks noChangeArrowheads="1"/>
            </p:cNvSpPr>
            <p:nvPr/>
          </p:nvSpPr>
          <p:spPr bwMode="auto">
            <a:xfrm>
              <a:off x="5150576" y="224017"/>
              <a:ext cx="47898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lvl="1" indent="0" eaLnBrk="1" hangingPunct="1">
                <a:spcBef>
                  <a:spcPts val="1438"/>
                </a:spcBef>
                <a:buClr>
                  <a:srgbClr val="000000"/>
                </a:buClr>
                <a:buSzPct val="100000"/>
              </a:pPr>
              <a:r>
                <a:rPr lang="en-US" sz="2800" dirty="0" err="1" smtClean="0">
                  <a:cs typeface="Arial" charset="0"/>
                  <a:sym typeface="Arial" charset="0"/>
                </a:rPr>
                <a:t>NanoDays</a:t>
              </a:r>
              <a:r>
                <a:rPr lang="en-US" sz="2800" dirty="0" smtClean="0">
                  <a:cs typeface="Arial" charset="0"/>
                  <a:sym typeface="Arial" charset="0"/>
                </a:rPr>
                <a:t> Applications </a:t>
              </a:r>
              <a:br>
                <a:rPr lang="en-US" sz="2800" dirty="0" smtClean="0">
                  <a:cs typeface="Arial" charset="0"/>
                  <a:sym typeface="Arial" charset="0"/>
                </a:rPr>
              </a:br>
              <a:r>
                <a:rPr lang="en-US" sz="2800" dirty="0" smtClean="0">
                  <a:cs typeface="Arial" charset="0"/>
                  <a:sym typeface="Arial" charset="0"/>
                </a:rPr>
                <a:t>due </a:t>
              </a:r>
              <a:r>
                <a:rPr lang="en-US" sz="2800" b="1" dirty="0" smtClean="0">
                  <a:cs typeface="Arial" charset="0"/>
                  <a:sym typeface="Arial" charset="0"/>
                </a:rPr>
                <a:t>December 1, 2013</a:t>
              </a:r>
            </a:p>
          </p:txBody>
        </p:sp>
      </p:grpSp>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200" y="6170612"/>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0179"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NanoDays </a:t>
            </a:r>
            <a:r>
              <a:rPr lang="en-US" sz="4000" dirty="0" smtClean="0">
                <a:solidFill>
                  <a:srgbClr val="0C4225"/>
                </a:solidFill>
                <a:latin typeface="Georgia" charset="0"/>
                <a:ea typeface="ＭＳ Ｐゴシック" charset="0"/>
                <a:cs typeface="Georgia" charset="0"/>
              </a:rPr>
              <a:t>Reach and Impact</a:t>
            </a:r>
            <a:endParaRPr lang="en-US" sz="4000" dirty="0">
              <a:solidFill>
                <a:srgbClr val="0C4225"/>
              </a:solidFill>
              <a:latin typeface="Georgia" charset="0"/>
              <a:ea typeface="ＭＳ Ｐゴシック" charset="0"/>
              <a:cs typeface="Georgia" charset="0"/>
            </a:endParaRPr>
          </a:p>
        </p:txBody>
      </p:sp>
      <p:sp>
        <p:nvSpPr>
          <p:cNvPr id="73733" name="TextBox 4"/>
          <p:cNvSpPr txBox="1">
            <a:spLocks noChangeArrowheads="1"/>
          </p:cNvSpPr>
          <p:nvPr/>
        </p:nvSpPr>
        <p:spPr bwMode="auto">
          <a:xfrm>
            <a:off x="4719570" y="1560859"/>
            <a:ext cx="4459288"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b="1" dirty="0" smtClean="0">
                <a:latin typeface="Calibri" charset="0"/>
              </a:rPr>
              <a:t>Reach</a:t>
            </a:r>
            <a:r>
              <a:rPr lang="en-US" dirty="0" smtClean="0">
                <a:latin typeface="Calibri" charset="0"/>
              </a:rPr>
              <a:t>: </a:t>
            </a:r>
          </a:p>
          <a:p>
            <a:pPr eaLnBrk="1" hangingPunct="1">
              <a:spcBef>
                <a:spcPct val="50000"/>
              </a:spcBef>
              <a:buFontTx/>
              <a:buChar char="•"/>
              <a:defRPr/>
            </a:pPr>
            <a:r>
              <a:rPr lang="en-US" dirty="0">
                <a:latin typeface="Calibri" charset="0"/>
              </a:rPr>
              <a:t>225 physical kits in 2013</a:t>
            </a:r>
          </a:p>
          <a:p>
            <a:pPr eaLnBrk="1" hangingPunct="1">
              <a:spcBef>
                <a:spcPct val="50000"/>
              </a:spcBef>
              <a:buFontTx/>
              <a:buChar char="•"/>
              <a:defRPr/>
            </a:pPr>
            <a:r>
              <a:rPr lang="en-US" dirty="0" smtClean="0">
                <a:latin typeface="Calibri" charset="0"/>
              </a:rPr>
              <a:t>250 kits in 2014 and 2015</a:t>
            </a:r>
          </a:p>
          <a:p>
            <a:pPr eaLnBrk="1" hangingPunct="1">
              <a:spcBef>
                <a:spcPct val="50000"/>
              </a:spcBef>
              <a:buFontTx/>
              <a:buChar char="•"/>
              <a:defRPr/>
            </a:pPr>
            <a:r>
              <a:rPr lang="en-US" dirty="0">
                <a:latin typeface="Calibri" charset="0"/>
              </a:rPr>
              <a:t>Digital kit </a:t>
            </a:r>
            <a:r>
              <a:rPr lang="en-US" dirty="0" smtClean="0">
                <a:latin typeface="Calibri" charset="0"/>
              </a:rPr>
              <a:t>and materials available </a:t>
            </a:r>
            <a:r>
              <a:rPr lang="en-US" dirty="0">
                <a:latin typeface="Calibri" charset="0"/>
              </a:rPr>
              <a:t>free </a:t>
            </a:r>
            <a:r>
              <a:rPr lang="en-US" dirty="0" smtClean="0">
                <a:latin typeface="Calibri" charset="0"/>
              </a:rPr>
              <a:t>online</a:t>
            </a:r>
          </a:p>
          <a:p>
            <a:pPr marL="0" indent="0" eaLnBrk="1" hangingPunct="1">
              <a:spcBef>
                <a:spcPct val="50000"/>
              </a:spcBef>
              <a:defRPr/>
            </a:pPr>
            <a:r>
              <a:rPr lang="en-US" b="1" dirty="0" smtClean="0">
                <a:latin typeface="Calibri" charset="0"/>
              </a:rPr>
              <a:t>Impacts:</a:t>
            </a:r>
            <a:endParaRPr lang="en-US" b="1" dirty="0">
              <a:latin typeface="Calibri" charset="0"/>
            </a:endParaRPr>
          </a:p>
          <a:p>
            <a:pPr eaLnBrk="1" hangingPunct="1">
              <a:lnSpc>
                <a:spcPct val="90000"/>
              </a:lnSpc>
              <a:spcBef>
                <a:spcPct val="50000"/>
              </a:spcBef>
              <a:buFontTx/>
              <a:buChar char="•"/>
              <a:defRPr/>
            </a:pPr>
            <a:r>
              <a:rPr lang="en-US" sz="2200" dirty="0" smtClean="0">
                <a:latin typeface="Calibri" charset="0"/>
              </a:rPr>
              <a:t>Local collaborations: </a:t>
            </a:r>
            <a:r>
              <a:rPr lang="en-US" sz="2200" dirty="0" smtClean="0">
                <a:solidFill>
                  <a:srgbClr val="000000"/>
                </a:solidFill>
                <a:latin typeface="Calibri" charset="0"/>
              </a:rPr>
              <a:t>over 60%</a:t>
            </a:r>
            <a:r>
              <a:rPr lang="en-US" sz="2200" dirty="0" smtClean="0">
                <a:latin typeface="Calibri" charset="0"/>
              </a:rPr>
              <a:t> </a:t>
            </a:r>
          </a:p>
          <a:p>
            <a:pPr eaLnBrk="1" hangingPunct="1">
              <a:lnSpc>
                <a:spcPct val="90000"/>
              </a:lnSpc>
              <a:spcBef>
                <a:spcPct val="50000"/>
              </a:spcBef>
              <a:buFontTx/>
              <a:buChar char="•"/>
              <a:defRPr/>
            </a:pPr>
            <a:r>
              <a:rPr lang="en-US" sz="2200" dirty="0">
                <a:latin typeface="Calibri" charset="0"/>
              </a:rPr>
              <a:t>Year round use of kits: 100</a:t>
            </a:r>
            <a:r>
              <a:rPr lang="en-US" sz="2200" dirty="0" smtClean="0">
                <a:latin typeface="Calibri" charset="0"/>
              </a:rPr>
              <a:t>%</a:t>
            </a:r>
          </a:p>
          <a:p>
            <a:pPr eaLnBrk="1" hangingPunct="1">
              <a:lnSpc>
                <a:spcPct val="90000"/>
              </a:lnSpc>
              <a:spcBef>
                <a:spcPct val="50000"/>
              </a:spcBef>
              <a:buFontTx/>
              <a:buChar char="•"/>
              <a:defRPr/>
            </a:pPr>
            <a:r>
              <a:rPr lang="en-US" sz="2200" dirty="0" smtClean="0">
                <a:latin typeface="Calibri" charset="0"/>
              </a:rPr>
              <a:t>Audience: nearly 100% family audiences</a:t>
            </a:r>
          </a:p>
        </p:txBody>
      </p:sp>
      <p:pic>
        <p:nvPicPr>
          <p:cNvPr id="50181"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357"/>
            <a:ext cx="4456112"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5450678" y="639258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a:t>
            </a:r>
            <a:r>
              <a:rPr lang="en-US" sz="2000" dirty="0" err="1" smtClean="0">
                <a:solidFill>
                  <a:srgbClr val="0C4225"/>
                </a:solidFill>
                <a:latin typeface="Calibri" charset="0"/>
              </a:rPr>
              <a:t>nanodays</a:t>
            </a:r>
            <a:endParaRPr lang="en-US" sz="2000" dirty="0">
              <a:solidFill>
                <a:srgbClr val="0C4225"/>
              </a:solidFill>
              <a:latin typeface="Calibri"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387" name="Title 1"/>
          <p:cNvSpPr txBox="1">
            <a:spLocks/>
          </p:cNvSpPr>
          <p:nvPr/>
        </p:nvSpPr>
        <p:spPr bwMode="auto">
          <a:xfrm>
            <a:off x="254000" y="254000"/>
            <a:ext cx="8661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000" dirty="0" err="1" smtClean="0">
                <a:solidFill>
                  <a:srgbClr val="0C4225"/>
                </a:solidFill>
                <a:latin typeface="Georgia" charset="0"/>
                <a:cs typeface="Georgia" charset="0"/>
              </a:rPr>
              <a:t>NanoDays</a:t>
            </a:r>
            <a:r>
              <a:rPr lang="en-US" sz="4000" dirty="0" smtClean="0">
                <a:solidFill>
                  <a:srgbClr val="0C4225"/>
                </a:solidFill>
                <a:latin typeface="Georgia" charset="0"/>
                <a:cs typeface="Georgia" charset="0"/>
              </a:rPr>
              <a:t> Reach</a:t>
            </a:r>
            <a:endParaRPr lang="en-US" sz="4000" dirty="0">
              <a:solidFill>
                <a:srgbClr val="0C4225"/>
              </a:solidFill>
              <a:latin typeface="Georgia" charset="0"/>
              <a:cs typeface="Georgia" charset="0"/>
            </a:endParaRPr>
          </a:p>
        </p:txBody>
      </p:sp>
      <p:pic>
        <p:nvPicPr>
          <p:cNvPr id="8" name="Picture 7" descr="ND mainland Screen shot 2013-06-07 at 5.50.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69397"/>
            <a:ext cx="9144000" cy="5757333"/>
          </a:xfrm>
          <a:prstGeom prst="rect">
            <a:avLst/>
          </a:prstGeom>
        </p:spPr>
      </p:pic>
      <p:sp>
        <p:nvSpPr>
          <p:cNvPr id="11" name="Rounded Rectangle 10"/>
          <p:cNvSpPr/>
          <p:nvPr/>
        </p:nvSpPr>
        <p:spPr>
          <a:xfrm>
            <a:off x="7353496" y="3552345"/>
            <a:ext cx="1561904" cy="2870710"/>
          </a:xfrm>
          <a:prstGeom prst="roundRect">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34897" y="3754327"/>
            <a:ext cx="1998398" cy="2514279"/>
          </a:xfrm>
          <a:prstGeom prst="rect">
            <a:avLst/>
          </a:prstGeom>
          <a:ln>
            <a:noFill/>
          </a:ln>
        </p:spPr>
        <p:txBody>
          <a:bodyPr wrap="square">
            <a:spAutoFit/>
          </a:bodyPr>
          <a:lstStyle/>
          <a:p>
            <a:pPr>
              <a:lnSpc>
                <a:spcPct val="50000"/>
              </a:lnSpc>
              <a:spcBef>
                <a:spcPts val="1438"/>
              </a:spcBef>
              <a:buClr>
                <a:srgbClr val="000000"/>
              </a:buClr>
              <a:buSzPct val="100000"/>
            </a:pPr>
            <a:r>
              <a:rPr lang="en-US" sz="1800" dirty="0" smtClean="0">
                <a:latin typeface="Calibri" charset="0"/>
                <a:cs typeface="Arial" charset="0"/>
                <a:sym typeface="Arial" charset="0"/>
              </a:rPr>
              <a:t>2008: 100</a:t>
            </a:r>
          </a:p>
          <a:p>
            <a:pPr>
              <a:lnSpc>
                <a:spcPct val="50000"/>
              </a:lnSpc>
              <a:spcBef>
                <a:spcPts val="1438"/>
              </a:spcBef>
              <a:buClr>
                <a:srgbClr val="000000"/>
              </a:buClr>
              <a:buSzPct val="100000"/>
            </a:pPr>
            <a:r>
              <a:rPr lang="en-US" sz="1800" dirty="0" smtClean="0">
                <a:latin typeface="Calibri" charset="0"/>
                <a:cs typeface="Arial" charset="0"/>
                <a:sym typeface="Arial" charset="0"/>
              </a:rPr>
              <a:t>2009: 200</a:t>
            </a:r>
          </a:p>
          <a:p>
            <a:pPr>
              <a:lnSpc>
                <a:spcPct val="50000"/>
              </a:lnSpc>
              <a:spcBef>
                <a:spcPts val="1438"/>
              </a:spcBef>
              <a:buClr>
                <a:srgbClr val="000000"/>
              </a:buClr>
              <a:buSzPct val="100000"/>
            </a:pPr>
            <a:r>
              <a:rPr lang="en-US" sz="1800" dirty="0" smtClean="0">
                <a:latin typeface="Calibri" charset="0"/>
                <a:cs typeface="Arial" charset="0"/>
                <a:sym typeface="Arial" charset="0"/>
              </a:rPr>
              <a:t>2010: 200</a:t>
            </a:r>
          </a:p>
          <a:p>
            <a:pPr>
              <a:lnSpc>
                <a:spcPct val="50000"/>
              </a:lnSpc>
              <a:spcBef>
                <a:spcPts val="1438"/>
              </a:spcBef>
              <a:buClr>
                <a:srgbClr val="000000"/>
              </a:buClr>
              <a:buSzPct val="100000"/>
            </a:pPr>
            <a:r>
              <a:rPr lang="en-US" sz="1800" dirty="0" smtClean="0">
                <a:latin typeface="Calibri" charset="0"/>
                <a:cs typeface="Arial" charset="0"/>
                <a:sym typeface="Arial" charset="0"/>
              </a:rPr>
              <a:t>2011: 200</a:t>
            </a:r>
          </a:p>
          <a:p>
            <a:pPr>
              <a:lnSpc>
                <a:spcPct val="50000"/>
              </a:lnSpc>
              <a:spcBef>
                <a:spcPts val="1438"/>
              </a:spcBef>
              <a:buClr>
                <a:srgbClr val="000000"/>
              </a:buClr>
              <a:buSzPct val="100000"/>
            </a:pPr>
            <a:r>
              <a:rPr lang="en-US" sz="1800" dirty="0" smtClean="0">
                <a:latin typeface="Calibri" charset="0"/>
                <a:cs typeface="Arial" charset="0"/>
                <a:sym typeface="Arial" charset="0"/>
              </a:rPr>
              <a:t>2012: 225</a:t>
            </a:r>
          </a:p>
          <a:p>
            <a:pPr>
              <a:lnSpc>
                <a:spcPct val="50000"/>
              </a:lnSpc>
              <a:spcBef>
                <a:spcPts val="1438"/>
              </a:spcBef>
              <a:buClr>
                <a:srgbClr val="000000"/>
              </a:buClr>
              <a:buSzPct val="100000"/>
            </a:pPr>
            <a:r>
              <a:rPr lang="en-US" sz="1800" dirty="0" smtClean="0">
                <a:latin typeface="Calibri" charset="0"/>
                <a:cs typeface="Arial" charset="0"/>
                <a:sym typeface="Arial" charset="0"/>
              </a:rPr>
              <a:t>2013: 225</a:t>
            </a:r>
          </a:p>
          <a:p>
            <a:pPr>
              <a:lnSpc>
                <a:spcPct val="50000"/>
              </a:lnSpc>
              <a:spcBef>
                <a:spcPts val="1438"/>
              </a:spcBef>
              <a:buClr>
                <a:srgbClr val="000000"/>
              </a:buClr>
              <a:buSzPct val="100000"/>
            </a:pPr>
            <a:r>
              <a:rPr lang="en-US" sz="1800" b="1" dirty="0" smtClean="0">
                <a:latin typeface="Calibri" charset="0"/>
                <a:cs typeface="Arial" charset="0"/>
                <a:sym typeface="Arial" charset="0"/>
              </a:rPr>
              <a:t>Total: 1150</a:t>
            </a:r>
          </a:p>
          <a:p>
            <a:pPr>
              <a:lnSpc>
                <a:spcPct val="50000"/>
              </a:lnSpc>
              <a:spcBef>
                <a:spcPts val="1438"/>
              </a:spcBef>
              <a:buClr>
                <a:srgbClr val="000000"/>
              </a:buClr>
              <a:buSzPct val="100000"/>
            </a:pPr>
            <a:r>
              <a:rPr lang="en-US" sz="1800" b="1" dirty="0" smtClean="0">
                <a:latin typeface="Calibri" charset="0"/>
                <a:cs typeface="Arial" charset="0"/>
                <a:sym typeface="Arial" charset="0"/>
              </a:rPr>
              <a:t>Unique: 406</a:t>
            </a:r>
            <a:endParaRPr lang="en-US" sz="1800" b="1" dirty="0">
              <a:solidFill>
                <a:srgbClr val="000000"/>
              </a:solidFill>
              <a:latin typeface="+mn-lt"/>
            </a:endParaRPr>
          </a:p>
        </p:txBody>
      </p:sp>
      <p:pic>
        <p:nvPicPr>
          <p:cNvPr id="9" name="Picture 8" descr="ND Alaska Screen shot 2013-06-07 at 5.52.19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640" y="4676308"/>
            <a:ext cx="1911454" cy="2350422"/>
          </a:xfrm>
          <a:prstGeom prst="rect">
            <a:avLst/>
          </a:prstGeom>
          <a:ln w="3175">
            <a:solidFill>
              <a:schemeClr val="bg1">
                <a:lumMod val="50000"/>
              </a:schemeClr>
            </a:solidFill>
          </a:ln>
        </p:spPr>
      </p:pic>
      <p:pic>
        <p:nvPicPr>
          <p:cNvPr id="10" name="Picture 9" descr="ND Hawaii Screen shot 2013-06-07 at 5.51.47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54420" y="5619583"/>
            <a:ext cx="1764049" cy="1387503"/>
          </a:xfrm>
          <a:prstGeom prst="rect">
            <a:avLst/>
          </a:prstGeom>
          <a:ln w="3175" cmpd="sng">
            <a:solidFill>
              <a:schemeClr val="bg1">
                <a:lumMod val="50000"/>
              </a:schemeClr>
            </a:solidFill>
          </a:ln>
        </p:spPr>
      </p:pic>
    </p:spTree>
    <p:extLst>
      <p:ext uri="{BB962C8B-B14F-4D97-AF65-F5344CB8AC3E}">
        <p14:creationId xmlns:p14="http://schemas.microsoft.com/office/powerpoint/2010/main" val="31571743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8" name="TextBox 4"/>
          <p:cNvSpPr txBox="1">
            <a:spLocks noChangeArrowheads="1"/>
          </p:cNvSpPr>
          <p:nvPr/>
        </p:nvSpPr>
        <p:spPr bwMode="auto">
          <a:xfrm>
            <a:off x="2310806" y="1474788"/>
            <a:ext cx="2137263" cy="535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Training Videos for visitors &amp; staff</a:t>
            </a:r>
          </a:p>
          <a:p>
            <a:pPr marL="228600" lvl="1" indent="-228600" eaLnBrk="1" hangingPunct="1"/>
            <a:r>
              <a:rPr lang="en-US" sz="1800" dirty="0" smtClean="0">
                <a:solidFill>
                  <a:srgbClr val="000000"/>
                </a:solidFill>
                <a:latin typeface="Calibri" charset="0"/>
              </a:rPr>
              <a:t> • for each activity</a:t>
            </a:r>
          </a:p>
          <a:p>
            <a:pPr marL="228600" lvl="1" indent="-228600" eaLnBrk="1" hangingPunct="1"/>
            <a:r>
              <a:rPr lang="en-US" sz="1800" b="1" dirty="0">
                <a:solidFill>
                  <a:srgbClr val="000000"/>
                </a:solidFill>
                <a:latin typeface="Calibri" charset="0"/>
              </a:rPr>
              <a:t> </a:t>
            </a:r>
            <a:r>
              <a:rPr lang="en-US" sz="1800" b="1" dirty="0" smtClean="0">
                <a:solidFill>
                  <a:srgbClr val="000000"/>
                </a:solidFill>
                <a:latin typeface="Calibri" charset="0"/>
              </a:rPr>
              <a:t>•</a:t>
            </a:r>
            <a:r>
              <a:rPr lang="en-US" sz="1800" dirty="0" smtClean="0">
                <a:solidFill>
                  <a:srgbClr val="000000"/>
                </a:solidFill>
                <a:latin typeface="Calibri" charset="0"/>
              </a:rPr>
              <a:t> visitor conversations</a:t>
            </a:r>
            <a:endParaRPr lang="en-US" sz="1800" dirty="0">
              <a:solidFill>
                <a:srgbClr val="000000"/>
              </a:solidFill>
              <a:latin typeface="Calibri" charset="0"/>
            </a:endParaRPr>
          </a:p>
          <a:p>
            <a:pPr marL="0" lvl="1" eaLnBrk="1" hangingPunct="1"/>
            <a:endParaRPr lang="en-US" sz="1800" b="1" dirty="0">
              <a:solidFill>
                <a:srgbClr val="000000"/>
              </a:solidFill>
              <a:latin typeface="Calibri" charset="0"/>
            </a:endParaRPr>
          </a:p>
          <a:p>
            <a:pPr marL="0" lvl="1" eaLnBrk="1" hangingPunct="1"/>
            <a:endParaRPr lang="en-US" sz="1800" b="1" dirty="0">
              <a:solidFill>
                <a:srgbClr val="000000"/>
              </a:solidFill>
              <a:latin typeface="Calibri" charset="0"/>
            </a:endParaRPr>
          </a:p>
          <a:p>
            <a:pPr marL="0" lvl="1" eaLnBrk="1" hangingPunct="1"/>
            <a:endParaRPr lang="en-US" sz="1800" b="1" dirty="0" smtClean="0">
              <a:solidFill>
                <a:srgbClr val="000000"/>
              </a:solidFill>
              <a:latin typeface="Calibri" charset="0"/>
            </a:endParaRPr>
          </a:p>
          <a:p>
            <a:pPr marL="0" lvl="1" eaLnBrk="1" hangingPunct="1"/>
            <a:endParaRPr lang="en-US" sz="1800" b="1" dirty="0" smtClean="0">
              <a:solidFill>
                <a:srgbClr val="000000"/>
              </a:solidFill>
              <a:latin typeface="Calibri" charset="0"/>
            </a:endParaRPr>
          </a:p>
          <a:p>
            <a:pPr marL="0" lvl="1" eaLnBrk="1" hangingPunct="1"/>
            <a:r>
              <a:rPr lang="en-US" sz="2000" b="1" dirty="0" smtClean="0">
                <a:solidFill>
                  <a:srgbClr val="000000"/>
                </a:solidFill>
                <a:latin typeface="Calibri" charset="0"/>
              </a:rPr>
              <a:t>New </a:t>
            </a:r>
            <a:r>
              <a:rPr lang="en-US" sz="2000" b="1" dirty="0">
                <a:solidFill>
                  <a:srgbClr val="000000"/>
                </a:solidFill>
                <a:latin typeface="Calibri" charset="0"/>
              </a:rPr>
              <a:t>activities</a:t>
            </a:r>
          </a:p>
          <a:p>
            <a:pPr marL="0" lvl="1" eaLnBrk="1" hangingPunct="1"/>
            <a:r>
              <a:rPr lang="en-US" sz="1800" dirty="0" smtClean="0">
                <a:solidFill>
                  <a:srgbClr val="000000"/>
                </a:solidFill>
                <a:latin typeface="Calibri" charset="0"/>
              </a:rPr>
              <a:t>• Capillary Action</a:t>
            </a:r>
          </a:p>
          <a:p>
            <a:pPr marL="0" lvl="1" eaLnBrk="1" hangingPunct="1"/>
            <a:r>
              <a:rPr lang="en-US" sz="1800" dirty="0" smtClean="0">
                <a:solidFill>
                  <a:srgbClr val="000000"/>
                </a:solidFill>
                <a:latin typeface="Calibri" charset="0"/>
              </a:rPr>
              <a:t>• </a:t>
            </a:r>
            <a:r>
              <a:rPr lang="en-US" sz="1800" dirty="0" err="1" smtClean="0">
                <a:solidFill>
                  <a:srgbClr val="000000"/>
                </a:solidFill>
                <a:latin typeface="Calibri" charset="0"/>
              </a:rPr>
              <a:t>Oobleck</a:t>
            </a:r>
            <a:endParaRPr lang="en-US" sz="1800" dirty="0" smtClean="0">
              <a:solidFill>
                <a:srgbClr val="000000"/>
              </a:solidFill>
              <a:latin typeface="Calibri" charset="0"/>
            </a:endParaRPr>
          </a:p>
          <a:p>
            <a:pPr marL="0" lvl="1" eaLnBrk="1" hangingPunct="1"/>
            <a:r>
              <a:rPr lang="en-US" sz="1800" dirty="0" smtClean="0">
                <a:solidFill>
                  <a:srgbClr val="000000"/>
                </a:solidFill>
                <a:latin typeface="Calibri" charset="0"/>
              </a:rPr>
              <a:t>• Piezoelectricity</a:t>
            </a:r>
          </a:p>
          <a:p>
            <a:pPr marL="0" lvl="1" eaLnBrk="1" hangingPunct="1"/>
            <a:r>
              <a:rPr lang="en-US" sz="1800" dirty="0" smtClean="0">
                <a:solidFill>
                  <a:srgbClr val="000000"/>
                </a:solidFill>
                <a:latin typeface="Calibri" charset="0"/>
              </a:rPr>
              <a:t>• Electroplating</a:t>
            </a:r>
          </a:p>
          <a:p>
            <a:pPr marL="0" lvl="1" eaLnBrk="1" hangingPunct="1"/>
            <a:r>
              <a:rPr lang="en-US" sz="2000" b="1" dirty="0" smtClean="0">
                <a:solidFill>
                  <a:srgbClr val="000000"/>
                </a:solidFill>
                <a:latin typeface="Calibri" charset="0"/>
              </a:rPr>
              <a:t>New Videos</a:t>
            </a:r>
          </a:p>
          <a:p>
            <a:pPr marL="0" lvl="1" eaLnBrk="1" hangingPunct="1"/>
            <a:r>
              <a:rPr lang="en-US" sz="1800" dirty="0">
                <a:solidFill>
                  <a:srgbClr val="000000"/>
                </a:solidFill>
                <a:latin typeface="Calibri" charset="0"/>
              </a:rPr>
              <a:t>• </a:t>
            </a:r>
            <a:r>
              <a:rPr lang="en-US" sz="1800" dirty="0" smtClean="0">
                <a:solidFill>
                  <a:srgbClr val="000000"/>
                </a:solidFill>
                <a:latin typeface="Calibri" charset="0"/>
              </a:rPr>
              <a:t>Invisibility Cloak</a:t>
            </a:r>
          </a:p>
          <a:p>
            <a:pPr marL="0" lvl="1" eaLnBrk="1" hangingPunct="1"/>
            <a:r>
              <a:rPr lang="en-US" sz="1800" dirty="0" smtClean="0">
                <a:solidFill>
                  <a:srgbClr val="000000"/>
                </a:solidFill>
                <a:latin typeface="Calibri" charset="0"/>
              </a:rPr>
              <a:t>• more!</a:t>
            </a:r>
            <a:endParaRPr lang="en-US" sz="1800" dirty="0">
              <a:solidFill>
                <a:srgbClr val="000000"/>
              </a:solidFill>
              <a:latin typeface="Calibri" charset="0"/>
            </a:endParaRPr>
          </a:p>
          <a:p>
            <a:pPr marL="0" lvl="1" eaLnBrk="1" hangingPunct="1"/>
            <a:endParaRPr lang="en-US" sz="2000" dirty="0">
              <a:solidFill>
                <a:srgbClr val="000000"/>
              </a:solidFill>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err="1" smtClean="0">
                <a:solidFill>
                  <a:srgbClr val="0C4225"/>
                </a:solidFill>
                <a:latin typeface="Georgia" charset="0"/>
                <a:cs typeface="Georgia" charset="0"/>
              </a:rPr>
              <a:t>NanoDays</a:t>
            </a:r>
            <a:r>
              <a:rPr lang="en-US" sz="3600" dirty="0" smtClean="0">
                <a:solidFill>
                  <a:srgbClr val="0C4225"/>
                </a:solidFill>
                <a:latin typeface="Georgia" charset="0"/>
                <a:cs typeface="Georgia" charset="0"/>
              </a:rPr>
              <a:t> </a:t>
            </a:r>
            <a:r>
              <a:rPr lang="en-US" sz="3200" dirty="0" smtClean="0">
                <a:solidFill>
                  <a:srgbClr val="0C4225"/>
                </a:solidFill>
                <a:latin typeface="Georgia" charset="0"/>
                <a:cs typeface="Georgia" charset="0"/>
              </a:rPr>
              <a:t>2014 kit</a:t>
            </a:r>
            <a:r>
              <a:rPr lang="en-US" sz="3600" dirty="0" smtClean="0">
                <a:solidFill>
                  <a:srgbClr val="0C4225"/>
                </a:solidFill>
                <a:latin typeface="Georgia" charset="0"/>
                <a:cs typeface="Georgia" charset="0"/>
              </a:rPr>
              <a:t> </a:t>
            </a:r>
            <a:endParaRPr lang="en-US" sz="3600" dirty="0">
              <a:solidFill>
                <a:srgbClr val="0C4225"/>
              </a:solidFill>
              <a:latin typeface="Georgia" charset="0"/>
              <a:cs typeface="Georgia" charset="0"/>
            </a:endParaRPr>
          </a:p>
        </p:txBody>
      </p:sp>
      <p:sp>
        <p:nvSpPr>
          <p:cNvPr id="57351" name="TextBox 4"/>
          <p:cNvSpPr txBox="1">
            <a:spLocks noChangeArrowheads="1"/>
          </p:cNvSpPr>
          <p:nvPr/>
        </p:nvSpPr>
        <p:spPr bwMode="auto">
          <a:xfrm>
            <a:off x="6521455" y="1477642"/>
            <a:ext cx="2485487" cy="1126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Volunteer Survey</a:t>
            </a:r>
          </a:p>
          <a:p>
            <a:pPr marL="0" lvl="1" eaLnBrk="1" hangingPunct="1"/>
            <a:r>
              <a:rPr lang="en-US" sz="1800" dirty="0" smtClean="0">
                <a:solidFill>
                  <a:srgbClr val="000000"/>
                </a:solidFill>
                <a:latin typeface="Calibri" charset="0"/>
              </a:rPr>
              <a:t>We’ll be </a:t>
            </a:r>
            <a:r>
              <a:rPr lang="en-US" sz="1800" dirty="0">
                <a:solidFill>
                  <a:srgbClr val="000000"/>
                </a:solidFill>
                <a:latin typeface="Calibri" charset="0"/>
              </a:rPr>
              <a:t>inviting all </a:t>
            </a:r>
            <a:r>
              <a:rPr lang="en-US" sz="1800" dirty="0" err="1">
                <a:solidFill>
                  <a:srgbClr val="000000"/>
                </a:solidFill>
                <a:latin typeface="Calibri" charset="0"/>
              </a:rPr>
              <a:t>NanoDays</a:t>
            </a:r>
            <a:r>
              <a:rPr lang="en-US" sz="1800" dirty="0">
                <a:solidFill>
                  <a:srgbClr val="000000"/>
                </a:solidFill>
                <a:latin typeface="Calibri" charset="0"/>
              </a:rPr>
              <a:t> volunteers across the nation to participate in a short online survey to learn about their volunteer experience</a:t>
            </a:r>
            <a:endParaRPr lang="en-US" sz="1800" dirty="0" smtClean="0">
              <a:solidFill>
                <a:srgbClr val="000000"/>
              </a:solidFill>
              <a:latin typeface="Calibri" charset="0"/>
            </a:endParaRPr>
          </a:p>
          <a:p>
            <a:pPr marL="0" lvl="1" eaLnBrk="1" hangingPunct="1"/>
            <a:endParaRPr lang="en-US" sz="2000" dirty="0" smtClean="0">
              <a:solidFill>
                <a:srgbClr val="000000"/>
              </a:solidFill>
              <a:latin typeface="Calibri" charset="0"/>
            </a:endParaRPr>
          </a:p>
          <a:p>
            <a:pPr marL="0" lvl="1" eaLnBrk="1" hangingPunct="1"/>
            <a:r>
              <a:rPr lang="en-US" sz="2000" b="1" dirty="0" smtClean="0">
                <a:solidFill>
                  <a:srgbClr val="000000"/>
                </a:solidFill>
                <a:latin typeface="Calibri" charset="0"/>
              </a:rPr>
              <a:t>Online Brown-Bags</a:t>
            </a:r>
            <a:endParaRPr lang="en-US" sz="2000" b="1" dirty="0">
              <a:solidFill>
                <a:srgbClr val="000000"/>
              </a:solidFill>
              <a:latin typeface="Calibri" charset="0"/>
            </a:endParaRPr>
          </a:p>
          <a:p>
            <a:pPr marL="285750" lvl="1" indent="-285750" eaLnBrk="1" hangingPunct="1">
              <a:buFont typeface="Arial"/>
              <a:buChar char="•"/>
            </a:pPr>
            <a:r>
              <a:rPr lang="en-US" sz="1800" dirty="0">
                <a:solidFill>
                  <a:srgbClr val="000000"/>
                </a:solidFill>
                <a:latin typeface="Calibri" charset="0"/>
              </a:rPr>
              <a:t>What’s Coming in the </a:t>
            </a:r>
            <a:r>
              <a:rPr lang="en-US" sz="1800" dirty="0" err="1">
                <a:solidFill>
                  <a:srgbClr val="000000"/>
                </a:solidFill>
                <a:latin typeface="Calibri" charset="0"/>
              </a:rPr>
              <a:t>NanoDays</a:t>
            </a:r>
            <a:r>
              <a:rPr lang="en-US" sz="1800" dirty="0">
                <a:solidFill>
                  <a:srgbClr val="000000"/>
                </a:solidFill>
                <a:latin typeface="Calibri" charset="0"/>
              </a:rPr>
              <a:t> kit</a:t>
            </a:r>
          </a:p>
          <a:p>
            <a:pPr marL="285750" lvl="1" indent="-285750" eaLnBrk="1" hangingPunct="1">
              <a:buFont typeface="Arial"/>
              <a:buChar char="•"/>
            </a:pPr>
            <a:r>
              <a:rPr lang="en-US" sz="1800" dirty="0">
                <a:solidFill>
                  <a:srgbClr val="000000"/>
                </a:solidFill>
                <a:latin typeface="Calibri" charset="0"/>
              </a:rPr>
              <a:t>Hosting a Bilingual </a:t>
            </a:r>
            <a:r>
              <a:rPr lang="en-US" sz="1800" dirty="0" err="1">
                <a:solidFill>
                  <a:srgbClr val="000000"/>
                </a:solidFill>
                <a:latin typeface="Calibri" charset="0"/>
              </a:rPr>
              <a:t>NanoDays</a:t>
            </a:r>
            <a:endParaRPr lang="en-US" sz="1800" dirty="0">
              <a:solidFill>
                <a:srgbClr val="000000"/>
              </a:solidFill>
              <a:latin typeface="Calibri" charset="0"/>
            </a:endParaRPr>
          </a:p>
          <a:p>
            <a:pPr marL="285750" lvl="1" indent="-285750" eaLnBrk="1" hangingPunct="1">
              <a:buFont typeface="Arial"/>
              <a:buChar char="•"/>
            </a:pPr>
            <a:r>
              <a:rPr lang="en-US" sz="1800" dirty="0">
                <a:solidFill>
                  <a:srgbClr val="000000"/>
                </a:solidFill>
                <a:latin typeface="Calibri" charset="0"/>
              </a:rPr>
              <a:t>Science Behind </a:t>
            </a:r>
            <a:r>
              <a:rPr lang="en-US" sz="1800" dirty="0" err="1">
                <a:solidFill>
                  <a:srgbClr val="000000"/>
                </a:solidFill>
                <a:latin typeface="Calibri" charset="0"/>
              </a:rPr>
              <a:t>NanoDays</a:t>
            </a:r>
            <a:endParaRPr lang="en-US" sz="18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p:txBody>
      </p:sp>
      <p:sp>
        <p:nvSpPr>
          <p:cNvPr id="21" name="Rectangle 15"/>
          <p:cNvSpPr>
            <a:spLocks noChangeArrowheads="1"/>
          </p:cNvSpPr>
          <p:nvPr/>
        </p:nvSpPr>
        <p:spPr bwMode="auto">
          <a:xfrm>
            <a:off x="5231790" y="629126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a:t>
            </a:r>
            <a:r>
              <a:rPr lang="en-US" sz="2000" dirty="0" err="1" smtClean="0">
                <a:solidFill>
                  <a:srgbClr val="0C4225"/>
                </a:solidFill>
                <a:latin typeface="Calibri" charset="0"/>
              </a:rPr>
              <a:t>nanodays</a:t>
            </a:r>
            <a:endParaRPr lang="en-US" sz="2000" dirty="0">
              <a:solidFill>
                <a:srgbClr val="0C4225"/>
              </a:solidFill>
              <a:latin typeface="Calibri"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9170" y="1477917"/>
            <a:ext cx="1865230" cy="1572888"/>
          </a:xfrm>
          <a:prstGeom prst="rect">
            <a:avLst/>
          </a:prstGeom>
          <a:ln>
            <a:solidFill>
              <a:srgbClr val="000000"/>
            </a:solidFill>
          </a:ln>
        </p:spPr>
      </p:pic>
      <p:sp>
        <p:nvSpPr>
          <p:cNvPr id="29" name="Rectangle 28"/>
          <p:cNvSpPr/>
          <p:nvPr/>
        </p:nvSpPr>
        <p:spPr>
          <a:xfrm>
            <a:off x="319170" y="4110387"/>
            <a:ext cx="1865230" cy="165541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620981" y="1477642"/>
            <a:ext cx="1862373" cy="178897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0981" y="2006875"/>
            <a:ext cx="1862373" cy="706837"/>
          </a:xfrm>
          <a:prstGeom prst="rect">
            <a:avLst/>
          </a:prstGeom>
        </p:spPr>
      </p:pic>
      <p:sp>
        <p:nvSpPr>
          <p:cNvPr id="32" name="Isosceles Triangle 31"/>
          <p:cNvSpPr/>
          <p:nvPr/>
        </p:nvSpPr>
        <p:spPr>
          <a:xfrm rot="16200000">
            <a:off x="4924016" y="-268581"/>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grpSp>
        <p:nvGrpSpPr>
          <p:cNvPr id="33" name="Group 32"/>
          <p:cNvGrpSpPr/>
          <p:nvPr/>
        </p:nvGrpSpPr>
        <p:grpSpPr>
          <a:xfrm>
            <a:off x="5210203" y="166135"/>
            <a:ext cx="3952213" cy="1150085"/>
            <a:chOff x="5107847" y="166135"/>
            <a:chExt cx="4133850" cy="1150085"/>
          </a:xfrm>
        </p:grpSpPr>
        <p:sp>
          <p:nvSpPr>
            <p:cNvPr id="34" name="Rounded Rectangle 33"/>
            <p:cNvSpPr>
              <a:spLocks noChangeArrowheads="1"/>
            </p:cNvSpPr>
            <p:nvPr/>
          </p:nvSpPr>
          <p:spPr bwMode="auto">
            <a:xfrm>
              <a:off x="5511100" y="166135"/>
              <a:ext cx="3528125" cy="115008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35" name="TextBox 4"/>
            <p:cNvSpPr txBox="1">
              <a:spLocks noChangeArrowheads="1"/>
            </p:cNvSpPr>
            <p:nvPr/>
          </p:nvSpPr>
          <p:spPr bwMode="auto">
            <a:xfrm>
              <a:off x="5107847" y="205206"/>
              <a:ext cx="4133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lvl="1" indent="0" eaLnBrk="1" hangingPunct="1">
                <a:spcBef>
                  <a:spcPts val="1438"/>
                </a:spcBef>
                <a:buClr>
                  <a:srgbClr val="000000"/>
                </a:buClr>
                <a:buSzPct val="100000"/>
              </a:pPr>
              <a:r>
                <a:rPr lang="en-US" sz="2800" dirty="0" smtClean="0">
                  <a:cs typeface="Arial" charset="0"/>
                  <a:sym typeface="Arial" charset="0"/>
                </a:rPr>
                <a:t>Applications are due </a:t>
              </a:r>
              <a:r>
                <a:rPr lang="en-US" sz="2800" b="1" dirty="0" smtClean="0">
                  <a:cs typeface="Arial" charset="0"/>
                  <a:sym typeface="Arial" charset="0"/>
                </a:rPr>
                <a:t>December 1, 2013</a:t>
              </a:r>
            </a:p>
          </p:txBody>
        </p:sp>
      </p:grpSp>
      <p:pic>
        <p:nvPicPr>
          <p:cNvPr id="37" name="Picture 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530" y="4569058"/>
            <a:ext cx="1882870" cy="706837"/>
          </a:xfrm>
          <a:prstGeom prst="rect">
            <a:avLst/>
          </a:prstGeom>
        </p:spPr>
      </p:pic>
      <p:pic>
        <p:nvPicPr>
          <p:cNvPr id="22" name="Picture 21" descr="online_brown-bag_icon_130x130_0.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20982" y="4110387"/>
            <a:ext cx="1862373" cy="1940894"/>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839" y="6311900"/>
            <a:ext cx="1212398" cy="471488"/>
          </a:xfrm>
          <a:prstGeom prst="rect">
            <a:avLst/>
          </a:prstGeom>
        </p:spPr>
      </p:pic>
    </p:spTree>
    <p:extLst>
      <p:ext uri="{BB962C8B-B14F-4D97-AF65-F5344CB8AC3E}">
        <p14:creationId xmlns:p14="http://schemas.microsoft.com/office/powerpoint/2010/main" val="2120283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err="1" smtClean="0">
                <a:solidFill>
                  <a:srgbClr val="0C4225"/>
                </a:solidFill>
                <a:latin typeface="Georgia" charset="0"/>
                <a:cs typeface="Georgia" charset="0"/>
              </a:rPr>
              <a:t>NanoDays</a:t>
            </a:r>
            <a:r>
              <a:rPr lang="en-US" sz="3600" dirty="0" smtClean="0">
                <a:solidFill>
                  <a:srgbClr val="0C4225"/>
                </a:solidFill>
                <a:latin typeface="Georgia" charset="0"/>
                <a:cs typeface="Georgia" charset="0"/>
              </a:rPr>
              <a:t> after 2015 </a:t>
            </a:r>
            <a:endParaRPr lang="en-US" sz="3600" dirty="0">
              <a:solidFill>
                <a:srgbClr val="0C4225"/>
              </a:solidFill>
              <a:latin typeface="Georgia" charset="0"/>
              <a:cs typeface="Georgia" charset="0"/>
            </a:endParaRPr>
          </a:p>
        </p:txBody>
      </p:sp>
      <p:sp>
        <p:nvSpPr>
          <p:cNvPr id="57351" name="TextBox 4"/>
          <p:cNvSpPr txBox="1">
            <a:spLocks noChangeArrowheads="1"/>
          </p:cNvSpPr>
          <p:nvPr/>
        </p:nvSpPr>
        <p:spPr bwMode="auto">
          <a:xfrm>
            <a:off x="3187700" y="1443038"/>
            <a:ext cx="585152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800" b="1" dirty="0" smtClean="0">
                <a:solidFill>
                  <a:srgbClr val="000000"/>
                </a:solidFill>
                <a:latin typeface="Calibri" charset="0"/>
              </a:rPr>
              <a:t>Sustainability Plans </a:t>
            </a:r>
          </a:p>
          <a:p>
            <a:pPr marL="0" lvl="1" eaLnBrk="1" hangingPunct="1"/>
            <a:endParaRPr lang="en-US" b="1" dirty="0" smtClean="0">
              <a:solidFill>
                <a:srgbClr val="000000"/>
              </a:solidFill>
              <a:latin typeface="Calibri" charset="0"/>
            </a:endParaRPr>
          </a:p>
          <a:p>
            <a:pPr marL="342900" lvl="1" indent="-342900" eaLnBrk="1" hangingPunct="1">
              <a:buFont typeface="Arial"/>
              <a:buChar char="•"/>
            </a:pPr>
            <a:r>
              <a:rPr lang="en-US" dirty="0" smtClean="0">
                <a:solidFill>
                  <a:srgbClr val="000000"/>
                </a:solidFill>
                <a:latin typeface="Calibri" charset="0"/>
              </a:rPr>
              <a:t>Planning to create and distribute a compendium of all </a:t>
            </a:r>
            <a:r>
              <a:rPr lang="en-US" dirty="0" err="1" smtClean="0">
                <a:solidFill>
                  <a:srgbClr val="000000"/>
                </a:solidFill>
                <a:latin typeface="Calibri" charset="0"/>
              </a:rPr>
              <a:t>NanoDays</a:t>
            </a:r>
            <a:r>
              <a:rPr lang="en-US" dirty="0" smtClean="0">
                <a:solidFill>
                  <a:srgbClr val="000000"/>
                </a:solidFill>
                <a:latin typeface="Calibri" charset="0"/>
              </a:rPr>
              <a:t> activities (hard copy and digital)</a:t>
            </a:r>
          </a:p>
          <a:p>
            <a:pPr marL="342900" lvl="1" indent="-342900" eaLnBrk="1" hangingPunct="1">
              <a:buFont typeface="Arial"/>
              <a:buChar char="•"/>
            </a:pPr>
            <a:endParaRPr lang="en-US" dirty="0" smtClean="0">
              <a:solidFill>
                <a:srgbClr val="000000"/>
              </a:solidFill>
              <a:latin typeface="Calibri" charset="0"/>
            </a:endParaRPr>
          </a:p>
          <a:p>
            <a:pPr marL="342900" lvl="1" indent="-342900" eaLnBrk="1" hangingPunct="1">
              <a:buFont typeface="Arial"/>
              <a:buChar char="•"/>
            </a:pPr>
            <a:r>
              <a:rPr lang="en-US" dirty="0" smtClean="0">
                <a:solidFill>
                  <a:srgbClr val="000000"/>
                </a:solidFill>
                <a:latin typeface="Calibri" charset="0"/>
              </a:rPr>
              <a:t>Continue to make </a:t>
            </a:r>
            <a:r>
              <a:rPr lang="en-US" dirty="0" err="1" smtClean="0">
                <a:solidFill>
                  <a:srgbClr val="000000"/>
                </a:solidFill>
                <a:latin typeface="Calibri" charset="0"/>
              </a:rPr>
              <a:t>NanoDays</a:t>
            </a:r>
            <a:r>
              <a:rPr lang="en-US" dirty="0" smtClean="0">
                <a:solidFill>
                  <a:srgbClr val="000000"/>
                </a:solidFill>
                <a:latin typeface="Calibri" charset="0"/>
              </a:rPr>
              <a:t> materials available online</a:t>
            </a:r>
            <a:endParaRPr lang="en-US"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a:solidFill>
                <a:srgbClr val="000000"/>
              </a:solidFill>
              <a:latin typeface="Calibri" charset="0"/>
            </a:endParaRPr>
          </a:p>
        </p:txBody>
      </p:sp>
      <p:sp>
        <p:nvSpPr>
          <p:cNvPr id="21" name="Rectangle 15"/>
          <p:cNvSpPr>
            <a:spLocks noChangeArrowheads="1"/>
          </p:cNvSpPr>
          <p:nvPr/>
        </p:nvSpPr>
        <p:spPr bwMode="auto">
          <a:xfrm>
            <a:off x="5231790" y="629126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a:t>
            </a:r>
            <a:r>
              <a:rPr lang="en-US" sz="2000" dirty="0" err="1" smtClean="0">
                <a:solidFill>
                  <a:srgbClr val="0C4225"/>
                </a:solidFill>
                <a:latin typeface="Calibri" charset="0"/>
              </a:rPr>
              <a:t>nanodays</a:t>
            </a:r>
            <a:endParaRPr lang="en-US" sz="2000" dirty="0">
              <a:solidFill>
                <a:srgbClr val="0C4225"/>
              </a:solidFill>
              <a:latin typeface="Calibri" charset="0"/>
            </a:endParaRPr>
          </a:p>
        </p:txBody>
      </p:sp>
      <p:pic>
        <p:nvPicPr>
          <p:cNvPr id="26" name="Picture 25" descr="20110918GH_06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3175"/>
            <a:ext cx="2903538"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8072260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5299"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Mini</a:t>
            </a:r>
            <a:r>
              <a:rPr lang="en-US" sz="4000" dirty="0">
                <a:solidFill>
                  <a:srgbClr val="0C4225"/>
                </a:solidFill>
                <a:latin typeface="Georgia" charset="0"/>
                <a:ea typeface="ＭＳ Ｐゴシック" charset="0"/>
                <a:cs typeface="Georgia" charset="0"/>
              </a:rPr>
              <a:t>-Grants</a:t>
            </a:r>
          </a:p>
        </p:txBody>
      </p:sp>
      <p:sp>
        <p:nvSpPr>
          <p:cNvPr id="55300" name="TextBox 4"/>
          <p:cNvSpPr txBox="1">
            <a:spLocks noChangeArrowheads="1"/>
          </p:cNvSpPr>
          <p:nvPr/>
        </p:nvSpPr>
        <p:spPr bwMode="auto">
          <a:xfrm>
            <a:off x="3144838" y="1492250"/>
            <a:ext cx="5875337"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dirty="0">
                <a:latin typeface="Calibri" charset="0"/>
              </a:rPr>
              <a:t>27 awards in 2011, </a:t>
            </a:r>
            <a:r>
              <a:rPr lang="en-US" dirty="0" smtClean="0">
                <a:latin typeface="Calibri" charset="0"/>
              </a:rPr>
              <a:t>42 </a:t>
            </a:r>
            <a:r>
              <a:rPr lang="en-US" dirty="0">
                <a:latin typeface="Calibri" charset="0"/>
              </a:rPr>
              <a:t>in </a:t>
            </a:r>
            <a:r>
              <a:rPr lang="en-US" dirty="0" smtClean="0">
                <a:latin typeface="Calibri" charset="0"/>
              </a:rPr>
              <a:t>2012, 42 in 2013</a:t>
            </a:r>
            <a:br>
              <a:rPr lang="en-US" dirty="0" smtClean="0">
                <a:latin typeface="Calibri" charset="0"/>
              </a:rPr>
            </a:br>
            <a:r>
              <a:rPr lang="en-US" dirty="0" smtClean="0">
                <a:latin typeface="Calibri" charset="0"/>
              </a:rPr>
              <a:t>anticipate 40 in 2014</a:t>
            </a:r>
            <a:endParaRPr lang="en-US" dirty="0">
              <a:latin typeface="Calibri" charset="0"/>
            </a:endParaRPr>
          </a:p>
          <a:p>
            <a:pPr eaLnBrk="1" hangingPunct="1">
              <a:spcBef>
                <a:spcPct val="50000"/>
              </a:spcBef>
              <a:buFontTx/>
              <a:buChar char="•"/>
            </a:pPr>
            <a:r>
              <a:rPr lang="en-US" dirty="0">
                <a:latin typeface="Calibri" charset="0"/>
              </a:rPr>
              <a:t>$3,000 maximum</a:t>
            </a:r>
          </a:p>
          <a:p>
            <a:pPr eaLnBrk="1" hangingPunct="1">
              <a:spcBef>
                <a:spcPct val="50000"/>
              </a:spcBef>
              <a:buFontTx/>
              <a:buChar char="•"/>
            </a:pPr>
            <a:r>
              <a:rPr lang="en-US" dirty="0">
                <a:latin typeface="Calibri" charset="0"/>
              </a:rPr>
              <a:t>Eligible activities:</a:t>
            </a:r>
          </a:p>
          <a:p>
            <a:pPr eaLnBrk="1" hangingPunct="1">
              <a:spcBef>
                <a:spcPct val="50000"/>
              </a:spcBef>
              <a:buFontTx/>
              <a:buChar char="•"/>
            </a:pPr>
            <a:endParaRPr lang="en-US" sz="1000" dirty="0">
              <a:latin typeface="Calibri" charset="0"/>
            </a:endParaRPr>
          </a:p>
          <a:p>
            <a:pPr lvl="1" eaLnBrk="1" hangingPunct="1">
              <a:buFont typeface="Arial" charset="0"/>
              <a:buAutoNum type="arabicPeriod"/>
            </a:pPr>
            <a:r>
              <a:rPr lang="en-US" sz="1800" dirty="0">
                <a:latin typeface="Calibri" charset="0"/>
              </a:rPr>
              <a:t>New efforts to integrate nano into existing programming</a:t>
            </a:r>
          </a:p>
          <a:p>
            <a:pPr eaLnBrk="1" hangingPunct="1">
              <a:spcBef>
                <a:spcPct val="50000"/>
              </a:spcBef>
              <a:buFont typeface="Arial" charset="0"/>
              <a:buAutoNum type="arabicPeriod"/>
            </a:pPr>
            <a:endParaRPr lang="en-US" sz="800" dirty="0"/>
          </a:p>
          <a:p>
            <a:pPr lvl="1" eaLnBrk="1" hangingPunct="1">
              <a:buFont typeface="Arial" charset="0"/>
              <a:buAutoNum type="arabicPeriod"/>
            </a:pPr>
            <a:r>
              <a:rPr lang="en-US" sz="1800" dirty="0">
                <a:latin typeface="Calibri" charset="0"/>
              </a:rPr>
              <a:t> New efforts to reach new audiences with nano programming (including traditionally under-served or under-represented audiences)</a:t>
            </a:r>
          </a:p>
          <a:p>
            <a:pPr eaLnBrk="1" hangingPunct="1">
              <a:spcBef>
                <a:spcPct val="50000"/>
              </a:spcBef>
              <a:buFont typeface="Arial" charset="0"/>
              <a:buAutoNum type="arabicPeriod"/>
            </a:pPr>
            <a:endParaRPr lang="en-US" sz="800" dirty="0"/>
          </a:p>
          <a:p>
            <a:pPr lvl="1" eaLnBrk="1" hangingPunct="1">
              <a:buFont typeface="Arial" charset="0"/>
              <a:buAutoNum type="arabicPeriod"/>
            </a:pPr>
            <a:r>
              <a:rPr lang="en-US" sz="1800" dirty="0">
                <a:latin typeface="Calibri" charset="0"/>
              </a:rPr>
              <a:t>New partnerships between museums and nano researchers, community-‐based organizations, or diversity serving organizations</a:t>
            </a:r>
          </a:p>
        </p:txBody>
      </p:sp>
      <p:pic>
        <p:nvPicPr>
          <p:cNvPr id="9" name="Picture 6" descr="984691580_G58V3-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1263297"/>
            <a:ext cx="309033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401835" y="166135"/>
            <a:ext cx="5742165" cy="1150085"/>
            <a:chOff x="3401835" y="166135"/>
            <a:chExt cx="5742165" cy="1150085"/>
          </a:xfrm>
        </p:grpSpPr>
        <p:sp>
          <p:nvSpPr>
            <p:cNvPr id="7" name="Isosceles Triangle 6"/>
            <p:cNvSpPr/>
            <p:nvPr/>
          </p:nvSpPr>
          <p:spPr>
            <a:xfrm rot="16200000">
              <a:off x="4236066" y="-268581"/>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8" name="Rounded Rectangle 7"/>
            <p:cNvSpPr>
              <a:spLocks noChangeArrowheads="1"/>
            </p:cNvSpPr>
            <p:nvPr/>
          </p:nvSpPr>
          <p:spPr bwMode="auto">
            <a:xfrm>
              <a:off x="5341936" y="166135"/>
              <a:ext cx="3573463" cy="115008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10" name="TextBox 4"/>
            <p:cNvSpPr txBox="1">
              <a:spLocks noChangeArrowheads="1"/>
            </p:cNvSpPr>
            <p:nvPr/>
          </p:nvSpPr>
          <p:spPr bwMode="auto">
            <a:xfrm>
              <a:off x="5010150" y="220285"/>
              <a:ext cx="4133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lvl="1" indent="0" eaLnBrk="1" hangingPunct="1">
                <a:spcBef>
                  <a:spcPts val="1438"/>
                </a:spcBef>
                <a:buClr>
                  <a:srgbClr val="000000"/>
                </a:buClr>
                <a:buSzPct val="100000"/>
              </a:pPr>
              <a:r>
                <a:rPr lang="en-US" sz="2800" dirty="0" smtClean="0">
                  <a:cs typeface="Arial" charset="0"/>
                  <a:sym typeface="Arial" charset="0"/>
                </a:rPr>
                <a:t>Applications are due </a:t>
              </a:r>
              <a:r>
                <a:rPr lang="en-US" sz="2800" b="1" dirty="0" smtClean="0">
                  <a:cs typeface="Arial" charset="0"/>
                  <a:sym typeface="Arial" charset="0"/>
                </a:rPr>
                <a:t>November 1, 2013</a:t>
              </a:r>
            </a:p>
          </p:txBody>
        </p:sp>
      </p:grpSp>
      <p:sp>
        <p:nvSpPr>
          <p:cNvPr id="11" name="Rectangle 15"/>
          <p:cNvSpPr>
            <a:spLocks noChangeArrowheads="1"/>
          </p:cNvSpPr>
          <p:nvPr/>
        </p:nvSpPr>
        <p:spPr bwMode="auto">
          <a:xfrm>
            <a:off x="3862756" y="639258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/community/mini-grants</a:t>
            </a:r>
            <a:endParaRPr lang="en-US" sz="2000" dirty="0">
              <a:solidFill>
                <a:srgbClr val="0C4225"/>
              </a:solidFill>
              <a:latin typeface="Calibri"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387" name="Title 1"/>
          <p:cNvSpPr txBox="1">
            <a:spLocks/>
          </p:cNvSpPr>
          <p:nvPr/>
        </p:nvSpPr>
        <p:spPr bwMode="auto">
          <a:xfrm>
            <a:off x="254000" y="254000"/>
            <a:ext cx="8661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000" dirty="0">
                <a:solidFill>
                  <a:srgbClr val="0C4225"/>
                </a:solidFill>
                <a:latin typeface="Georgia" charset="0"/>
                <a:cs typeface="Georgia" charset="0"/>
              </a:rPr>
              <a:t>Mini-</a:t>
            </a:r>
            <a:r>
              <a:rPr lang="en-US" sz="4000" dirty="0" smtClean="0">
                <a:solidFill>
                  <a:srgbClr val="0C4225"/>
                </a:solidFill>
                <a:latin typeface="Georgia" charset="0"/>
                <a:cs typeface="Georgia" charset="0"/>
              </a:rPr>
              <a:t>Grants Reach</a:t>
            </a:r>
            <a:endParaRPr lang="en-US" sz="4000" dirty="0">
              <a:solidFill>
                <a:srgbClr val="0C4225"/>
              </a:solidFill>
              <a:latin typeface="Georgia" charset="0"/>
              <a:cs typeface="Georgia" charset="0"/>
            </a:endParaRPr>
          </a:p>
        </p:txBody>
      </p:sp>
      <p:pic>
        <p:nvPicPr>
          <p:cNvPr id="2" name="Picture 1" descr="Mini-grants mainland Screen shot 2013-06-07 at 5.44.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3563"/>
            <a:ext cx="9144000" cy="5631656"/>
          </a:xfrm>
          <a:prstGeom prst="rect">
            <a:avLst/>
          </a:prstGeom>
        </p:spPr>
      </p:pic>
      <p:pic>
        <p:nvPicPr>
          <p:cNvPr id="5" name="Picture 4" descr="Mini-grants Alaska Screen shot 2013-06-07 at 5.43.35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344" y="4610388"/>
            <a:ext cx="1808598" cy="2152487"/>
          </a:xfrm>
          <a:prstGeom prst="rect">
            <a:avLst/>
          </a:prstGeom>
          <a:ln w="3175">
            <a:solidFill>
              <a:schemeClr val="bg1">
                <a:lumMod val="50000"/>
              </a:schemeClr>
            </a:solidFill>
          </a:ln>
        </p:spPr>
      </p:pic>
      <p:pic>
        <p:nvPicPr>
          <p:cNvPr id="6" name="Picture 5" descr="Mini-grants Hawaii Screen shot 2013-06-07 at 5.42.28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3647" y="5309424"/>
            <a:ext cx="1881411" cy="1453451"/>
          </a:xfrm>
          <a:prstGeom prst="rect">
            <a:avLst/>
          </a:prstGeom>
          <a:ln w="3175" cmpd="sng">
            <a:solidFill>
              <a:schemeClr val="bg1">
                <a:lumMod val="50000"/>
              </a:schemeClr>
            </a:solidFill>
          </a:ln>
        </p:spPr>
      </p:pic>
      <p:sp>
        <p:nvSpPr>
          <p:cNvPr id="7" name="Rounded Rectangle 6"/>
          <p:cNvSpPr/>
          <p:nvPr/>
        </p:nvSpPr>
        <p:spPr>
          <a:xfrm>
            <a:off x="7216186" y="4118661"/>
            <a:ext cx="1485848" cy="1613143"/>
          </a:xfrm>
          <a:prstGeom prst="roundRect">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336332" y="4267019"/>
            <a:ext cx="2128307" cy="1323439"/>
          </a:xfrm>
          <a:prstGeom prst="rect">
            <a:avLst/>
          </a:prstGeom>
          <a:ln>
            <a:noFill/>
          </a:ln>
        </p:spPr>
        <p:txBody>
          <a:bodyPr wrap="square">
            <a:spAutoFit/>
          </a:bodyPr>
          <a:lstStyle/>
          <a:p>
            <a:pPr>
              <a:defRPr/>
            </a:pPr>
            <a:r>
              <a:rPr lang="en-US" sz="2000" b="1" dirty="0" smtClean="0">
                <a:solidFill>
                  <a:srgbClr val="008000"/>
                </a:solidFill>
                <a:latin typeface="+mn-lt"/>
              </a:rPr>
              <a:t>Year 6: 27</a:t>
            </a:r>
            <a:endParaRPr lang="en-US" sz="2000" b="1" dirty="0">
              <a:solidFill>
                <a:srgbClr val="008000"/>
              </a:solidFill>
              <a:latin typeface="+mn-lt"/>
            </a:endParaRPr>
          </a:p>
          <a:p>
            <a:pPr>
              <a:defRPr/>
            </a:pPr>
            <a:r>
              <a:rPr lang="en-US" sz="2000" b="1" dirty="0">
                <a:solidFill>
                  <a:srgbClr val="000090"/>
                </a:solidFill>
                <a:latin typeface="+mn-lt"/>
              </a:rPr>
              <a:t>Year 7: </a:t>
            </a:r>
            <a:r>
              <a:rPr lang="en-US" sz="2000" b="1" dirty="0" smtClean="0">
                <a:solidFill>
                  <a:srgbClr val="000090"/>
                </a:solidFill>
                <a:latin typeface="+mn-lt"/>
              </a:rPr>
              <a:t>42</a:t>
            </a:r>
            <a:endParaRPr lang="en-US" sz="2000" b="1" dirty="0">
              <a:solidFill>
                <a:srgbClr val="000090"/>
              </a:solidFill>
              <a:latin typeface="+mn-lt"/>
            </a:endParaRPr>
          </a:p>
          <a:p>
            <a:pPr>
              <a:defRPr/>
            </a:pPr>
            <a:r>
              <a:rPr lang="en-US" sz="2000" b="1" dirty="0">
                <a:solidFill>
                  <a:srgbClr val="FF0000"/>
                </a:solidFill>
                <a:latin typeface="+mn-lt"/>
              </a:rPr>
              <a:t>Year 8: </a:t>
            </a:r>
            <a:r>
              <a:rPr lang="en-US" sz="2000" b="1" dirty="0" smtClean="0">
                <a:solidFill>
                  <a:srgbClr val="FF0000"/>
                </a:solidFill>
                <a:latin typeface="+mn-lt"/>
              </a:rPr>
              <a:t>42</a:t>
            </a:r>
            <a:endParaRPr lang="en-US" sz="2000" b="1" dirty="0">
              <a:solidFill>
                <a:srgbClr val="FF0000"/>
              </a:solidFill>
              <a:latin typeface="+mn-lt"/>
            </a:endParaRPr>
          </a:p>
          <a:p>
            <a:pPr>
              <a:defRPr/>
            </a:pPr>
            <a:r>
              <a:rPr lang="en-US" sz="2000" b="1" dirty="0" smtClean="0">
                <a:solidFill>
                  <a:srgbClr val="000000"/>
                </a:solidFill>
                <a:latin typeface="+mn-lt"/>
              </a:rPr>
              <a:t>Total: 111 </a:t>
            </a:r>
            <a:endParaRPr lang="en-US" sz="2000" b="1" dirty="0">
              <a:solidFill>
                <a:srgbClr val="000000"/>
              </a:solidFill>
              <a:latin typeface="+mn-lt"/>
            </a:endParaRPr>
          </a:p>
        </p:txBody>
      </p:sp>
    </p:spTree>
    <p:extLst>
      <p:ext uri="{BB962C8B-B14F-4D97-AF65-F5344CB8AC3E}">
        <p14:creationId xmlns:p14="http://schemas.microsoft.com/office/powerpoint/2010/main" val="8584719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2821"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 charset="0"/>
              </a:rPr>
              <a:t>Team-Based Inquiry</a:t>
            </a:r>
          </a:p>
        </p:txBody>
      </p:sp>
      <p:sp>
        <p:nvSpPr>
          <p:cNvPr id="162822" name="Rectangle 12"/>
          <p:cNvSpPr>
            <a:spLocks noChangeArrowheads="1"/>
          </p:cNvSpPr>
          <p:nvPr/>
        </p:nvSpPr>
        <p:spPr bwMode="auto">
          <a:xfrm>
            <a:off x="423863" y="1400493"/>
            <a:ext cx="8296275" cy="1571307"/>
          </a:xfrm>
          <a:prstGeom prst="rect">
            <a:avLst/>
          </a:prstGeom>
          <a:noFill/>
          <a:ln w="9525">
            <a:noFill/>
            <a:miter lim="800000"/>
            <a:headEnd/>
            <a:tailEnd/>
          </a:ln>
        </p:spPr>
        <p:txBody>
          <a:bodyPr lIns="38100" tIns="38100" rIns="38100" bIns="38100">
            <a:prstTxWarp prst="textNoShape">
              <a:avLst/>
            </a:prstTxWarp>
          </a:bodyPr>
          <a:lstStyle/>
          <a:p>
            <a:pPr indent="4763">
              <a:spcBef>
                <a:spcPts val="600"/>
              </a:spcBef>
              <a:buClr>
                <a:srgbClr val="000000"/>
              </a:buClr>
              <a:buSzPct val="100000"/>
              <a:buFont typeface="Arial" pitchFamily="1" charset="0"/>
              <a:buNone/>
            </a:pPr>
            <a:r>
              <a:rPr lang="en-US" sz="2000" dirty="0" smtClean="0">
                <a:latin typeface="Calibri" pitchFamily="1" charset="0"/>
                <a:sym typeface="Arial" pitchFamily="1" charset="0"/>
              </a:rPr>
              <a:t>TBI is an approach to empowering professionals to get the data they need, when they need it, in order to improve their products and practices and create successful educational experiences.</a:t>
            </a:r>
            <a:endParaRPr lang="en-US" sz="2000" dirty="0">
              <a:latin typeface="Calibri" pitchFamily="1" charset="0"/>
              <a:sym typeface="Arial" pitchFamily="1" charset="0"/>
            </a:endParaRPr>
          </a:p>
        </p:txBody>
      </p:sp>
      <p:pic>
        <p:nvPicPr>
          <p:cNvPr id="9" name="Picture 8" descr="tbi_cyc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3695" y="2438401"/>
            <a:ext cx="5700176" cy="3775648"/>
          </a:xfrm>
          <a:prstGeom prst="rect">
            <a:avLst/>
          </a:prstGeom>
          <a:ln>
            <a:solidFill>
              <a:schemeClr val="tx1"/>
            </a:solidFill>
          </a:ln>
        </p:spPr>
      </p:pic>
      <p:sp>
        <p:nvSpPr>
          <p:cNvPr id="7" name="Rectangle 15"/>
          <p:cNvSpPr>
            <a:spLocks noChangeArrowheads="1"/>
          </p:cNvSpPr>
          <p:nvPr/>
        </p:nvSpPr>
        <p:spPr bwMode="auto">
          <a:xfrm>
            <a:off x="4921486" y="6214048"/>
            <a:ext cx="3993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mn-lt"/>
              </a:rPr>
              <a:t>nisenet.org</a:t>
            </a:r>
            <a:r>
              <a:rPr lang="en-US" sz="2000" dirty="0" smtClean="0">
                <a:solidFill>
                  <a:srgbClr val="0C4225"/>
                </a:solidFill>
                <a:latin typeface="+mn-lt"/>
              </a:rPr>
              <a:t>/</a:t>
            </a:r>
            <a:r>
              <a:rPr lang="en-US" sz="2000" dirty="0" smtClean="0">
                <a:solidFill>
                  <a:srgbClr val="0C4225"/>
                </a:solidFill>
                <a:latin typeface="+mn-lt"/>
                <a:cs typeface="Arial" charset="0"/>
                <a:sym typeface="Arial" charset="0"/>
              </a:rPr>
              <a:t>evaluation</a:t>
            </a:r>
          </a:p>
          <a:p>
            <a:pPr marL="0" lvl="1"/>
            <a:r>
              <a:rPr lang="en-US" sz="2000" dirty="0" smtClean="0">
                <a:solidFill>
                  <a:srgbClr val="0C4225"/>
                </a:solidFill>
                <a:latin typeface="+mn-lt"/>
                <a:cs typeface="Arial" charset="0"/>
                <a:sym typeface="Arial" charset="0"/>
              </a:rPr>
              <a:t> </a:t>
            </a:r>
            <a:endParaRPr lang="en-US" sz="2000" dirty="0">
              <a:solidFill>
                <a:srgbClr val="0C4225"/>
              </a:solidFill>
              <a:latin typeface="+mn-lt"/>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9669662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2</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724025"/>
            <a:ext cx="8394700" cy="5816976"/>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latin typeface="Calibri" charset="0"/>
              </a:rPr>
              <a:t>9:00</a:t>
            </a:r>
            <a:r>
              <a:rPr lang="en-US" dirty="0">
                <a:latin typeface="Calibri" charset="0"/>
              </a:rPr>
              <a:t>	Improv Activity #3: </a:t>
            </a:r>
            <a:r>
              <a:rPr lang="en-US" i="1" dirty="0">
                <a:latin typeface="Calibri" charset="0"/>
              </a:rPr>
              <a:t>Red Ball</a:t>
            </a:r>
          </a:p>
          <a:p>
            <a:pPr eaLnBrk="1" hangingPunct="1"/>
            <a:endParaRPr lang="en-US" i="1" dirty="0">
              <a:latin typeface="Calibri" charset="0"/>
            </a:endParaRPr>
          </a:p>
          <a:p>
            <a:pPr eaLnBrk="1" hangingPunct="1"/>
            <a:r>
              <a:rPr lang="en-US" dirty="0">
                <a:latin typeface="Calibri" charset="0"/>
              </a:rPr>
              <a:t>9:15	Getting Nano into your building </a:t>
            </a:r>
          </a:p>
          <a:p>
            <a:pPr eaLnBrk="1" hangingPunct="1"/>
            <a:r>
              <a:rPr lang="en-US" dirty="0">
                <a:latin typeface="Calibri" charset="0"/>
              </a:rPr>
              <a:t>		(exhibitions, signage, partnerships)</a:t>
            </a:r>
          </a:p>
          <a:p>
            <a:pPr eaLnBrk="1" hangingPunct="1"/>
            <a:endParaRPr lang="en-US" dirty="0">
              <a:latin typeface="Calibri" charset="0"/>
            </a:endParaRPr>
          </a:p>
          <a:p>
            <a:pPr eaLnBrk="1" hangingPunct="1"/>
            <a:r>
              <a:rPr lang="en-US" dirty="0">
                <a:latin typeface="Calibri" charset="0"/>
              </a:rPr>
              <a:t>10:15	Beyond Year 10 Discussion Part 1</a:t>
            </a:r>
          </a:p>
          <a:p>
            <a:pPr eaLnBrk="1" hangingPunct="1"/>
            <a:endParaRPr lang="en-US" dirty="0">
              <a:latin typeface="Calibri" charset="0"/>
            </a:endParaRPr>
          </a:p>
          <a:p>
            <a:pPr eaLnBrk="1" hangingPunct="1"/>
            <a:r>
              <a:rPr lang="en-US" dirty="0">
                <a:latin typeface="Calibri" charset="0"/>
              </a:rPr>
              <a:t>11:00	Break/List completion</a:t>
            </a:r>
          </a:p>
          <a:p>
            <a:pPr eaLnBrk="1" hangingPunct="1"/>
            <a:endParaRPr lang="en-US" dirty="0">
              <a:latin typeface="Calibri" charset="0"/>
            </a:endParaRPr>
          </a:p>
          <a:p>
            <a:pPr eaLnBrk="1" hangingPunct="1"/>
            <a:r>
              <a:rPr lang="en-US" dirty="0">
                <a:latin typeface="Calibri" charset="0"/>
              </a:rPr>
              <a:t>11:15	Beyond Year 10 Discussion Part 2</a:t>
            </a:r>
          </a:p>
          <a:p>
            <a:pPr eaLnBrk="1" hangingPunct="1"/>
            <a:endParaRPr lang="en-US" dirty="0">
              <a:latin typeface="Calibri" charset="0"/>
            </a:endParaRPr>
          </a:p>
          <a:p>
            <a:pPr eaLnBrk="1" hangingPunct="1"/>
            <a:r>
              <a:rPr lang="en-US" dirty="0">
                <a:latin typeface="Calibri" charset="0"/>
              </a:rPr>
              <a:t>11:45	Meeting wrap-up</a:t>
            </a:r>
          </a:p>
          <a:p>
            <a:pPr eaLnBrk="1" hangingPunct="1"/>
            <a:r>
              <a:rPr lang="en-US" dirty="0"/>
              <a:t> </a:t>
            </a:r>
          </a:p>
          <a:p>
            <a:pPr eaLnBrk="1" hangingPunct="1"/>
            <a:r>
              <a:rPr lang="en-US" dirty="0" smtClean="0"/>
              <a:t> </a:t>
            </a:r>
          </a:p>
          <a:p>
            <a:pPr eaLnBrk="1" hangingPunct="1">
              <a:spcBef>
                <a:spcPct val="50000"/>
              </a:spcBef>
              <a:buFontTx/>
              <a:buChar char="•"/>
            </a:pPr>
            <a:endParaRPr lang="en-US" dirty="0">
              <a:latin typeface="Calibri"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211809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2821"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 charset="0"/>
              </a:rPr>
              <a:t>Team-Based Inquiry Tools</a:t>
            </a:r>
          </a:p>
        </p:txBody>
      </p:sp>
      <p:graphicFrame>
        <p:nvGraphicFramePr>
          <p:cNvPr id="1026" name="Object 2"/>
          <p:cNvGraphicFramePr>
            <a:graphicFrameLocks noChangeAspect="1"/>
          </p:cNvGraphicFramePr>
          <p:nvPr>
            <p:extLst>
              <p:ext uri="{D42A27DB-BD31-4B8C-83A1-F6EECF244321}">
                <p14:modId xmlns:p14="http://schemas.microsoft.com/office/powerpoint/2010/main" val="4219839077"/>
              </p:ext>
            </p:extLst>
          </p:nvPr>
        </p:nvGraphicFramePr>
        <p:xfrm>
          <a:off x="533151" y="1933178"/>
          <a:ext cx="4324819" cy="3341527"/>
        </p:xfrm>
        <a:graphic>
          <a:graphicData uri="http://schemas.openxmlformats.org/presentationml/2006/ole">
            <mc:AlternateContent xmlns:mc="http://schemas.openxmlformats.org/markup-compatibility/2006">
              <mc:Choice xmlns:v="urn:schemas-microsoft-com:vml" Requires="v">
                <p:oleObj spid="_x0000_s1185" name="Acrobat Document" r:id="rId4" imgW="10060560" imgH="7774200" progId="AcroExch.Document.7">
                  <p:embed/>
                </p:oleObj>
              </mc:Choice>
              <mc:Fallback>
                <p:oleObj name="Acrobat Document" r:id="rId4" imgW="10060560" imgH="77742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51" y="1933178"/>
                        <a:ext cx="4324819" cy="3341527"/>
                      </a:xfrm>
                      <a:prstGeom prst="rect">
                        <a:avLst/>
                      </a:prstGeom>
                      <a:noFill/>
                      <a:ln w="9525">
                        <a:solidFill>
                          <a:srgbClr val="000000"/>
                        </a:solidFill>
                        <a:miter lim="800000"/>
                        <a:headEnd/>
                        <a:tailEnd/>
                      </a:ln>
                    </p:spPr>
                  </p:pic>
                </p:oleObj>
              </mc:Fallback>
            </mc:AlternateContent>
          </a:graphicData>
        </a:graphic>
      </p:graphicFrame>
      <p:sp>
        <p:nvSpPr>
          <p:cNvPr id="7" name="Rectangle 15"/>
          <p:cNvSpPr>
            <a:spLocks noChangeArrowheads="1"/>
          </p:cNvSpPr>
          <p:nvPr/>
        </p:nvSpPr>
        <p:spPr bwMode="auto">
          <a:xfrm>
            <a:off x="1319460" y="6214048"/>
            <a:ext cx="76975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mn-lt"/>
              </a:rPr>
              <a:t>nisenet.org</a:t>
            </a:r>
            <a:r>
              <a:rPr lang="en-US" sz="2000" dirty="0" smtClean="0">
                <a:solidFill>
                  <a:srgbClr val="0C4225"/>
                </a:solidFill>
                <a:latin typeface="+mn-lt"/>
              </a:rPr>
              <a:t>/</a:t>
            </a:r>
            <a:r>
              <a:rPr lang="en-US" sz="2000" dirty="0">
                <a:solidFill>
                  <a:srgbClr val="0C4225"/>
                </a:solidFill>
                <a:latin typeface="+mn-lt"/>
                <a:cs typeface="Arial" charset="0"/>
                <a:sym typeface="Arial" charset="0"/>
              </a:rPr>
              <a:t>catalog/</a:t>
            </a:r>
            <a:r>
              <a:rPr lang="en-US" sz="2000" dirty="0" err="1">
                <a:solidFill>
                  <a:srgbClr val="0C4225"/>
                </a:solidFill>
                <a:latin typeface="+mn-lt"/>
                <a:cs typeface="Arial" charset="0"/>
                <a:sym typeface="Arial" charset="0"/>
              </a:rPr>
              <a:t>tools_guides</a:t>
            </a:r>
            <a:r>
              <a:rPr lang="en-US" sz="2000" dirty="0">
                <a:solidFill>
                  <a:srgbClr val="0C4225"/>
                </a:solidFill>
                <a:latin typeface="+mn-lt"/>
                <a:cs typeface="Arial" charset="0"/>
                <a:sym typeface="Arial" charset="0"/>
              </a:rPr>
              <a:t>/team-</a:t>
            </a:r>
            <a:r>
              <a:rPr lang="en-US" sz="2000" dirty="0" err="1" smtClean="0">
                <a:solidFill>
                  <a:srgbClr val="0C4225"/>
                </a:solidFill>
                <a:latin typeface="+mn-lt"/>
                <a:cs typeface="Arial" charset="0"/>
                <a:sym typeface="Arial" charset="0"/>
              </a:rPr>
              <a:t>based_inquiry_guide</a:t>
            </a:r>
            <a:endParaRPr lang="en-US" sz="2000" dirty="0" smtClean="0">
              <a:solidFill>
                <a:srgbClr val="0C4225"/>
              </a:solidFill>
              <a:latin typeface="+mn-lt"/>
              <a:cs typeface="Arial" charset="0"/>
              <a:sym typeface="Arial" charset="0"/>
            </a:endParaRPr>
          </a:p>
          <a:p>
            <a:pPr marL="0" lvl="1"/>
            <a:r>
              <a:rPr lang="en-US" sz="2000" dirty="0" smtClean="0">
                <a:solidFill>
                  <a:srgbClr val="0C4225"/>
                </a:solidFill>
                <a:latin typeface="+mn-lt"/>
                <a:cs typeface="Arial" charset="0"/>
                <a:sym typeface="Arial" charset="0"/>
              </a:rPr>
              <a:t> </a:t>
            </a:r>
            <a:endParaRPr lang="en-US" sz="2000" dirty="0">
              <a:solidFill>
                <a:srgbClr val="0C4225"/>
              </a:solidFill>
              <a:latin typeface="+mn-lt"/>
            </a:endParaRPr>
          </a:p>
        </p:txBody>
      </p:sp>
      <p:sp>
        <p:nvSpPr>
          <p:cNvPr id="9" name="TextBox 4"/>
          <p:cNvSpPr txBox="1">
            <a:spLocks noChangeArrowheads="1"/>
          </p:cNvSpPr>
          <p:nvPr/>
        </p:nvSpPr>
        <p:spPr bwMode="auto">
          <a:xfrm>
            <a:off x="5504315" y="1933178"/>
            <a:ext cx="3216296" cy="50167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endParaRPr lang="en-US" sz="2000" dirty="0">
              <a:solidFill>
                <a:srgbClr val="FF0000"/>
              </a:solidFill>
              <a:latin typeface="Calibri" charset="0"/>
            </a:endParaRPr>
          </a:p>
          <a:p>
            <a:pPr marL="0" lvl="1" eaLnBrk="1" hangingPunct="1"/>
            <a:endParaRPr lang="en-US" sz="2000" b="1" dirty="0">
              <a:solidFill>
                <a:srgbClr val="FF0000"/>
              </a:solidFill>
              <a:latin typeface="Calibri" charset="0"/>
            </a:endParaRPr>
          </a:p>
          <a:p>
            <a:pPr marL="0" lvl="1" eaLnBrk="1" hangingPunct="1"/>
            <a:endParaRPr lang="en-US" sz="2000" b="1" dirty="0">
              <a:solidFill>
                <a:srgbClr val="FF0000"/>
              </a:solidFill>
              <a:latin typeface="Calibri" charset="0"/>
            </a:endParaRPr>
          </a:p>
          <a:p>
            <a:pPr marL="0" lvl="1" eaLnBrk="1" hangingPunct="1"/>
            <a:endParaRPr lang="en-US" sz="2000" b="1" dirty="0">
              <a:solidFill>
                <a:srgbClr val="FF0000"/>
              </a:solidFill>
              <a:latin typeface="Calibri" charset="0"/>
            </a:endParaRPr>
          </a:p>
          <a:p>
            <a:pPr marL="0" lvl="1" eaLnBrk="1" hangingPunct="1"/>
            <a:endParaRPr lang="en-US" sz="2000" b="1" dirty="0">
              <a:solidFill>
                <a:srgbClr val="FF0000"/>
              </a:solidFill>
              <a:latin typeface="Calibri" charset="0"/>
            </a:endParaRPr>
          </a:p>
          <a:p>
            <a:pPr marL="0" lvl="1" eaLnBrk="1" hangingPunct="1"/>
            <a:endParaRPr lang="en-US" sz="2000" b="1" dirty="0">
              <a:solidFill>
                <a:srgbClr val="FF0000"/>
              </a:solidFill>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p:txBody>
      </p:sp>
      <p:sp>
        <p:nvSpPr>
          <p:cNvPr id="10" name="TextBox 4"/>
          <p:cNvSpPr txBox="1">
            <a:spLocks noChangeArrowheads="1"/>
          </p:cNvSpPr>
          <p:nvPr/>
        </p:nvSpPr>
        <p:spPr bwMode="auto">
          <a:xfrm>
            <a:off x="5194301" y="2121570"/>
            <a:ext cx="37211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a:solidFill>
                  <a:srgbClr val="000000"/>
                </a:solidFill>
                <a:latin typeface="Calibri" charset="0"/>
              </a:rPr>
              <a:t>Team-Based Inquiry Guide</a:t>
            </a:r>
          </a:p>
          <a:p>
            <a:pPr marL="0" lvl="1" eaLnBrk="1" hangingPunct="1"/>
            <a:r>
              <a:rPr lang="en-US" sz="2000" dirty="0" smtClean="0">
                <a:solidFill>
                  <a:srgbClr val="000000"/>
                </a:solidFill>
                <a:latin typeface="Calibri" charset="0"/>
              </a:rPr>
              <a:t>includes: </a:t>
            </a:r>
          </a:p>
          <a:p>
            <a:pPr marL="342900" lvl="1" indent="-342900" eaLnBrk="1" hangingPunct="1">
              <a:buFont typeface="Arial"/>
              <a:buChar char="•"/>
            </a:pPr>
            <a:r>
              <a:rPr lang="en-US" sz="2000" dirty="0" smtClean="0">
                <a:solidFill>
                  <a:srgbClr val="000000"/>
                </a:solidFill>
                <a:latin typeface="Calibri" charset="0"/>
              </a:rPr>
              <a:t>Templates</a:t>
            </a:r>
          </a:p>
          <a:p>
            <a:pPr marL="342900" lvl="1" indent="-342900" eaLnBrk="1" hangingPunct="1">
              <a:buFont typeface="Arial"/>
              <a:buChar char="•"/>
            </a:pPr>
            <a:r>
              <a:rPr lang="en-US" sz="2000" dirty="0" smtClean="0">
                <a:solidFill>
                  <a:srgbClr val="000000"/>
                </a:solidFill>
                <a:latin typeface="Calibri" charset="0"/>
              </a:rPr>
              <a:t>Observation forms</a:t>
            </a:r>
          </a:p>
          <a:p>
            <a:pPr marL="342900" lvl="1" indent="-342900" eaLnBrk="1" hangingPunct="1">
              <a:buFont typeface="Arial"/>
              <a:buChar char="•"/>
            </a:pPr>
            <a:r>
              <a:rPr lang="en-US" sz="2000" dirty="0" smtClean="0">
                <a:solidFill>
                  <a:srgbClr val="000000"/>
                </a:solidFill>
                <a:latin typeface="Calibri" charset="0"/>
              </a:rPr>
              <a:t>Interview forms</a:t>
            </a:r>
          </a:p>
          <a:p>
            <a:pPr marL="342900" lvl="1" indent="-342900" eaLnBrk="1" hangingPunct="1">
              <a:buFont typeface="Arial"/>
              <a:buChar char="•"/>
            </a:pPr>
            <a:r>
              <a:rPr lang="en-US" sz="2000" dirty="0" smtClean="0">
                <a:solidFill>
                  <a:srgbClr val="000000"/>
                </a:solidFill>
                <a:latin typeface="Calibri" charset="0"/>
              </a:rPr>
              <a:t>Worksheets</a:t>
            </a:r>
          </a:p>
          <a:p>
            <a:pPr marL="342900" lvl="1" indent="-342900" eaLnBrk="1" hangingPunct="1">
              <a:buFont typeface="Arial"/>
              <a:buChar char="•"/>
            </a:pPr>
            <a:r>
              <a:rPr lang="en-US" sz="2000" dirty="0" smtClean="0">
                <a:solidFill>
                  <a:srgbClr val="000000"/>
                </a:solidFill>
                <a:latin typeface="Calibri" charset="0"/>
              </a:rPr>
              <a:t>Concrete examples</a:t>
            </a:r>
          </a:p>
          <a:p>
            <a:pPr marL="0" lvl="1" eaLnBrk="1" hangingPunct="1"/>
            <a:endParaRPr lang="en-US" sz="2000" dirty="0" smtClean="0">
              <a:solidFill>
                <a:srgbClr val="000000"/>
              </a:solidFill>
              <a:latin typeface="Calibri" charset="0"/>
            </a:endParaRPr>
          </a:p>
          <a:p>
            <a:pPr marL="0" lvl="1" eaLnBrk="1" hangingPunct="1"/>
            <a:r>
              <a:rPr lang="en-US" sz="2000" dirty="0" smtClean="0">
                <a:solidFill>
                  <a:srgbClr val="660066"/>
                </a:solidFill>
                <a:latin typeface="Calibri" charset="0"/>
              </a:rPr>
              <a:t>The guide will be included in the </a:t>
            </a:r>
            <a:r>
              <a:rPr lang="en-US" sz="2000" dirty="0" err="1" smtClean="0">
                <a:solidFill>
                  <a:srgbClr val="660066"/>
                </a:solidFill>
                <a:latin typeface="Calibri" charset="0"/>
              </a:rPr>
              <a:t>NanoDays</a:t>
            </a:r>
            <a:r>
              <a:rPr lang="en-US" sz="2000" dirty="0" smtClean="0">
                <a:solidFill>
                  <a:srgbClr val="660066"/>
                </a:solidFill>
                <a:latin typeface="Calibri" charset="0"/>
              </a:rPr>
              <a:t> 2014 physical kit</a:t>
            </a:r>
            <a:endParaRPr lang="en-US" sz="2000" dirty="0">
              <a:solidFill>
                <a:srgbClr val="660066"/>
              </a:solidFill>
              <a:latin typeface="Calibri" charset="0"/>
            </a:endParaRPr>
          </a:p>
          <a:p>
            <a:pPr marL="0" lvl="1" eaLnBrk="1" hangingPunct="1"/>
            <a:endParaRPr lang="en-US" sz="2000" dirty="0">
              <a:solidFill>
                <a:srgbClr val="660066"/>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7056386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nisenet.smugmug.com/Catalog/ToolsGuides/TBI-Guide/i-zbc829p/0/M/20090915_0346-M.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1235075"/>
            <a:ext cx="2933700" cy="56657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9" name="Content Placeholder 8"/>
          <p:cNvSpPr>
            <a:spLocks noGrp="1"/>
          </p:cNvSpPr>
          <p:nvPr>
            <p:ph idx="1"/>
          </p:nvPr>
        </p:nvSpPr>
        <p:spPr>
          <a:xfrm>
            <a:off x="3363132" y="1600200"/>
            <a:ext cx="5323668" cy="4525963"/>
          </a:xfrm>
        </p:spPr>
        <p:txBody>
          <a:bodyPr/>
          <a:lstStyle/>
          <a:p>
            <a:pPr marL="0" indent="0">
              <a:buNone/>
            </a:pPr>
            <a:r>
              <a:rPr lang="en-US" sz="2800" b="1" dirty="0" smtClean="0"/>
              <a:t>New Professional Development Opportunity</a:t>
            </a:r>
          </a:p>
          <a:p>
            <a:pPr marL="0" indent="0">
              <a:buNone/>
            </a:pPr>
            <a:endParaRPr lang="en-US" sz="2800" i="1" dirty="0" smtClean="0"/>
          </a:p>
          <a:p>
            <a:pPr marL="0" indent="0">
              <a:buNone/>
            </a:pPr>
            <a:r>
              <a:rPr lang="en-US" sz="2800" i="1" dirty="0" smtClean="0"/>
              <a:t>What? </a:t>
            </a:r>
            <a:r>
              <a:rPr lang="en-US" sz="2400" dirty="0" smtClean="0"/>
              <a:t>NISE Network is inviting a small number of partner institutions to participate in an intensive, seven-month professional development experience focused on team-based inquiry (TBI).</a:t>
            </a:r>
            <a:endParaRPr lang="en-US" sz="2800" dirty="0" smtClean="0"/>
          </a:p>
          <a:p>
            <a:pPr marL="0" indent="0">
              <a:buNone/>
            </a:pPr>
            <a:endParaRPr lang="en-US" sz="2800" dirty="0" smtClean="0"/>
          </a:p>
          <a:p>
            <a:pPr marL="0" indent="0">
              <a:buNone/>
            </a:pPr>
            <a:endParaRPr lang="en-US" sz="2800" dirty="0" smtClean="0"/>
          </a:p>
        </p:txBody>
      </p:sp>
      <p:sp>
        <p:nvSpPr>
          <p:cNvPr id="8" name="Title 1"/>
          <p:cNvSpPr>
            <a:spLocks noGrp="1"/>
          </p:cNvSpPr>
          <p:nvPr>
            <p:ph type="title" idx="4294967295"/>
          </p:nvPr>
        </p:nvSpPr>
        <p:spPr>
          <a:xfrm>
            <a:off x="254000" y="274638"/>
            <a:ext cx="8890000" cy="741362"/>
          </a:xfrm>
        </p:spPr>
        <p:txBody>
          <a:bodyPr/>
          <a:lstStyle/>
          <a:p>
            <a:pPr algn="l" eaLnBrk="1" hangingPunct="1">
              <a:lnSpc>
                <a:spcPct val="90000"/>
              </a:lnSpc>
            </a:pPr>
            <a:r>
              <a:rPr lang="en-US" sz="3200" dirty="0" smtClean="0">
                <a:solidFill>
                  <a:srgbClr val="0C4225"/>
                </a:solidFill>
                <a:latin typeface="Georgia" charset="0"/>
                <a:ea typeface="ＭＳ Ｐゴシック" charset="0"/>
                <a:cs typeface="Georgia" charset="0"/>
              </a:rPr>
              <a:t>Team-Based Inquiry Professional Development</a:t>
            </a:r>
            <a:endParaRPr lang="en-US" sz="3200" dirty="0">
              <a:solidFill>
                <a:srgbClr val="0C4225"/>
              </a:solidFill>
              <a:latin typeface="Georgia" charset="0"/>
              <a:ea typeface="ＭＳ Ｐゴシック" charset="0"/>
              <a:cs typeface="Georgia"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0937508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10914GH_28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95185"/>
            <a:ext cx="2933700" cy="5715000"/>
          </a:xfrm>
          <a:prstGeom prst="rect">
            <a:avLst/>
          </a:prstGeom>
        </p:spPr>
      </p:pic>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9" name="Content Placeholder 8"/>
          <p:cNvSpPr>
            <a:spLocks noGrp="1"/>
          </p:cNvSpPr>
          <p:nvPr>
            <p:ph idx="1"/>
          </p:nvPr>
        </p:nvSpPr>
        <p:spPr>
          <a:xfrm>
            <a:off x="3363132" y="1600200"/>
            <a:ext cx="5323668" cy="4525963"/>
          </a:xfrm>
        </p:spPr>
        <p:txBody>
          <a:bodyPr/>
          <a:lstStyle/>
          <a:p>
            <a:pPr marL="0" indent="0">
              <a:buNone/>
            </a:pPr>
            <a:r>
              <a:rPr lang="en-US" sz="2800" b="1" dirty="0" smtClean="0"/>
              <a:t>New Professional Development Opportunity</a:t>
            </a:r>
          </a:p>
          <a:p>
            <a:pPr marL="0" indent="0">
              <a:buNone/>
            </a:pPr>
            <a:endParaRPr lang="en-US" sz="1400" dirty="0" smtClean="0"/>
          </a:p>
          <a:p>
            <a:pPr marL="0" indent="0">
              <a:buNone/>
            </a:pPr>
            <a:r>
              <a:rPr lang="en-US" sz="2800" i="1" dirty="0" smtClean="0"/>
              <a:t>Why? </a:t>
            </a:r>
            <a:r>
              <a:rPr lang="en-US" sz="2400" dirty="0" smtClean="0"/>
              <a:t>The professional development will help institutions use TBI to incorporate evaluation and data-based decision-making into their nano education work.</a:t>
            </a:r>
            <a:endParaRPr lang="en-US" sz="2800" dirty="0" smtClean="0"/>
          </a:p>
          <a:p>
            <a:pPr marL="0" indent="0">
              <a:buNone/>
            </a:pPr>
            <a:endParaRPr lang="en-US" sz="2800" dirty="0" smtClean="0"/>
          </a:p>
          <a:p>
            <a:pPr marL="0" indent="0">
              <a:buNone/>
            </a:pPr>
            <a:endParaRPr lang="en-US" sz="2800" dirty="0" smtClean="0"/>
          </a:p>
        </p:txBody>
      </p:sp>
      <p:sp>
        <p:nvSpPr>
          <p:cNvPr id="12" name="Title 1"/>
          <p:cNvSpPr>
            <a:spLocks noGrp="1"/>
          </p:cNvSpPr>
          <p:nvPr>
            <p:ph type="title" idx="4294967295"/>
          </p:nvPr>
        </p:nvSpPr>
        <p:spPr>
          <a:xfrm>
            <a:off x="254000" y="274638"/>
            <a:ext cx="8890000" cy="741362"/>
          </a:xfrm>
        </p:spPr>
        <p:txBody>
          <a:bodyPr/>
          <a:lstStyle/>
          <a:p>
            <a:pPr algn="l" eaLnBrk="1" hangingPunct="1">
              <a:lnSpc>
                <a:spcPct val="90000"/>
              </a:lnSpc>
            </a:pPr>
            <a:r>
              <a:rPr lang="en-US" sz="3200" dirty="0">
                <a:solidFill>
                  <a:srgbClr val="0C4225"/>
                </a:solidFill>
                <a:latin typeface="Georgia" charset="0"/>
                <a:ea typeface="ＭＳ Ｐゴシック" charset="0"/>
                <a:cs typeface="Georgia" charset="0"/>
              </a:rPr>
              <a:t>Team-Based Inquiry Professional Development</a:t>
            </a:r>
            <a:endParaRPr lang="en-US" sz="3200" dirty="0" smtClean="0">
              <a:solidFill>
                <a:srgbClr val="0C4225"/>
              </a:solidFill>
              <a:latin typeface="Georgia" pitchFamily="1"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9214322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9" name="Content Placeholder 8"/>
          <p:cNvSpPr>
            <a:spLocks noGrp="1"/>
          </p:cNvSpPr>
          <p:nvPr>
            <p:ph idx="1"/>
          </p:nvPr>
        </p:nvSpPr>
        <p:spPr>
          <a:xfrm>
            <a:off x="457200" y="1406150"/>
            <a:ext cx="8229600" cy="4380152"/>
          </a:xfrm>
        </p:spPr>
        <p:txBody>
          <a:bodyPr/>
          <a:lstStyle/>
          <a:p>
            <a:pPr>
              <a:buNone/>
            </a:pPr>
            <a:r>
              <a:rPr lang="en-US" sz="2000" b="1" dirty="0" smtClean="0"/>
              <a:t>The experience is offered at no charge but will require significant time from two staff January-July 2014:</a:t>
            </a:r>
          </a:p>
          <a:p>
            <a:r>
              <a:rPr lang="en-US" sz="2000" dirty="0" smtClean="0"/>
              <a:t>1.5 hour phone call every two weeks</a:t>
            </a:r>
          </a:p>
          <a:p>
            <a:r>
              <a:rPr lang="en-US" sz="2000" dirty="0" smtClean="0"/>
              <a:t>2 to 4 hours per month on professional development</a:t>
            </a:r>
          </a:p>
          <a:p>
            <a:r>
              <a:rPr lang="en-US" sz="2000" dirty="0" smtClean="0"/>
              <a:t>One-day workshop in Portland, OR, April 2014 (travel, lodging, &amp; food covered by the NISE Net)</a:t>
            </a:r>
          </a:p>
          <a:p>
            <a:pPr>
              <a:buNone/>
            </a:pPr>
            <a:endParaRPr lang="en-US" sz="2000" dirty="0" smtClean="0"/>
          </a:p>
          <a:p>
            <a:pPr>
              <a:buNone/>
            </a:pPr>
            <a:r>
              <a:rPr lang="en-US" sz="2000" b="1" dirty="0" smtClean="0"/>
              <a:t>Participating will also impact the timeline of your mini-grant project:</a:t>
            </a:r>
          </a:p>
          <a:p>
            <a:r>
              <a:rPr lang="en-US" sz="2000" dirty="0" smtClean="0"/>
              <a:t>January-March 2014, participants learn about TBI and prepare for shared inquiry experience during NanoDays 2014</a:t>
            </a:r>
          </a:p>
          <a:p>
            <a:r>
              <a:rPr lang="en-US" sz="2000" dirty="0" smtClean="0"/>
              <a:t>April-July 2014, participants work on TBI studies at their own institutions specific to their mini-grant projects</a:t>
            </a:r>
          </a:p>
          <a:p>
            <a:endParaRPr lang="en-US" sz="2000" dirty="0" smtClean="0"/>
          </a:p>
          <a:p>
            <a:pPr>
              <a:buNone/>
            </a:pPr>
            <a:r>
              <a:rPr lang="en-US" sz="2000" i="1" dirty="0" smtClean="0"/>
              <a:t>Participation will </a:t>
            </a:r>
            <a:r>
              <a:rPr lang="en-US" sz="2000" b="1" i="1" dirty="0" smtClean="0"/>
              <a:t>NOT</a:t>
            </a:r>
            <a:r>
              <a:rPr lang="en-US" sz="2000" i="1" dirty="0" smtClean="0"/>
              <a:t> affect selection process for mini-grant applications!</a:t>
            </a:r>
          </a:p>
          <a:p>
            <a:pPr>
              <a:buNone/>
            </a:pPr>
            <a:endParaRPr lang="en-US" sz="2000" dirty="0" smtClean="0"/>
          </a:p>
        </p:txBody>
      </p:sp>
      <p:sp>
        <p:nvSpPr>
          <p:cNvPr id="12" name="Title 1"/>
          <p:cNvSpPr>
            <a:spLocks noGrp="1"/>
          </p:cNvSpPr>
          <p:nvPr>
            <p:ph type="title" idx="4294967295"/>
          </p:nvPr>
        </p:nvSpPr>
        <p:spPr>
          <a:xfrm>
            <a:off x="254000" y="274638"/>
            <a:ext cx="8890000" cy="741362"/>
          </a:xfrm>
        </p:spPr>
        <p:txBody>
          <a:bodyPr/>
          <a:lstStyle/>
          <a:p>
            <a:pPr algn="l" eaLnBrk="1" hangingPunct="1">
              <a:lnSpc>
                <a:spcPct val="90000"/>
              </a:lnSpc>
            </a:pPr>
            <a:r>
              <a:rPr lang="en-US" sz="3200" dirty="0">
                <a:solidFill>
                  <a:srgbClr val="0C4225"/>
                </a:solidFill>
                <a:latin typeface="Georgia" charset="0"/>
                <a:ea typeface="ＭＳ Ｐゴシック" charset="0"/>
                <a:cs typeface="Georgia" charset="0"/>
              </a:rPr>
              <a:t>Team-Based Inquiry Professional Development</a:t>
            </a:r>
            <a:endParaRPr lang="en-US" sz="3200" dirty="0" smtClean="0">
              <a:solidFill>
                <a:srgbClr val="0C4225"/>
              </a:solidFill>
              <a:latin typeface="Georgia" pitchFamily="1" charset="0"/>
            </a:endParaRPr>
          </a:p>
        </p:txBody>
      </p:sp>
      <p:sp>
        <p:nvSpPr>
          <p:cNvPr id="6" name="Rectangle 15"/>
          <p:cNvSpPr>
            <a:spLocks noChangeArrowheads="1"/>
          </p:cNvSpPr>
          <p:nvPr/>
        </p:nvSpPr>
        <p:spPr bwMode="auto">
          <a:xfrm>
            <a:off x="3529381" y="6381426"/>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/community/mini-grants</a:t>
            </a:r>
            <a:endParaRPr lang="en-US" sz="2000" dirty="0">
              <a:solidFill>
                <a:srgbClr val="0C4225"/>
              </a:solidFill>
              <a:latin typeface="Calibri"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8556341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974760" y="3074991"/>
            <a:ext cx="6912244" cy="2526224"/>
          </a:xfrm>
          <a:prstGeom prst="rect">
            <a:avLst/>
          </a:prstGeom>
          <a:noFill/>
          <a:ln w="9525">
            <a:solidFill>
              <a:schemeClr val="tx1"/>
            </a:solidFill>
            <a:miter lim="800000"/>
            <a:headEnd/>
            <a:tailEnd/>
          </a:ln>
          <a:effectLst/>
        </p:spPr>
      </p:pic>
      <p:sp>
        <p:nvSpPr>
          <p:cNvPr id="7" name="Content Placeholder 8"/>
          <p:cNvSpPr txBox="1">
            <a:spLocks/>
          </p:cNvSpPr>
          <p:nvPr/>
        </p:nvSpPr>
        <p:spPr bwMode="auto">
          <a:xfrm>
            <a:off x="457200" y="1439811"/>
            <a:ext cx="8229600" cy="3993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20000"/>
              </a:spcBef>
              <a:spcAft>
                <a:spcPct val="0"/>
              </a:spcAft>
              <a:buClrTx/>
              <a:buSzTx/>
              <a:buFont typeface="Arial" pitchFamily="1" charset="0"/>
              <a:buNone/>
              <a:tabLst/>
              <a:defRPr/>
            </a:pPr>
            <a:r>
              <a:rPr kumimoji="0" lang="en-US" sz="2800" i="1"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How do I apply?</a:t>
            </a:r>
          </a:p>
          <a:p>
            <a:pPr marL="341313" marR="0" lvl="0" indent="-341313" algn="l" defTabSz="457200" rtl="0" eaLnBrk="0" fontAlgn="base" latinLnBrk="0" hangingPunct="0">
              <a:lnSpc>
                <a:spcPct val="100000"/>
              </a:lnSpc>
              <a:spcBef>
                <a:spcPct val="20000"/>
              </a:spcBef>
              <a:spcAft>
                <a:spcPct val="0"/>
              </a:spcAft>
              <a:buClrTx/>
              <a:buSzTx/>
              <a:buFont typeface="Arial" pitchFamily="34" charset="0"/>
              <a:buChar char="•"/>
              <a:tabLst/>
              <a:defRPr/>
            </a:pPr>
            <a:r>
              <a:rPr lang="en-US" sz="2000" dirty="0" smtClean="0">
                <a:latin typeface="+mn-lt"/>
                <a:ea typeface="ＭＳ Ｐゴシック" charset="-128"/>
                <a:cs typeface="ＭＳ Ｐゴシック" charset="-128"/>
              </a:rPr>
              <a:t> Participants will be recruited through the </a:t>
            </a:r>
            <a:r>
              <a:rPr lang="en-US" sz="2000" b="1" dirty="0" smtClean="0">
                <a:latin typeface="+mn-lt"/>
                <a:ea typeface="ＭＳ Ｐゴシック" charset="-128"/>
                <a:cs typeface="ＭＳ Ｐゴシック" charset="-128"/>
              </a:rPr>
              <a:t>mini-grant application</a:t>
            </a:r>
            <a:r>
              <a:rPr lang="en-US" sz="2000" dirty="0" smtClean="0">
                <a:latin typeface="+mn-lt"/>
                <a:ea typeface="ＭＳ Ｐゴシック" charset="-128"/>
                <a:cs typeface="ＭＳ Ｐゴシック" charset="-128"/>
              </a:rPr>
              <a:t>.</a:t>
            </a:r>
          </a:p>
          <a:p>
            <a:pPr marL="341313" marR="0" lvl="0" indent="-341313"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Indicate your organization’s interest at the end of the application.</a:t>
            </a:r>
          </a:p>
          <a:p>
            <a:pPr marL="341313" marR="0" lvl="0" indent="-341313" algn="l" defTabSz="457200" rtl="0" eaLnBrk="0" fontAlgn="base" latinLnBrk="0" hangingPunct="0">
              <a:lnSpc>
                <a:spcPct val="100000"/>
              </a:lnSpc>
              <a:spcBef>
                <a:spcPct val="20000"/>
              </a:spcBef>
              <a:spcAft>
                <a:spcPct val="0"/>
              </a:spcAft>
              <a:buClrTx/>
              <a:buSzTx/>
              <a:buFont typeface="Arial" pitchFamily="34" charset="0"/>
              <a:buChar char="•"/>
              <a:tabLst/>
              <a:defRPr/>
            </a:pPr>
            <a:r>
              <a:rPr lang="en-US" sz="2000" dirty="0" smtClean="0">
                <a:latin typeface="+mn-lt"/>
                <a:ea typeface="ＭＳ Ｐゴシック" charset="-128"/>
                <a:cs typeface="ＭＳ Ｐゴシック" charset="-128"/>
              </a:rPr>
              <a:t> Invitation e-mails will be sent out in January.</a:t>
            </a:r>
            <a:endParaRPr kumimoji="0" lang="en-US" sz="200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Tx/>
              <a:buSzTx/>
              <a:buFont typeface="Arial" pitchFamily="1"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Tx/>
              <a:buSzTx/>
              <a:buFont typeface="Arial" pitchFamily="1"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grpSp>
        <p:nvGrpSpPr>
          <p:cNvPr id="10" name="Group 9"/>
          <p:cNvGrpSpPr/>
          <p:nvPr/>
        </p:nvGrpSpPr>
        <p:grpSpPr>
          <a:xfrm>
            <a:off x="3401835" y="5433478"/>
            <a:ext cx="5689245" cy="1194696"/>
            <a:chOff x="3401835" y="121525"/>
            <a:chExt cx="5689245" cy="1194696"/>
          </a:xfrm>
        </p:grpSpPr>
        <p:sp>
          <p:nvSpPr>
            <p:cNvPr id="11" name="Isosceles Triangle 10"/>
            <p:cNvSpPr/>
            <p:nvPr/>
          </p:nvSpPr>
          <p:spPr>
            <a:xfrm rot="16200000">
              <a:off x="4236066" y="-268581"/>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13" name="Rounded Rectangle 12"/>
            <p:cNvSpPr>
              <a:spLocks noChangeArrowheads="1"/>
            </p:cNvSpPr>
            <p:nvPr/>
          </p:nvSpPr>
          <p:spPr bwMode="auto">
            <a:xfrm>
              <a:off x="5341936" y="121525"/>
              <a:ext cx="3573463" cy="1194696"/>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14" name="TextBox 4"/>
            <p:cNvSpPr txBox="1">
              <a:spLocks noChangeArrowheads="1"/>
            </p:cNvSpPr>
            <p:nvPr/>
          </p:nvSpPr>
          <p:spPr bwMode="auto">
            <a:xfrm>
              <a:off x="4957230" y="227666"/>
              <a:ext cx="4133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lvl="1" indent="0" eaLnBrk="1" hangingPunct="1">
                <a:spcBef>
                  <a:spcPts val="1438"/>
                </a:spcBef>
                <a:buClr>
                  <a:srgbClr val="000000"/>
                </a:buClr>
                <a:buSzPct val="100000"/>
              </a:pPr>
              <a:r>
                <a:rPr lang="en-US" sz="2800" dirty="0" smtClean="0">
                  <a:cs typeface="Arial" charset="0"/>
                  <a:sym typeface="Arial" charset="0"/>
                </a:rPr>
                <a:t>Mini-grant application due </a:t>
              </a:r>
              <a:r>
                <a:rPr lang="en-US" sz="2800" b="1" dirty="0" smtClean="0">
                  <a:cs typeface="Arial" charset="0"/>
                  <a:sym typeface="Arial" charset="0"/>
                </a:rPr>
                <a:t>November 1, 2013</a:t>
              </a:r>
            </a:p>
          </p:txBody>
        </p:sp>
      </p:grpSp>
      <p:sp>
        <p:nvSpPr>
          <p:cNvPr id="15" name="TextBox 4"/>
          <p:cNvSpPr txBox="1">
            <a:spLocks noChangeArrowheads="1"/>
          </p:cNvSpPr>
          <p:nvPr/>
        </p:nvSpPr>
        <p:spPr bwMode="auto">
          <a:xfrm>
            <a:off x="1318797" y="5779797"/>
            <a:ext cx="27650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pPr>
            <a:r>
              <a:rPr lang="en-US" sz="1800" dirty="0">
                <a:latin typeface="Calibri" charset="0"/>
              </a:rPr>
              <a:t>Participation will </a:t>
            </a:r>
            <a:r>
              <a:rPr lang="en-US" sz="1800" b="1" dirty="0">
                <a:latin typeface="Calibri" charset="0"/>
              </a:rPr>
              <a:t>NOT</a:t>
            </a:r>
            <a:r>
              <a:rPr lang="en-US" sz="1800" dirty="0">
                <a:latin typeface="Calibri" charset="0"/>
              </a:rPr>
              <a:t> </a:t>
            </a:r>
            <a:r>
              <a:rPr lang="en-US" sz="1800" dirty="0" smtClean="0">
                <a:latin typeface="Calibri" charset="0"/>
              </a:rPr>
              <a:t>affect </a:t>
            </a:r>
            <a:r>
              <a:rPr lang="en-US" sz="1800" dirty="0">
                <a:latin typeface="Calibri" charset="0"/>
              </a:rPr>
              <a:t>selection process for mini-grant applications</a:t>
            </a:r>
            <a:r>
              <a:rPr lang="en-US" sz="1800" dirty="0" smtClean="0">
                <a:latin typeface="Calibri" charset="0"/>
              </a:rPr>
              <a:t>! </a:t>
            </a:r>
            <a:endParaRPr lang="en-US" sz="1800" dirty="0">
              <a:latin typeface="Calibri" charset="0"/>
            </a:endParaRPr>
          </a:p>
        </p:txBody>
      </p:sp>
      <p:sp>
        <p:nvSpPr>
          <p:cNvPr id="16" name="Title 1"/>
          <p:cNvSpPr>
            <a:spLocks noGrp="1"/>
          </p:cNvSpPr>
          <p:nvPr>
            <p:ph type="title"/>
          </p:nvPr>
        </p:nvSpPr>
        <p:spPr>
          <a:xfrm>
            <a:off x="254000" y="176605"/>
            <a:ext cx="8890000" cy="741362"/>
          </a:xfrm>
        </p:spPr>
        <p:txBody>
          <a:bodyPr/>
          <a:lstStyle/>
          <a:p>
            <a:pPr algn="l" eaLnBrk="1" hangingPunct="1">
              <a:lnSpc>
                <a:spcPct val="90000"/>
              </a:lnSpc>
            </a:pPr>
            <a:r>
              <a:rPr lang="en-US" sz="3200" dirty="0" smtClean="0">
                <a:solidFill>
                  <a:srgbClr val="0C4225"/>
                </a:solidFill>
                <a:latin typeface="Georgia" charset="0"/>
                <a:ea typeface="ＭＳ Ｐゴシック" charset="0"/>
                <a:cs typeface="Georgia" charset="0"/>
              </a:rPr>
              <a:t>Team-Based Inquiry Professional Development</a:t>
            </a:r>
            <a:endParaRPr lang="en-US" sz="3200" dirty="0">
              <a:solidFill>
                <a:srgbClr val="0C4225"/>
              </a:solidFill>
              <a:latin typeface="Georgia" charset="0"/>
              <a:ea typeface="ＭＳ Ｐゴシック" charset="0"/>
              <a:cs typeface="Georgia"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6913203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82948" name="Title 1"/>
          <p:cNvSpPr>
            <a:spLocks noGrp="1"/>
          </p:cNvSpPr>
          <p:nvPr>
            <p:ph type="title"/>
          </p:nvPr>
        </p:nvSpPr>
        <p:spPr>
          <a:xfrm>
            <a:off x="268288" y="274638"/>
            <a:ext cx="9028112" cy="741362"/>
          </a:xfrm>
        </p:spPr>
        <p:txBody>
          <a:bodyPr>
            <a:normAutofit/>
          </a:bodyPr>
          <a:lstStyle/>
          <a:p>
            <a:pPr algn="l">
              <a:lnSpc>
                <a:spcPct val="90000"/>
              </a:lnSpc>
            </a:pPr>
            <a:r>
              <a:rPr lang="en-US" sz="4000" dirty="0">
                <a:solidFill>
                  <a:srgbClr val="0C4225"/>
                </a:solidFill>
                <a:latin typeface="Georgia"/>
                <a:cs typeface="Georgia"/>
              </a:rPr>
              <a:t>Evaluation and Research</a:t>
            </a:r>
            <a:endParaRPr lang="en-US" sz="4000" dirty="0">
              <a:solidFill>
                <a:srgbClr val="0C4225"/>
              </a:solidFill>
              <a:latin typeface="Georgia" charset="0"/>
              <a:ea typeface="ＭＳ Ｐゴシック" charset="0"/>
              <a:cs typeface="Georgia" charset="0"/>
            </a:endParaRPr>
          </a:p>
        </p:txBody>
      </p:sp>
      <p:sp>
        <p:nvSpPr>
          <p:cNvPr id="57349" name="TextBox 4"/>
          <p:cNvSpPr txBox="1">
            <a:spLocks noChangeArrowheads="1"/>
          </p:cNvSpPr>
          <p:nvPr/>
        </p:nvSpPr>
        <p:spPr bwMode="auto">
          <a:xfrm>
            <a:off x="3033889" y="1593850"/>
            <a:ext cx="6046611" cy="5069079"/>
          </a:xfrm>
          <a:prstGeom prst="rect">
            <a:avLst/>
          </a:prstGeom>
          <a:noFill/>
          <a:ln w="9525">
            <a:noFill/>
            <a:miter lim="800000"/>
            <a:headEnd/>
            <a:tailEnd/>
          </a:ln>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406400" indent="-1778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90000"/>
              </a:lnSpc>
            </a:pPr>
            <a:r>
              <a:rPr lang="en-US" b="1" dirty="0" smtClean="0">
                <a:latin typeface="+mn-lt"/>
              </a:rPr>
              <a:t>Evaluation </a:t>
            </a:r>
            <a:r>
              <a:rPr lang="en-US" dirty="0" smtClean="0">
                <a:latin typeface="+mn-lt"/>
              </a:rPr>
              <a:t>measures </a:t>
            </a:r>
            <a:r>
              <a:rPr lang="en-US" dirty="0">
                <a:latin typeface="+mn-lt"/>
              </a:rPr>
              <a:t>professional learning and practice, public learning, and Network growth. </a:t>
            </a:r>
            <a:endParaRPr lang="en-US" dirty="0" smtClean="0">
              <a:latin typeface="+mn-lt"/>
            </a:endParaRPr>
          </a:p>
          <a:p>
            <a:pPr lvl="1" indent="-228600">
              <a:buFont typeface="Arial"/>
              <a:buChar char="•"/>
            </a:pPr>
            <a:r>
              <a:rPr lang="en-US" sz="1800" dirty="0" smtClean="0">
                <a:latin typeface="+mn-lt"/>
              </a:rPr>
              <a:t>Professional Impacts</a:t>
            </a:r>
            <a:endParaRPr lang="en-US" sz="1800" dirty="0">
              <a:latin typeface="+mn-lt"/>
            </a:endParaRPr>
          </a:p>
          <a:p>
            <a:pPr lvl="1" indent="-228600">
              <a:buFont typeface="Arial"/>
              <a:buChar char="•"/>
            </a:pPr>
            <a:r>
              <a:rPr lang="en-US" sz="1800" dirty="0" smtClean="0">
                <a:latin typeface="+mn-lt"/>
              </a:rPr>
              <a:t>Public impacts</a:t>
            </a:r>
            <a:endParaRPr lang="en-US" sz="1800" dirty="0">
              <a:latin typeface="+mn-lt"/>
            </a:endParaRPr>
          </a:p>
          <a:p>
            <a:pPr marL="0" indent="0" eaLnBrk="1" hangingPunct="1">
              <a:lnSpc>
                <a:spcPct val="90000"/>
              </a:lnSpc>
            </a:pPr>
            <a:endParaRPr lang="en-US" sz="1800" b="1" dirty="0" smtClean="0">
              <a:latin typeface="+mn-lt"/>
            </a:endParaRPr>
          </a:p>
          <a:p>
            <a:pPr marL="0" indent="0" eaLnBrk="1" hangingPunct="1">
              <a:lnSpc>
                <a:spcPct val="90000"/>
              </a:lnSpc>
            </a:pPr>
            <a:r>
              <a:rPr lang="en-US" b="1" dirty="0" smtClean="0">
                <a:latin typeface="+mn-lt"/>
              </a:rPr>
              <a:t>Research studies</a:t>
            </a:r>
            <a:r>
              <a:rPr lang="en-US" dirty="0" smtClean="0">
                <a:latin typeface="+mn-lt"/>
              </a:rPr>
              <a:t> </a:t>
            </a:r>
            <a:r>
              <a:rPr lang="en-US" dirty="0">
                <a:latin typeface="+mn-lt"/>
              </a:rPr>
              <a:t>provide the field with new knowledge and </a:t>
            </a:r>
            <a:r>
              <a:rPr lang="en-US" dirty="0" smtClean="0">
                <a:latin typeface="+mn-lt"/>
              </a:rPr>
              <a:t>understanding</a:t>
            </a:r>
            <a:endParaRPr lang="en-US" dirty="0">
              <a:latin typeface="+mn-lt"/>
            </a:endParaRPr>
          </a:p>
          <a:p>
            <a:pPr lvl="1" indent="-228600">
              <a:buFont typeface="Arial"/>
              <a:buChar char="•"/>
            </a:pPr>
            <a:r>
              <a:rPr lang="en-US" sz="1800" dirty="0">
                <a:latin typeface="+mn-lt"/>
              </a:rPr>
              <a:t>Public Decision Making and Learning</a:t>
            </a:r>
          </a:p>
          <a:p>
            <a:pPr lvl="1" indent="-228600">
              <a:buFont typeface="Arial"/>
              <a:buChar char="•"/>
            </a:pPr>
            <a:r>
              <a:rPr lang="en-US" sz="1800" dirty="0" smtClean="0">
                <a:latin typeface="+mn-lt"/>
              </a:rPr>
              <a:t>Organizational Change</a:t>
            </a:r>
          </a:p>
          <a:p>
            <a:pPr lvl="1" indent="-228600">
              <a:buFont typeface="Arial"/>
              <a:buChar char="•"/>
            </a:pPr>
            <a:r>
              <a:rPr lang="en-US" sz="1800" dirty="0">
                <a:latin typeface="+mn-lt"/>
              </a:rPr>
              <a:t>Museum – Scientist Partnerships </a:t>
            </a:r>
          </a:p>
          <a:p>
            <a:pPr lvl="1" indent="-228600">
              <a:buFont typeface="Arial"/>
              <a:buChar char="•"/>
            </a:pPr>
            <a:r>
              <a:rPr lang="en-US" sz="1800" dirty="0" smtClean="0">
                <a:latin typeface="+mn-lt"/>
              </a:rPr>
              <a:t>Nano in Traditional and Social media</a:t>
            </a:r>
          </a:p>
          <a:p>
            <a:pPr eaLnBrk="1" hangingPunct="1">
              <a:lnSpc>
                <a:spcPct val="90000"/>
              </a:lnSpc>
              <a:buFont typeface="Arial" charset="0"/>
              <a:buChar char="•"/>
            </a:pPr>
            <a:endParaRPr lang="en-US" dirty="0" smtClean="0">
              <a:latin typeface="+mn-lt"/>
            </a:endParaRPr>
          </a:p>
          <a:p>
            <a:pPr eaLnBrk="1" hangingPunct="1">
              <a:lnSpc>
                <a:spcPct val="90000"/>
              </a:lnSpc>
              <a:buFont typeface="Arial" charset="0"/>
              <a:buChar char="•"/>
            </a:pPr>
            <a:r>
              <a:rPr lang="en-US" dirty="0" smtClean="0">
                <a:latin typeface="+mn-lt"/>
              </a:rPr>
              <a:t>Find out what we have learned so far by visiting </a:t>
            </a:r>
            <a:r>
              <a:rPr lang="en-US" dirty="0" err="1" smtClean="0">
                <a:latin typeface="+mn-lt"/>
              </a:rPr>
              <a:t>nisenet.org</a:t>
            </a:r>
            <a:endParaRPr lang="en-US" dirty="0" smtClean="0">
              <a:latin typeface="+mn-lt"/>
            </a:endParaRPr>
          </a:p>
          <a:p>
            <a:pPr eaLnBrk="1" hangingPunct="1">
              <a:buFont typeface="Arial" charset="0"/>
              <a:buChar char="•"/>
            </a:pPr>
            <a:endParaRPr lang="en-US" dirty="0">
              <a:latin typeface="+mn-lt"/>
            </a:endParaRPr>
          </a:p>
          <a:p>
            <a:pPr eaLnBrk="1" hangingPunct="1">
              <a:buFont typeface="Arial" charset="0"/>
              <a:buChar char="•"/>
            </a:pPr>
            <a:endParaRPr lang="en-US" dirty="0">
              <a:latin typeface="+mn-lt"/>
            </a:endParaRPr>
          </a:p>
        </p:txBody>
      </p:sp>
      <p:pic>
        <p:nvPicPr>
          <p:cNvPr id="82950" name="Picture 8" descr="Picture 3"/>
          <p:cNvPicPr>
            <a:picLocks noChangeAspect="1" noChangeArrowheads="1"/>
          </p:cNvPicPr>
          <p:nvPr/>
        </p:nvPicPr>
        <p:blipFill>
          <a:blip r:embed="rId3" cstate="print">
            <a:lum bright="14000" contrast="8000"/>
            <a:extLst>
              <a:ext uri="{28A0092B-C50C-407E-A947-70E740481C1C}">
                <a14:useLocalDpi xmlns:a14="http://schemas.microsoft.com/office/drawing/2010/main"/>
              </a:ext>
            </a:extLst>
          </a:blip>
          <a:srcRect/>
          <a:stretch>
            <a:fillRect/>
          </a:stretch>
        </p:blipFill>
        <p:spPr bwMode="auto">
          <a:xfrm>
            <a:off x="0" y="1268413"/>
            <a:ext cx="2846388"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Box 6"/>
          <p:cNvSpPr txBox="1">
            <a:spLocks noChangeArrowheads="1"/>
          </p:cNvSpPr>
          <p:nvPr/>
        </p:nvSpPr>
        <p:spPr bwMode="auto">
          <a:xfrm>
            <a:off x="5080000" y="6040438"/>
            <a:ext cx="4216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/evaluation</a:t>
            </a:r>
          </a:p>
          <a:p>
            <a:pPr eaLnBrk="1" hangingPunct="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/research</a:t>
            </a:r>
          </a:p>
          <a:p>
            <a:pPr eaLnBrk="1" hangingPunct="1"/>
            <a:endParaRPr lang="en-US" sz="2000" dirty="0">
              <a:solidFill>
                <a:srgbClr val="0C4225"/>
              </a:solidFill>
              <a:latin typeface="Calibri" charset="0"/>
            </a:endParaRPr>
          </a:p>
          <a:p>
            <a:pPr eaLnBrk="1" hangingPunct="1">
              <a:buFont typeface="Arial" charset="0"/>
              <a:buChar char="•"/>
            </a:pPr>
            <a:endParaRPr lang="en-US" dirty="0">
              <a:latin typeface="Calibri"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7342059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82948" name="Title 1"/>
          <p:cNvSpPr>
            <a:spLocks noGrp="1"/>
          </p:cNvSpPr>
          <p:nvPr>
            <p:ph type="title"/>
          </p:nvPr>
        </p:nvSpPr>
        <p:spPr>
          <a:xfrm>
            <a:off x="268288" y="274638"/>
            <a:ext cx="9028112" cy="741362"/>
          </a:xfrm>
        </p:spPr>
        <p:txBody>
          <a:bodyPr>
            <a:normAutofit fontScale="90000"/>
          </a:bodyPr>
          <a:lstStyle/>
          <a:p>
            <a:pPr algn="l" eaLnBrk="1" hangingPunct="1">
              <a:lnSpc>
                <a:spcPct val="90000"/>
              </a:lnSpc>
            </a:pPr>
            <a:r>
              <a:rPr lang="en-US" sz="4000" dirty="0">
                <a:solidFill>
                  <a:srgbClr val="0C4225"/>
                </a:solidFill>
                <a:latin typeface="Georgia" charset="0"/>
                <a:ea typeface="ＭＳ Ｐゴシック" charset="0"/>
                <a:cs typeface="Georgia" charset="0"/>
              </a:rPr>
              <a:t>Help Us </a:t>
            </a:r>
            <a:r>
              <a:rPr lang="en-US" sz="4000" dirty="0" smtClean="0">
                <a:solidFill>
                  <a:srgbClr val="0C4225"/>
                </a:solidFill>
                <a:latin typeface="Georgia" charset="0"/>
                <a:ea typeface="ＭＳ Ｐゴシック" charset="0"/>
                <a:cs typeface="Georgia" charset="0"/>
              </a:rPr>
              <a:t>Learn – Annual Partner Survey</a:t>
            </a:r>
            <a:endParaRPr lang="en-US" sz="4000" dirty="0">
              <a:solidFill>
                <a:srgbClr val="0C4225"/>
              </a:solidFill>
              <a:latin typeface="Georgia" charset="0"/>
              <a:ea typeface="ＭＳ Ｐゴシック" charset="0"/>
              <a:cs typeface="Georgia" charset="0"/>
            </a:endParaRPr>
          </a:p>
        </p:txBody>
      </p:sp>
      <p:sp>
        <p:nvSpPr>
          <p:cNvPr id="57349" name="TextBox 4"/>
          <p:cNvSpPr txBox="1">
            <a:spLocks noChangeArrowheads="1"/>
          </p:cNvSpPr>
          <p:nvPr/>
        </p:nvSpPr>
        <p:spPr bwMode="auto">
          <a:xfrm>
            <a:off x="4529666" y="1609187"/>
            <a:ext cx="4391415" cy="2922852"/>
          </a:xfrm>
          <a:prstGeom prst="rect">
            <a:avLst/>
          </a:prstGeom>
          <a:noFill/>
          <a:ln w="9525">
            <a:noFill/>
            <a:miter lim="800000"/>
            <a:headEnd/>
            <a:tailEnd/>
          </a:ln>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406400" indent="-1778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90000"/>
              </a:lnSpc>
            </a:pPr>
            <a:r>
              <a:rPr lang="en-US" dirty="0" smtClean="0">
                <a:latin typeface="Calibri" charset="0"/>
              </a:rPr>
              <a:t>Help </a:t>
            </a:r>
            <a:r>
              <a:rPr lang="en-US" dirty="0">
                <a:latin typeface="Calibri" charset="0"/>
              </a:rPr>
              <a:t>us to advance NISE </a:t>
            </a:r>
            <a:r>
              <a:rPr lang="en-US" dirty="0" smtClean="0">
                <a:latin typeface="Calibri" charset="0"/>
              </a:rPr>
              <a:t>Network </a:t>
            </a:r>
            <a:r>
              <a:rPr lang="en-US" dirty="0">
                <a:latin typeface="Calibri" charset="0"/>
              </a:rPr>
              <a:t>and the field by </a:t>
            </a:r>
            <a:r>
              <a:rPr lang="en-US" dirty="0" smtClean="0">
                <a:latin typeface="Calibri" charset="0"/>
              </a:rPr>
              <a:t>participating in the Annual Partner Survey</a:t>
            </a:r>
          </a:p>
          <a:p>
            <a:pPr marL="0" indent="0" eaLnBrk="1" hangingPunct="1">
              <a:lnSpc>
                <a:spcPct val="90000"/>
              </a:lnSpc>
            </a:pPr>
            <a:endParaRPr lang="en-US" dirty="0">
              <a:latin typeface="Calibri" charset="0"/>
            </a:endParaRPr>
          </a:p>
          <a:p>
            <a:pPr marL="0" indent="0" eaLnBrk="1" hangingPunct="1">
              <a:lnSpc>
                <a:spcPct val="90000"/>
              </a:lnSpc>
            </a:pPr>
            <a:r>
              <a:rPr lang="en-US" dirty="0" smtClean="0">
                <a:latin typeface="Calibri" charset="0"/>
              </a:rPr>
              <a:t>Please fill out the survey when you receive an invitation</a:t>
            </a:r>
          </a:p>
          <a:p>
            <a:pPr marL="342900" indent="-342900" eaLnBrk="1" hangingPunct="1">
              <a:lnSpc>
                <a:spcPct val="90000"/>
              </a:lnSpc>
              <a:buFont typeface="Arial"/>
              <a:buChar char="•"/>
            </a:pPr>
            <a:r>
              <a:rPr lang="en-US" sz="1800" dirty="0" smtClean="0">
                <a:latin typeface="Calibri" charset="0"/>
              </a:rPr>
              <a:t>even if you filled it out last year</a:t>
            </a:r>
          </a:p>
          <a:p>
            <a:pPr marL="342900" indent="-342900" eaLnBrk="1" hangingPunct="1">
              <a:lnSpc>
                <a:spcPct val="90000"/>
              </a:lnSpc>
              <a:buFont typeface="Arial"/>
              <a:buChar char="•"/>
            </a:pPr>
            <a:r>
              <a:rPr lang="en-US" sz="1800" dirty="0" smtClean="0">
                <a:latin typeface="Calibri" charset="0"/>
              </a:rPr>
              <a:t>even </a:t>
            </a:r>
            <a:r>
              <a:rPr lang="en-US" sz="1800" dirty="0">
                <a:latin typeface="Calibri" charset="0"/>
              </a:rPr>
              <a:t>if </a:t>
            </a:r>
            <a:r>
              <a:rPr lang="en-US" sz="1800" dirty="0" smtClean="0">
                <a:latin typeface="Calibri" charset="0"/>
              </a:rPr>
              <a:t>more </a:t>
            </a:r>
            <a:r>
              <a:rPr lang="en-US" sz="1800" dirty="0">
                <a:latin typeface="Calibri" charset="0"/>
              </a:rPr>
              <a:t>than one person at your institution is filling out the survey</a:t>
            </a:r>
            <a:endParaRPr lang="en-US" sz="1800" dirty="0" smtClean="0">
              <a:latin typeface="Calibri" charset="0"/>
            </a:endParaRPr>
          </a:p>
        </p:txBody>
      </p:sp>
      <p:pic>
        <p:nvPicPr>
          <p:cNvPr id="2" name="Picture 1" descr="AnnualPartnerSurvey.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92759"/>
            <a:ext cx="4261555" cy="5570424"/>
          </a:xfrm>
          <a:prstGeom prst="rect">
            <a:avLst/>
          </a:prstGeom>
        </p:spPr>
      </p:pic>
      <p:grpSp>
        <p:nvGrpSpPr>
          <p:cNvPr id="7" name="Group 6"/>
          <p:cNvGrpSpPr/>
          <p:nvPr/>
        </p:nvGrpSpPr>
        <p:grpSpPr>
          <a:xfrm>
            <a:off x="4049878" y="4965181"/>
            <a:ext cx="4659526" cy="1424066"/>
            <a:chOff x="3737769" y="166135"/>
            <a:chExt cx="4659526" cy="1424066"/>
          </a:xfrm>
        </p:grpSpPr>
        <p:sp>
          <p:nvSpPr>
            <p:cNvPr id="8" name="Isosceles Triangle 7"/>
            <p:cNvSpPr/>
            <p:nvPr/>
          </p:nvSpPr>
          <p:spPr>
            <a:xfrm rot="16200000">
              <a:off x="4572000" y="-283660"/>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smtClean="0"/>
            </a:p>
            <a:p>
              <a:pPr algn="ctr">
                <a:defRPr/>
              </a:pPr>
              <a:endParaRPr lang="en-US" dirty="0"/>
            </a:p>
          </p:txBody>
        </p:sp>
        <p:sp>
          <p:nvSpPr>
            <p:cNvPr id="9" name="Rounded Rectangle 8"/>
            <p:cNvSpPr>
              <a:spLocks noChangeArrowheads="1"/>
            </p:cNvSpPr>
            <p:nvPr/>
          </p:nvSpPr>
          <p:spPr bwMode="auto">
            <a:xfrm>
              <a:off x="5677871" y="166135"/>
              <a:ext cx="2719424" cy="1424066"/>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smtClean="0">
                <a:ln>
                  <a:solidFill>
                    <a:srgbClr val="000000"/>
                  </a:solidFill>
                </a:ln>
                <a:solidFill>
                  <a:schemeClr val="lt1"/>
                </a:solidFill>
                <a:latin typeface="+mn-lt"/>
                <a:ea typeface="+mn-ea"/>
                <a:cs typeface="+mn-cs"/>
              </a:endParaRPr>
            </a:p>
            <a:p>
              <a:pPr algn="ctr">
                <a:defRPr/>
              </a:pPr>
              <a:endParaRPr lang="en-US" dirty="0">
                <a:ln>
                  <a:solidFill>
                    <a:srgbClr val="000000"/>
                  </a:solidFill>
                </a:ln>
                <a:solidFill>
                  <a:schemeClr val="lt1"/>
                </a:solidFill>
                <a:latin typeface="+mn-lt"/>
                <a:ea typeface="+mn-ea"/>
                <a:cs typeface="+mn-cs"/>
              </a:endParaRPr>
            </a:p>
            <a:p>
              <a:pPr algn="ctr">
                <a:defRPr/>
              </a:pPr>
              <a:endParaRPr lang="en-US" dirty="0" smtClean="0">
                <a:ln>
                  <a:solidFill>
                    <a:srgbClr val="000000"/>
                  </a:solidFill>
                </a:ln>
                <a:solidFill>
                  <a:schemeClr val="lt1"/>
                </a:solidFill>
                <a:latin typeface="+mn-lt"/>
                <a:ea typeface="+mn-ea"/>
                <a:cs typeface="+mn-cs"/>
              </a:endParaRPr>
            </a:p>
            <a:p>
              <a:pPr algn="ctr">
                <a:defRPr/>
              </a:pPr>
              <a:endParaRPr lang="en-US" dirty="0">
                <a:ln>
                  <a:solidFill>
                    <a:srgbClr val="000000"/>
                  </a:solidFill>
                </a:ln>
                <a:solidFill>
                  <a:schemeClr val="lt1"/>
                </a:solidFill>
                <a:latin typeface="+mn-lt"/>
                <a:ea typeface="+mn-ea"/>
                <a:cs typeface="+mn-cs"/>
              </a:endParaRPr>
            </a:p>
            <a:p>
              <a:pPr algn="ctr">
                <a:defRPr/>
              </a:pPr>
              <a:endParaRPr lang="en-US" dirty="0" smtClean="0">
                <a:ln>
                  <a:solidFill>
                    <a:srgbClr val="000000"/>
                  </a:solidFill>
                </a:ln>
                <a:solidFill>
                  <a:schemeClr val="lt1"/>
                </a:solidFill>
                <a:latin typeface="+mn-lt"/>
                <a:ea typeface="+mn-ea"/>
                <a:cs typeface="+mn-cs"/>
              </a:endParaRPr>
            </a:p>
            <a:p>
              <a:pPr algn="ctr">
                <a:defRPr/>
              </a:pPr>
              <a:endParaRPr lang="en-US" dirty="0">
                <a:ln>
                  <a:solidFill>
                    <a:srgbClr val="000000"/>
                  </a:solidFill>
                </a:ln>
                <a:solidFill>
                  <a:schemeClr val="lt1"/>
                </a:solidFill>
                <a:latin typeface="+mn-lt"/>
                <a:ea typeface="+mn-ea"/>
                <a:cs typeface="+mn-cs"/>
              </a:endParaRPr>
            </a:p>
            <a:p>
              <a:pPr algn="ctr">
                <a:defRPr/>
              </a:pPr>
              <a:endParaRPr lang="en-US" dirty="0">
                <a:ln>
                  <a:solidFill>
                    <a:srgbClr val="000000"/>
                  </a:solidFill>
                </a:ln>
                <a:solidFill>
                  <a:schemeClr val="lt1"/>
                </a:solidFill>
                <a:latin typeface="+mn-lt"/>
                <a:ea typeface="+mn-ea"/>
                <a:cs typeface="+mn-cs"/>
              </a:endParaRPr>
            </a:p>
          </p:txBody>
        </p:sp>
        <p:sp>
          <p:nvSpPr>
            <p:cNvPr id="10" name="TextBox 4"/>
            <p:cNvSpPr txBox="1">
              <a:spLocks noChangeArrowheads="1"/>
            </p:cNvSpPr>
            <p:nvPr/>
          </p:nvSpPr>
          <p:spPr bwMode="auto">
            <a:xfrm>
              <a:off x="5310804" y="187565"/>
              <a:ext cx="30864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lvl="1" indent="0" eaLnBrk="1" hangingPunct="1">
                <a:spcBef>
                  <a:spcPts val="1438"/>
                </a:spcBef>
                <a:buClr>
                  <a:srgbClr val="000000"/>
                </a:buClr>
                <a:buSzPct val="100000"/>
              </a:pPr>
              <a:r>
                <a:rPr lang="en-US" sz="2800" dirty="0" smtClean="0">
                  <a:cs typeface="Arial" charset="0"/>
                  <a:sym typeface="Arial" charset="0"/>
                </a:rPr>
                <a:t>Survey invitation via email in October 2013</a:t>
              </a:r>
              <a:endParaRPr lang="en-US" sz="2800" b="1" dirty="0" smtClean="0">
                <a:cs typeface="Arial" charset="0"/>
                <a:sym typeface="Arial" charset="0"/>
              </a:endParaRPr>
            </a:p>
          </p:txBody>
        </p:sp>
      </p:gr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691891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Title 1"/>
          <p:cNvSpPr>
            <a:spLocks noGrp="1"/>
          </p:cNvSpPr>
          <p:nvPr>
            <p:ph type="title"/>
          </p:nvPr>
        </p:nvSpPr>
        <p:spPr>
          <a:xfrm>
            <a:off x="254000" y="274638"/>
            <a:ext cx="8661400" cy="741362"/>
          </a:xfrm>
        </p:spPr>
        <p:txBody>
          <a:bodyPr>
            <a:normAutofit fontScale="90000"/>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Professional Development Opportunities</a:t>
            </a:r>
            <a:endParaRPr lang="en-US" sz="4000" dirty="0">
              <a:solidFill>
                <a:srgbClr val="0C4225"/>
              </a:solidFill>
              <a:latin typeface="Georgia" charset="0"/>
              <a:ea typeface="ＭＳ Ｐゴシック" charset="0"/>
              <a:cs typeface="Georgia" charset="0"/>
            </a:endParaRPr>
          </a:p>
        </p:txBody>
      </p:sp>
      <p:sp>
        <p:nvSpPr>
          <p:cNvPr id="87045" name="TextBox 4"/>
          <p:cNvSpPr txBox="1">
            <a:spLocks noChangeArrowheads="1"/>
          </p:cNvSpPr>
          <p:nvPr/>
        </p:nvSpPr>
        <p:spPr bwMode="auto">
          <a:xfrm>
            <a:off x="3140420" y="1471951"/>
            <a:ext cx="58801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685800" indent="-2794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Arial"/>
              <a:buChar char="•"/>
            </a:pPr>
            <a:r>
              <a:rPr lang="en-US" b="1" dirty="0" smtClean="0">
                <a:latin typeface="Calibri" charset="0"/>
              </a:rPr>
              <a:t>ASTC</a:t>
            </a:r>
            <a:r>
              <a:rPr lang="en-US" sz="2000" b="1" dirty="0" smtClean="0">
                <a:latin typeface="Calibri" charset="0"/>
              </a:rPr>
              <a:t> (Association of Science-Technology Centers)</a:t>
            </a:r>
          </a:p>
          <a:p>
            <a:pPr marL="0" indent="0" eaLnBrk="1" hangingPunct="1"/>
            <a:r>
              <a:rPr lang="en-US" sz="2000" b="1" dirty="0">
                <a:latin typeface="Calibri" charset="0"/>
              </a:rPr>
              <a:t>	</a:t>
            </a:r>
            <a:r>
              <a:rPr lang="en-US" sz="1800" dirty="0" smtClean="0">
                <a:latin typeface="Calibri" charset="0"/>
              </a:rPr>
              <a:t>October 2013 in Albuquerque</a:t>
            </a:r>
          </a:p>
          <a:p>
            <a:pPr marL="0" indent="0" eaLnBrk="1" hangingPunct="1"/>
            <a:r>
              <a:rPr lang="en-US" sz="1800" dirty="0">
                <a:latin typeface="Calibri" charset="0"/>
              </a:rPr>
              <a:t>	</a:t>
            </a:r>
            <a:r>
              <a:rPr lang="en-US" sz="1800" dirty="0" smtClean="0">
                <a:latin typeface="Calibri" charset="0"/>
              </a:rPr>
              <a:t>Sessions, booth, breakfast</a:t>
            </a:r>
          </a:p>
          <a:p>
            <a:pPr marL="0" indent="0" eaLnBrk="1" hangingPunct="1"/>
            <a:r>
              <a:rPr lang="en-US" sz="1800" dirty="0">
                <a:latin typeface="Calibri" charset="0"/>
              </a:rPr>
              <a:t>	</a:t>
            </a:r>
            <a:r>
              <a:rPr lang="en-US" sz="1800" dirty="0" smtClean="0">
                <a:latin typeface="Calibri" charset="0"/>
              </a:rPr>
              <a:t>pre-conference workshop on Team-Based Inquiry</a:t>
            </a:r>
          </a:p>
          <a:p>
            <a:pPr marL="406400" lvl="1" indent="0" eaLnBrk="1" hangingPunct="1"/>
            <a:endParaRPr lang="en-US" sz="1600" dirty="0" smtClean="0">
              <a:latin typeface="Calibri" charset="0"/>
            </a:endParaRPr>
          </a:p>
          <a:p>
            <a:pPr marL="342900" indent="-342900" eaLnBrk="1" hangingPunct="1">
              <a:buFont typeface="Arial"/>
              <a:buChar char="•"/>
            </a:pPr>
            <a:r>
              <a:rPr lang="en-US" b="1" dirty="0" smtClean="0">
                <a:latin typeface="Calibri" charset="0"/>
              </a:rPr>
              <a:t>Association </a:t>
            </a:r>
            <a:r>
              <a:rPr lang="en-US" b="1" dirty="0">
                <a:latin typeface="Calibri" charset="0"/>
              </a:rPr>
              <a:t>of Children’s Museums (ACM</a:t>
            </a:r>
            <a:r>
              <a:rPr lang="en-US" b="1" dirty="0" smtClean="0">
                <a:latin typeface="Calibri" charset="0"/>
              </a:rPr>
              <a:t>)</a:t>
            </a:r>
          </a:p>
          <a:p>
            <a:pPr marL="508000" lvl="1" indent="0" eaLnBrk="1" hangingPunct="1"/>
            <a:r>
              <a:rPr lang="en-US" sz="1800" dirty="0" smtClean="0">
                <a:latin typeface="Calibri" charset="0"/>
              </a:rPr>
              <a:t>May </a:t>
            </a:r>
            <a:r>
              <a:rPr lang="en-US" sz="1800" dirty="0">
                <a:latin typeface="Calibri" charset="0"/>
              </a:rPr>
              <a:t>2013 in </a:t>
            </a:r>
            <a:r>
              <a:rPr lang="en-US" sz="1800" dirty="0" smtClean="0">
                <a:latin typeface="Calibri" charset="0"/>
              </a:rPr>
              <a:t>Phoenix - sessions, booth</a:t>
            </a:r>
          </a:p>
          <a:p>
            <a:pPr eaLnBrk="1" hangingPunct="1"/>
            <a:endParaRPr lang="en-US" sz="1600" dirty="0">
              <a:latin typeface="Calibri" charset="0"/>
            </a:endParaRPr>
          </a:p>
          <a:p>
            <a:pPr marL="342900" indent="-342900" eaLnBrk="1" hangingPunct="1">
              <a:buFont typeface="Arial"/>
              <a:buChar char="•"/>
            </a:pPr>
            <a:r>
              <a:rPr lang="en-US" b="1" dirty="0">
                <a:latin typeface="Calibri" charset="0"/>
              </a:rPr>
              <a:t>Materials Research Society (MRS</a:t>
            </a:r>
            <a:r>
              <a:rPr lang="en-US" b="1" dirty="0" smtClean="0">
                <a:latin typeface="Calibri" charset="0"/>
              </a:rPr>
              <a:t>)</a:t>
            </a:r>
          </a:p>
          <a:p>
            <a:pPr marL="0" indent="0" eaLnBrk="1" hangingPunct="1"/>
            <a:r>
              <a:rPr lang="en-US" sz="1800" b="1" dirty="0">
                <a:latin typeface="Calibri" charset="0"/>
              </a:rPr>
              <a:t>	</a:t>
            </a:r>
            <a:r>
              <a:rPr lang="en-US" sz="1800" dirty="0" smtClean="0">
                <a:latin typeface="Calibri" charset="0"/>
              </a:rPr>
              <a:t>November 2013 </a:t>
            </a:r>
            <a:r>
              <a:rPr lang="en-US" sz="1800" dirty="0">
                <a:latin typeface="Calibri" charset="0"/>
              </a:rPr>
              <a:t>in Boston &amp; </a:t>
            </a:r>
            <a:r>
              <a:rPr lang="en-US" sz="1800" dirty="0" smtClean="0">
                <a:latin typeface="Calibri" charset="0"/>
              </a:rPr>
              <a:t>April 2014 </a:t>
            </a:r>
            <a:r>
              <a:rPr lang="en-US" sz="1800" dirty="0">
                <a:latin typeface="Calibri" charset="0"/>
              </a:rPr>
              <a:t>in San </a:t>
            </a:r>
            <a:r>
              <a:rPr lang="en-US" sz="1800" dirty="0" smtClean="0">
                <a:latin typeface="Calibri" charset="0"/>
              </a:rPr>
              <a:t>Francisco</a:t>
            </a:r>
          </a:p>
          <a:p>
            <a:pPr eaLnBrk="1" hangingPunct="1"/>
            <a:endParaRPr lang="en-US" sz="1600" dirty="0">
              <a:latin typeface="Calibri" charset="0"/>
            </a:endParaRPr>
          </a:p>
          <a:p>
            <a:pPr marL="342900" indent="-342900" eaLnBrk="1" hangingPunct="1">
              <a:buFont typeface="Arial"/>
              <a:buChar char="•"/>
            </a:pPr>
            <a:r>
              <a:rPr lang="en-US" b="1" dirty="0" smtClean="0">
                <a:latin typeface="Calibri" charset="0"/>
              </a:rPr>
              <a:t>Online Brown-Bag conversations</a:t>
            </a:r>
            <a:endParaRPr lang="en-US" b="1" dirty="0">
              <a:latin typeface="Calibri" charset="0"/>
            </a:endParaRPr>
          </a:p>
          <a:p>
            <a:pPr marL="508000" lvl="1" indent="0" eaLnBrk="1" hangingPunct="1"/>
            <a:r>
              <a:rPr lang="en-US" sz="1800" dirty="0" smtClean="0">
                <a:latin typeface="Calibri" charset="0"/>
              </a:rPr>
              <a:t>All year round, averaging one a month</a:t>
            </a:r>
          </a:p>
          <a:p>
            <a:pPr marL="508000" lvl="1" indent="0" eaLnBrk="1" hangingPunct="1"/>
            <a:r>
              <a:rPr lang="en-US" sz="1800" dirty="0" smtClean="0">
                <a:latin typeface="Calibri" charset="0"/>
              </a:rPr>
              <a:t>Recorded and available to view online</a:t>
            </a:r>
            <a:endParaRPr lang="en-US" dirty="0">
              <a:latin typeface="Calibri" charset="0"/>
            </a:endParaRPr>
          </a:p>
        </p:txBody>
      </p:sp>
      <p:pic>
        <p:nvPicPr>
          <p:cNvPr id="87046"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73175"/>
            <a:ext cx="3035300"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261556" y="6254964"/>
            <a:ext cx="5311422" cy="769441"/>
          </a:xfrm>
          <a:prstGeom prst="rect">
            <a:avLst/>
          </a:prstGeom>
          <a:noFill/>
          <a:ln w="9525">
            <a:noFill/>
            <a:miter lim="800000"/>
            <a:headEnd/>
            <a:tailEnd/>
          </a:ln>
        </p:spPr>
        <p:txBody>
          <a:bodyPr wrap="square">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0C4225"/>
                </a:solidFill>
                <a:latin typeface="Calibri" charset="0"/>
              </a:rPr>
              <a:t>More info: </a:t>
            </a:r>
            <a:r>
              <a:rPr lang="en-US" sz="2000" dirty="0" err="1" smtClean="0">
                <a:solidFill>
                  <a:srgbClr val="0C4225"/>
                </a:solidFill>
                <a:latin typeface="Calibri" charset="0"/>
              </a:rPr>
              <a:t>nisenet.org</a:t>
            </a:r>
            <a:r>
              <a:rPr lang="en-US" sz="2000" dirty="0">
                <a:solidFill>
                  <a:srgbClr val="0C4225"/>
                </a:solidFill>
                <a:latin typeface="Calibri" charset="0"/>
              </a:rPr>
              <a:t>/community/events</a:t>
            </a:r>
          </a:p>
          <a:p>
            <a:pPr eaLnBrk="1" hangingPunct="1">
              <a:buFont typeface="Arial" charset="0"/>
              <a:buChar char="•"/>
            </a:pPr>
            <a:endParaRPr lang="en-US" dirty="0">
              <a:solidFill>
                <a:srgbClr val="0C4225"/>
              </a:solidFill>
              <a:latin typeface="Calibri"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6717172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Title 1"/>
          <p:cNvSpPr>
            <a:spLocks noGrp="1"/>
          </p:cNvSpPr>
          <p:nvPr>
            <p:ph type="title"/>
          </p:nvPr>
        </p:nvSpPr>
        <p:spPr>
          <a:xfrm>
            <a:off x="254000" y="274638"/>
            <a:ext cx="8661400" cy="741362"/>
          </a:xfrm>
        </p:spPr>
        <p:txBody>
          <a:bodyPr>
            <a:normAutofit/>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Online Brown-Bag Conversations</a:t>
            </a:r>
            <a:endParaRPr lang="en-US" sz="4000" dirty="0">
              <a:solidFill>
                <a:srgbClr val="0C4225"/>
              </a:solidFill>
              <a:latin typeface="Georgia" charset="0"/>
              <a:ea typeface="ＭＳ Ｐゴシック" charset="0"/>
              <a:cs typeface="Georgia" charset="0"/>
            </a:endParaRPr>
          </a:p>
        </p:txBody>
      </p:sp>
      <p:sp>
        <p:nvSpPr>
          <p:cNvPr id="87045" name="TextBox 4"/>
          <p:cNvSpPr txBox="1">
            <a:spLocks noChangeArrowheads="1"/>
          </p:cNvSpPr>
          <p:nvPr/>
        </p:nvSpPr>
        <p:spPr bwMode="auto">
          <a:xfrm>
            <a:off x="2293166" y="1471951"/>
            <a:ext cx="685083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685800" indent="-2794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b="1" dirty="0" smtClean="0">
                <a:latin typeface="Calibri" charset="0"/>
              </a:rPr>
              <a:t>This Fall:</a:t>
            </a:r>
          </a:p>
          <a:p>
            <a:pPr marL="342900" indent="-342900" eaLnBrk="1" hangingPunct="1">
              <a:buFont typeface="Arial"/>
              <a:buChar char="•"/>
            </a:pPr>
            <a:r>
              <a:rPr lang="en-US" sz="2000" dirty="0" smtClean="0">
                <a:latin typeface="Calibri" charset="0"/>
              </a:rPr>
              <a:t>Nano for School Groups – October 1</a:t>
            </a:r>
          </a:p>
          <a:p>
            <a:pPr marL="342900" indent="-342900" eaLnBrk="1" hangingPunct="1">
              <a:buFont typeface="Arial"/>
              <a:buChar char="•"/>
            </a:pPr>
            <a:r>
              <a:rPr lang="en-US" sz="2000" dirty="0" smtClean="0">
                <a:latin typeface="Calibri" charset="0"/>
              </a:rPr>
              <a:t>Universal Design Program Workshop Follow-up – October 28</a:t>
            </a:r>
          </a:p>
          <a:p>
            <a:pPr marL="342900" indent="-342900" eaLnBrk="1" hangingPunct="1">
              <a:buFont typeface="Arial"/>
              <a:buChar char="•"/>
            </a:pPr>
            <a:r>
              <a:rPr lang="en-US" sz="2000" dirty="0" smtClean="0">
                <a:latin typeface="Calibri" charset="0"/>
              </a:rPr>
              <a:t>Nano in Food – November 13</a:t>
            </a:r>
          </a:p>
          <a:p>
            <a:pPr marL="0" indent="0" eaLnBrk="1" hangingPunct="1"/>
            <a:endParaRPr lang="en-US" b="1" dirty="0" smtClean="0">
              <a:latin typeface="Calibri" charset="0"/>
            </a:endParaRPr>
          </a:p>
          <a:p>
            <a:pPr marL="0" indent="0" eaLnBrk="1" hangingPunct="1"/>
            <a:r>
              <a:rPr lang="en-US" b="1" dirty="0" smtClean="0">
                <a:latin typeface="Calibri" charset="0"/>
              </a:rPr>
              <a:t>Coming Up Winter/Spring 2014:</a:t>
            </a:r>
          </a:p>
          <a:p>
            <a:pPr marL="342900" indent="-342900" eaLnBrk="1" hangingPunct="1">
              <a:buFont typeface="Arial"/>
              <a:buChar char="•"/>
            </a:pPr>
            <a:r>
              <a:rPr lang="en-US" sz="2000" dirty="0" smtClean="0">
                <a:latin typeface="Calibri" charset="0"/>
              </a:rPr>
              <a:t>For NanoDays:</a:t>
            </a:r>
          </a:p>
          <a:p>
            <a:pPr marL="850900" lvl="1" indent="-342900" eaLnBrk="1" hangingPunct="1">
              <a:buFont typeface="Courier New"/>
              <a:buChar char="o"/>
            </a:pPr>
            <a:r>
              <a:rPr lang="en-US" sz="2000" dirty="0" smtClean="0">
                <a:latin typeface="Calibri" charset="0"/>
              </a:rPr>
              <a:t>What’s Coming in the NanoDays kit</a:t>
            </a:r>
          </a:p>
          <a:p>
            <a:pPr marL="850900" lvl="1" indent="-342900" eaLnBrk="1" hangingPunct="1">
              <a:buFont typeface="Courier New"/>
              <a:buChar char="o"/>
            </a:pPr>
            <a:r>
              <a:rPr lang="en-US" sz="2000" dirty="0" smtClean="0">
                <a:latin typeface="Calibri" charset="0"/>
              </a:rPr>
              <a:t>Hosting a Bilingual NanoDays</a:t>
            </a:r>
          </a:p>
          <a:p>
            <a:pPr marL="850900" lvl="1" indent="-342900" eaLnBrk="1" hangingPunct="1">
              <a:buFont typeface="Courier New"/>
              <a:buChar char="o"/>
            </a:pPr>
            <a:r>
              <a:rPr lang="en-US" sz="2000" dirty="0" smtClean="0">
                <a:latin typeface="Calibri" charset="0"/>
              </a:rPr>
              <a:t>Science Behind NanoDays</a:t>
            </a:r>
          </a:p>
          <a:p>
            <a:pPr marL="342900" indent="-342900" eaLnBrk="1" hangingPunct="1">
              <a:buFont typeface="Arial"/>
              <a:buChar char="•"/>
            </a:pPr>
            <a:r>
              <a:rPr lang="en-US" sz="2000" dirty="0" smtClean="0">
                <a:latin typeface="Calibri" charset="0"/>
              </a:rPr>
              <a:t>Nano for Summer Camps</a:t>
            </a:r>
          </a:p>
          <a:p>
            <a:pPr marL="342900" indent="-342900" eaLnBrk="1" hangingPunct="1">
              <a:buFont typeface="Arial"/>
              <a:buChar char="•"/>
            </a:pPr>
            <a:r>
              <a:rPr lang="en-US" sz="2000" dirty="0" smtClean="0">
                <a:latin typeface="Calibri" charset="0"/>
              </a:rPr>
              <a:t>Nano and Society</a:t>
            </a:r>
            <a:endParaRPr lang="en-US" sz="2000" dirty="0">
              <a:latin typeface="Calibri" charset="0"/>
            </a:endParaRPr>
          </a:p>
          <a:p>
            <a:pPr marL="342900" indent="-342900" eaLnBrk="1" hangingPunct="1">
              <a:buFont typeface="Arial"/>
              <a:buChar char="•"/>
            </a:pPr>
            <a:endParaRPr lang="en-US" dirty="0" smtClean="0">
              <a:latin typeface="Calibri" charset="0"/>
            </a:endParaRPr>
          </a:p>
          <a:p>
            <a:pPr marL="342900" indent="-342900" eaLnBrk="1" hangingPunct="1">
              <a:buFont typeface="Arial"/>
              <a:buChar char="•"/>
            </a:pPr>
            <a:endParaRPr lang="en-US" dirty="0">
              <a:latin typeface="Calibri" charset="0"/>
            </a:endParaRPr>
          </a:p>
          <a:p>
            <a:pPr marL="342900" indent="-342900" eaLnBrk="1" hangingPunct="1">
              <a:buFont typeface="Arial"/>
              <a:buChar char="•"/>
            </a:pPr>
            <a:endParaRPr lang="en-US" sz="2000" b="1" dirty="0">
              <a:latin typeface="Calibri" charset="0"/>
            </a:endParaRPr>
          </a:p>
        </p:txBody>
      </p:sp>
      <p:sp>
        <p:nvSpPr>
          <p:cNvPr id="7" name="TextBox 6"/>
          <p:cNvSpPr txBox="1">
            <a:spLocks noChangeArrowheads="1"/>
          </p:cNvSpPr>
          <p:nvPr/>
        </p:nvSpPr>
        <p:spPr bwMode="auto">
          <a:xfrm>
            <a:off x="4261556" y="6254964"/>
            <a:ext cx="5311422" cy="769441"/>
          </a:xfrm>
          <a:prstGeom prst="rect">
            <a:avLst/>
          </a:prstGeom>
          <a:noFill/>
          <a:ln w="9525">
            <a:noFill/>
            <a:miter lim="800000"/>
            <a:headEnd/>
            <a:tailEnd/>
          </a:ln>
        </p:spPr>
        <p:txBody>
          <a:bodyPr wrap="square">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0C4225"/>
                </a:solidFill>
                <a:latin typeface="Calibri" charset="0"/>
              </a:rPr>
              <a:t>More info: </a:t>
            </a:r>
            <a:r>
              <a:rPr lang="en-US" sz="2000" dirty="0" err="1" smtClean="0">
                <a:solidFill>
                  <a:srgbClr val="0C4225"/>
                </a:solidFill>
                <a:latin typeface="Calibri" charset="0"/>
              </a:rPr>
              <a:t>nisenet.org</a:t>
            </a:r>
            <a:r>
              <a:rPr lang="en-US" sz="2000" dirty="0">
                <a:solidFill>
                  <a:srgbClr val="0C4225"/>
                </a:solidFill>
                <a:latin typeface="Calibri" charset="0"/>
              </a:rPr>
              <a:t>/community/events</a:t>
            </a:r>
          </a:p>
          <a:p>
            <a:pPr eaLnBrk="1" hangingPunct="1">
              <a:buFont typeface="Arial" charset="0"/>
              <a:buChar char="•"/>
            </a:pPr>
            <a:endParaRPr lang="en-US" dirty="0">
              <a:solidFill>
                <a:srgbClr val="0C4225"/>
              </a:solidFill>
              <a:latin typeface="Calibri" charset="0"/>
            </a:endParaRPr>
          </a:p>
        </p:txBody>
      </p:sp>
      <p:sp>
        <p:nvSpPr>
          <p:cNvPr id="6" name="Rectangle 5"/>
          <p:cNvSpPr/>
          <p:nvPr/>
        </p:nvSpPr>
        <p:spPr>
          <a:xfrm>
            <a:off x="254000" y="4308393"/>
            <a:ext cx="1574800" cy="1631216"/>
          </a:xfrm>
          <a:prstGeom prst="rect">
            <a:avLst/>
          </a:prstGeom>
        </p:spPr>
        <p:txBody>
          <a:bodyPr wrap="square">
            <a:spAutoFit/>
          </a:bodyPr>
          <a:lstStyle/>
          <a:p>
            <a:pPr marL="0" indent="0" eaLnBrk="1" hangingPunct="1"/>
            <a:r>
              <a:rPr lang="en-US" sz="2000" i="1" dirty="0">
                <a:latin typeface="Calibri" charset="0"/>
              </a:rPr>
              <a:t>All past </a:t>
            </a:r>
            <a:r>
              <a:rPr lang="en-US" sz="2000" i="1" dirty="0" smtClean="0">
                <a:latin typeface="Calibri" charset="0"/>
              </a:rPr>
              <a:t>brown-bags are </a:t>
            </a:r>
            <a:r>
              <a:rPr lang="en-US" sz="2000" i="1" dirty="0">
                <a:latin typeface="Calibri" charset="0"/>
              </a:rPr>
              <a:t>recorded and available </a:t>
            </a:r>
            <a:r>
              <a:rPr lang="en-US" sz="2000" i="1" dirty="0" smtClean="0">
                <a:latin typeface="Calibri" charset="0"/>
              </a:rPr>
              <a:t>online.</a:t>
            </a:r>
            <a:endParaRPr lang="en-US" sz="2000" dirty="0">
              <a:latin typeface="Calibri" charset="0"/>
            </a:endParaRPr>
          </a:p>
        </p:txBody>
      </p:sp>
      <p:pic>
        <p:nvPicPr>
          <p:cNvPr id="8" name="Picture 7" descr="nano_bb_icon_500x5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1471951"/>
            <a:ext cx="1880408" cy="188040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6688646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81924" name="Title 1"/>
          <p:cNvSpPr>
            <a:spLocks noGrp="1"/>
          </p:cNvSpPr>
          <p:nvPr>
            <p:ph type="title"/>
          </p:nvPr>
        </p:nvSpPr>
        <p:spPr>
          <a:xfrm>
            <a:off x="268288" y="274638"/>
            <a:ext cx="6272212"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Stay in Touch</a:t>
            </a:r>
          </a:p>
        </p:txBody>
      </p:sp>
      <p:sp>
        <p:nvSpPr>
          <p:cNvPr id="81925" name="TextBox 4"/>
          <p:cNvSpPr txBox="1">
            <a:spLocks noChangeArrowheads="1"/>
          </p:cNvSpPr>
          <p:nvPr/>
        </p:nvSpPr>
        <p:spPr bwMode="auto">
          <a:xfrm>
            <a:off x="280988" y="1625600"/>
            <a:ext cx="58293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indent="-2286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latin typeface="Calibri" charset="0"/>
              </a:rPr>
              <a:t>Website </a:t>
            </a:r>
          </a:p>
          <a:p>
            <a:pPr eaLnBrk="1" hangingPunct="1"/>
            <a:r>
              <a:rPr lang="en-US" sz="2800" b="1" dirty="0">
                <a:latin typeface="Calibri" charset="0"/>
              </a:rPr>
              <a:t>networking tools</a:t>
            </a:r>
          </a:p>
          <a:p>
            <a:pPr eaLnBrk="1" hangingPunct="1"/>
            <a:endParaRPr lang="en-US" dirty="0">
              <a:latin typeface="Calibri" charset="0"/>
            </a:endParaRPr>
          </a:p>
          <a:p>
            <a:pPr lvl="1" eaLnBrk="1" hangingPunct="1">
              <a:buFont typeface="Arial" charset="0"/>
              <a:buChar char="•"/>
            </a:pPr>
            <a:r>
              <a:rPr lang="en-US" dirty="0">
                <a:latin typeface="Calibri" charset="0"/>
              </a:rPr>
              <a:t>Update your profile on the </a:t>
            </a:r>
            <a:r>
              <a:rPr lang="en-US" dirty="0" smtClean="0">
                <a:latin typeface="Calibri" charset="0"/>
              </a:rPr>
              <a:t>website </a:t>
            </a:r>
            <a:r>
              <a:rPr lang="en-US" sz="2000" dirty="0" err="1" smtClean="0">
                <a:solidFill>
                  <a:srgbClr val="0C4225"/>
                </a:solidFill>
                <a:latin typeface="Calibri" charset="0"/>
              </a:rPr>
              <a:t>nisenet.org</a:t>
            </a:r>
            <a:r>
              <a:rPr lang="en-US" sz="2000" dirty="0">
                <a:solidFill>
                  <a:srgbClr val="0C4225"/>
                </a:solidFill>
                <a:latin typeface="Calibri" charset="0"/>
              </a:rPr>
              <a:t>/</a:t>
            </a:r>
            <a:r>
              <a:rPr lang="en-US" sz="2000" dirty="0" err="1">
                <a:solidFill>
                  <a:srgbClr val="0C4225"/>
                </a:solidFill>
                <a:latin typeface="Calibri" charset="0"/>
              </a:rPr>
              <a:t>faq</a:t>
            </a:r>
            <a:endParaRPr lang="en-US" sz="2000" dirty="0">
              <a:solidFill>
                <a:srgbClr val="0C4225"/>
              </a:solidFill>
              <a:latin typeface="Calibri" charset="0"/>
            </a:endParaRPr>
          </a:p>
          <a:p>
            <a:pPr lvl="1" eaLnBrk="1" hangingPunct="1">
              <a:buFont typeface="Arial" charset="0"/>
              <a:buChar char="•"/>
            </a:pPr>
            <a:endParaRPr lang="en-US" dirty="0">
              <a:latin typeface="Calibri" charset="0"/>
            </a:endParaRPr>
          </a:p>
          <a:p>
            <a:pPr lvl="1" eaLnBrk="1" hangingPunct="1">
              <a:buFont typeface="Arial" charset="0"/>
              <a:buChar char="•"/>
            </a:pPr>
            <a:r>
              <a:rPr lang="en-US" dirty="0">
                <a:latin typeface="Calibri" charset="0"/>
              </a:rPr>
              <a:t>Sign up for the monthly </a:t>
            </a:r>
          </a:p>
          <a:p>
            <a:pPr lvl="1" eaLnBrk="1" hangingPunct="1"/>
            <a:r>
              <a:rPr lang="en-US" i="1" dirty="0">
                <a:latin typeface="Calibri" charset="0"/>
              </a:rPr>
              <a:t>	</a:t>
            </a:r>
            <a:r>
              <a:rPr lang="en-US" i="1" dirty="0" smtClean="0">
                <a:latin typeface="Calibri" charset="0"/>
              </a:rPr>
              <a:t>Nano Bite</a:t>
            </a:r>
            <a:r>
              <a:rPr lang="en-US" dirty="0" smtClean="0">
                <a:latin typeface="Calibri" charset="0"/>
              </a:rPr>
              <a:t> newsletter</a:t>
            </a:r>
          </a:p>
          <a:p>
            <a:pPr lvl="1" eaLnBrk="1" hangingPunct="1"/>
            <a:r>
              <a:rPr lang="en-US" dirty="0" smtClean="0">
                <a:solidFill>
                  <a:srgbClr val="0C4225"/>
                </a:solidFill>
                <a:latin typeface="Calibri" charset="0"/>
              </a:rPr>
              <a:t>   </a:t>
            </a:r>
            <a:r>
              <a:rPr lang="en-US" sz="2000" dirty="0" err="1" smtClean="0">
                <a:solidFill>
                  <a:srgbClr val="0C4225"/>
                </a:solidFill>
                <a:latin typeface="Calibri" charset="0"/>
              </a:rPr>
              <a:t>nisenet.org</a:t>
            </a:r>
            <a:r>
              <a:rPr lang="en-US" sz="2000" dirty="0" smtClean="0">
                <a:solidFill>
                  <a:srgbClr val="0C4225"/>
                </a:solidFill>
                <a:latin typeface="Calibri" charset="0"/>
              </a:rPr>
              <a:t>/community/</a:t>
            </a:r>
            <a:r>
              <a:rPr lang="en-US" sz="2000" dirty="0" err="1" smtClean="0">
                <a:solidFill>
                  <a:srgbClr val="0C4225"/>
                </a:solidFill>
                <a:latin typeface="Calibri" charset="0"/>
              </a:rPr>
              <a:t>nanobite</a:t>
            </a:r>
            <a:endParaRPr lang="en-US" sz="2000" dirty="0">
              <a:latin typeface="Calibri" charset="0"/>
            </a:endParaRPr>
          </a:p>
          <a:p>
            <a:pPr lvl="1" eaLnBrk="1" hangingPunct="1"/>
            <a:endParaRPr lang="en-US" dirty="0">
              <a:latin typeface="Calibri" charset="0"/>
            </a:endParaRPr>
          </a:p>
          <a:p>
            <a:pPr lvl="1" eaLnBrk="1" hangingPunct="1">
              <a:buFont typeface="Arial" charset="0"/>
              <a:buChar char="•"/>
            </a:pPr>
            <a:r>
              <a:rPr lang="en-US" dirty="0">
                <a:latin typeface="Calibri" charset="0"/>
              </a:rPr>
              <a:t>Join our social networking </a:t>
            </a:r>
            <a:r>
              <a:rPr lang="en-US" dirty="0" smtClean="0">
                <a:latin typeface="Calibri" charset="0"/>
              </a:rPr>
              <a:t>sites</a:t>
            </a:r>
          </a:p>
          <a:p>
            <a:pPr marL="228600" lvl="1" indent="0" eaLnBrk="1" hangingPunct="1"/>
            <a:r>
              <a:rPr lang="en-US" dirty="0" smtClean="0">
                <a:solidFill>
                  <a:srgbClr val="0C4225"/>
                </a:solidFill>
                <a:latin typeface="Calibri" charset="0"/>
              </a:rPr>
              <a:t>    </a:t>
            </a:r>
            <a:r>
              <a:rPr lang="en-US" sz="2000" dirty="0" err="1" smtClean="0">
                <a:solidFill>
                  <a:srgbClr val="0C4225"/>
                </a:solidFill>
                <a:latin typeface="Calibri" charset="0"/>
              </a:rPr>
              <a:t>nisenet.org</a:t>
            </a:r>
            <a:r>
              <a:rPr lang="en-US" sz="2000" dirty="0">
                <a:solidFill>
                  <a:srgbClr val="0C4225"/>
                </a:solidFill>
                <a:latin typeface="Calibri" charset="0"/>
              </a:rPr>
              <a:t>/</a:t>
            </a:r>
            <a:r>
              <a:rPr lang="en-US" sz="2000" dirty="0" smtClean="0">
                <a:solidFill>
                  <a:srgbClr val="0C4225"/>
                </a:solidFill>
                <a:latin typeface="Calibri" charset="0"/>
              </a:rPr>
              <a:t>community</a:t>
            </a:r>
            <a:endParaRPr lang="en-US" sz="2000" dirty="0">
              <a:latin typeface="Calibri" charset="0"/>
            </a:endParaRPr>
          </a:p>
          <a:p>
            <a:pPr eaLnBrk="1" hangingPunct="1">
              <a:buFont typeface="Arial" charset="0"/>
              <a:buChar char="•"/>
            </a:pPr>
            <a:endParaRPr lang="en-US" dirty="0">
              <a:latin typeface="Calibri" charset="0"/>
            </a:endParaRPr>
          </a:p>
        </p:txBody>
      </p:sp>
      <p:pic>
        <p:nvPicPr>
          <p:cNvPr id="81926"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0288" y="4743450"/>
            <a:ext cx="2476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0288" y="3778250"/>
            <a:ext cx="24765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0288" y="5829300"/>
            <a:ext cx="24765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1" descr="nisenet_bar.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54488" y="1577975"/>
            <a:ext cx="44323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1938814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7412"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Welcome</a:t>
            </a:r>
            <a:endParaRPr lang="en-US" sz="4000" dirty="0">
              <a:solidFill>
                <a:srgbClr val="0C4225"/>
              </a:solidFill>
              <a:latin typeface="Georgia" charset="0"/>
              <a:ea typeface="ＭＳ Ｐゴシック" charset="0"/>
              <a:cs typeface="Georgia" charset="0"/>
            </a:endParaRPr>
          </a:p>
        </p:txBody>
      </p:sp>
      <p:pic>
        <p:nvPicPr>
          <p:cNvPr id="17414"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639251" y="1492066"/>
            <a:ext cx="8278967" cy="5386089"/>
          </a:xfrm>
          <a:prstGeom prst="rect">
            <a:avLst/>
          </a:prstGeom>
        </p:spPr>
        <p:txBody>
          <a:bodyPr wrap="square">
            <a:spAutoFit/>
          </a:bodyPr>
          <a:lstStyle/>
          <a:p>
            <a:pPr>
              <a:defRPr/>
            </a:pPr>
            <a:r>
              <a:rPr lang="en-US" sz="2800" b="1" dirty="0" smtClean="0">
                <a:latin typeface="+mn-lt"/>
                <a:ea typeface="ＭＳ Ｐゴシック" charset="-128"/>
                <a:cs typeface="ＭＳ Ｐゴシック" charset="-128"/>
              </a:rPr>
              <a:t>Introductions</a:t>
            </a:r>
            <a:endParaRPr lang="en-US" sz="2800" b="1" dirty="0">
              <a:latin typeface="+mn-lt"/>
              <a:ea typeface="ＭＳ Ｐゴシック" charset="-128"/>
              <a:cs typeface="ＭＳ Ｐゴシック" charset="-128"/>
            </a:endParaRPr>
          </a:p>
          <a:p>
            <a:pPr>
              <a:defRPr/>
            </a:pPr>
            <a:endParaRPr lang="en-US" sz="2400" dirty="0">
              <a:latin typeface="+mn-lt"/>
              <a:ea typeface="ＭＳ Ｐゴシック" charset="-128"/>
              <a:cs typeface="ＭＳ Ｐゴシック" charset="-128"/>
            </a:endParaRPr>
          </a:p>
          <a:p>
            <a:pPr>
              <a:defRPr/>
            </a:pPr>
            <a:r>
              <a:rPr lang="en-US" sz="2800" b="1" dirty="0">
                <a:latin typeface="+mn-lt"/>
                <a:ea typeface="ＭＳ Ｐゴシック" charset="-128"/>
                <a:cs typeface="ＭＳ Ｐゴシック" charset="-128"/>
              </a:rPr>
              <a:t>Logistics </a:t>
            </a:r>
          </a:p>
          <a:p>
            <a:pPr marL="342900" indent="-342900">
              <a:buFont typeface="Arial"/>
              <a:buChar char="•"/>
              <a:defRPr/>
            </a:pPr>
            <a:r>
              <a:rPr lang="en-US" sz="2400" dirty="0" smtClean="0">
                <a:latin typeface="+mn-lt"/>
                <a:ea typeface="ＭＳ Ｐゴシック" charset="-128"/>
                <a:cs typeface="ＭＳ Ｐゴシック" charset="-128"/>
              </a:rPr>
              <a:t>restrooms</a:t>
            </a:r>
          </a:p>
          <a:p>
            <a:pPr marL="342900" indent="-342900">
              <a:buFont typeface="Arial"/>
              <a:buChar char="•"/>
              <a:defRPr/>
            </a:pPr>
            <a:r>
              <a:rPr lang="en-US" sz="2400" dirty="0" smtClean="0">
                <a:latin typeface="+mn-lt"/>
                <a:ea typeface="ＭＳ Ｐゴシック" charset="-128"/>
                <a:cs typeface="ＭＳ Ｐゴシック" charset="-128"/>
              </a:rPr>
              <a:t>handouts</a:t>
            </a:r>
          </a:p>
          <a:p>
            <a:pPr marL="342900" indent="-342900">
              <a:buFont typeface="Arial"/>
              <a:buChar char="•"/>
              <a:defRPr/>
            </a:pPr>
            <a:r>
              <a:rPr lang="en-US" dirty="0" smtClean="0">
                <a:latin typeface="+mn-lt"/>
                <a:ea typeface="ＭＳ Ｐゴシック" charset="-128"/>
                <a:cs typeface="ＭＳ Ｐゴシック" charset="-128"/>
              </a:rPr>
              <a:t>getting a copy of slides</a:t>
            </a:r>
            <a:endParaRPr lang="en-US" sz="2400" dirty="0" smtClean="0">
              <a:latin typeface="+mn-lt"/>
              <a:ea typeface="ＭＳ Ｐゴシック" charset="-128"/>
              <a:cs typeface="ＭＳ Ｐゴシック" charset="-128"/>
            </a:endParaRPr>
          </a:p>
          <a:p>
            <a:pPr marL="342900" indent="-342900">
              <a:buFont typeface="Arial"/>
              <a:buChar char="•"/>
              <a:defRPr/>
            </a:pPr>
            <a:r>
              <a:rPr lang="en-US" sz="2400" dirty="0" smtClean="0">
                <a:latin typeface="+mn-lt"/>
                <a:ea typeface="ＭＳ Ｐゴシック" charset="-128"/>
                <a:cs typeface="ＭＳ Ｐゴシック" charset="-128"/>
              </a:rPr>
              <a:t>reimbursement forms</a:t>
            </a:r>
          </a:p>
          <a:p>
            <a:pPr marL="342900" indent="-342900">
              <a:buFont typeface="Arial"/>
              <a:buChar char="•"/>
              <a:defRPr/>
            </a:pPr>
            <a:r>
              <a:rPr lang="en-US" dirty="0" smtClean="0">
                <a:latin typeface="+mn-lt"/>
                <a:ea typeface="ＭＳ Ｐゴシック" charset="-128"/>
                <a:cs typeface="ＭＳ Ｐゴシック" charset="-128"/>
              </a:rPr>
              <a:t>luggage </a:t>
            </a:r>
            <a:endParaRPr lang="en-US" sz="2400" dirty="0" smtClean="0">
              <a:latin typeface="+mn-lt"/>
              <a:ea typeface="ＭＳ Ｐゴシック" charset="-128"/>
              <a:cs typeface="ＭＳ Ｐゴシック" charset="-128"/>
            </a:endParaRPr>
          </a:p>
          <a:p>
            <a:pPr marL="342900" indent="-342900">
              <a:buFont typeface="Arial"/>
              <a:buChar char="•"/>
              <a:defRPr/>
            </a:pPr>
            <a:r>
              <a:rPr lang="en-US" sz="2400" dirty="0" smtClean="0">
                <a:latin typeface="+mn-lt"/>
                <a:ea typeface="ＭＳ Ｐゴシック" charset="-128"/>
                <a:cs typeface="ＭＳ Ｐゴシック" charset="-128"/>
              </a:rPr>
              <a:t>airport rides </a:t>
            </a:r>
          </a:p>
          <a:p>
            <a:pPr marL="342900" indent="-342900">
              <a:buFont typeface="Arial"/>
              <a:buChar char="•"/>
              <a:defRPr/>
            </a:pPr>
            <a:r>
              <a:rPr lang="en-US" dirty="0" smtClean="0">
                <a:latin typeface="+mn-lt"/>
                <a:ea typeface="ＭＳ Ｐゴシック" charset="-128"/>
                <a:cs typeface="ＭＳ Ｐゴシック" charset="-128"/>
              </a:rPr>
              <a:t>dinner tonight</a:t>
            </a:r>
          </a:p>
          <a:p>
            <a:pPr>
              <a:defRPr/>
            </a:pPr>
            <a:endParaRPr lang="en-US" dirty="0" smtClean="0">
              <a:latin typeface="+mn-lt"/>
              <a:ea typeface="ＭＳ Ｐゴシック" charset="-128"/>
              <a:cs typeface="ＭＳ Ｐゴシック" charset="-128"/>
            </a:endParaRPr>
          </a:p>
          <a:p>
            <a:pPr>
              <a:defRPr/>
            </a:pPr>
            <a:r>
              <a:rPr lang="en-US" b="1" dirty="0" smtClean="0">
                <a:ea typeface="ＭＳ Ｐゴシック" charset="-128"/>
                <a:cs typeface="ＭＳ Ｐゴシック" charset="-128"/>
              </a:rPr>
              <a:t>Swap Table </a:t>
            </a:r>
            <a:endParaRPr lang="en-US" b="1" dirty="0">
              <a:ea typeface="ＭＳ Ｐゴシック" charset="-128"/>
              <a:cs typeface="ＭＳ Ｐゴシック" charset="-128"/>
            </a:endParaRPr>
          </a:p>
          <a:p>
            <a:pPr>
              <a:defRPr/>
            </a:pPr>
            <a:endParaRPr lang="en-US" sz="2400" dirty="0" smtClean="0">
              <a:latin typeface="+mn-lt"/>
              <a:ea typeface="ＭＳ Ｐゴシック" charset="-128"/>
              <a:cs typeface="ＭＳ Ｐゴシック" charset="-128"/>
            </a:endParaRPr>
          </a:p>
          <a:p>
            <a:pPr>
              <a:defRPr/>
            </a:pPr>
            <a:endParaRPr lang="en-US" sz="2400" dirty="0">
              <a:latin typeface="+mn-lt"/>
              <a:ea typeface="ＭＳ Ｐゴシック" charset="-128"/>
              <a:cs typeface="ＭＳ Ｐゴシック" charset="-128"/>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97682"/>
            <a:ext cx="4170237" cy="556031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2429450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22851"/>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9" name="Rectangle 8"/>
          <p:cNvSpPr/>
          <p:nvPr/>
        </p:nvSpPr>
        <p:spPr>
          <a:xfrm>
            <a:off x="0" y="5200589"/>
            <a:ext cx="9144000" cy="164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spcAft>
                <a:spcPts val="200"/>
              </a:spcAft>
              <a:defRPr/>
            </a:pPr>
            <a:r>
              <a:rPr lang="en-US" sz="1800" b="1" dirty="0">
                <a:latin typeface="Calibri" charset="0"/>
              </a:rPr>
              <a:t>Cynthia Needham, </a:t>
            </a:r>
            <a:r>
              <a:rPr lang="en-US" sz="1800" dirty="0">
                <a:latin typeface="Calibri" charset="0"/>
              </a:rPr>
              <a:t>ICAN Productions</a:t>
            </a:r>
          </a:p>
        </p:txBody>
      </p:sp>
      <p:sp>
        <p:nvSpPr>
          <p:cNvPr id="87044" name="Rectangle 3"/>
          <p:cNvSpPr txBox="1">
            <a:spLocks noChangeArrowheads="1"/>
          </p:cNvSpPr>
          <p:nvPr/>
        </p:nvSpPr>
        <p:spPr bwMode="auto">
          <a:xfrm>
            <a:off x="2586038" y="5691127"/>
            <a:ext cx="5295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87045"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0800" y="5665727"/>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1" descr="Nanotubes parad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13337"/>
            <a:ext cx="9144000" cy="39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221966" y="-155259"/>
            <a:ext cx="6914398"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dirty="0">
              <a:solidFill>
                <a:srgbClr val="0C4225"/>
              </a:solidFill>
              <a:latin typeface="Georgia" charset="0"/>
              <a:cs typeface="Georgia" charset="0"/>
            </a:endParaRPr>
          </a:p>
          <a:p>
            <a:pPr algn="ctr"/>
            <a:r>
              <a:rPr lang="en-US" sz="4800" dirty="0" smtClean="0">
                <a:solidFill>
                  <a:srgbClr val="0C4225"/>
                </a:solidFill>
                <a:latin typeface="Georgia" charset="0"/>
                <a:cs typeface="Georgia" charset="0"/>
              </a:rPr>
              <a:t>Thank you!</a:t>
            </a:r>
          </a:p>
          <a:p>
            <a:pPr algn="ctr"/>
            <a:r>
              <a:rPr lang="en-US" sz="2000" dirty="0">
                <a:solidFill>
                  <a:srgbClr val="0C4225"/>
                </a:solidFill>
                <a:latin typeface="Georgia" charset="0"/>
                <a:cs typeface="Georgia" charset="0"/>
              </a:rPr>
              <a:t>To all our partners - we could not do this work without you!</a:t>
            </a:r>
            <a:endParaRPr lang="en-US" sz="2000" dirty="0">
              <a:latin typeface="Calibri" charset="0"/>
            </a:endParaRPr>
          </a:p>
          <a:p>
            <a:pPr algn="ctr"/>
            <a:endParaRPr lang="en-US" sz="4800" dirty="0" smtClean="0">
              <a:solidFill>
                <a:srgbClr val="0C4225"/>
              </a:solidFill>
              <a:latin typeface="Georgia" charset="0"/>
              <a:cs typeface="Georgia" charset="0"/>
            </a:endParaRPr>
          </a:p>
          <a:p>
            <a:pPr algn="ctr"/>
            <a:endParaRPr lang="en-US" sz="2000" dirty="0">
              <a:solidFill>
                <a:srgbClr val="0C4225"/>
              </a:solidFill>
              <a:latin typeface="Georgia" charset="0"/>
              <a:cs typeface="Georgia" charset="0"/>
            </a:endParaRPr>
          </a:p>
        </p:txBody>
      </p:sp>
      <p:sp>
        <p:nvSpPr>
          <p:cNvPr id="11" name="Rectangle 10"/>
          <p:cNvSpPr/>
          <p:nvPr/>
        </p:nvSpPr>
        <p:spPr>
          <a:xfrm>
            <a:off x="0" y="5288438"/>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402" y="4622800"/>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732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pic>
        <p:nvPicPr>
          <p:cNvPr id="124930"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6"/>
          <p:cNvSpPr>
            <a:spLocks noChangeArrowheads="1"/>
          </p:cNvSpPr>
          <p:nvPr/>
        </p:nvSpPr>
        <p:spPr bwMode="auto">
          <a:xfrm>
            <a:off x="1380273" y="127000"/>
            <a:ext cx="65977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dirty="0">
              <a:solidFill>
                <a:srgbClr val="0C4225"/>
              </a:solidFill>
              <a:latin typeface="Georgia" charset="0"/>
              <a:cs typeface="Georgia" charset="0"/>
            </a:endParaRPr>
          </a:p>
          <a:p>
            <a:pPr algn="ctr"/>
            <a:r>
              <a:rPr lang="en-US" sz="4800" dirty="0" smtClean="0">
                <a:solidFill>
                  <a:srgbClr val="0C4225"/>
                </a:solidFill>
                <a:latin typeface="Georgia" charset="0"/>
                <a:cs typeface="Georgia" charset="0"/>
              </a:rPr>
              <a:t>Questions &amp; Discussion</a:t>
            </a:r>
          </a:p>
          <a:p>
            <a:pPr algn="ctr"/>
            <a:endParaRPr lang="en-US" sz="2000" dirty="0">
              <a:solidFill>
                <a:srgbClr val="0C4225"/>
              </a:solidFill>
              <a:latin typeface="Georgia" charset="0"/>
              <a:cs typeface="Georgia" charset="0"/>
            </a:endParaRPr>
          </a:p>
        </p:txBody>
      </p:sp>
      <p:pic>
        <p:nvPicPr>
          <p:cNvPr id="124932"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8" y="2079625"/>
            <a:ext cx="9144001"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622256"/>
            <a:ext cx="1212398" cy="471488"/>
          </a:xfrm>
          <a:prstGeom prst="rect">
            <a:avLst/>
          </a:prstGeom>
        </p:spPr>
      </p:pic>
    </p:spTree>
    <p:extLst>
      <p:ext uri="{BB962C8B-B14F-4D97-AF65-F5344CB8AC3E}">
        <p14:creationId xmlns:p14="http://schemas.microsoft.com/office/powerpoint/2010/main" val="156802304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2465782"/>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7892493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2752925"/>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7892493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5299"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Mini-Grant Presenters</a:t>
            </a:r>
            <a:endParaRPr lang="en-US" sz="4000" dirty="0">
              <a:solidFill>
                <a:srgbClr val="0C4225"/>
              </a:solidFill>
              <a:latin typeface="Georgia" charset="0"/>
              <a:ea typeface="ＭＳ Ｐゴシック" charset="0"/>
              <a:cs typeface="Georgia" charset="0"/>
            </a:endParaRPr>
          </a:p>
        </p:txBody>
      </p:sp>
      <p:sp>
        <p:nvSpPr>
          <p:cNvPr id="55300" name="TextBox 4"/>
          <p:cNvSpPr txBox="1">
            <a:spLocks noChangeArrowheads="1"/>
          </p:cNvSpPr>
          <p:nvPr/>
        </p:nvSpPr>
        <p:spPr bwMode="auto">
          <a:xfrm>
            <a:off x="254000" y="1492250"/>
            <a:ext cx="876617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endParaRPr lang="en-US" dirty="0">
              <a:solidFill>
                <a:srgbClr val="FF0000"/>
              </a:solidFill>
              <a:latin typeface="Calibri" charset="0"/>
            </a:endParaRP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a:solidFill>
                  <a:srgbClr val="FF0000"/>
                </a:solidFill>
                <a:latin typeface="Calibri" charset="0"/>
              </a:rPr>
              <a:t>organization</a:t>
            </a:r>
            <a:r>
              <a:rPr lang="en-US" dirty="0" smtClean="0">
                <a:solidFill>
                  <a:srgbClr val="FF0000"/>
                </a:solidFill>
                <a:latin typeface="Calibri" charset="0"/>
              </a:rPr>
              <a:t/>
            </a:r>
            <a:br>
              <a:rPr lang="en-US" dirty="0" smtClean="0">
                <a:solidFill>
                  <a:srgbClr val="FF0000"/>
                </a:solidFill>
                <a:latin typeface="Calibri" charset="0"/>
              </a:rPr>
            </a:br>
            <a:endParaRPr lang="en-US" sz="1800" dirty="0">
              <a:latin typeface="Calibri" charset="0"/>
            </a:endParaRPr>
          </a:p>
        </p:txBody>
      </p:sp>
      <p:grpSp>
        <p:nvGrpSpPr>
          <p:cNvPr id="2" name="Group 1"/>
          <p:cNvGrpSpPr/>
          <p:nvPr/>
        </p:nvGrpSpPr>
        <p:grpSpPr>
          <a:xfrm>
            <a:off x="3462047" y="5232221"/>
            <a:ext cx="5742165" cy="1150085"/>
            <a:chOff x="3401835" y="166135"/>
            <a:chExt cx="5742165" cy="1150085"/>
          </a:xfrm>
        </p:grpSpPr>
        <p:sp>
          <p:nvSpPr>
            <p:cNvPr id="7" name="Isosceles Triangle 6"/>
            <p:cNvSpPr/>
            <p:nvPr/>
          </p:nvSpPr>
          <p:spPr>
            <a:xfrm rot="16200000">
              <a:off x="4236066" y="-268581"/>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8" name="Rounded Rectangle 7"/>
            <p:cNvSpPr>
              <a:spLocks noChangeArrowheads="1"/>
            </p:cNvSpPr>
            <p:nvPr/>
          </p:nvSpPr>
          <p:spPr bwMode="auto">
            <a:xfrm>
              <a:off x="5341936" y="166135"/>
              <a:ext cx="3573463" cy="115008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10" name="TextBox 4"/>
            <p:cNvSpPr txBox="1">
              <a:spLocks noChangeArrowheads="1"/>
            </p:cNvSpPr>
            <p:nvPr/>
          </p:nvSpPr>
          <p:spPr bwMode="auto">
            <a:xfrm>
              <a:off x="5010150" y="220285"/>
              <a:ext cx="4133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lvl="1" indent="0" eaLnBrk="1" hangingPunct="1">
                <a:spcBef>
                  <a:spcPts val="1438"/>
                </a:spcBef>
                <a:buClr>
                  <a:srgbClr val="000000"/>
                </a:buClr>
                <a:buSzPct val="100000"/>
              </a:pPr>
              <a:r>
                <a:rPr lang="en-US" sz="2800" dirty="0" smtClean="0">
                  <a:cs typeface="Arial" charset="0"/>
                  <a:sym typeface="Arial" charset="0"/>
                </a:rPr>
                <a:t>Applications are due </a:t>
              </a:r>
              <a:r>
                <a:rPr lang="en-US" sz="2800" b="1" dirty="0" smtClean="0">
                  <a:cs typeface="Arial" charset="0"/>
                  <a:sym typeface="Arial" charset="0"/>
                </a:rPr>
                <a:t>November 1, 2013</a:t>
              </a:r>
            </a:p>
          </p:txBody>
        </p:sp>
      </p:grpSp>
      <p:sp>
        <p:nvSpPr>
          <p:cNvPr id="11" name="Rectangle 15"/>
          <p:cNvSpPr>
            <a:spLocks noChangeArrowheads="1"/>
          </p:cNvSpPr>
          <p:nvPr/>
        </p:nvSpPr>
        <p:spPr bwMode="auto">
          <a:xfrm>
            <a:off x="3862756" y="6392583"/>
            <a:ext cx="51574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/community/mini-grants</a:t>
            </a:r>
            <a:endParaRPr lang="en-US" sz="2000" dirty="0">
              <a:solidFill>
                <a:srgbClr val="0C4225"/>
              </a:solidFill>
              <a:latin typeface="Calibri"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25527102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3511495"/>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789249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4111289"/>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4797640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8436"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Game – </a:t>
            </a:r>
            <a:r>
              <a:rPr lang="en-US" sz="4000" i="1" dirty="0" smtClean="0">
                <a:solidFill>
                  <a:srgbClr val="0C4225"/>
                </a:solidFill>
                <a:latin typeface="Georgia" charset="0"/>
                <a:ea typeface="ＭＳ Ｐゴシック" charset="0"/>
                <a:cs typeface="Georgia" charset="0"/>
              </a:rPr>
              <a:t>Nano Around the World</a:t>
            </a:r>
            <a:endParaRPr lang="en-US" sz="4000" i="1" dirty="0">
              <a:solidFill>
                <a:srgbClr val="0C4225"/>
              </a:solidFill>
              <a:latin typeface="Georgia" charset="0"/>
              <a:ea typeface="ＭＳ Ｐゴシック" charset="0"/>
              <a:cs typeface="Georgia" charset="0"/>
            </a:endParaRPr>
          </a:p>
        </p:txBody>
      </p:sp>
      <p:sp>
        <p:nvSpPr>
          <p:cNvPr id="2" name="Rectangle 1"/>
          <p:cNvSpPr/>
          <p:nvPr/>
        </p:nvSpPr>
        <p:spPr>
          <a:xfrm>
            <a:off x="2047566" y="5951793"/>
            <a:ext cx="9637578" cy="830997"/>
          </a:xfrm>
          <a:prstGeom prst="rect">
            <a:avLst/>
          </a:prstGeom>
        </p:spPr>
        <p:txBody>
          <a:bodyPr wrap="square">
            <a:spAutoFit/>
          </a:bodyPr>
          <a:lstStyle/>
          <a:p>
            <a:pPr eaLnBrk="1" hangingPunct="1"/>
            <a:r>
              <a:rPr lang="en-US" b="1" dirty="0">
                <a:solidFill>
                  <a:srgbClr val="0C4225"/>
                </a:solidFill>
                <a:latin typeface="Calibri" charset="0"/>
              </a:rPr>
              <a:t>More info: </a:t>
            </a:r>
            <a:endParaRPr lang="en-US" b="1" dirty="0" smtClean="0">
              <a:solidFill>
                <a:srgbClr val="0C4225"/>
              </a:solidFill>
              <a:latin typeface="Calibri" charset="0"/>
            </a:endParaRPr>
          </a:p>
          <a:p>
            <a:pPr eaLnBrk="1" hangingPunct="1"/>
            <a:r>
              <a:rPr lang="en-US" dirty="0" err="1" smtClean="0">
                <a:solidFill>
                  <a:srgbClr val="0C4225"/>
                </a:solidFill>
                <a:latin typeface="Calibri" charset="0"/>
              </a:rPr>
              <a:t>nisenet.org</a:t>
            </a:r>
            <a:r>
              <a:rPr lang="en-US" dirty="0" smtClean="0">
                <a:solidFill>
                  <a:srgbClr val="0C4225"/>
                </a:solidFill>
                <a:latin typeface="Calibri" charset="0"/>
              </a:rPr>
              <a:t>/</a:t>
            </a:r>
            <a:r>
              <a:rPr lang="en-US" dirty="0">
                <a:solidFill>
                  <a:srgbClr val="0C4225"/>
                </a:solidFill>
                <a:latin typeface="Calibri" charset="0"/>
              </a:rPr>
              <a:t>catalog/programs/</a:t>
            </a:r>
            <a:r>
              <a:rPr lang="en-US" dirty="0" err="1">
                <a:solidFill>
                  <a:srgbClr val="0C4225"/>
                </a:solidFill>
                <a:latin typeface="Calibri" charset="0"/>
              </a:rPr>
              <a:t>nano_around_world</a:t>
            </a:r>
            <a:endParaRPr lang="en-US" dirty="0">
              <a:solidFill>
                <a:srgbClr val="0C4225"/>
              </a:solidFill>
              <a:latin typeface="Calibri"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311302"/>
            <a:ext cx="1212398" cy="471488"/>
          </a:xfrm>
          <a:prstGeom prst="rect">
            <a:avLst/>
          </a:prstGeom>
        </p:spPr>
      </p:pic>
      <p:pic>
        <p:nvPicPr>
          <p:cNvPr id="6" name="Picture 5"/>
          <p:cNvPicPr>
            <a:picLocks noChangeAspect="1"/>
          </p:cNvPicPr>
          <p:nvPr/>
        </p:nvPicPr>
        <p:blipFill>
          <a:blip r:embed="rId4"/>
          <a:stretch>
            <a:fillRect/>
          </a:stretch>
        </p:blipFill>
        <p:spPr>
          <a:xfrm>
            <a:off x="-1" y="1269402"/>
            <a:ext cx="5755603" cy="382747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5603" y="2563396"/>
            <a:ext cx="3388397" cy="3388397"/>
          </a:xfrm>
          <a:prstGeom prst="rect">
            <a:avLst/>
          </a:prstGeom>
        </p:spPr>
      </p:pic>
    </p:spTree>
    <p:extLst>
      <p:ext uri="{BB962C8B-B14F-4D97-AF65-F5344CB8AC3E}">
        <p14:creationId xmlns:p14="http://schemas.microsoft.com/office/powerpoint/2010/main" val="355091253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8436"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Why implement improv exercises ?</a:t>
            </a:r>
            <a:endParaRPr lang="en-US" sz="4000" i="1" dirty="0">
              <a:solidFill>
                <a:srgbClr val="0C4225"/>
              </a:solidFill>
              <a:latin typeface="Georgia" charset="0"/>
              <a:ea typeface="ＭＳ Ｐゴシック" charset="0"/>
              <a:cs typeface="Georgia" charset="0"/>
            </a:endParaRPr>
          </a:p>
        </p:txBody>
      </p:sp>
      <p:pic>
        <p:nvPicPr>
          <p:cNvPr id="8" name="Picture 7" descr="Screen Shot 2013-05-20 at 12.56.05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270165"/>
            <a:ext cx="2751801" cy="4268677"/>
          </a:xfrm>
          <a:prstGeom prst="rect">
            <a:avLst/>
          </a:prstGeom>
          <a:ln>
            <a:noFill/>
          </a:ln>
          <a:effectLst/>
        </p:spPr>
      </p:pic>
      <p:sp>
        <p:nvSpPr>
          <p:cNvPr id="5" name="Rectangle 4"/>
          <p:cNvSpPr/>
          <p:nvPr/>
        </p:nvSpPr>
        <p:spPr>
          <a:xfrm>
            <a:off x="2451922" y="2718862"/>
            <a:ext cx="6692077" cy="4459683"/>
          </a:xfrm>
          <a:prstGeom prst="rect">
            <a:avLst/>
          </a:prstGeom>
        </p:spPr>
        <p:txBody>
          <a:bodyPr wrap="square">
            <a:spAutoFit/>
          </a:bodyPr>
          <a:lstStyle/>
          <a:p>
            <a:pPr marL="800100" lvl="1" indent="-342900">
              <a:lnSpc>
                <a:spcPct val="90000"/>
              </a:lnSpc>
              <a:spcBef>
                <a:spcPct val="35000"/>
              </a:spcBef>
              <a:buClr>
                <a:srgbClr val="0C4225"/>
              </a:buClr>
              <a:buFont typeface="Arial"/>
              <a:buChar char="•"/>
            </a:pPr>
            <a:r>
              <a:rPr lang="en-US" sz="2000" b="1" dirty="0" smtClean="0">
                <a:latin typeface="+mn-lt"/>
              </a:rPr>
              <a:t>Warm </a:t>
            </a:r>
            <a:r>
              <a:rPr lang="en-US" sz="2000" b="1" dirty="0">
                <a:latin typeface="+mn-lt"/>
              </a:rPr>
              <a:t>up skills </a:t>
            </a:r>
            <a:r>
              <a:rPr lang="en-US" sz="2000" dirty="0">
                <a:latin typeface="+mn-lt"/>
              </a:rPr>
              <a:t>required for interacting with visitors</a:t>
            </a:r>
          </a:p>
          <a:p>
            <a:pPr marL="800100" lvl="1" indent="-342900">
              <a:lnSpc>
                <a:spcPct val="90000"/>
              </a:lnSpc>
              <a:spcBef>
                <a:spcPct val="35000"/>
              </a:spcBef>
              <a:buClr>
                <a:srgbClr val="0C4225"/>
              </a:buClr>
              <a:buFont typeface="Arial"/>
              <a:buChar char="•"/>
            </a:pPr>
            <a:r>
              <a:rPr lang="en-US" sz="2000" b="1" dirty="0" smtClean="0">
                <a:latin typeface="+mn-lt"/>
              </a:rPr>
              <a:t>Encourage conversations</a:t>
            </a:r>
            <a:r>
              <a:rPr lang="en-US" sz="2000" dirty="0" smtClean="0">
                <a:latin typeface="+mn-lt"/>
              </a:rPr>
              <a:t>: with visitors (rather </a:t>
            </a:r>
            <a:r>
              <a:rPr lang="en-US" sz="2000" dirty="0">
                <a:latin typeface="+mn-lt"/>
              </a:rPr>
              <a:t>than reciting </a:t>
            </a:r>
            <a:r>
              <a:rPr lang="en-US" sz="2000" dirty="0" smtClean="0">
                <a:latin typeface="+mn-lt"/>
              </a:rPr>
              <a:t>scripts)</a:t>
            </a:r>
          </a:p>
          <a:p>
            <a:pPr marL="800100" lvl="1" indent="-342900">
              <a:lnSpc>
                <a:spcPct val="90000"/>
              </a:lnSpc>
              <a:spcBef>
                <a:spcPct val="35000"/>
              </a:spcBef>
              <a:buClr>
                <a:srgbClr val="0C4225"/>
              </a:buClr>
              <a:buFont typeface="Arial"/>
              <a:buChar char="•"/>
            </a:pPr>
            <a:r>
              <a:rPr lang="en-US" sz="2000" b="1" dirty="0" smtClean="0">
                <a:latin typeface="+mn-lt"/>
              </a:rPr>
              <a:t>Be </a:t>
            </a:r>
            <a:r>
              <a:rPr lang="en-US" sz="2000" b="1" dirty="0">
                <a:latin typeface="+mn-lt"/>
              </a:rPr>
              <a:t>better </a:t>
            </a:r>
            <a:r>
              <a:rPr lang="en-US" sz="2000" b="1" dirty="0" smtClean="0">
                <a:latin typeface="+mn-lt"/>
              </a:rPr>
              <a:t>listeners</a:t>
            </a:r>
            <a:r>
              <a:rPr lang="en-US" sz="2000" dirty="0">
                <a:latin typeface="+mn-lt"/>
              </a:rPr>
              <a:t>:</a:t>
            </a:r>
            <a:r>
              <a:rPr lang="en-US" sz="2000" dirty="0" smtClean="0">
                <a:latin typeface="+mn-lt"/>
              </a:rPr>
              <a:t> think on your feet </a:t>
            </a:r>
            <a:r>
              <a:rPr lang="en-US" sz="2000" dirty="0">
                <a:latin typeface="+mn-lt"/>
              </a:rPr>
              <a:t>and respond in the </a:t>
            </a:r>
            <a:r>
              <a:rPr lang="en-US" sz="2000" dirty="0" smtClean="0">
                <a:latin typeface="+mn-lt"/>
              </a:rPr>
              <a:t>moment</a:t>
            </a:r>
          </a:p>
          <a:p>
            <a:pPr marL="800100" lvl="1" indent="-342900">
              <a:lnSpc>
                <a:spcPct val="90000"/>
              </a:lnSpc>
              <a:spcBef>
                <a:spcPct val="35000"/>
              </a:spcBef>
              <a:buClr>
                <a:srgbClr val="0C4225"/>
              </a:buClr>
              <a:buFont typeface="Arial"/>
              <a:buChar char="•"/>
            </a:pPr>
            <a:r>
              <a:rPr lang="en-US" sz="2000" b="1" dirty="0" smtClean="0">
                <a:latin typeface="+mn-lt"/>
              </a:rPr>
              <a:t>Be </a:t>
            </a:r>
            <a:r>
              <a:rPr lang="en-US" sz="2000" b="1" dirty="0">
                <a:latin typeface="+mn-lt"/>
              </a:rPr>
              <a:t>responsive: </a:t>
            </a:r>
            <a:r>
              <a:rPr lang="en-US" sz="2000" dirty="0">
                <a:latin typeface="+mn-lt"/>
              </a:rPr>
              <a:t>b</a:t>
            </a:r>
            <a:r>
              <a:rPr lang="en-US" sz="2000" dirty="0" smtClean="0">
                <a:latin typeface="+mn-lt"/>
              </a:rPr>
              <a:t>etter tailor content to visitors responses and integrate visitor feedback</a:t>
            </a:r>
          </a:p>
          <a:p>
            <a:pPr marL="800100" lvl="1" indent="-342900">
              <a:lnSpc>
                <a:spcPct val="90000"/>
              </a:lnSpc>
              <a:spcBef>
                <a:spcPct val="35000"/>
              </a:spcBef>
              <a:buClr>
                <a:srgbClr val="0C4225"/>
              </a:buClr>
              <a:buFont typeface="Arial"/>
              <a:buChar char="•"/>
            </a:pPr>
            <a:r>
              <a:rPr lang="en-US" sz="2000" b="1" dirty="0" smtClean="0">
                <a:latin typeface="+mn-lt"/>
              </a:rPr>
              <a:t>Be positioned as equals </a:t>
            </a:r>
            <a:r>
              <a:rPr lang="en-US" sz="2000" dirty="0">
                <a:latin typeface="+mn-lt"/>
              </a:rPr>
              <a:t>with </a:t>
            </a:r>
            <a:r>
              <a:rPr lang="en-US" sz="2000" dirty="0" smtClean="0">
                <a:latin typeface="+mn-lt"/>
              </a:rPr>
              <a:t>visitors not </a:t>
            </a:r>
            <a:r>
              <a:rPr lang="en-US" sz="2000" dirty="0">
                <a:latin typeface="+mn-lt"/>
              </a:rPr>
              <a:t>“the </a:t>
            </a:r>
            <a:r>
              <a:rPr lang="en-US" sz="2000" dirty="0" smtClean="0">
                <a:latin typeface="+mn-lt"/>
              </a:rPr>
              <a:t>expert” </a:t>
            </a:r>
          </a:p>
          <a:p>
            <a:pPr marL="800100" lvl="1" indent="-342900">
              <a:lnSpc>
                <a:spcPct val="90000"/>
              </a:lnSpc>
              <a:spcBef>
                <a:spcPct val="35000"/>
              </a:spcBef>
              <a:buClr>
                <a:srgbClr val="0C4225"/>
              </a:buClr>
              <a:buFont typeface="Arial"/>
              <a:buChar char="•"/>
            </a:pPr>
            <a:r>
              <a:rPr lang="en-US" sz="2000" b="1" dirty="0" smtClean="0">
                <a:latin typeface="+mn-lt"/>
              </a:rPr>
              <a:t>Foster </a:t>
            </a:r>
            <a:r>
              <a:rPr lang="en-US" sz="2000" b="1" dirty="0">
                <a:latin typeface="+mn-lt"/>
              </a:rPr>
              <a:t>teamwork &amp; </a:t>
            </a:r>
            <a:r>
              <a:rPr lang="en-US" sz="2000" b="1" dirty="0" smtClean="0">
                <a:latin typeface="+mn-lt"/>
              </a:rPr>
              <a:t>creativity: </a:t>
            </a:r>
            <a:r>
              <a:rPr lang="en-US" sz="2000" dirty="0" smtClean="0">
                <a:latin typeface="+mn-lt"/>
              </a:rPr>
              <a:t>create </a:t>
            </a:r>
            <a:r>
              <a:rPr lang="en-US" sz="2000" dirty="0">
                <a:latin typeface="+mn-lt"/>
              </a:rPr>
              <a:t>a fun, </a:t>
            </a:r>
            <a:r>
              <a:rPr lang="en-US" sz="2000" dirty="0" smtClean="0">
                <a:latin typeface="+mn-lt"/>
              </a:rPr>
              <a:t>supportive</a:t>
            </a:r>
            <a:r>
              <a:rPr lang="en-US" sz="2000" dirty="0">
                <a:latin typeface="+mn-lt"/>
              </a:rPr>
              <a:t>, positive </a:t>
            </a:r>
            <a:r>
              <a:rPr lang="en-US" sz="2000" dirty="0" smtClean="0">
                <a:latin typeface="+mn-lt"/>
              </a:rPr>
              <a:t>work environment to practice skills</a:t>
            </a:r>
            <a:endParaRPr lang="en-US" sz="2000" dirty="0">
              <a:latin typeface="+mn-lt"/>
            </a:endParaRPr>
          </a:p>
          <a:p>
            <a:pPr marL="342900" indent="-342900">
              <a:spcAft>
                <a:spcPts val="600"/>
              </a:spcAft>
              <a:buFont typeface="Arial"/>
              <a:buChar char="•"/>
            </a:pPr>
            <a:endParaRPr lang="en-US" sz="1800" dirty="0">
              <a:latin typeface="+mn-lt"/>
            </a:endParaRPr>
          </a:p>
          <a:p>
            <a:pPr marL="342900" indent="-342900">
              <a:spcAft>
                <a:spcPts val="600"/>
              </a:spcAft>
              <a:buFont typeface="Arial"/>
              <a:buChar char="•"/>
            </a:pPr>
            <a:endParaRPr lang="en-US" sz="1800" dirty="0">
              <a:latin typeface="+mn-lt"/>
            </a:endParaRPr>
          </a:p>
          <a:p>
            <a:pPr lvl="1">
              <a:lnSpc>
                <a:spcPct val="90000"/>
              </a:lnSpc>
              <a:spcBef>
                <a:spcPct val="35000"/>
              </a:spcBef>
              <a:buClr>
                <a:srgbClr val="0C4225"/>
              </a:buClr>
            </a:pPr>
            <a:endParaRPr lang="en-US" sz="1800" dirty="0">
              <a:latin typeface="+mn-lt"/>
            </a:endParaRPr>
          </a:p>
        </p:txBody>
      </p:sp>
      <p:sp>
        <p:nvSpPr>
          <p:cNvPr id="6" name="Rectangle 5"/>
          <p:cNvSpPr/>
          <p:nvPr/>
        </p:nvSpPr>
        <p:spPr>
          <a:xfrm>
            <a:off x="3157513" y="1393652"/>
            <a:ext cx="5757887" cy="1205458"/>
          </a:xfrm>
          <a:prstGeom prst="rect">
            <a:avLst/>
          </a:prstGeom>
          <a:solidFill>
            <a:srgbClr val="FFFFFF"/>
          </a:solidFill>
        </p:spPr>
        <p:txBody>
          <a:bodyPr wrap="square">
            <a:spAutoFit/>
          </a:bodyPr>
          <a:lstStyle/>
          <a:p>
            <a:pPr marL="0" lvl="1">
              <a:lnSpc>
                <a:spcPct val="90000"/>
              </a:lnSpc>
              <a:spcBef>
                <a:spcPct val="35000"/>
              </a:spcBef>
              <a:buClr>
                <a:srgbClr val="0C4225"/>
              </a:buClr>
            </a:pPr>
            <a:r>
              <a:rPr lang="en-US" sz="2000" dirty="0">
                <a:latin typeface="+mn-lt"/>
              </a:rPr>
              <a:t>Incorporating improv exercises into staff and volunteer training helps create a supportive and upbeat environment for educators to practice and strengthen essential skills.</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5776314"/>
            <a:ext cx="1212398" cy="471488"/>
          </a:xfrm>
          <a:prstGeom prst="rect">
            <a:avLst/>
          </a:prstGeom>
        </p:spPr>
      </p:pic>
      <p:sp>
        <p:nvSpPr>
          <p:cNvPr id="10" name="Rectangle 9"/>
          <p:cNvSpPr/>
          <p:nvPr/>
        </p:nvSpPr>
        <p:spPr>
          <a:xfrm>
            <a:off x="1128943" y="6247802"/>
            <a:ext cx="8015057" cy="461665"/>
          </a:xfrm>
          <a:prstGeom prst="rect">
            <a:avLst/>
          </a:prstGeom>
        </p:spPr>
        <p:txBody>
          <a:bodyPr wrap="square">
            <a:spAutoFit/>
          </a:bodyPr>
          <a:lstStyle/>
          <a:p>
            <a:pPr eaLnBrk="1" hangingPunct="1"/>
            <a:r>
              <a:rPr lang="en-US" b="1" dirty="0">
                <a:solidFill>
                  <a:srgbClr val="0C4225"/>
                </a:solidFill>
                <a:latin typeface="Calibri" charset="0"/>
              </a:rPr>
              <a:t>More info: </a:t>
            </a:r>
            <a:r>
              <a:rPr lang="en-US" dirty="0" err="1" smtClean="0">
                <a:solidFill>
                  <a:srgbClr val="0C4225"/>
                </a:solidFill>
                <a:latin typeface="Calibri" charset="0"/>
              </a:rPr>
              <a:t>nisenet.org</a:t>
            </a:r>
            <a:r>
              <a:rPr lang="en-US" dirty="0" smtClean="0">
                <a:solidFill>
                  <a:srgbClr val="0C4225"/>
                </a:solidFill>
                <a:latin typeface="Calibri" charset="0"/>
              </a:rPr>
              <a:t>/</a:t>
            </a:r>
            <a:r>
              <a:rPr lang="en-US" dirty="0">
                <a:solidFill>
                  <a:srgbClr val="0C4225"/>
                </a:solidFill>
                <a:latin typeface="Calibri" charset="0"/>
              </a:rPr>
              <a:t>catalog/</a:t>
            </a:r>
            <a:r>
              <a:rPr lang="en-US" dirty="0" err="1">
                <a:solidFill>
                  <a:srgbClr val="0C4225"/>
                </a:solidFill>
                <a:latin typeface="Calibri" charset="0"/>
              </a:rPr>
              <a:t>tools_guides</a:t>
            </a:r>
            <a:r>
              <a:rPr lang="en-US" dirty="0">
                <a:solidFill>
                  <a:srgbClr val="0C4225"/>
                </a:solidFill>
                <a:latin typeface="Calibri" charset="0"/>
              </a:rPr>
              <a:t>/</a:t>
            </a:r>
            <a:r>
              <a:rPr lang="en-US" dirty="0" err="1">
                <a:solidFill>
                  <a:srgbClr val="0C4225"/>
                </a:solidFill>
                <a:latin typeface="Calibri" charset="0"/>
              </a:rPr>
              <a:t>improv_exercises</a:t>
            </a:r>
            <a:endParaRPr lang="en-US" dirty="0">
              <a:solidFill>
                <a:srgbClr val="0C4225"/>
              </a:solidFill>
              <a:latin typeface="Calibri" charset="0"/>
            </a:endParaRPr>
          </a:p>
        </p:txBody>
      </p:sp>
    </p:spTree>
    <p:extLst>
      <p:ext uri="{BB962C8B-B14F-4D97-AF65-F5344CB8AC3E}">
        <p14:creationId xmlns:p14="http://schemas.microsoft.com/office/powerpoint/2010/main" val="123707026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4428827"/>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777297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1734622"/>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4875715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smtClean="0">
                <a:solidFill>
                  <a:srgbClr val="0C4225"/>
                </a:solidFill>
                <a:latin typeface="Georgia" charset="0"/>
                <a:cs typeface="Georgia" charset="0"/>
              </a:rPr>
              <a:t>Nano &amp; Society Workshops</a:t>
            </a:r>
            <a:endParaRPr lang="en-US" sz="3600" dirty="0">
              <a:solidFill>
                <a:srgbClr val="0C4225"/>
              </a:solidFill>
              <a:latin typeface="Georgia" charset="0"/>
              <a:cs typeface="Georgia" charset="0"/>
            </a:endParaRPr>
          </a:p>
        </p:txBody>
      </p:sp>
      <p:sp>
        <p:nvSpPr>
          <p:cNvPr id="2" name="Rectangle 1"/>
          <p:cNvSpPr/>
          <p:nvPr/>
        </p:nvSpPr>
        <p:spPr>
          <a:xfrm>
            <a:off x="4127699" y="2166880"/>
            <a:ext cx="5016301" cy="4062651"/>
          </a:xfrm>
          <a:prstGeom prst="rect">
            <a:avLst/>
          </a:prstGeom>
        </p:spPr>
        <p:txBody>
          <a:bodyPr wrap="square">
            <a:spAutoFit/>
          </a:bodyPr>
          <a:lstStyle/>
          <a:p>
            <a:r>
              <a:rPr lang="en-US" sz="1800" dirty="0" smtClean="0">
                <a:latin typeface="+mn-lt"/>
              </a:rPr>
              <a:t> </a:t>
            </a:r>
          </a:p>
          <a:p>
            <a:r>
              <a:rPr lang="en-US" sz="2000" b="1" dirty="0" smtClean="0">
                <a:latin typeface="+mn-lt"/>
              </a:rPr>
              <a:t>Nano &amp; Society Three Big Ideas:</a:t>
            </a:r>
            <a:endParaRPr lang="en-US" sz="2000" b="1" dirty="0">
              <a:latin typeface="+mn-lt"/>
            </a:endParaRPr>
          </a:p>
          <a:p>
            <a:pPr marL="285750" indent="-285750">
              <a:buFont typeface="Arial"/>
              <a:buChar char="•"/>
            </a:pPr>
            <a:r>
              <a:rPr lang="en-US" sz="1800" dirty="0" smtClean="0">
                <a:latin typeface="+mn-lt"/>
              </a:rPr>
              <a:t>Values </a:t>
            </a:r>
            <a:r>
              <a:rPr lang="en-US" sz="1800" dirty="0">
                <a:latin typeface="+mn-lt"/>
              </a:rPr>
              <a:t>shape </a:t>
            </a:r>
            <a:r>
              <a:rPr lang="en-US" sz="1800" dirty="0" smtClean="0">
                <a:latin typeface="+mn-lt"/>
              </a:rPr>
              <a:t>technologies</a:t>
            </a:r>
          </a:p>
          <a:p>
            <a:pPr marL="285750" indent="-285750">
              <a:buFont typeface="Arial"/>
              <a:buChar char="•"/>
            </a:pPr>
            <a:r>
              <a:rPr lang="en-US" sz="1800" dirty="0" smtClean="0">
                <a:latin typeface="+mn-lt"/>
              </a:rPr>
              <a:t>Technologies </a:t>
            </a:r>
            <a:r>
              <a:rPr lang="en-US" sz="1800" dirty="0">
                <a:latin typeface="+mn-lt"/>
              </a:rPr>
              <a:t>affect social </a:t>
            </a:r>
            <a:r>
              <a:rPr lang="en-US" sz="1800" dirty="0" smtClean="0">
                <a:latin typeface="+mn-lt"/>
              </a:rPr>
              <a:t>relationships.</a:t>
            </a:r>
          </a:p>
          <a:p>
            <a:pPr marL="285750" indent="-285750">
              <a:buFont typeface="Arial"/>
              <a:buChar char="•"/>
            </a:pPr>
            <a:r>
              <a:rPr lang="en-US" sz="1800" dirty="0" smtClean="0">
                <a:latin typeface="+mn-lt"/>
              </a:rPr>
              <a:t>Technologies work because they </a:t>
            </a:r>
            <a:r>
              <a:rPr lang="en-US" sz="1800" dirty="0">
                <a:latin typeface="+mn-lt"/>
              </a:rPr>
              <a:t>are part of larger systems</a:t>
            </a:r>
            <a:r>
              <a:rPr lang="en-US" sz="1800" dirty="0" smtClean="0">
                <a:latin typeface="+mn-lt"/>
              </a:rPr>
              <a:t>.</a:t>
            </a:r>
          </a:p>
          <a:p>
            <a:pPr marL="285750" indent="-285750">
              <a:buFont typeface="Arial"/>
              <a:buChar char="•"/>
            </a:pPr>
            <a:endParaRPr lang="en-US" sz="1800" dirty="0">
              <a:latin typeface="+mn-lt"/>
            </a:endParaRPr>
          </a:p>
          <a:p>
            <a:r>
              <a:rPr lang="en-US" sz="2000" b="1" dirty="0" smtClean="0">
                <a:latin typeface="+mn-lt"/>
              </a:rPr>
              <a:t>Methods </a:t>
            </a:r>
            <a:r>
              <a:rPr lang="en-US" sz="2000" b="1" dirty="0">
                <a:latin typeface="+mn-lt"/>
              </a:rPr>
              <a:t>and </a:t>
            </a:r>
            <a:r>
              <a:rPr lang="en-US" sz="2000" b="1" dirty="0" smtClean="0">
                <a:latin typeface="+mn-lt"/>
              </a:rPr>
              <a:t>practices</a:t>
            </a:r>
          </a:p>
          <a:p>
            <a:r>
              <a:rPr lang="en-US" sz="2000" b="1" dirty="0" smtClean="0">
                <a:latin typeface="+mn-lt"/>
              </a:rPr>
              <a:t>for </a:t>
            </a:r>
            <a:r>
              <a:rPr lang="en-US" sz="2000" b="1" dirty="0">
                <a:latin typeface="+mn-lt"/>
              </a:rPr>
              <a:t>engaging </a:t>
            </a:r>
            <a:r>
              <a:rPr lang="en-US" sz="2000" b="1" dirty="0" smtClean="0">
                <a:latin typeface="+mn-lt"/>
              </a:rPr>
              <a:t>The public</a:t>
            </a:r>
            <a:r>
              <a:rPr lang="en-US" sz="2000" dirty="0" smtClean="0">
                <a:latin typeface="+mn-lt"/>
              </a:rPr>
              <a:t>:</a:t>
            </a:r>
          </a:p>
          <a:p>
            <a:pPr marL="285750" indent="-285750">
              <a:buFont typeface="Arial"/>
              <a:buChar char="•"/>
            </a:pPr>
            <a:r>
              <a:rPr lang="en-US" sz="1800" dirty="0" smtClean="0">
                <a:latin typeface="+mn-lt"/>
              </a:rPr>
              <a:t>Conversational </a:t>
            </a:r>
            <a:r>
              <a:rPr lang="en-US" sz="1800" dirty="0">
                <a:latin typeface="+mn-lt"/>
              </a:rPr>
              <a:t>techniques for facilitating interactions with </a:t>
            </a:r>
            <a:r>
              <a:rPr lang="en-US" sz="1800" dirty="0" smtClean="0">
                <a:latin typeface="+mn-lt"/>
              </a:rPr>
              <a:t>visitors.</a:t>
            </a:r>
          </a:p>
          <a:p>
            <a:pPr marL="285750" indent="-285750">
              <a:buFont typeface="Arial"/>
              <a:buChar char="•"/>
            </a:pPr>
            <a:r>
              <a:rPr lang="en-US" sz="1800" dirty="0" smtClean="0">
                <a:latin typeface="+mn-lt"/>
              </a:rPr>
              <a:t>Team</a:t>
            </a:r>
            <a:r>
              <a:rPr lang="en-US" sz="1800" dirty="0">
                <a:latin typeface="+mn-lt"/>
              </a:rPr>
              <a:t>-based inquiry approaches to improving and learning from professional </a:t>
            </a:r>
            <a:r>
              <a:rPr lang="en-US" sz="1800" dirty="0" smtClean="0">
                <a:latin typeface="+mn-lt"/>
              </a:rPr>
              <a:t>practice.</a:t>
            </a:r>
            <a:endParaRPr lang="en-US" sz="1800" b="1" dirty="0" smtClean="0">
              <a:latin typeface="+mn-lt"/>
            </a:endParaRPr>
          </a:p>
          <a:p>
            <a:pPr marL="800100" lvl="1" indent="-342900">
              <a:buFont typeface="Courier New"/>
              <a:buChar char="o"/>
            </a:pPr>
            <a:endParaRPr lang="en-US" sz="1800" dirty="0">
              <a:latin typeface="+mn-lt"/>
            </a:endParaRPr>
          </a:p>
        </p:txBody>
      </p:sp>
      <p:pic>
        <p:nvPicPr>
          <p:cNvPr id="7" name="Picture 6" descr="innov_sys_crop.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000" y="2381228"/>
            <a:ext cx="3598507" cy="3950073"/>
          </a:xfrm>
          <a:prstGeom prst="rect">
            <a:avLst/>
          </a:prstGeom>
        </p:spPr>
      </p:pic>
      <p:sp>
        <p:nvSpPr>
          <p:cNvPr id="9" name="Rectangle 15"/>
          <p:cNvSpPr>
            <a:spLocks noChangeArrowheads="1"/>
          </p:cNvSpPr>
          <p:nvPr/>
        </p:nvSpPr>
        <p:spPr bwMode="auto">
          <a:xfrm>
            <a:off x="0" y="6331301"/>
            <a:ext cx="9966453"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www.nisenet.org</a:t>
            </a:r>
            <a:r>
              <a:rPr lang="en-US" sz="2000" dirty="0">
                <a:solidFill>
                  <a:srgbClr val="0C4225"/>
                </a:solidFill>
                <a:latin typeface="Calibri" charset="0"/>
              </a:rPr>
              <a:t>/catalog/</a:t>
            </a:r>
            <a:r>
              <a:rPr lang="en-US" sz="2000" dirty="0" err="1">
                <a:solidFill>
                  <a:srgbClr val="0C4225"/>
                </a:solidFill>
                <a:latin typeface="Calibri" charset="0"/>
              </a:rPr>
              <a:t>tools_guides</a:t>
            </a:r>
            <a:r>
              <a:rPr lang="en-US" sz="2000" dirty="0">
                <a:solidFill>
                  <a:srgbClr val="0C4225"/>
                </a:solidFill>
                <a:latin typeface="Calibri" charset="0"/>
              </a:rPr>
              <a:t>/</a:t>
            </a:r>
            <a:r>
              <a:rPr lang="en-US" sz="2000" dirty="0" err="1">
                <a:solidFill>
                  <a:srgbClr val="0C4225"/>
                </a:solidFill>
                <a:latin typeface="Calibri" charset="0"/>
              </a:rPr>
              <a:t>nano_society_training_materials</a:t>
            </a:r>
            <a:endParaRPr lang="en-US" sz="2000" dirty="0">
              <a:solidFill>
                <a:srgbClr val="0C4225"/>
              </a:solidFill>
              <a:latin typeface="Calibri" charset="0"/>
            </a:endParaRPr>
          </a:p>
        </p:txBody>
      </p:sp>
      <p:sp>
        <p:nvSpPr>
          <p:cNvPr id="10" name="Rectangle 9"/>
          <p:cNvSpPr/>
          <p:nvPr/>
        </p:nvSpPr>
        <p:spPr>
          <a:xfrm>
            <a:off x="254000" y="1396774"/>
            <a:ext cx="8585200" cy="1015663"/>
          </a:xfrm>
          <a:prstGeom prst="rect">
            <a:avLst/>
          </a:prstGeom>
          <a:solidFill>
            <a:schemeClr val="bg1"/>
          </a:solidFill>
        </p:spPr>
        <p:txBody>
          <a:bodyPr wrap="square">
            <a:spAutoFit/>
          </a:bodyPr>
          <a:lstStyle/>
          <a:p>
            <a:r>
              <a:rPr lang="en-US" sz="2000" dirty="0" smtClean="0">
                <a:latin typeface="+mn-lt"/>
              </a:rPr>
              <a:t>Set </a:t>
            </a:r>
            <a:r>
              <a:rPr lang="en-US" sz="2000" dirty="0">
                <a:latin typeface="+mn-lt"/>
              </a:rPr>
              <a:t>of four workshops in Fall 2012 focused on preparing museum educators to engage the public in conversations about the relationship between nanotechnology and society.</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539" y="5669143"/>
            <a:ext cx="1212398" cy="471488"/>
          </a:xfrm>
          <a:prstGeom prst="rect">
            <a:avLst/>
          </a:prstGeom>
        </p:spPr>
      </p:pic>
    </p:spTree>
    <p:extLst>
      <p:ext uri="{BB962C8B-B14F-4D97-AF65-F5344CB8AC3E}">
        <p14:creationId xmlns:p14="http://schemas.microsoft.com/office/powerpoint/2010/main" val="426359056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sz="1800" dirty="0">
              <a:solidFill>
                <a:schemeClr val="lt1"/>
              </a:solidFill>
              <a:latin typeface="+mn-lt"/>
              <a:ea typeface="+mn-ea"/>
              <a:cs typeface="ＭＳ Ｐゴシック" pitchFamily="1" charset="-128"/>
            </a:endParaRPr>
          </a:p>
        </p:txBody>
      </p:sp>
      <p:sp>
        <p:nvSpPr>
          <p:cNvPr id="4" name="Rectangle 3"/>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mn-lt"/>
                <a:ea typeface="+mn-ea"/>
                <a:cs typeface="ＭＳ Ｐゴシック" pitchFamily="1" charset="-128"/>
              </a:rPr>
              <a:t> </a:t>
            </a:r>
          </a:p>
        </p:txBody>
      </p:sp>
      <p:sp>
        <p:nvSpPr>
          <p:cNvPr id="32772" name="Title 1"/>
          <p:cNvSpPr>
            <a:spLocks noGrp="1"/>
          </p:cNvSpPr>
          <p:nvPr>
            <p:ph type="title" idx="4294967295"/>
          </p:nvPr>
        </p:nvSpPr>
        <p:spPr>
          <a:xfrm>
            <a:off x="482600" y="274638"/>
            <a:ext cx="8661400" cy="741362"/>
          </a:xfrm>
        </p:spPr>
        <p:txBody>
          <a:bodyPr/>
          <a:lstStyle/>
          <a:p>
            <a:pPr algn="l" eaLnBrk="1" hangingPunct="1">
              <a:lnSpc>
                <a:spcPct val="90000"/>
              </a:lnSpc>
            </a:pPr>
            <a:r>
              <a:rPr lang="en-US" sz="4000" dirty="0">
                <a:solidFill>
                  <a:srgbClr val="0C4225"/>
                </a:solidFill>
                <a:latin typeface="Georgia" charset="0"/>
                <a:cs typeface="Georgia" charset="0"/>
              </a:rPr>
              <a:t>Nano &amp; Society </a:t>
            </a:r>
            <a:r>
              <a:rPr lang="en-US" sz="4000" dirty="0" smtClean="0">
                <a:solidFill>
                  <a:srgbClr val="0C4225"/>
                </a:solidFill>
                <a:latin typeface="Georgia" charset="0"/>
                <a:cs typeface="Georgia" charset="0"/>
              </a:rPr>
              <a:t>Activities</a:t>
            </a:r>
            <a:endParaRPr lang="en-US" sz="4000" dirty="0">
              <a:solidFill>
                <a:srgbClr val="0C4225"/>
              </a:solidFill>
              <a:latin typeface="Georgia" charset="0"/>
              <a:cs typeface="Georgia" charset="0"/>
            </a:endParaRPr>
          </a:p>
        </p:txBody>
      </p:sp>
      <p:sp>
        <p:nvSpPr>
          <p:cNvPr id="7" name="TextBox 4"/>
          <p:cNvSpPr txBox="1">
            <a:spLocks noChangeArrowheads="1"/>
          </p:cNvSpPr>
          <p:nvPr/>
        </p:nvSpPr>
        <p:spPr bwMode="auto">
          <a:xfrm>
            <a:off x="6821493" y="1559811"/>
            <a:ext cx="2241550"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Exploring </a:t>
            </a:r>
            <a:r>
              <a:rPr lang="en-US" sz="2000" b="1" dirty="0">
                <a:solidFill>
                  <a:srgbClr val="000000"/>
                </a:solidFill>
                <a:latin typeface="Calibri" charset="0"/>
              </a:rPr>
              <a:t>Nano &amp; Society –</a:t>
            </a:r>
          </a:p>
          <a:p>
            <a:pPr marL="0" lvl="1" eaLnBrk="1" hangingPunct="1"/>
            <a:r>
              <a:rPr lang="en-US" sz="2000" b="1" dirty="0">
                <a:solidFill>
                  <a:srgbClr val="000000"/>
                </a:solidFill>
                <a:latin typeface="Calibri" charset="0"/>
              </a:rPr>
              <a:t>Invisibility Cloak</a:t>
            </a:r>
          </a:p>
          <a:p>
            <a:pPr marL="0" lvl="1" eaLnBrk="1" hangingPunct="1"/>
            <a:endParaRPr lang="en-US" sz="2000" b="1" dirty="0" smtClean="0">
              <a:latin typeface="Calibri" charset="0"/>
            </a:endParaRPr>
          </a:p>
          <a:p>
            <a:pPr marL="0" lvl="1" eaLnBrk="1" hangingPunct="1"/>
            <a:endParaRPr lang="en-US" sz="2000" b="1" dirty="0" smtClean="0">
              <a:solidFill>
                <a:srgbClr val="000000"/>
              </a:solidFill>
              <a:latin typeface="Calibri" charset="0"/>
            </a:endParaRPr>
          </a:p>
          <a:p>
            <a:pPr marL="0" lvl="1" eaLnBrk="1" hangingPunct="1"/>
            <a:r>
              <a:rPr lang="en-US" sz="2000" b="1" dirty="0" smtClean="0">
                <a:solidFill>
                  <a:srgbClr val="000000"/>
                </a:solidFill>
                <a:latin typeface="Calibri" charset="0"/>
              </a:rPr>
              <a:t>Exploring </a:t>
            </a:r>
            <a:r>
              <a:rPr lang="en-US" sz="2000" b="1" dirty="0">
                <a:solidFill>
                  <a:srgbClr val="000000"/>
                </a:solidFill>
                <a:latin typeface="Calibri" charset="0"/>
              </a:rPr>
              <a:t>Nano &amp; Society –</a:t>
            </a:r>
          </a:p>
          <a:p>
            <a:pPr marL="0" lvl="1" eaLnBrk="1" hangingPunct="1"/>
            <a:r>
              <a:rPr lang="en-US" sz="2000" b="1" dirty="0" smtClean="0">
                <a:solidFill>
                  <a:srgbClr val="000000"/>
                </a:solidFill>
                <a:latin typeface="Calibri" charset="0"/>
              </a:rPr>
              <a:t>Space Elevator</a:t>
            </a:r>
            <a:endParaRPr lang="en-US" sz="2000" b="1" dirty="0">
              <a:solidFill>
                <a:srgbClr val="000000"/>
              </a:solidFill>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r>
              <a:rPr lang="en-US" sz="2000" b="1" dirty="0" smtClean="0">
                <a:latin typeface="Calibri" charset="0"/>
              </a:rPr>
              <a:t>Exploring Nano &amp; Society – </a:t>
            </a:r>
          </a:p>
          <a:p>
            <a:pPr marL="0" lvl="1" eaLnBrk="1" hangingPunct="1"/>
            <a:r>
              <a:rPr lang="en-US" sz="2000" b="1" dirty="0" smtClean="0">
                <a:latin typeface="Calibri" charset="0"/>
              </a:rPr>
              <a:t>You Decide!</a:t>
            </a:r>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9686" y="4747035"/>
            <a:ext cx="1459515" cy="1459515"/>
          </a:xfrm>
          <a:prstGeom prst="rect">
            <a:avLst/>
          </a:prstGeom>
          <a:ln>
            <a:solidFill>
              <a:schemeClr val="tx1"/>
            </a:solidFill>
          </a:ln>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031" y="1416462"/>
            <a:ext cx="1459515" cy="1459515"/>
          </a:xfrm>
          <a:prstGeom prst="rect">
            <a:avLst/>
          </a:prstGeom>
          <a:ln>
            <a:solidFill>
              <a:schemeClr val="tx1"/>
            </a:solidFill>
          </a:ln>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9686" y="1416462"/>
            <a:ext cx="1459515" cy="1459515"/>
          </a:xfrm>
          <a:prstGeom prst="rect">
            <a:avLst/>
          </a:prstGeom>
          <a:ln>
            <a:solidFill>
              <a:schemeClr val="tx1"/>
            </a:solidFill>
          </a:ln>
        </p:spPr>
      </p:pic>
      <p:sp>
        <p:nvSpPr>
          <p:cNvPr id="15" name="Rectangle 15"/>
          <p:cNvSpPr>
            <a:spLocks noChangeArrowheads="1"/>
          </p:cNvSpPr>
          <p:nvPr/>
        </p:nvSpPr>
        <p:spPr bwMode="auto">
          <a:xfrm>
            <a:off x="254000" y="6319915"/>
            <a:ext cx="9966453"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www.nisenet.org</a:t>
            </a:r>
            <a:r>
              <a:rPr lang="en-US" sz="2000" dirty="0">
                <a:solidFill>
                  <a:srgbClr val="0C4225"/>
                </a:solidFill>
                <a:latin typeface="Calibri" charset="0"/>
              </a:rPr>
              <a:t>/catalog/</a:t>
            </a:r>
            <a:r>
              <a:rPr lang="en-US" sz="2000" dirty="0" err="1">
                <a:solidFill>
                  <a:srgbClr val="0C4225"/>
                </a:solidFill>
                <a:latin typeface="Calibri" charset="0"/>
              </a:rPr>
              <a:t>tools_guides</a:t>
            </a:r>
            <a:r>
              <a:rPr lang="en-US" sz="2000" dirty="0">
                <a:solidFill>
                  <a:srgbClr val="0C4225"/>
                </a:solidFill>
                <a:latin typeface="Calibri" charset="0"/>
              </a:rPr>
              <a:t>/</a:t>
            </a:r>
            <a:r>
              <a:rPr lang="en-US" sz="2000" dirty="0" err="1">
                <a:solidFill>
                  <a:srgbClr val="0C4225"/>
                </a:solidFill>
                <a:latin typeface="Calibri" charset="0"/>
              </a:rPr>
              <a:t>nano_society_training_materials</a:t>
            </a:r>
            <a:endParaRPr lang="en-US" sz="2000" dirty="0">
              <a:solidFill>
                <a:srgbClr val="0C4225"/>
              </a:solidFill>
              <a:latin typeface="Calibri" charset="0"/>
            </a:endParaRPr>
          </a:p>
        </p:txBody>
      </p:sp>
      <p:sp>
        <p:nvSpPr>
          <p:cNvPr id="16" name="TextBox 4"/>
          <p:cNvSpPr txBox="1">
            <a:spLocks noChangeArrowheads="1"/>
          </p:cNvSpPr>
          <p:nvPr/>
        </p:nvSpPr>
        <p:spPr bwMode="auto">
          <a:xfrm>
            <a:off x="2316532" y="1559811"/>
            <a:ext cx="2241550"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latin typeface="Calibri" charset="0"/>
              </a:rPr>
              <a:t>Nano Around </a:t>
            </a:r>
          </a:p>
          <a:p>
            <a:pPr marL="0" lvl="1" eaLnBrk="1" hangingPunct="1"/>
            <a:r>
              <a:rPr lang="en-US" sz="2000" b="1" dirty="0" smtClean="0">
                <a:latin typeface="Calibri" charset="0"/>
              </a:rPr>
              <a:t>the World </a:t>
            </a:r>
          </a:p>
          <a:p>
            <a:pPr marL="0" lvl="1" eaLnBrk="1" hangingPunct="1"/>
            <a:r>
              <a:rPr lang="en-US" sz="2000" b="1" dirty="0" smtClean="0">
                <a:latin typeface="Calibri" charset="0"/>
              </a:rPr>
              <a:t>card game</a:t>
            </a:r>
            <a:endParaRPr lang="en-US" sz="2000" b="1" dirty="0">
              <a:latin typeface="Calibri" charset="0"/>
            </a:endParaRPr>
          </a:p>
          <a:p>
            <a:pPr marL="0" lvl="1" eaLnBrk="1" hangingPunct="1"/>
            <a:endParaRPr lang="en-US" sz="2000" dirty="0" smtClean="0">
              <a:latin typeface="Calibri" charset="0"/>
            </a:endParaRPr>
          </a:p>
          <a:p>
            <a:pPr marL="0" lvl="1" eaLnBrk="1" hangingPunct="1"/>
            <a:endParaRPr lang="en-US" sz="2000" b="1" dirty="0" smtClean="0">
              <a:solidFill>
                <a:srgbClr val="000000"/>
              </a:solidFill>
              <a:latin typeface="Calibri" charset="0"/>
            </a:endParaRPr>
          </a:p>
          <a:p>
            <a:pPr marL="0" lvl="1" eaLnBrk="1" hangingPunct="1"/>
            <a:r>
              <a:rPr lang="en-US" sz="2000" b="1" dirty="0" smtClean="0">
                <a:solidFill>
                  <a:srgbClr val="000000"/>
                </a:solidFill>
                <a:latin typeface="Calibri" charset="0"/>
              </a:rPr>
              <a:t>Exploring </a:t>
            </a:r>
            <a:r>
              <a:rPr lang="en-US" sz="2000" b="1" dirty="0">
                <a:solidFill>
                  <a:srgbClr val="000000"/>
                </a:solidFill>
                <a:latin typeface="Calibri" charset="0"/>
              </a:rPr>
              <a:t>Nano &amp; Society –</a:t>
            </a:r>
          </a:p>
          <a:p>
            <a:pPr marL="0" lvl="1" eaLnBrk="1" hangingPunct="1"/>
            <a:r>
              <a:rPr lang="en-US" sz="2000" b="1" dirty="0" smtClean="0">
                <a:solidFill>
                  <a:srgbClr val="000000"/>
                </a:solidFill>
                <a:latin typeface="Calibri" charset="0"/>
              </a:rPr>
              <a:t>Flying Cars</a:t>
            </a:r>
          </a:p>
          <a:p>
            <a:pPr marL="0" lvl="1" eaLnBrk="1" hangingPunct="1"/>
            <a:endParaRPr lang="en-US" sz="2000" b="1" dirty="0" smtClean="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r>
              <a:rPr lang="en-US" sz="2000" b="1" dirty="0">
                <a:solidFill>
                  <a:srgbClr val="000000"/>
                </a:solidFill>
                <a:latin typeface="Calibri" charset="0"/>
              </a:rPr>
              <a:t>Exploring Nano &amp; Society </a:t>
            </a:r>
            <a:r>
              <a:rPr lang="en-US" sz="2000" b="1" dirty="0" smtClean="0">
                <a:solidFill>
                  <a:srgbClr val="000000"/>
                </a:solidFill>
                <a:latin typeface="Calibri" charset="0"/>
              </a:rPr>
              <a:t>– Tippy Table</a:t>
            </a:r>
            <a:endParaRPr lang="en-US" sz="2000" b="1" dirty="0">
              <a:solidFill>
                <a:srgbClr val="000000"/>
              </a:solidFill>
              <a:latin typeface="Calibri" charset="0"/>
            </a:endParaRPr>
          </a:p>
          <a:p>
            <a:pPr marL="0" lvl="1" eaLnBrk="1" hangingPunct="1"/>
            <a:endParaRPr lang="en-US" sz="2000" b="1" dirty="0" smtClean="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31" y="3081918"/>
            <a:ext cx="1459515" cy="1459515"/>
          </a:xfrm>
          <a:prstGeom prst="rect">
            <a:avLst/>
          </a:prstGeom>
          <a:ln>
            <a:solidFill>
              <a:srgbClr val="000000"/>
            </a:solidFill>
          </a:ln>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09686" y="3081918"/>
            <a:ext cx="1459515" cy="1459515"/>
          </a:xfrm>
          <a:prstGeom prst="rect">
            <a:avLst/>
          </a:prstGeom>
          <a:ln>
            <a:solidFill>
              <a:srgbClr val="000000"/>
            </a:solidFill>
          </a:ln>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5031" y="4747035"/>
            <a:ext cx="1459515" cy="1459515"/>
          </a:xfrm>
          <a:prstGeom prst="rect">
            <a:avLst/>
          </a:prstGeom>
          <a:ln>
            <a:solidFill>
              <a:srgbClr val="000000"/>
            </a:solidFill>
          </a:ln>
        </p:spPr>
      </p:pic>
    </p:spTree>
    <p:extLst>
      <p:ext uri="{BB962C8B-B14F-4D97-AF65-F5344CB8AC3E}">
        <p14:creationId xmlns:p14="http://schemas.microsoft.com/office/powerpoint/2010/main" val="202913545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dirty="0" smtClean="0">
                <a:solidFill>
                  <a:srgbClr val="0C4225"/>
                </a:solidFill>
                <a:latin typeface="Georgia" charset="0"/>
                <a:cs typeface="Georgia" charset="0"/>
              </a:rPr>
              <a:t>Nano &amp; Society Tools </a:t>
            </a:r>
            <a:endParaRPr lang="en-US" sz="3600" dirty="0">
              <a:solidFill>
                <a:srgbClr val="0C4225"/>
              </a:solidFill>
              <a:latin typeface="Georgia" charset="0"/>
              <a:cs typeface="Georgia" charset="0"/>
            </a:endParaRPr>
          </a:p>
        </p:txBody>
      </p:sp>
      <p:sp>
        <p:nvSpPr>
          <p:cNvPr id="57351" name="TextBox 4"/>
          <p:cNvSpPr txBox="1">
            <a:spLocks noChangeArrowheads="1"/>
          </p:cNvSpPr>
          <p:nvPr/>
        </p:nvSpPr>
        <p:spPr bwMode="auto">
          <a:xfrm>
            <a:off x="6919693" y="1502212"/>
            <a:ext cx="1781613" cy="3477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Technology &amp; Society Guide </a:t>
            </a:r>
            <a:r>
              <a:rPr lang="en-US" sz="2000" dirty="0" smtClean="0">
                <a:solidFill>
                  <a:srgbClr val="660066"/>
                </a:solidFill>
                <a:latin typeface="Calibri" charset="0"/>
              </a:rPr>
              <a:t>(coming in </a:t>
            </a:r>
            <a:r>
              <a:rPr lang="en-US" sz="2000" dirty="0" err="1" smtClean="0">
                <a:solidFill>
                  <a:srgbClr val="660066"/>
                </a:solidFill>
                <a:latin typeface="Calibri" charset="0"/>
              </a:rPr>
              <a:t>NanoDays</a:t>
            </a:r>
            <a:r>
              <a:rPr lang="en-US" sz="2000" dirty="0" smtClean="0">
                <a:solidFill>
                  <a:srgbClr val="660066"/>
                </a:solidFill>
                <a:latin typeface="Calibri" charset="0"/>
              </a:rPr>
              <a:t> 2014 kit)</a:t>
            </a:r>
            <a:endParaRPr lang="en-US" sz="2000" dirty="0">
              <a:solidFill>
                <a:srgbClr val="660066"/>
              </a:solidFill>
              <a:latin typeface="Calibri" charset="0"/>
            </a:endParaRPr>
          </a:p>
          <a:p>
            <a:pPr marL="0" lvl="1" eaLnBrk="1" hangingPunct="1"/>
            <a:endParaRPr lang="en-US" sz="2000" dirty="0" smtClean="0">
              <a:solidFill>
                <a:srgbClr val="FF0000"/>
              </a:solidFill>
              <a:latin typeface="Calibri" charset="0"/>
            </a:endParaRPr>
          </a:p>
          <a:p>
            <a:pPr marL="0" lvl="1" eaLnBrk="1" hangingPunct="1"/>
            <a:endParaRPr lang="en-US" sz="2000" dirty="0" smtClean="0">
              <a:solidFill>
                <a:srgbClr val="FF0000"/>
              </a:solidFill>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57352" name="Rectangle 15"/>
          <p:cNvSpPr>
            <a:spLocks noChangeArrowheads="1"/>
          </p:cNvSpPr>
          <p:nvPr/>
        </p:nvSpPr>
        <p:spPr bwMode="auto">
          <a:xfrm>
            <a:off x="254000" y="6319915"/>
            <a:ext cx="9966453"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lvl="1"/>
            <a:r>
              <a:rPr lang="en-US" sz="2000" b="1" dirty="0">
                <a:solidFill>
                  <a:srgbClr val="0C4225"/>
                </a:solidFill>
                <a:latin typeface="Calibri" charset="0"/>
              </a:rPr>
              <a:t>More info: </a:t>
            </a:r>
            <a:r>
              <a:rPr lang="en-US" sz="2000" dirty="0" err="1" smtClean="0">
                <a:solidFill>
                  <a:srgbClr val="0C4225"/>
                </a:solidFill>
                <a:latin typeface="Calibri" charset="0"/>
              </a:rPr>
              <a:t>www.nisenet.org</a:t>
            </a:r>
            <a:r>
              <a:rPr lang="en-US" sz="2000" dirty="0">
                <a:solidFill>
                  <a:srgbClr val="0C4225"/>
                </a:solidFill>
                <a:latin typeface="Calibri" charset="0"/>
              </a:rPr>
              <a:t>/catalog/</a:t>
            </a:r>
            <a:r>
              <a:rPr lang="en-US" sz="2000" dirty="0" err="1">
                <a:solidFill>
                  <a:srgbClr val="0C4225"/>
                </a:solidFill>
                <a:latin typeface="Calibri" charset="0"/>
              </a:rPr>
              <a:t>tools_guides</a:t>
            </a:r>
            <a:r>
              <a:rPr lang="en-US" sz="2000" dirty="0">
                <a:solidFill>
                  <a:srgbClr val="0C4225"/>
                </a:solidFill>
                <a:latin typeface="Calibri" charset="0"/>
              </a:rPr>
              <a:t>/</a:t>
            </a:r>
            <a:r>
              <a:rPr lang="en-US" sz="2000" dirty="0" err="1">
                <a:solidFill>
                  <a:srgbClr val="0C4225"/>
                </a:solidFill>
                <a:latin typeface="Calibri" charset="0"/>
              </a:rPr>
              <a:t>nano_society_training_materials</a:t>
            </a:r>
            <a:endParaRPr lang="en-US" sz="2000" dirty="0">
              <a:solidFill>
                <a:srgbClr val="0C4225"/>
              </a:solidFill>
              <a:latin typeface="Calibri" charset="0"/>
            </a:endParaRPr>
          </a:p>
        </p:txBody>
      </p:sp>
      <p:sp>
        <p:nvSpPr>
          <p:cNvPr id="17" name="TextBox 4"/>
          <p:cNvSpPr txBox="1">
            <a:spLocks noChangeArrowheads="1"/>
          </p:cNvSpPr>
          <p:nvPr/>
        </p:nvSpPr>
        <p:spPr bwMode="auto">
          <a:xfrm>
            <a:off x="2806837" y="1474788"/>
            <a:ext cx="210012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latin typeface="Calibri" charset="0"/>
              </a:rPr>
              <a:t>Nano &amp; Society </a:t>
            </a:r>
          </a:p>
          <a:p>
            <a:pPr marL="0" lvl="1" eaLnBrk="1" hangingPunct="1"/>
            <a:r>
              <a:rPr lang="en-US" sz="2000" b="1" dirty="0" smtClean="0">
                <a:latin typeface="Calibri" charset="0"/>
              </a:rPr>
              <a:t>training</a:t>
            </a:r>
          </a:p>
          <a:p>
            <a:pPr marL="0" lvl="1" eaLnBrk="1" hangingPunct="1"/>
            <a:r>
              <a:rPr lang="en-US" sz="2000" b="1" dirty="0" smtClean="0">
                <a:latin typeface="Calibri" charset="0"/>
              </a:rPr>
              <a:t>materials</a:t>
            </a:r>
          </a:p>
          <a:p>
            <a:pPr marL="0" lvl="1" eaLnBrk="1" hangingPunct="1"/>
            <a:r>
              <a:rPr lang="en-US" sz="2000" dirty="0" smtClean="0">
                <a:latin typeface="Calibri" charset="0"/>
              </a:rPr>
              <a:t>• slideshows</a:t>
            </a:r>
          </a:p>
          <a:p>
            <a:pPr marL="0" lvl="1" eaLnBrk="1" hangingPunct="1"/>
            <a:r>
              <a:rPr lang="en-US" sz="2000" b="1" dirty="0" smtClean="0">
                <a:latin typeface="Calibri" charset="0"/>
              </a:rPr>
              <a:t>• </a:t>
            </a:r>
            <a:r>
              <a:rPr lang="en-US" sz="2000" dirty="0" smtClean="0">
                <a:latin typeface="Calibri" charset="0"/>
              </a:rPr>
              <a:t>videos</a:t>
            </a:r>
          </a:p>
          <a:p>
            <a:pPr marL="0" lvl="1" eaLnBrk="1" hangingPunct="1"/>
            <a:r>
              <a:rPr lang="en-US" sz="2000" dirty="0" smtClean="0">
                <a:latin typeface="Calibri" charset="0"/>
              </a:rPr>
              <a:t>• tip sheets</a:t>
            </a:r>
          </a:p>
          <a:p>
            <a:pPr marL="0" lvl="1" eaLnBrk="1" hangingPunct="1"/>
            <a:r>
              <a:rPr lang="en-US" sz="2000" dirty="0" smtClean="0">
                <a:latin typeface="Calibri" charset="0"/>
              </a:rPr>
              <a:t>• team-based    </a:t>
            </a:r>
            <a:br>
              <a:rPr lang="en-US" sz="2000" dirty="0" smtClean="0">
                <a:latin typeface="Calibri" charset="0"/>
              </a:rPr>
            </a:br>
            <a:r>
              <a:rPr lang="en-US" sz="2000" dirty="0" smtClean="0">
                <a:latin typeface="Calibri" charset="0"/>
              </a:rPr>
              <a:t>   inquiry sheets</a:t>
            </a:r>
          </a:p>
          <a:p>
            <a:pPr marL="0" lvl="1" eaLnBrk="1" hangingPunct="1"/>
            <a:endParaRPr lang="en-US" sz="2000" dirty="0" smtClean="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r>
              <a:rPr lang="en-US" sz="2000" b="1" dirty="0" smtClean="0">
                <a:solidFill>
                  <a:srgbClr val="000000"/>
                </a:solidFill>
                <a:latin typeface="Calibri" charset="0"/>
              </a:rPr>
              <a:t>Improv Exercises for staff and volunteers</a:t>
            </a:r>
          </a:p>
          <a:p>
            <a:pPr marL="0" lvl="1" eaLnBrk="1" hangingPunct="1"/>
            <a:endParaRPr lang="en-US" sz="2000" b="1" dirty="0">
              <a:solidFill>
                <a:srgbClr val="000000"/>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306" y="3886921"/>
            <a:ext cx="1955079" cy="1955079"/>
          </a:xfrm>
          <a:prstGeom prst="rect">
            <a:avLst/>
          </a:prstGeom>
          <a:ln>
            <a:solidFill>
              <a:srgbClr val="000000"/>
            </a:solidFill>
          </a:ln>
        </p:spPr>
      </p:pic>
      <p:sp>
        <p:nvSpPr>
          <p:cNvPr id="14" name="Rectangle 13"/>
          <p:cNvSpPr/>
          <p:nvPr/>
        </p:nvSpPr>
        <p:spPr>
          <a:xfrm>
            <a:off x="4957763" y="1509922"/>
            <a:ext cx="1961930" cy="196987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0463" y="1512888"/>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NS_Conversation Goals_15aug2012.pdf"/>
          <p:cNvPicPr>
            <a:picLocks noChangeAspect="1"/>
          </p:cNvPicPr>
          <p:nvPr/>
        </p:nvPicPr>
        <p:blipFill rotWithShape="1">
          <a:blip r:embed="rId5" cstate="email">
            <a:extLst>
              <a:ext uri="{28A0092B-C50C-407E-A947-70E740481C1C}">
                <a14:useLocalDpi xmlns:a14="http://schemas.microsoft.com/office/drawing/2010/main"/>
              </a:ext>
            </a:extLst>
          </a:blip>
          <a:srcRect b="30723"/>
          <a:stretch/>
        </p:blipFill>
        <p:spPr bwMode="auto">
          <a:xfrm>
            <a:off x="670306" y="1509922"/>
            <a:ext cx="1995679" cy="1969878"/>
          </a:xfrm>
          <a:prstGeom prst="rect">
            <a:avLst/>
          </a:prstGeom>
          <a:solidFill>
            <a:schemeClr val="bg1"/>
          </a:solidFill>
          <a:ln w="3175">
            <a:solidFill>
              <a:schemeClr val="tx1"/>
            </a:solidFill>
            <a:miter lim="800000"/>
            <a:headEnd/>
            <a:tailEnd/>
          </a:ln>
        </p:spPr>
      </p:pic>
    </p:spTree>
    <p:extLst>
      <p:ext uri="{BB962C8B-B14F-4D97-AF65-F5344CB8AC3E}">
        <p14:creationId xmlns:p14="http://schemas.microsoft.com/office/powerpoint/2010/main" val="300711906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8" name="TextBox 4"/>
          <p:cNvSpPr txBox="1">
            <a:spLocks noChangeArrowheads="1"/>
          </p:cNvSpPr>
          <p:nvPr/>
        </p:nvSpPr>
        <p:spPr bwMode="auto">
          <a:xfrm>
            <a:off x="2457450" y="1474788"/>
            <a:ext cx="2241550" cy="74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a:latin typeface="Calibri" charset="0"/>
              </a:rPr>
              <a:t>Would you buy that?</a:t>
            </a:r>
          </a:p>
          <a:p>
            <a:pPr marL="0" lvl="1" eaLnBrk="1" hangingPunct="1"/>
            <a:r>
              <a:rPr lang="en-US" sz="2000" dirty="0">
                <a:latin typeface="Calibri" charset="0"/>
              </a:rPr>
              <a:t>Public program</a:t>
            </a: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r>
              <a:rPr lang="en-US" sz="2000" b="1" dirty="0">
                <a:latin typeface="Calibri" charset="0"/>
              </a:rPr>
              <a:t>Wonders and Worries of Nanotechnology</a:t>
            </a:r>
          </a:p>
          <a:p>
            <a:pPr marL="0" lvl="1" eaLnBrk="1" hangingPunct="1"/>
            <a:r>
              <a:rPr lang="en-US" sz="2000" dirty="0" smtClean="0">
                <a:latin typeface="Calibri" charset="0"/>
              </a:rPr>
              <a:t>Video episodes</a:t>
            </a:r>
            <a:endParaRPr lang="en-US" sz="2000" dirty="0">
              <a:latin typeface="Calibri" charset="0"/>
            </a:endParaRPr>
          </a:p>
          <a:p>
            <a:pPr marL="0" lvl="1" eaLnBrk="1" hangingPunct="1"/>
            <a:endParaRPr lang="en-US" sz="2000"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dirty="0" smtClean="0">
                <a:solidFill>
                  <a:srgbClr val="0C4225"/>
                </a:solidFill>
                <a:latin typeface="Georgia" charset="0"/>
                <a:cs typeface="Georgia" charset="0"/>
              </a:rPr>
              <a:t>More Nano &amp; Society Programs &amp; Activities</a:t>
            </a:r>
            <a:endParaRPr lang="en-US" sz="3200" dirty="0">
              <a:solidFill>
                <a:srgbClr val="0C4225"/>
              </a:solidFill>
              <a:latin typeface="Georgia" charset="0"/>
              <a:cs typeface="Georgia" charset="0"/>
            </a:endParaRPr>
          </a:p>
        </p:txBody>
      </p:sp>
      <p:sp>
        <p:nvSpPr>
          <p:cNvPr id="57351" name="TextBox 4"/>
          <p:cNvSpPr txBox="1">
            <a:spLocks noChangeArrowheads="1"/>
          </p:cNvSpPr>
          <p:nvPr/>
        </p:nvSpPr>
        <p:spPr bwMode="auto">
          <a:xfrm>
            <a:off x="6756400" y="1443038"/>
            <a:ext cx="2282825"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a:latin typeface="Calibri" charset="0"/>
              </a:rPr>
              <a:t>Societal and Ethical Implications</a:t>
            </a:r>
          </a:p>
          <a:p>
            <a:pPr marL="0" lvl="1" eaLnBrk="1" hangingPunct="1"/>
            <a:r>
              <a:rPr lang="en-US" sz="2000" dirty="0">
                <a:latin typeface="Calibri" charset="0"/>
              </a:rPr>
              <a:t>Posters</a:t>
            </a: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r>
              <a:rPr lang="en-US" sz="2000" b="1" dirty="0" smtClean="0">
                <a:latin typeface="Calibri" charset="0"/>
              </a:rPr>
              <a:t>Forums:</a:t>
            </a:r>
          </a:p>
          <a:p>
            <a:pPr marL="342900" lvl="1" indent="-342900" eaLnBrk="1" hangingPunct="1">
              <a:buFont typeface="Arial"/>
              <a:buChar char="•"/>
            </a:pPr>
            <a:r>
              <a:rPr lang="en-US" sz="1800" dirty="0" err="1" smtClean="0">
                <a:latin typeface="Calibri" charset="0"/>
              </a:rPr>
              <a:t>Nanomedicine</a:t>
            </a:r>
            <a:endParaRPr lang="en-US" sz="1800" dirty="0" smtClean="0">
              <a:latin typeface="Calibri" charset="0"/>
            </a:endParaRPr>
          </a:p>
          <a:p>
            <a:pPr marL="342900" lvl="1" indent="-342900" eaLnBrk="1" hangingPunct="1">
              <a:buFont typeface="Arial"/>
              <a:buChar char="•"/>
            </a:pPr>
            <a:r>
              <a:rPr lang="en-US" sz="1800" dirty="0" smtClean="0">
                <a:latin typeface="Calibri" charset="0"/>
              </a:rPr>
              <a:t>Energy</a:t>
            </a:r>
          </a:p>
          <a:p>
            <a:pPr marL="342900" lvl="1" indent="-342900" eaLnBrk="1" hangingPunct="1">
              <a:buFont typeface="Arial"/>
              <a:buChar char="•"/>
            </a:pPr>
            <a:r>
              <a:rPr lang="en-US" sz="1800" dirty="0" smtClean="0">
                <a:latin typeface="Calibri" charset="0"/>
              </a:rPr>
              <a:t>Privacy</a:t>
            </a:r>
          </a:p>
          <a:p>
            <a:pPr marL="342900" lvl="1" indent="-342900" eaLnBrk="1" hangingPunct="1">
              <a:buFont typeface="Arial"/>
              <a:buChar char="•"/>
            </a:pPr>
            <a:r>
              <a:rPr lang="en-US" sz="1800" dirty="0" smtClean="0">
                <a:latin typeface="Calibri" charset="0"/>
              </a:rPr>
              <a:t>Who Decides?</a:t>
            </a:r>
          </a:p>
          <a:p>
            <a:pPr marL="342900" lvl="1" indent="-342900" eaLnBrk="1" hangingPunct="1">
              <a:buFont typeface="Arial"/>
              <a:buChar char="•"/>
            </a:pPr>
            <a:r>
              <a:rPr lang="en-US" sz="1800" dirty="0" smtClean="0">
                <a:latin typeface="Calibri" charset="0"/>
              </a:rPr>
              <a:t>Cognitive Enhancement</a:t>
            </a:r>
            <a:endParaRPr lang="en-US" sz="18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57352" name="Rectangle 15"/>
          <p:cNvSpPr>
            <a:spLocks noChangeArrowheads="1"/>
          </p:cNvSpPr>
          <p:nvPr/>
        </p:nvSpPr>
        <p:spPr bwMode="auto">
          <a:xfrm>
            <a:off x="5422900" y="6291263"/>
            <a:ext cx="372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/catalog</a:t>
            </a:r>
          </a:p>
        </p:txBody>
      </p:sp>
      <p:pic>
        <p:nvPicPr>
          <p:cNvPr id="57353" name="Picture 12" descr="NISE_posters_08_18(2)_energ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7763" y="1474788"/>
            <a:ext cx="1624012" cy="2030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4" name="Picture 15" descr="iStock_000007285175XSmall.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5988" y="4044950"/>
            <a:ext cx="2030412" cy="2030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7" name="Picture 22" descr="buytha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000" y="1481138"/>
            <a:ext cx="1998663" cy="2030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9" name="Picture 15" descr="185559_10150396699308146_372584263145_10703212_6110859_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54000" y="4052888"/>
            <a:ext cx="1990725" cy="1990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98528269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5299" name="Title 1"/>
          <p:cNvSpPr>
            <a:spLocks noGrp="1"/>
          </p:cNvSpPr>
          <p:nvPr>
            <p:ph type="title"/>
          </p:nvPr>
        </p:nvSpPr>
        <p:spPr>
          <a:xfrm>
            <a:off x="254000" y="274638"/>
            <a:ext cx="8661400" cy="741362"/>
          </a:xfrm>
        </p:spPr>
        <p:txBody>
          <a:bodyPr/>
          <a:lstStyle/>
          <a:p>
            <a:pPr algn="l" eaLnBrk="1" hangingPunct="1">
              <a:lnSpc>
                <a:spcPct val="90000"/>
              </a:lnSpc>
            </a:pPr>
            <a:r>
              <a:rPr lang="en-US" sz="3200" dirty="0">
                <a:solidFill>
                  <a:srgbClr val="0C4225"/>
                </a:solidFill>
                <a:latin typeface="Georgia" charset="0"/>
                <a:cs typeface="Georgia" charset="0"/>
              </a:rPr>
              <a:t>Nano &amp; Society </a:t>
            </a:r>
            <a:r>
              <a:rPr lang="en-US" sz="3200" dirty="0" smtClean="0">
                <a:solidFill>
                  <a:srgbClr val="0C4225"/>
                </a:solidFill>
                <a:latin typeface="Georgia" charset="0"/>
                <a:cs typeface="Georgia" charset="0"/>
              </a:rPr>
              <a:t>Workshops  - </a:t>
            </a:r>
            <a:r>
              <a:rPr lang="en-US" sz="3000" dirty="0" smtClean="0">
                <a:solidFill>
                  <a:srgbClr val="0C4225"/>
                </a:solidFill>
                <a:latin typeface="Georgia" charset="0"/>
                <a:ea typeface="ＭＳ Ｐゴシック" charset="0"/>
                <a:cs typeface="Georgia" charset="0"/>
              </a:rPr>
              <a:t>Share-outs</a:t>
            </a:r>
            <a:endParaRPr lang="en-US" sz="3000" dirty="0">
              <a:solidFill>
                <a:srgbClr val="0C4225"/>
              </a:solidFill>
              <a:latin typeface="Georgia" charset="0"/>
              <a:ea typeface="ＭＳ Ｐゴシック" charset="0"/>
              <a:cs typeface="Georgia" charset="0"/>
            </a:endParaRPr>
          </a:p>
        </p:txBody>
      </p:sp>
      <p:sp>
        <p:nvSpPr>
          <p:cNvPr id="55300" name="TextBox 4"/>
          <p:cNvSpPr txBox="1">
            <a:spLocks noChangeArrowheads="1"/>
          </p:cNvSpPr>
          <p:nvPr/>
        </p:nvSpPr>
        <p:spPr bwMode="auto">
          <a:xfrm>
            <a:off x="254000" y="1492250"/>
            <a:ext cx="876617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endParaRPr lang="en-US" dirty="0">
              <a:solidFill>
                <a:srgbClr val="FF0000"/>
              </a:solidFill>
              <a:latin typeface="Calibri" charset="0"/>
            </a:endParaRP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a:solidFill>
                  <a:srgbClr val="FF0000"/>
                </a:solidFill>
                <a:latin typeface="Calibri" charset="0"/>
              </a:rPr>
              <a:t>organization</a:t>
            </a:r>
            <a:r>
              <a:rPr lang="en-US" dirty="0" smtClean="0">
                <a:solidFill>
                  <a:srgbClr val="FF0000"/>
                </a:solidFill>
                <a:latin typeface="Calibri" charset="0"/>
              </a:rPr>
              <a:t/>
            </a:r>
            <a:br>
              <a:rPr lang="en-US" dirty="0" smtClean="0">
                <a:solidFill>
                  <a:srgbClr val="FF0000"/>
                </a:solidFill>
                <a:latin typeface="Calibri" charset="0"/>
              </a:rPr>
            </a:br>
            <a:endParaRPr lang="en-US" sz="1800" dirty="0">
              <a:latin typeface="Calibri"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24268991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5240313"/>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5119751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5299" name="Title 1"/>
          <p:cNvSpPr>
            <a:spLocks noGrp="1"/>
          </p:cNvSpPr>
          <p:nvPr>
            <p:ph type="title"/>
          </p:nvPr>
        </p:nvSpPr>
        <p:spPr>
          <a:xfrm>
            <a:off x="0" y="274638"/>
            <a:ext cx="9144000" cy="741362"/>
          </a:xfrm>
        </p:spPr>
        <p:txBody>
          <a:bodyPr/>
          <a:lstStyle/>
          <a:p>
            <a:pPr eaLnBrk="1" hangingPunct="1">
              <a:lnSpc>
                <a:spcPct val="90000"/>
              </a:lnSpc>
            </a:pPr>
            <a:r>
              <a:rPr lang="en-US" sz="3000" dirty="0" smtClean="0">
                <a:solidFill>
                  <a:srgbClr val="0C4225"/>
                </a:solidFill>
                <a:latin typeface="Georgia" charset="0"/>
                <a:ea typeface="ＭＳ Ｐゴシック" charset="0"/>
                <a:cs typeface="Georgia" charset="0"/>
              </a:rPr>
              <a:t>Making the most of your </a:t>
            </a:r>
            <a:r>
              <a:rPr lang="en-US" sz="3000" dirty="0" err="1" smtClean="0">
                <a:solidFill>
                  <a:srgbClr val="0C4225"/>
                </a:solidFill>
                <a:latin typeface="Georgia" charset="0"/>
                <a:ea typeface="ＭＳ Ｐゴシック" charset="0"/>
                <a:cs typeface="Georgia" charset="0"/>
              </a:rPr>
              <a:t>NanoDays</a:t>
            </a:r>
            <a:r>
              <a:rPr lang="en-US" sz="3000" dirty="0" smtClean="0">
                <a:solidFill>
                  <a:srgbClr val="0C4225"/>
                </a:solidFill>
                <a:latin typeface="Georgia" charset="0"/>
                <a:ea typeface="ＭＳ Ｐゴシック" charset="0"/>
                <a:cs typeface="Georgia" charset="0"/>
              </a:rPr>
              <a:t> Kit - Share-outs</a:t>
            </a:r>
            <a:endParaRPr lang="en-US" sz="3000" dirty="0">
              <a:solidFill>
                <a:srgbClr val="0C4225"/>
              </a:solidFill>
              <a:latin typeface="Georgia" charset="0"/>
              <a:ea typeface="ＭＳ Ｐゴシック" charset="0"/>
              <a:cs typeface="Georgia" charset="0"/>
            </a:endParaRPr>
          </a:p>
        </p:txBody>
      </p:sp>
      <p:sp>
        <p:nvSpPr>
          <p:cNvPr id="55300" name="TextBox 4"/>
          <p:cNvSpPr txBox="1">
            <a:spLocks noChangeArrowheads="1"/>
          </p:cNvSpPr>
          <p:nvPr/>
        </p:nvSpPr>
        <p:spPr bwMode="auto">
          <a:xfrm>
            <a:off x="254000" y="1492250"/>
            <a:ext cx="876617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endParaRPr lang="en-US" dirty="0">
              <a:solidFill>
                <a:srgbClr val="FF0000"/>
              </a:solidFill>
              <a:latin typeface="Calibri" charset="0"/>
            </a:endParaRP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a:solidFill>
                  <a:srgbClr val="FF0000"/>
                </a:solidFill>
                <a:latin typeface="Calibri" charset="0"/>
              </a:rPr>
              <a:t>organization</a:t>
            </a:r>
            <a:r>
              <a:rPr lang="en-US" dirty="0" smtClean="0">
                <a:solidFill>
                  <a:srgbClr val="FF0000"/>
                </a:solidFill>
                <a:latin typeface="Calibri" charset="0"/>
              </a:rPr>
              <a:t/>
            </a:r>
            <a:br>
              <a:rPr lang="en-US" dirty="0" smtClean="0">
                <a:solidFill>
                  <a:srgbClr val="FF0000"/>
                </a:solidFill>
                <a:latin typeface="Calibri" charset="0"/>
              </a:rPr>
            </a:br>
            <a:endParaRPr lang="en-US" sz="1800" dirty="0">
              <a:latin typeface="Calibri" charset="0"/>
            </a:endParaRPr>
          </a:p>
        </p:txBody>
      </p:sp>
      <p:grpSp>
        <p:nvGrpSpPr>
          <p:cNvPr id="6" name="Group 5"/>
          <p:cNvGrpSpPr/>
          <p:nvPr/>
        </p:nvGrpSpPr>
        <p:grpSpPr>
          <a:xfrm>
            <a:off x="3150298" y="5370235"/>
            <a:ext cx="6652884" cy="1150085"/>
            <a:chOff x="3551232" y="166135"/>
            <a:chExt cx="6389191" cy="1150085"/>
          </a:xfrm>
        </p:grpSpPr>
        <p:sp>
          <p:nvSpPr>
            <p:cNvPr id="7" name="Isosceles Triangle 6"/>
            <p:cNvSpPr/>
            <p:nvPr/>
          </p:nvSpPr>
          <p:spPr>
            <a:xfrm rot="16200000">
              <a:off x="4385463" y="-283660"/>
              <a:ext cx="254000" cy="192246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a:t>
              </a:r>
            </a:p>
          </p:txBody>
        </p:sp>
        <p:sp>
          <p:nvSpPr>
            <p:cNvPr id="8" name="Rounded Rectangle 7"/>
            <p:cNvSpPr>
              <a:spLocks noChangeArrowheads="1"/>
            </p:cNvSpPr>
            <p:nvPr/>
          </p:nvSpPr>
          <p:spPr bwMode="auto">
            <a:xfrm>
              <a:off x="5511100" y="166135"/>
              <a:ext cx="3528125" cy="115008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sp>
          <p:nvSpPr>
            <p:cNvPr id="9" name="TextBox 4"/>
            <p:cNvSpPr txBox="1">
              <a:spLocks noChangeArrowheads="1"/>
            </p:cNvSpPr>
            <p:nvPr/>
          </p:nvSpPr>
          <p:spPr bwMode="auto">
            <a:xfrm>
              <a:off x="5150576" y="224017"/>
              <a:ext cx="47898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MS PGothic" charset="0"/>
                  <a:cs typeface="MS PGothic" charset="0"/>
                </a:defRPr>
              </a:lvl1pPr>
              <a:lvl2pPr marL="800100" indent="-3429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lvl="1" indent="0" eaLnBrk="1" hangingPunct="1">
                <a:spcBef>
                  <a:spcPts val="1438"/>
                </a:spcBef>
                <a:buClr>
                  <a:srgbClr val="000000"/>
                </a:buClr>
                <a:buSzPct val="100000"/>
              </a:pPr>
              <a:r>
                <a:rPr lang="en-US" sz="2800" dirty="0" err="1" smtClean="0">
                  <a:cs typeface="Arial" charset="0"/>
                  <a:sym typeface="Arial" charset="0"/>
                </a:rPr>
                <a:t>NanoDays</a:t>
              </a:r>
              <a:r>
                <a:rPr lang="en-US" sz="2800" dirty="0" smtClean="0">
                  <a:cs typeface="Arial" charset="0"/>
                  <a:sym typeface="Arial" charset="0"/>
                </a:rPr>
                <a:t> Applications </a:t>
              </a:r>
              <a:br>
                <a:rPr lang="en-US" sz="2800" dirty="0" smtClean="0">
                  <a:cs typeface="Arial" charset="0"/>
                  <a:sym typeface="Arial" charset="0"/>
                </a:rPr>
              </a:br>
              <a:r>
                <a:rPr lang="en-US" sz="2800" dirty="0" smtClean="0">
                  <a:cs typeface="Arial" charset="0"/>
                  <a:sym typeface="Arial" charset="0"/>
                </a:rPr>
                <a:t>due </a:t>
              </a:r>
              <a:r>
                <a:rPr lang="en-US" sz="2800" b="1" dirty="0" smtClean="0">
                  <a:cs typeface="Arial" charset="0"/>
                  <a:sym typeface="Arial" charset="0"/>
                </a:rPr>
                <a:t>December 1, 2013</a:t>
              </a:r>
            </a:p>
          </p:txBody>
        </p:sp>
      </p:gr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90091875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5575492"/>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49023701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9939"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Reaching Diverse Audiences</a:t>
            </a:r>
          </a:p>
        </p:txBody>
      </p:sp>
      <p:sp>
        <p:nvSpPr>
          <p:cNvPr id="39940" name="TextBox 4"/>
          <p:cNvSpPr txBox="1">
            <a:spLocks noChangeArrowheads="1"/>
          </p:cNvSpPr>
          <p:nvPr/>
        </p:nvSpPr>
        <p:spPr bwMode="auto">
          <a:xfrm>
            <a:off x="2565400" y="2933700"/>
            <a:ext cx="6350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228600" indent="-2286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pPr>
            <a:r>
              <a:rPr lang="en-US" b="1" dirty="0">
                <a:solidFill>
                  <a:srgbClr val="000000"/>
                </a:solidFill>
                <a:latin typeface="Calibri" charset="0"/>
                <a:ea typeface="MS Mincho" charset="0"/>
                <a:cs typeface="MS Mincho" charset="0"/>
              </a:rPr>
              <a:t>Why use an Inclusive Audiences approach?</a:t>
            </a:r>
          </a:p>
          <a:p>
            <a:pPr eaLnBrk="1" hangingPunct="1"/>
            <a:endParaRPr lang="en-US" sz="800" dirty="0">
              <a:latin typeface="Calibri" charset="0"/>
            </a:endParaRPr>
          </a:p>
          <a:p>
            <a:pPr eaLnBrk="1" hangingPunct="1">
              <a:buFont typeface="Arial" charset="0"/>
              <a:buChar char="•"/>
            </a:pPr>
            <a:r>
              <a:rPr lang="en-US">
                <a:latin typeface="Calibri" charset="0"/>
                <a:ea typeface="MS Mincho" charset="0"/>
                <a:cs typeface="MS Mincho" charset="0"/>
              </a:rPr>
              <a:t>Museums are uniquely situated to educate the public, inspire youth, and provide access to learning experiences.</a:t>
            </a:r>
          </a:p>
          <a:p>
            <a:pPr eaLnBrk="1" hangingPunct="1"/>
            <a:endParaRPr lang="en-US" sz="800" dirty="0">
              <a:latin typeface="Calibri" charset="0"/>
              <a:ea typeface="MS Mincho" charset="0"/>
              <a:cs typeface="MS Mincho" charset="0"/>
            </a:endParaRPr>
          </a:p>
          <a:p>
            <a:pPr eaLnBrk="1" hangingPunct="1">
              <a:buFont typeface="Arial" charset="0"/>
              <a:buChar char="•"/>
            </a:pPr>
            <a:r>
              <a:rPr lang="en-US" dirty="0">
                <a:latin typeface="Calibri" charset="0"/>
              </a:rPr>
              <a:t>Inclusive approaches help reach all audiences more effectively.</a:t>
            </a:r>
            <a:endParaRPr lang="en-US" dirty="0">
              <a:latin typeface="Calibri" charset="0"/>
              <a:ea typeface="MS Mincho" charset="0"/>
              <a:cs typeface="MS Mincho" charset="0"/>
            </a:endParaRPr>
          </a:p>
          <a:p>
            <a:pPr eaLnBrk="1" hangingPunct="1"/>
            <a:endParaRPr lang="en-US" sz="800" dirty="0">
              <a:latin typeface="Calibri" charset="0"/>
              <a:ea typeface="MS Mincho" charset="0"/>
              <a:cs typeface="MS Mincho" charset="0"/>
            </a:endParaRPr>
          </a:p>
          <a:p>
            <a:pPr eaLnBrk="1" hangingPunct="1">
              <a:buFont typeface="Arial" charset="0"/>
              <a:buChar char="•"/>
            </a:pPr>
            <a:r>
              <a:rPr lang="en-US" dirty="0">
                <a:latin typeface="Calibri" charset="0"/>
                <a:ea typeface="MS Mincho" charset="0"/>
                <a:cs typeface="MS Mincho" charset="0"/>
              </a:rPr>
              <a:t>It allows us to go beyond education and inspiration to empowerment and social justice.</a:t>
            </a:r>
          </a:p>
          <a:p>
            <a:pPr eaLnBrk="1" hangingPunct="1">
              <a:spcBef>
                <a:spcPct val="35000"/>
              </a:spcBef>
              <a:buClr>
                <a:srgbClr val="000000"/>
              </a:buClr>
            </a:pPr>
            <a:endParaRPr lang="en-US" dirty="0">
              <a:solidFill>
                <a:srgbClr val="000000"/>
              </a:solidFill>
              <a:latin typeface="Calibri" charset="0"/>
              <a:ea typeface="MS Mincho" charset="0"/>
              <a:cs typeface="MS Mincho" charset="0"/>
            </a:endParaRPr>
          </a:p>
          <a:p>
            <a:pPr eaLnBrk="1" hangingPunct="1">
              <a:spcBef>
                <a:spcPct val="35000"/>
              </a:spcBef>
              <a:buClr>
                <a:srgbClr val="000000"/>
              </a:buClr>
            </a:pPr>
            <a:endParaRPr lang="en-US" dirty="0">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endParaRPr lang="en-US" dirty="0">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endParaRPr lang="en-US" dirty="0">
              <a:solidFill>
                <a:srgbClr val="000000"/>
              </a:solidFill>
              <a:latin typeface="Calibri" charset="0"/>
              <a:ea typeface="MS Mincho" charset="0"/>
              <a:cs typeface="MS Mincho" charset="0"/>
            </a:endParaRPr>
          </a:p>
          <a:p>
            <a:pPr eaLnBrk="1" hangingPunct="1">
              <a:spcBef>
                <a:spcPct val="35000"/>
              </a:spcBef>
              <a:buClr>
                <a:srgbClr val="000000"/>
              </a:buClr>
            </a:pPr>
            <a:endParaRPr lang="en-US" dirty="0">
              <a:solidFill>
                <a:srgbClr val="000000"/>
              </a:solidFill>
              <a:latin typeface="Calibri" charset="0"/>
              <a:ea typeface="MS Mincho" charset="0"/>
              <a:cs typeface="MS Mincho" charset="0"/>
            </a:endParaRPr>
          </a:p>
        </p:txBody>
      </p:sp>
      <p:sp>
        <p:nvSpPr>
          <p:cNvPr id="6" name="Rectangle 5"/>
          <p:cNvSpPr/>
          <p:nvPr/>
        </p:nvSpPr>
        <p:spPr>
          <a:xfrm>
            <a:off x="2641600" y="1495425"/>
            <a:ext cx="6197600" cy="1200150"/>
          </a:xfrm>
          <a:prstGeom prst="rect">
            <a:avLst/>
          </a:prstGeom>
          <a:solidFill>
            <a:schemeClr val="bg1"/>
          </a:solidFill>
        </p:spPr>
        <p:txBody>
          <a:bodyPr>
            <a:spAutoFit/>
          </a:bodyPr>
          <a:lstStyle/>
          <a:p>
            <a:pPr marL="0" lvl="1">
              <a:spcBef>
                <a:spcPct val="35000"/>
              </a:spcBef>
              <a:buClr>
                <a:srgbClr val="000000"/>
              </a:buClr>
              <a:defRPr/>
            </a:pPr>
            <a:r>
              <a:rPr lang="en-US" sz="2400" b="1" dirty="0">
                <a:latin typeface="+mn-lt"/>
                <a:ea typeface="Georgia" charset="0"/>
                <a:cs typeface="Georgia" charset="0"/>
              </a:rPr>
              <a:t>Inclusive Audiences</a:t>
            </a:r>
            <a:endParaRPr lang="en-US" sz="2400" dirty="0">
              <a:solidFill>
                <a:srgbClr val="000000"/>
              </a:solidFill>
              <a:latin typeface="+mn-lt"/>
              <a:ea typeface="Georgia" charset="0"/>
              <a:cs typeface="Georgia" charset="0"/>
            </a:endParaRPr>
          </a:p>
          <a:p>
            <a:pPr marL="4763" indent="-4763">
              <a:defRPr/>
            </a:pPr>
            <a:r>
              <a:rPr lang="en-US" sz="2400" dirty="0">
                <a:latin typeface="+mn-lt"/>
                <a:ea typeface="ＭＳ Ｐゴシック" charset="-128"/>
                <a:cs typeface="ＭＳ Ｐゴシック" charset="-128"/>
              </a:rPr>
              <a:t>Raising our capacity to effectively engage underserved and underrepresented audiences</a:t>
            </a:r>
          </a:p>
        </p:txBody>
      </p:sp>
      <p:pic>
        <p:nvPicPr>
          <p:cNvPr id="39942" name="Picture 6" descr="magic_san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1252538"/>
            <a:ext cx="226695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1047549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158758" y="274638"/>
            <a:ext cx="898524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000" dirty="0" smtClean="0">
                <a:solidFill>
                  <a:srgbClr val="0C4225"/>
                </a:solidFill>
                <a:latin typeface="Georgia" charset="0"/>
                <a:cs typeface="Georgia" charset="0"/>
              </a:rPr>
              <a:t>Inclusive Audiences - Bilingual Audience Workshop</a:t>
            </a:r>
            <a:endParaRPr lang="en-US" sz="3000" dirty="0">
              <a:solidFill>
                <a:srgbClr val="0C4225"/>
              </a:solidFill>
              <a:latin typeface="Georgia" charset="0"/>
              <a:cs typeface="Georgia" charset="0"/>
            </a:endParaRPr>
          </a:p>
        </p:txBody>
      </p:sp>
      <p:sp>
        <p:nvSpPr>
          <p:cNvPr id="57351" name="TextBox 4"/>
          <p:cNvSpPr txBox="1">
            <a:spLocks noChangeArrowheads="1"/>
          </p:cNvSpPr>
          <p:nvPr/>
        </p:nvSpPr>
        <p:spPr bwMode="auto">
          <a:xfrm>
            <a:off x="4110059" y="1645847"/>
            <a:ext cx="480534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endParaRPr lang="en-US" sz="2000" dirty="0">
              <a:solidFill>
                <a:srgbClr val="FF0000"/>
              </a:solidFill>
              <a:latin typeface="+mn-lt"/>
            </a:endParaRPr>
          </a:p>
          <a:p>
            <a:pPr marL="342900" lvl="1" indent="-342900" eaLnBrk="1" hangingPunct="1">
              <a:buFont typeface="Arial"/>
              <a:buChar char="•"/>
            </a:pPr>
            <a:r>
              <a:rPr lang="en-US" sz="2000" dirty="0" smtClean="0">
                <a:latin typeface="+mn-lt"/>
              </a:rPr>
              <a:t>Explored importance of engaging bilingual audiences in nanoscale science, engineering and technology</a:t>
            </a:r>
            <a:endParaRPr lang="en-US" sz="2000" dirty="0">
              <a:latin typeface="+mn-lt"/>
            </a:endParaRPr>
          </a:p>
          <a:p>
            <a:pPr marL="342900" lvl="1" indent="-342900" eaLnBrk="1" hangingPunct="1">
              <a:buFont typeface="Arial"/>
              <a:buChar char="•"/>
            </a:pPr>
            <a:endParaRPr lang="en-US" sz="2000" dirty="0" smtClean="0">
              <a:latin typeface="+mn-lt"/>
            </a:endParaRPr>
          </a:p>
          <a:p>
            <a:pPr marL="342900" lvl="1" indent="-342900" eaLnBrk="1" hangingPunct="1">
              <a:buFont typeface="Arial"/>
              <a:buChar char="•"/>
            </a:pPr>
            <a:r>
              <a:rPr lang="en-US" sz="2000" dirty="0" smtClean="0">
                <a:latin typeface="+mn-lt"/>
              </a:rPr>
              <a:t>Strategies </a:t>
            </a:r>
            <a:r>
              <a:rPr lang="en-US" sz="2000" dirty="0">
                <a:latin typeface="+mn-lt"/>
              </a:rPr>
              <a:t>to better engage Spanish speakers </a:t>
            </a:r>
            <a:r>
              <a:rPr lang="en-US" sz="2000" dirty="0" smtClean="0">
                <a:latin typeface="+mn-lt"/>
              </a:rPr>
              <a:t>by </a:t>
            </a:r>
            <a:r>
              <a:rPr lang="en-US" sz="2000" dirty="0">
                <a:latin typeface="+mn-lt"/>
              </a:rPr>
              <a:t>building capacity, using techniques </a:t>
            </a:r>
            <a:r>
              <a:rPr lang="en-US" sz="2000" dirty="0" smtClean="0">
                <a:latin typeface="+mn-lt"/>
              </a:rPr>
              <a:t>like:</a:t>
            </a:r>
          </a:p>
          <a:p>
            <a:pPr marL="800100" lvl="2" indent="-342900" eaLnBrk="1" hangingPunct="1">
              <a:buFont typeface="Arial"/>
              <a:buChar char="•"/>
            </a:pPr>
            <a:r>
              <a:rPr lang="en-US" sz="2000" dirty="0" smtClean="0">
                <a:latin typeface="+mn-lt"/>
              </a:rPr>
              <a:t>sheltered instruction</a:t>
            </a:r>
          </a:p>
          <a:p>
            <a:pPr marL="800100" lvl="2" indent="-342900" eaLnBrk="1" hangingPunct="1">
              <a:buFont typeface="Arial"/>
              <a:buChar char="•"/>
            </a:pPr>
            <a:r>
              <a:rPr lang="en-US" sz="2000" dirty="0" smtClean="0">
                <a:latin typeface="+mn-lt"/>
              </a:rPr>
              <a:t>team-based inquiry</a:t>
            </a:r>
          </a:p>
          <a:p>
            <a:pPr marL="800100" lvl="2" indent="-342900" eaLnBrk="1" hangingPunct="1">
              <a:buFont typeface="Arial"/>
              <a:buChar char="•"/>
            </a:pPr>
            <a:r>
              <a:rPr lang="en-US" sz="2000" dirty="0" smtClean="0">
                <a:latin typeface="+mn-lt"/>
              </a:rPr>
              <a:t>marketing strategies</a:t>
            </a:r>
          </a:p>
          <a:p>
            <a:pPr marL="342900" lvl="1" indent="-342900" eaLnBrk="1" hangingPunct="1">
              <a:buFont typeface="Arial"/>
              <a:buChar char="•"/>
            </a:pPr>
            <a:endParaRPr lang="en-US" sz="2000" dirty="0">
              <a:latin typeface="Calibri" charset="0"/>
            </a:endParaRPr>
          </a:p>
          <a:p>
            <a:pPr marL="342900" lvl="1" indent="-342900" eaLnBrk="1" hangingPunct="1">
              <a:buFont typeface="Arial"/>
              <a:buChar char="•"/>
            </a:pPr>
            <a:endParaRPr lang="en-US" sz="2000" dirty="0">
              <a:latin typeface="Calibri" charset="0"/>
            </a:endParaRPr>
          </a:p>
        </p:txBody>
      </p:sp>
      <p:sp>
        <p:nvSpPr>
          <p:cNvPr id="57352" name="Rectangle 15"/>
          <p:cNvSpPr>
            <a:spLocks noChangeArrowheads="1"/>
          </p:cNvSpPr>
          <p:nvPr/>
        </p:nvSpPr>
        <p:spPr bwMode="auto">
          <a:xfrm>
            <a:off x="1155699" y="5483592"/>
            <a:ext cx="82296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endParaRPr lang="en-US" sz="2000" b="1" dirty="0" smtClean="0">
              <a:solidFill>
                <a:srgbClr val="0C4225"/>
              </a:solidFill>
              <a:latin typeface="Calibri" charset="0"/>
            </a:endParaRPr>
          </a:p>
          <a:p>
            <a:pPr marL="0" lvl="1"/>
            <a:r>
              <a:rPr lang="en-US" sz="2000" dirty="0" err="1" smtClean="0">
                <a:solidFill>
                  <a:srgbClr val="0C4225"/>
                </a:solidFill>
                <a:latin typeface="Calibri" charset="0"/>
              </a:rPr>
              <a:t>nisenet.org</a:t>
            </a:r>
            <a:r>
              <a:rPr lang="en-US" sz="2000" dirty="0">
                <a:solidFill>
                  <a:srgbClr val="0C4225"/>
                </a:solidFill>
                <a:latin typeface="Calibri" charset="0"/>
              </a:rPr>
              <a:t>/</a:t>
            </a:r>
            <a:r>
              <a:rPr lang="en-US" sz="2000" dirty="0" smtClean="0">
                <a:solidFill>
                  <a:srgbClr val="0C4225"/>
                </a:solidFill>
                <a:latin typeface="Calibri" charset="0"/>
              </a:rPr>
              <a:t>catalog/</a:t>
            </a:r>
            <a:r>
              <a:rPr lang="en-US" sz="2000" dirty="0" err="1" smtClean="0">
                <a:solidFill>
                  <a:srgbClr val="0C4225"/>
                </a:solidFill>
                <a:latin typeface="Calibri" charset="0"/>
              </a:rPr>
              <a:t>spanish</a:t>
            </a:r>
            <a:endParaRPr lang="en-US" sz="2000" dirty="0" smtClean="0">
              <a:solidFill>
                <a:srgbClr val="0C4225"/>
              </a:solidFill>
              <a:latin typeface="Calibri" charset="0"/>
            </a:endParaRPr>
          </a:p>
          <a:p>
            <a:pPr marL="0" lvl="1"/>
            <a:r>
              <a:rPr lang="en-US" sz="2000" dirty="0" err="1" smtClean="0">
                <a:solidFill>
                  <a:srgbClr val="0C4225"/>
                </a:solidFill>
                <a:latin typeface="Calibri" charset="0"/>
              </a:rPr>
              <a:t>nisenet.org</a:t>
            </a:r>
            <a:r>
              <a:rPr lang="en-US" sz="2000" dirty="0">
                <a:solidFill>
                  <a:srgbClr val="0C4225"/>
                </a:solidFill>
                <a:latin typeface="Calibri" charset="0"/>
              </a:rPr>
              <a:t>/catalog/</a:t>
            </a:r>
            <a:r>
              <a:rPr lang="en-US" sz="2000" dirty="0" err="1">
                <a:solidFill>
                  <a:srgbClr val="0C4225"/>
                </a:solidFill>
                <a:latin typeface="Calibri" charset="0"/>
              </a:rPr>
              <a:t>tools_guides</a:t>
            </a:r>
            <a:r>
              <a:rPr lang="en-US" sz="2000" dirty="0">
                <a:solidFill>
                  <a:srgbClr val="0C4225"/>
                </a:solidFill>
                <a:latin typeface="Calibri" charset="0"/>
              </a:rPr>
              <a:t>/</a:t>
            </a:r>
            <a:r>
              <a:rPr lang="en-US" sz="2000" dirty="0" err="1">
                <a:solidFill>
                  <a:srgbClr val="0C4225"/>
                </a:solidFill>
                <a:latin typeface="Calibri" charset="0"/>
              </a:rPr>
              <a:t>bilingual_audience_workshop_resources</a:t>
            </a:r>
            <a:endParaRPr lang="en-US" sz="2000" dirty="0" smtClean="0">
              <a:solidFill>
                <a:srgbClr val="0C4225"/>
              </a:solidFill>
              <a:latin typeface="Calibri" charset="0"/>
            </a:endParaRPr>
          </a:p>
          <a:p>
            <a:pPr marL="0" lvl="1"/>
            <a:endParaRPr lang="en-US" sz="2000" dirty="0">
              <a:solidFill>
                <a:srgbClr val="0C4225"/>
              </a:solidFill>
              <a:latin typeface="Calibri" charset="0"/>
            </a:endParaRPr>
          </a:p>
        </p:txBody>
      </p:sp>
      <p:pic>
        <p:nvPicPr>
          <p:cNvPr id="7" name="Picture 6"/>
          <p:cNvPicPr>
            <a:picLocks noChangeAspect="1"/>
          </p:cNvPicPr>
          <p:nvPr/>
        </p:nvPicPr>
        <p:blipFill>
          <a:blip r:embed="rId3"/>
          <a:stretch>
            <a:fillRect/>
          </a:stretch>
        </p:blipFill>
        <p:spPr>
          <a:xfrm>
            <a:off x="0" y="1443038"/>
            <a:ext cx="3916143" cy="3916143"/>
          </a:xfrm>
          <a:prstGeom prst="rect">
            <a:avLst/>
          </a:prstGeom>
          <a:ln>
            <a:noFill/>
          </a:ln>
        </p:spPr>
      </p:pic>
      <p:sp>
        <p:nvSpPr>
          <p:cNvPr id="9" name="Rectangle 8"/>
          <p:cNvSpPr/>
          <p:nvPr/>
        </p:nvSpPr>
        <p:spPr>
          <a:xfrm>
            <a:off x="4409934" y="1396774"/>
            <a:ext cx="4429265" cy="400110"/>
          </a:xfrm>
          <a:prstGeom prst="rect">
            <a:avLst/>
          </a:prstGeom>
          <a:solidFill>
            <a:schemeClr val="bg1"/>
          </a:solidFill>
        </p:spPr>
        <p:txBody>
          <a:bodyPr wrap="square">
            <a:spAutoFit/>
          </a:bodyPr>
          <a:lstStyle/>
          <a:p>
            <a:pPr marL="0" lvl="1" eaLnBrk="1" hangingPunct="1"/>
            <a:r>
              <a:rPr lang="en-US" sz="2000" b="1" dirty="0">
                <a:solidFill>
                  <a:srgbClr val="000000"/>
                </a:solidFill>
                <a:latin typeface="Calibri" charset="0"/>
              </a:rPr>
              <a:t>Workshop held in June 2013 in </a:t>
            </a:r>
            <a:r>
              <a:rPr lang="en-US" sz="2000" b="1" dirty="0" smtClean="0">
                <a:solidFill>
                  <a:srgbClr val="000000"/>
                </a:solidFill>
                <a:latin typeface="Calibri" charset="0"/>
              </a:rPr>
              <a:t>Houston</a:t>
            </a:r>
            <a:endParaRPr lang="en-US" sz="2000" b="1" dirty="0">
              <a:solidFill>
                <a:srgbClr val="000000"/>
              </a:solidFill>
              <a:latin typeface="Calibri"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9010538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8436"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Improv </a:t>
            </a:r>
            <a:r>
              <a:rPr lang="en-US" sz="4000" dirty="0" smtClean="0">
                <a:solidFill>
                  <a:srgbClr val="0C4225"/>
                </a:solidFill>
                <a:latin typeface="Georgia" charset="0"/>
                <a:ea typeface="ＭＳ Ｐゴシック" charset="0"/>
                <a:cs typeface="Georgia" charset="0"/>
              </a:rPr>
              <a:t>Exercise – </a:t>
            </a:r>
            <a:r>
              <a:rPr lang="en-US" sz="4000" i="1" dirty="0" smtClean="0">
                <a:solidFill>
                  <a:srgbClr val="0C4225"/>
                </a:solidFill>
                <a:latin typeface="Georgia" charset="0"/>
                <a:ea typeface="ＭＳ Ｐゴシック" charset="0"/>
                <a:cs typeface="Georgia" charset="0"/>
              </a:rPr>
              <a:t>I Say Hi!</a:t>
            </a:r>
            <a:endParaRPr lang="en-US" sz="4000" i="1" dirty="0">
              <a:solidFill>
                <a:srgbClr val="0C4225"/>
              </a:solidFill>
              <a:latin typeface="Georgia" charset="0"/>
              <a:ea typeface="ＭＳ Ｐゴシック" charset="0"/>
              <a:cs typeface="Georgia" charset="0"/>
            </a:endParaRPr>
          </a:p>
        </p:txBody>
      </p:sp>
      <p:pic>
        <p:nvPicPr>
          <p:cNvPr id="18438" name="Picture 5" descr="20110914gh_26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63035"/>
            <a:ext cx="5838754" cy="46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28943" y="6247802"/>
            <a:ext cx="8015057" cy="461665"/>
          </a:xfrm>
          <a:prstGeom prst="rect">
            <a:avLst/>
          </a:prstGeom>
        </p:spPr>
        <p:txBody>
          <a:bodyPr wrap="square">
            <a:spAutoFit/>
          </a:bodyPr>
          <a:lstStyle/>
          <a:p>
            <a:pPr eaLnBrk="1" hangingPunct="1"/>
            <a:r>
              <a:rPr lang="en-US" b="1" dirty="0">
                <a:solidFill>
                  <a:srgbClr val="0C4225"/>
                </a:solidFill>
                <a:latin typeface="Calibri" charset="0"/>
              </a:rPr>
              <a:t>More info: </a:t>
            </a:r>
            <a:r>
              <a:rPr lang="en-US" dirty="0" err="1" smtClean="0">
                <a:solidFill>
                  <a:srgbClr val="0C4225"/>
                </a:solidFill>
                <a:latin typeface="Calibri" charset="0"/>
              </a:rPr>
              <a:t>nisenet.org</a:t>
            </a:r>
            <a:r>
              <a:rPr lang="en-US" dirty="0" smtClean="0">
                <a:solidFill>
                  <a:srgbClr val="0C4225"/>
                </a:solidFill>
                <a:latin typeface="Calibri" charset="0"/>
              </a:rPr>
              <a:t>/</a:t>
            </a:r>
            <a:r>
              <a:rPr lang="en-US" dirty="0">
                <a:solidFill>
                  <a:srgbClr val="0C4225"/>
                </a:solidFill>
                <a:latin typeface="Calibri" charset="0"/>
              </a:rPr>
              <a:t>catalog/</a:t>
            </a:r>
            <a:r>
              <a:rPr lang="en-US" dirty="0" err="1">
                <a:solidFill>
                  <a:srgbClr val="0C4225"/>
                </a:solidFill>
                <a:latin typeface="Calibri" charset="0"/>
              </a:rPr>
              <a:t>tools_guides</a:t>
            </a:r>
            <a:r>
              <a:rPr lang="en-US" dirty="0">
                <a:solidFill>
                  <a:srgbClr val="0C4225"/>
                </a:solidFill>
                <a:latin typeface="Calibri" charset="0"/>
              </a:rPr>
              <a:t>/</a:t>
            </a:r>
            <a:r>
              <a:rPr lang="en-US" dirty="0" err="1">
                <a:solidFill>
                  <a:srgbClr val="0C4225"/>
                </a:solidFill>
                <a:latin typeface="Calibri" charset="0"/>
              </a:rPr>
              <a:t>improv_exercises</a:t>
            </a:r>
            <a:endParaRPr lang="en-US" dirty="0">
              <a:solidFill>
                <a:srgbClr val="0C4225"/>
              </a:solidFill>
              <a:latin typeface="Calibri"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5295900"/>
            <a:ext cx="1212398" cy="471488"/>
          </a:xfrm>
          <a:prstGeom prst="rect">
            <a:avLst/>
          </a:prstGeom>
        </p:spPr>
      </p:pic>
    </p:spTree>
    <p:extLst>
      <p:ext uri="{BB962C8B-B14F-4D97-AF65-F5344CB8AC3E}">
        <p14:creationId xmlns:p14="http://schemas.microsoft.com/office/powerpoint/2010/main" val="339817449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dirty="0" smtClean="0">
                <a:solidFill>
                  <a:srgbClr val="0C4225"/>
                </a:solidFill>
                <a:latin typeface="Georgia" charset="0"/>
                <a:cs typeface="Georgia" charset="0"/>
              </a:rPr>
              <a:t>Inclusive Audiences - Bilingual Audience Tools</a:t>
            </a:r>
            <a:endParaRPr lang="en-US" sz="3200" dirty="0">
              <a:solidFill>
                <a:srgbClr val="0C4225"/>
              </a:solidFill>
              <a:latin typeface="Georgia" charset="0"/>
              <a:cs typeface="Georgia" charset="0"/>
            </a:endParaRPr>
          </a:p>
        </p:txBody>
      </p:sp>
      <p:sp>
        <p:nvSpPr>
          <p:cNvPr id="57351" name="TextBox 4"/>
          <p:cNvSpPr txBox="1">
            <a:spLocks noChangeArrowheads="1"/>
          </p:cNvSpPr>
          <p:nvPr/>
        </p:nvSpPr>
        <p:spPr bwMode="auto">
          <a:xfrm>
            <a:off x="6932418" y="1502212"/>
            <a:ext cx="178161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smtClean="0">
                <a:solidFill>
                  <a:srgbClr val="000000"/>
                </a:solidFill>
                <a:latin typeface="Calibri" charset="0"/>
              </a:rPr>
              <a:t>Spanish </a:t>
            </a:r>
            <a:r>
              <a:rPr lang="en-US" sz="2000" b="1" dirty="0">
                <a:solidFill>
                  <a:srgbClr val="000000"/>
                </a:solidFill>
                <a:latin typeface="Calibri" charset="0"/>
              </a:rPr>
              <a:t>Language Translations </a:t>
            </a:r>
            <a:r>
              <a:rPr lang="en-US" sz="2000" dirty="0">
                <a:solidFill>
                  <a:srgbClr val="000000"/>
                </a:solidFill>
                <a:latin typeface="Calibri" charset="0"/>
              </a:rPr>
              <a:t>for many educational materials</a:t>
            </a:r>
          </a:p>
          <a:p>
            <a:pPr marL="0" lvl="1" eaLnBrk="1" hangingPunct="1"/>
            <a:endParaRPr lang="en-US" sz="2000" dirty="0" smtClean="0">
              <a:solidFill>
                <a:srgbClr val="FF0000"/>
              </a:solidFill>
              <a:latin typeface="Calibri" charset="0"/>
            </a:endParaRPr>
          </a:p>
          <a:p>
            <a:pPr marL="0" lvl="1" eaLnBrk="1" hangingPunct="1"/>
            <a:endParaRPr lang="en-US" sz="2000" dirty="0">
              <a:solidFill>
                <a:srgbClr val="FF0000"/>
              </a:solidFill>
              <a:latin typeface="Calibri" charset="0"/>
            </a:endParaRPr>
          </a:p>
          <a:p>
            <a:pPr marL="0" lvl="1" eaLnBrk="1" hangingPunct="1"/>
            <a:r>
              <a:rPr lang="en-US" sz="2000" b="1" dirty="0">
                <a:latin typeface="Calibri" charset="0"/>
              </a:rPr>
              <a:t>Bilingual </a:t>
            </a:r>
            <a:r>
              <a:rPr lang="en-US" sz="2000" b="1" dirty="0" smtClean="0">
                <a:latin typeface="Calibri" charset="0"/>
              </a:rPr>
              <a:t>Audience Workshop Resources</a:t>
            </a:r>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sp>
        <p:nvSpPr>
          <p:cNvPr id="17" name="TextBox 4"/>
          <p:cNvSpPr txBox="1">
            <a:spLocks noChangeArrowheads="1"/>
          </p:cNvSpPr>
          <p:nvPr/>
        </p:nvSpPr>
        <p:spPr bwMode="auto">
          <a:xfrm>
            <a:off x="2857638" y="1474788"/>
            <a:ext cx="1428819"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a:latin typeface="Calibri" charset="0"/>
              </a:rPr>
              <a:t>Bilingual Design Guide</a:t>
            </a:r>
            <a:endParaRPr lang="en-US" sz="2000" dirty="0">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a:solidFill>
                <a:srgbClr val="000000"/>
              </a:solidFill>
              <a:latin typeface="Calibri" charset="0"/>
            </a:endParaRPr>
          </a:p>
          <a:p>
            <a:pPr marL="0" lvl="1" eaLnBrk="1" hangingPunct="1"/>
            <a:endParaRPr lang="en-US" sz="2000" dirty="0" smtClean="0">
              <a:solidFill>
                <a:srgbClr val="000000"/>
              </a:solidFill>
              <a:latin typeface="Calibri" charset="0"/>
            </a:endParaRPr>
          </a:p>
          <a:p>
            <a:pPr marL="0" lvl="1" eaLnBrk="1" hangingPunct="1"/>
            <a:endParaRPr lang="en-US" sz="2000" dirty="0" smtClean="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endParaRPr lang="en-US" sz="2000" b="1" dirty="0">
              <a:solidFill>
                <a:srgbClr val="000000"/>
              </a:solidFill>
              <a:latin typeface="Calibri" charset="0"/>
            </a:endParaRPr>
          </a:p>
          <a:p>
            <a:pPr marL="0" lvl="1" eaLnBrk="1" hangingPunct="1"/>
            <a:endParaRPr lang="en-US" sz="2000" b="1" dirty="0" smtClean="0">
              <a:solidFill>
                <a:srgbClr val="000000"/>
              </a:solidFill>
              <a:latin typeface="Calibri" charset="0"/>
            </a:endParaRPr>
          </a:p>
          <a:p>
            <a:pPr marL="0" lvl="1" eaLnBrk="1" hangingPunct="1"/>
            <a:r>
              <a:rPr lang="en-US" sz="2000" b="1" dirty="0" smtClean="0">
                <a:solidFill>
                  <a:srgbClr val="000000"/>
                </a:solidFill>
                <a:latin typeface="Calibri" charset="0"/>
              </a:rPr>
              <a:t>Translation</a:t>
            </a:r>
            <a:endParaRPr lang="en-US" sz="2000" b="1" dirty="0">
              <a:solidFill>
                <a:srgbClr val="000000"/>
              </a:solidFill>
              <a:latin typeface="Calibri" charset="0"/>
            </a:endParaRPr>
          </a:p>
          <a:p>
            <a:pPr marL="0" lvl="1" eaLnBrk="1" hangingPunct="1"/>
            <a:r>
              <a:rPr lang="en-US" sz="2000" b="1" dirty="0">
                <a:solidFill>
                  <a:srgbClr val="000000"/>
                </a:solidFill>
                <a:latin typeface="Calibri" charset="0"/>
              </a:rPr>
              <a:t>Process </a:t>
            </a:r>
            <a:r>
              <a:rPr lang="en-US" sz="2000" b="1" dirty="0" smtClean="0">
                <a:solidFill>
                  <a:srgbClr val="000000"/>
                </a:solidFill>
                <a:latin typeface="Calibri" charset="0"/>
              </a:rPr>
              <a:t>Guide</a:t>
            </a:r>
          </a:p>
          <a:p>
            <a:pPr marL="0" lvl="1" eaLnBrk="1" hangingPunct="1"/>
            <a:endParaRPr lang="en-US" sz="2000" b="1" dirty="0">
              <a:solidFill>
                <a:srgbClr val="000000"/>
              </a:solidFill>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p:txBody>
      </p:sp>
      <p:pic>
        <p:nvPicPr>
          <p:cNvPr id="2" name="Picture 1"/>
          <p:cNvPicPr>
            <a:picLocks noChangeAspect="1"/>
          </p:cNvPicPr>
          <p:nvPr/>
        </p:nvPicPr>
        <p:blipFill>
          <a:blip r:embed="rId3"/>
          <a:stretch>
            <a:fillRect/>
          </a:stretch>
        </p:blipFill>
        <p:spPr>
          <a:xfrm>
            <a:off x="4706576" y="1443038"/>
            <a:ext cx="2049824" cy="2049824"/>
          </a:xfrm>
          <a:prstGeom prst="rect">
            <a:avLst/>
          </a:prstGeom>
          <a:ln>
            <a:solidFill>
              <a:srgbClr val="000000"/>
            </a:solidFill>
          </a:ln>
        </p:spPr>
      </p:pic>
      <p:pic>
        <p:nvPicPr>
          <p:cNvPr id="6" name="Picture 5" descr="Bilingual Design Guid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000" y="1430241"/>
            <a:ext cx="2466130" cy="1900238"/>
          </a:xfrm>
          <a:prstGeom prst="rect">
            <a:avLst/>
          </a:prstGeom>
          <a:ln>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9000" y="4085015"/>
            <a:ext cx="2049824" cy="2049824"/>
          </a:xfrm>
          <a:prstGeom prst="rect">
            <a:avLst/>
          </a:prstGeom>
          <a:ln>
            <a:solidFill>
              <a:srgbClr val="000000"/>
            </a:solidFill>
          </a:ln>
        </p:spPr>
      </p:pic>
      <p:pic>
        <p:nvPicPr>
          <p:cNvPr id="8" name="Picture 7" descr="Translation process guid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4000" y="4085015"/>
            <a:ext cx="2473530" cy="1900238"/>
          </a:xfrm>
          <a:prstGeom prst="rect">
            <a:avLst/>
          </a:prstGeom>
          <a:ln>
            <a:solidFill>
              <a:srgbClr val="000000"/>
            </a:solidFill>
          </a:ln>
        </p:spPr>
      </p:pic>
      <p:sp>
        <p:nvSpPr>
          <p:cNvPr id="13" name="Rectangle 15"/>
          <p:cNvSpPr>
            <a:spLocks noChangeArrowheads="1"/>
          </p:cNvSpPr>
          <p:nvPr/>
        </p:nvSpPr>
        <p:spPr bwMode="auto">
          <a:xfrm>
            <a:off x="254001" y="6134839"/>
            <a:ext cx="889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a:t>
            </a:r>
            <a:r>
              <a:rPr lang="en-US" sz="2000" dirty="0" smtClean="0">
                <a:solidFill>
                  <a:srgbClr val="0C4225"/>
                </a:solidFill>
                <a:latin typeface="Calibri" charset="0"/>
              </a:rPr>
              <a:t>catalog/</a:t>
            </a:r>
            <a:r>
              <a:rPr lang="en-US" sz="2000" dirty="0" err="1" smtClean="0">
                <a:solidFill>
                  <a:srgbClr val="0C4225"/>
                </a:solidFill>
                <a:latin typeface="Calibri" charset="0"/>
              </a:rPr>
              <a:t>spanish</a:t>
            </a:r>
            <a:endParaRPr lang="en-US" sz="2000" dirty="0" smtClean="0">
              <a:solidFill>
                <a:srgbClr val="0C4225"/>
              </a:solidFill>
              <a:latin typeface="Calibri" charset="0"/>
            </a:endParaRPr>
          </a:p>
          <a:p>
            <a:pPr marL="0" lvl="1"/>
            <a:r>
              <a:rPr lang="en-US" sz="2000" dirty="0">
                <a:solidFill>
                  <a:srgbClr val="0C4225"/>
                </a:solidFill>
                <a:latin typeface="Calibri" charset="0"/>
              </a:rPr>
              <a:t> </a:t>
            </a:r>
            <a:r>
              <a:rPr lang="en-US" sz="2000" dirty="0" smtClean="0">
                <a:solidFill>
                  <a:srgbClr val="0C4225"/>
                </a:solidFill>
                <a:latin typeface="Calibri" charset="0"/>
              </a:rPr>
              <a:t>               </a:t>
            </a:r>
            <a:r>
              <a:rPr lang="en-US" sz="2000" dirty="0" err="1" smtClean="0">
                <a:solidFill>
                  <a:srgbClr val="0C4225"/>
                </a:solidFill>
                <a:latin typeface="Calibri" charset="0"/>
              </a:rPr>
              <a:t>nisenet.org</a:t>
            </a:r>
            <a:r>
              <a:rPr lang="en-US" sz="2000" dirty="0">
                <a:solidFill>
                  <a:srgbClr val="0C4225"/>
                </a:solidFill>
                <a:latin typeface="Calibri" charset="0"/>
              </a:rPr>
              <a:t>/catalog/</a:t>
            </a:r>
            <a:r>
              <a:rPr lang="en-US" sz="2000" dirty="0" err="1">
                <a:solidFill>
                  <a:srgbClr val="0C4225"/>
                </a:solidFill>
                <a:latin typeface="Calibri" charset="0"/>
              </a:rPr>
              <a:t>tools_guides</a:t>
            </a:r>
            <a:r>
              <a:rPr lang="en-US" sz="2000" dirty="0">
                <a:solidFill>
                  <a:srgbClr val="0C4225"/>
                </a:solidFill>
                <a:latin typeface="Calibri" charset="0"/>
              </a:rPr>
              <a:t>/</a:t>
            </a:r>
            <a:r>
              <a:rPr lang="en-US" sz="2000" dirty="0" err="1">
                <a:solidFill>
                  <a:srgbClr val="0C4225"/>
                </a:solidFill>
                <a:latin typeface="Calibri" charset="0"/>
              </a:rPr>
              <a:t>bilingual_audience_workshop_resources</a:t>
            </a:r>
            <a:endParaRPr lang="en-US" sz="2000" dirty="0" smtClean="0">
              <a:solidFill>
                <a:srgbClr val="0C4225"/>
              </a:solidFill>
              <a:latin typeface="Calibri" charset="0"/>
            </a:endParaRPr>
          </a:p>
          <a:p>
            <a:pPr marL="0" lvl="1"/>
            <a:endParaRPr lang="en-US" sz="2000" dirty="0">
              <a:solidFill>
                <a:srgbClr val="0C4225"/>
              </a:solidFill>
              <a:latin typeface="Calibri" charset="0"/>
            </a:endParaRPr>
          </a:p>
        </p:txBody>
      </p:sp>
    </p:spTree>
    <p:extLst>
      <p:ext uri="{BB962C8B-B14F-4D97-AF65-F5344CB8AC3E}">
        <p14:creationId xmlns:p14="http://schemas.microsoft.com/office/powerpoint/2010/main" val="79566892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dirty="0" smtClean="0">
                <a:solidFill>
                  <a:srgbClr val="0C4225"/>
                </a:solidFill>
                <a:latin typeface="Georgia" charset="0"/>
                <a:cs typeface="Georgia" charset="0"/>
              </a:rPr>
              <a:t>Inclusive Audiences - Bilingual Audience Tools</a:t>
            </a:r>
            <a:endParaRPr lang="en-US" sz="3200" dirty="0">
              <a:solidFill>
                <a:srgbClr val="0C4225"/>
              </a:solidFill>
              <a:latin typeface="Georgia" charset="0"/>
              <a:cs typeface="Georgia" charset="0"/>
            </a:endParaRPr>
          </a:p>
        </p:txBody>
      </p:sp>
      <p:pic>
        <p:nvPicPr>
          <p:cNvPr id="5" name="Picture 4" descr="Screen Shot 2013-08-30 at 5.20.17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9569" y="1294669"/>
            <a:ext cx="5214431" cy="5467942"/>
          </a:xfrm>
          <a:prstGeom prst="rect">
            <a:avLst/>
          </a:prstGeom>
        </p:spPr>
      </p:pic>
      <p:grpSp>
        <p:nvGrpSpPr>
          <p:cNvPr id="11" name="Group 10"/>
          <p:cNvGrpSpPr/>
          <p:nvPr/>
        </p:nvGrpSpPr>
        <p:grpSpPr>
          <a:xfrm>
            <a:off x="3256142" y="1390059"/>
            <a:ext cx="5475528" cy="4500563"/>
            <a:chOff x="3256142" y="1390059"/>
            <a:chExt cx="5475528" cy="4500563"/>
          </a:xfrm>
        </p:grpSpPr>
        <p:sp>
          <p:nvSpPr>
            <p:cNvPr id="15" name="Rounded Rectangle 14"/>
            <p:cNvSpPr>
              <a:spLocks noChangeArrowheads="1"/>
            </p:cNvSpPr>
            <p:nvPr/>
          </p:nvSpPr>
          <p:spPr bwMode="auto">
            <a:xfrm>
              <a:off x="6050431" y="1390059"/>
              <a:ext cx="2681239" cy="4500563"/>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000000">
                  <a:alpha val="34999"/>
                </a:srgbClr>
              </a:outerShdw>
            </a:effectLst>
          </p:spPr>
          <p:txBody>
            <a:bodyPr anchor="ctr"/>
            <a:lstStyle/>
            <a:p>
              <a:pPr algn="ctr">
                <a:defRPr/>
              </a:pPr>
              <a:endParaRPr lang="en-US" dirty="0">
                <a:ln>
                  <a:solidFill>
                    <a:srgbClr val="000000"/>
                  </a:solidFill>
                </a:ln>
                <a:solidFill>
                  <a:schemeClr val="lt1"/>
                </a:solidFill>
                <a:latin typeface="+mn-lt"/>
                <a:ea typeface="+mn-ea"/>
                <a:cs typeface="+mn-cs"/>
              </a:endParaRPr>
            </a:p>
          </p:txBody>
        </p:sp>
        <p:pic>
          <p:nvPicPr>
            <p:cNvPr id="16" name="Picture 7" descr="nisenet_search.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8699" y="1498775"/>
              <a:ext cx="2144712" cy="4289425"/>
            </a:xfrm>
            <a:prstGeom prst="rect">
              <a:avLst/>
            </a:prstGeom>
            <a:solidFill>
              <a:srgbClr val="ECECEC"/>
            </a:solidFill>
            <a:ln w="50800">
              <a:noFill/>
              <a:round/>
              <a:headEnd/>
              <a:tailEnd/>
            </a:ln>
          </p:spPr>
        </p:pic>
        <p:sp>
          <p:nvSpPr>
            <p:cNvPr id="18" name="Isosceles Triangle 17"/>
            <p:cNvSpPr/>
            <p:nvPr/>
          </p:nvSpPr>
          <p:spPr>
            <a:xfrm rot="16200000">
              <a:off x="5116602" y="1632400"/>
              <a:ext cx="254001" cy="3974922"/>
            </a:xfrm>
            <a:prstGeom prst="triangl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r</a:t>
              </a:r>
              <a:endParaRPr lang="en-US" dirty="0"/>
            </a:p>
          </p:txBody>
        </p:sp>
        <p:sp>
          <p:nvSpPr>
            <p:cNvPr id="10" name="Oval 9"/>
            <p:cNvSpPr/>
            <p:nvPr/>
          </p:nvSpPr>
          <p:spPr>
            <a:xfrm>
              <a:off x="7216194" y="3187700"/>
              <a:ext cx="899106" cy="822758"/>
            </a:xfrm>
            <a:prstGeom prst="ellipse">
              <a:avLst/>
            </a:prstGeom>
            <a:noFill/>
            <a:ln w="5715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5"/>
          <p:cNvSpPr>
            <a:spLocks noChangeArrowheads="1"/>
          </p:cNvSpPr>
          <p:nvPr/>
        </p:nvSpPr>
        <p:spPr bwMode="auto">
          <a:xfrm>
            <a:off x="4699000" y="6134839"/>
            <a:ext cx="889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a:solidFill>
                  <a:srgbClr val="0C4225"/>
                </a:solidFill>
                <a:latin typeface="Calibri" charset="0"/>
              </a:rPr>
              <a:t>/</a:t>
            </a:r>
            <a:r>
              <a:rPr lang="en-US" sz="2000" dirty="0" smtClean="0">
                <a:solidFill>
                  <a:srgbClr val="0C4225"/>
                </a:solidFill>
                <a:latin typeface="Calibri" charset="0"/>
              </a:rPr>
              <a:t>catalog/</a:t>
            </a:r>
            <a:r>
              <a:rPr lang="en-US" sz="2000" dirty="0" err="1" smtClean="0">
                <a:solidFill>
                  <a:srgbClr val="0C4225"/>
                </a:solidFill>
                <a:latin typeface="Calibri" charset="0"/>
              </a:rPr>
              <a:t>spanish</a:t>
            </a:r>
            <a:endParaRPr lang="en-US" sz="2000" dirty="0" smtClean="0">
              <a:solidFill>
                <a:srgbClr val="0C4225"/>
              </a:solidFill>
              <a:latin typeface="Calibri" charset="0"/>
            </a:endParaRPr>
          </a:p>
          <a:p>
            <a:pPr marL="0" lvl="1"/>
            <a:r>
              <a:rPr lang="en-US" sz="2000" dirty="0">
                <a:solidFill>
                  <a:srgbClr val="0C4225"/>
                </a:solidFill>
                <a:latin typeface="Calibri" charset="0"/>
              </a:rPr>
              <a:t> </a:t>
            </a:r>
            <a:r>
              <a:rPr lang="en-US" sz="2000" dirty="0" smtClean="0">
                <a:solidFill>
                  <a:srgbClr val="0C4225"/>
                </a:solidFill>
                <a:latin typeface="Calibri" charset="0"/>
              </a:rPr>
              <a:t>               </a:t>
            </a:r>
            <a:endParaRPr lang="en-US" sz="2000" dirty="0">
              <a:solidFill>
                <a:srgbClr val="0C4225"/>
              </a:solidFill>
              <a:latin typeface="Calibri" charset="0"/>
            </a:endParaRPr>
          </a:p>
        </p:txBody>
      </p:sp>
    </p:spTree>
    <p:extLst>
      <p:ext uri="{BB962C8B-B14F-4D97-AF65-F5344CB8AC3E}">
        <p14:creationId xmlns:p14="http://schemas.microsoft.com/office/powerpoint/2010/main" val="318714710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5299" name="Title 1"/>
          <p:cNvSpPr>
            <a:spLocks noGrp="1"/>
          </p:cNvSpPr>
          <p:nvPr>
            <p:ph type="title"/>
          </p:nvPr>
        </p:nvSpPr>
        <p:spPr>
          <a:xfrm>
            <a:off x="254000" y="274638"/>
            <a:ext cx="8661400" cy="741362"/>
          </a:xfrm>
        </p:spPr>
        <p:txBody>
          <a:bodyPr/>
          <a:lstStyle/>
          <a:p>
            <a:pPr algn="l" eaLnBrk="1" hangingPunct="1">
              <a:lnSpc>
                <a:spcPct val="90000"/>
              </a:lnSpc>
            </a:pPr>
            <a:r>
              <a:rPr lang="en-US" sz="3200" dirty="0" smtClean="0">
                <a:solidFill>
                  <a:srgbClr val="0C4225"/>
                </a:solidFill>
                <a:latin typeface="Georgia" charset="0"/>
                <a:ea typeface="ＭＳ Ｐゴシック" charset="0"/>
                <a:cs typeface="Georgia" charset="0"/>
              </a:rPr>
              <a:t>Bilingual Audience Workshop – Share-outs</a:t>
            </a:r>
            <a:endParaRPr lang="en-US" sz="3200" dirty="0">
              <a:solidFill>
                <a:srgbClr val="0C4225"/>
              </a:solidFill>
              <a:latin typeface="Georgia" charset="0"/>
              <a:ea typeface="ＭＳ Ｐゴシック" charset="0"/>
              <a:cs typeface="Georgia" charset="0"/>
            </a:endParaRPr>
          </a:p>
        </p:txBody>
      </p:sp>
      <p:sp>
        <p:nvSpPr>
          <p:cNvPr id="55300" name="TextBox 4"/>
          <p:cNvSpPr txBox="1">
            <a:spLocks noChangeArrowheads="1"/>
          </p:cNvSpPr>
          <p:nvPr/>
        </p:nvSpPr>
        <p:spPr bwMode="auto">
          <a:xfrm>
            <a:off x="254000" y="1492250"/>
            <a:ext cx="87661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endParaRPr lang="en-US" dirty="0">
              <a:solidFill>
                <a:srgbClr val="FF0000"/>
              </a:solidFill>
              <a:latin typeface="Calibri" charset="0"/>
            </a:endParaRP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a:solidFill>
                  <a:srgbClr val="FF0000"/>
                </a:solidFill>
                <a:latin typeface="Calibri" charset="0"/>
              </a:rPr>
              <a:t>organization</a:t>
            </a:r>
            <a:r>
              <a:rPr lang="en-US" dirty="0" smtClean="0">
                <a:solidFill>
                  <a:srgbClr val="FF0000"/>
                </a:solidFill>
                <a:latin typeface="Calibri" charset="0"/>
              </a:rPr>
              <a:t/>
            </a:r>
            <a:br>
              <a:rPr lang="en-US" dirty="0" smtClean="0">
                <a:solidFill>
                  <a:srgbClr val="FF0000"/>
                </a:solidFill>
                <a:latin typeface="Calibri" charset="0"/>
              </a:rPr>
            </a:br>
            <a:endParaRPr lang="en-US" sz="1800" dirty="0">
              <a:latin typeface="Calibri"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6701903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0" y="274638"/>
            <a:ext cx="91440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dirty="0" smtClean="0">
                <a:solidFill>
                  <a:srgbClr val="0C4225"/>
                </a:solidFill>
                <a:latin typeface="Georgia" charset="0"/>
                <a:cs typeface="Georgia" charset="0"/>
              </a:rPr>
              <a:t>Inclusive Audiences: Universal Design Workshop</a:t>
            </a:r>
            <a:endParaRPr lang="en-US" sz="3200" dirty="0">
              <a:solidFill>
                <a:srgbClr val="0C4225"/>
              </a:solidFill>
              <a:latin typeface="Georgia" charset="0"/>
              <a:cs typeface="Georgia" charset="0"/>
            </a:endParaRPr>
          </a:p>
        </p:txBody>
      </p:sp>
      <p:sp>
        <p:nvSpPr>
          <p:cNvPr id="57351" name="TextBox 4"/>
          <p:cNvSpPr txBox="1">
            <a:spLocks noChangeArrowheads="1"/>
          </p:cNvSpPr>
          <p:nvPr/>
        </p:nvSpPr>
        <p:spPr bwMode="auto">
          <a:xfrm>
            <a:off x="4098311" y="1443036"/>
            <a:ext cx="5045689"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600" b="1" dirty="0">
                <a:latin typeface="Calibri" charset="0"/>
              </a:rPr>
              <a:t>What is Universal Design</a:t>
            </a:r>
            <a:r>
              <a:rPr lang="en-US" sz="2600" b="1" dirty="0" smtClean="0">
                <a:latin typeface="Calibri" charset="0"/>
              </a:rPr>
              <a:t>?</a:t>
            </a:r>
          </a:p>
          <a:p>
            <a:pPr marL="0" lvl="1" eaLnBrk="1" hangingPunct="1"/>
            <a:endParaRPr lang="en-US" sz="2600" b="1" dirty="0">
              <a:latin typeface="Calibri" charset="0"/>
            </a:endParaRPr>
          </a:p>
          <a:p>
            <a:pPr marL="0" lvl="1" eaLnBrk="1" hangingPunct="1"/>
            <a:r>
              <a:rPr lang="en-US" sz="2600" dirty="0" smtClean="0">
                <a:latin typeface="Calibri" charset="0"/>
              </a:rPr>
              <a:t>The </a:t>
            </a:r>
            <a:r>
              <a:rPr lang="en-US" sz="2600" dirty="0">
                <a:latin typeface="Calibri" charset="0"/>
              </a:rPr>
              <a:t>design of products and environments to be usable </a:t>
            </a:r>
            <a:r>
              <a:rPr lang="en-US" sz="2600" b="1" dirty="0">
                <a:latin typeface="Calibri" charset="0"/>
              </a:rPr>
              <a:t>by all people</a:t>
            </a:r>
            <a:r>
              <a:rPr lang="en-US" sz="2600" dirty="0">
                <a:latin typeface="Calibri" charset="0"/>
              </a:rPr>
              <a:t>, to the greatest extent possible, </a:t>
            </a:r>
            <a:r>
              <a:rPr lang="en-US" sz="2600" b="1" dirty="0">
                <a:latin typeface="Calibri" charset="0"/>
              </a:rPr>
              <a:t>without the need for adaptation </a:t>
            </a:r>
            <a:r>
              <a:rPr lang="en-US" sz="2600" dirty="0">
                <a:latin typeface="Calibri" charset="0"/>
              </a:rPr>
              <a:t>or specialized design</a:t>
            </a:r>
            <a:r>
              <a:rPr lang="en-US" sz="2600" dirty="0" smtClean="0">
                <a:latin typeface="Calibri" charset="0"/>
              </a:rPr>
              <a:t>.</a:t>
            </a:r>
          </a:p>
          <a:p>
            <a:pPr marL="0" lvl="1" eaLnBrk="1" hangingPunct="1"/>
            <a:endParaRPr lang="en-US" dirty="0" smtClean="0">
              <a:solidFill>
                <a:srgbClr val="FF0000"/>
              </a:solidFill>
              <a:latin typeface="Calibri" charset="0"/>
            </a:endParaRPr>
          </a:p>
          <a:p>
            <a:pPr marL="0" lvl="1" eaLnBrk="1" hangingPunct="1"/>
            <a:endParaRPr lang="en-US" dirty="0">
              <a:solidFill>
                <a:srgbClr val="FF0000"/>
              </a:solidFill>
              <a:latin typeface="Calibri" charset="0"/>
            </a:endParaRPr>
          </a:p>
          <a:p>
            <a:pPr marL="0" lvl="1" eaLnBrk="1" hangingPunct="1"/>
            <a:endParaRPr lang="en-US" dirty="0">
              <a:solidFill>
                <a:srgbClr val="FF0000"/>
              </a:solidFill>
              <a:latin typeface="Calibri" charset="0"/>
            </a:endParaRPr>
          </a:p>
        </p:txBody>
      </p:sp>
      <p:sp>
        <p:nvSpPr>
          <p:cNvPr id="57352" name="Rectangle 15"/>
          <p:cNvSpPr>
            <a:spLocks noChangeArrowheads="1"/>
          </p:cNvSpPr>
          <p:nvPr/>
        </p:nvSpPr>
        <p:spPr bwMode="auto">
          <a:xfrm>
            <a:off x="4098311" y="6276171"/>
            <a:ext cx="53161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a:t>
            </a:r>
            <a:r>
              <a:rPr lang="en-US" sz="2000" dirty="0" err="1" smtClean="0">
                <a:solidFill>
                  <a:srgbClr val="0C4225"/>
                </a:solidFill>
                <a:latin typeface="Calibri" charset="0"/>
              </a:rPr>
              <a:t>inclusive_audiences</a:t>
            </a:r>
            <a:endParaRPr lang="en-US" sz="2000" dirty="0">
              <a:solidFill>
                <a:srgbClr val="0C4225"/>
              </a:solidFill>
              <a:latin typeface="Calibri" charset="0"/>
            </a:endParaRPr>
          </a:p>
        </p:txBody>
      </p:sp>
      <p:pic>
        <p:nvPicPr>
          <p:cNvPr id="6" name="Picture 5" descr="barandbo.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35075"/>
            <a:ext cx="3827823" cy="562292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5759694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atin typeface="Calibri" charset="0"/>
              </a:rPr>
              <a:t> </a:t>
            </a:r>
            <a:endParaRPr lang="en-US" b="1">
              <a:latin typeface="Calibri" charset="0"/>
            </a:endParaRPr>
          </a:p>
        </p:txBody>
      </p:sp>
      <p:sp>
        <p:nvSpPr>
          <p:cNvPr id="57350" name="Title 1"/>
          <p:cNvSpPr txBox="1">
            <a:spLocks/>
          </p:cNvSpPr>
          <p:nvPr/>
        </p:nvSpPr>
        <p:spPr bwMode="auto">
          <a:xfrm>
            <a:off x="70560" y="274638"/>
            <a:ext cx="91440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dirty="0" smtClean="0">
                <a:solidFill>
                  <a:srgbClr val="0C4225"/>
                </a:solidFill>
                <a:latin typeface="Georgia" charset="0"/>
                <a:cs typeface="Georgia" charset="0"/>
              </a:rPr>
              <a:t>Inclusive Audiences: Universal Design Workshop</a:t>
            </a:r>
            <a:endParaRPr lang="en-US" sz="3200" dirty="0">
              <a:solidFill>
                <a:srgbClr val="0C4225"/>
              </a:solidFill>
              <a:latin typeface="Georgia" charset="0"/>
              <a:cs typeface="Georgia" charset="0"/>
            </a:endParaRPr>
          </a:p>
        </p:txBody>
      </p:sp>
      <p:sp>
        <p:nvSpPr>
          <p:cNvPr id="57351" name="TextBox 4"/>
          <p:cNvSpPr txBox="1">
            <a:spLocks noChangeArrowheads="1"/>
          </p:cNvSpPr>
          <p:nvPr/>
        </p:nvSpPr>
        <p:spPr bwMode="auto">
          <a:xfrm>
            <a:off x="2963476" y="1266820"/>
            <a:ext cx="618052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endParaRPr lang="en-US" sz="2000" b="1" dirty="0">
              <a:latin typeface="Calibri" charset="0"/>
            </a:endParaRPr>
          </a:p>
          <a:p>
            <a:pPr marL="0" lvl="1" eaLnBrk="1" hangingPunct="1"/>
            <a:r>
              <a:rPr lang="en-US" b="1" dirty="0" smtClean="0">
                <a:latin typeface="Calibri" charset="0"/>
              </a:rPr>
              <a:t>July 2013 at Museum of Science, Boston</a:t>
            </a:r>
          </a:p>
          <a:p>
            <a:pPr marL="0" lvl="1" eaLnBrk="1" hangingPunct="1"/>
            <a:endParaRPr lang="en-US" b="1" dirty="0">
              <a:latin typeface="Calibri" charset="0"/>
            </a:endParaRPr>
          </a:p>
          <a:p>
            <a:pPr marL="0" lvl="1" eaLnBrk="1" hangingPunct="1"/>
            <a:r>
              <a:rPr lang="en-US" dirty="0" smtClean="0">
                <a:latin typeface="Calibri" charset="0"/>
              </a:rPr>
              <a:t>Audience: Museum Educators </a:t>
            </a:r>
          </a:p>
          <a:p>
            <a:pPr marL="0" lvl="1" eaLnBrk="1" hangingPunct="1"/>
            <a:endParaRPr lang="en-US" dirty="0" smtClean="0">
              <a:latin typeface="Calibri" charset="0"/>
            </a:endParaRPr>
          </a:p>
          <a:p>
            <a:pPr marL="0" lvl="1" eaLnBrk="1" hangingPunct="1"/>
            <a:r>
              <a:rPr lang="en-US" dirty="0" smtClean="0">
                <a:latin typeface="Calibri" charset="0"/>
              </a:rPr>
              <a:t>Hands-on opportunity to apply Universal Design guidelines:</a:t>
            </a:r>
          </a:p>
          <a:p>
            <a:pPr marL="342900" lvl="1" indent="-342900" eaLnBrk="1" hangingPunct="1">
              <a:buFont typeface="Arial"/>
              <a:buChar char="•"/>
            </a:pPr>
            <a:r>
              <a:rPr lang="en-US" dirty="0" smtClean="0">
                <a:latin typeface="Calibri" charset="0"/>
              </a:rPr>
              <a:t>Gathered feedback on NanoDays activities from experts with disabilities </a:t>
            </a:r>
          </a:p>
          <a:p>
            <a:pPr marL="342900" lvl="1" indent="-342900" eaLnBrk="1" hangingPunct="1">
              <a:buFont typeface="Arial"/>
              <a:buChar char="•"/>
            </a:pPr>
            <a:r>
              <a:rPr lang="en-US" dirty="0" smtClean="0">
                <a:latin typeface="Calibri" charset="0"/>
              </a:rPr>
              <a:t>Used Team-Based Inquiry (TBI) approach</a:t>
            </a:r>
          </a:p>
          <a:p>
            <a:pPr marL="342900" lvl="1" indent="-342900" eaLnBrk="1" hangingPunct="1">
              <a:buFont typeface="Arial"/>
              <a:buChar char="•"/>
            </a:pPr>
            <a:r>
              <a:rPr lang="en-US" dirty="0" smtClean="0">
                <a:latin typeface="Calibri" charset="0"/>
              </a:rPr>
              <a:t>Identified barriers &amp; modified activities</a:t>
            </a:r>
            <a:endParaRPr lang="en-US" sz="2000" dirty="0" smtClean="0">
              <a:latin typeface="Calibri" charset="0"/>
            </a:endParaRPr>
          </a:p>
        </p:txBody>
      </p:sp>
      <p:sp>
        <p:nvSpPr>
          <p:cNvPr id="57352" name="Rectangle 15"/>
          <p:cNvSpPr>
            <a:spLocks noChangeArrowheads="1"/>
          </p:cNvSpPr>
          <p:nvPr/>
        </p:nvSpPr>
        <p:spPr bwMode="auto">
          <a:xfrm>
            <a:off x="4098311" y="6276171"/>
            <a:ext cx="53161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a:t>
            </a:r>
            <a:r>
              <a:rPr lang="en-US" sz="2000" dirty="0" err="1" smtClean="0">
                <a:solidFill>
                  <a:srgbClr val="0C4225"/>
                </a:solidFill>
                <a:latin typeface="Calibri" charset="0"/>
              </a:rPr>
              <a:t>inclusive_audiences</a:t>
            </a:r>
            <a:endParaRPr lang="en-US" sz="2000" dirty="0">
              <a:solidFill>
                <a:srgbClr val="0C4225"/>
              </a:solidFill>
              <a:latin typeface="Calibri" charset="0"/>
            </a:endParaRPr>
          </a:p>
        </p:txBody>
      </p:sp>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33411"/>
            <a:ext cx="2819068" cy="364129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11580558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7349" name="TextBox 4"/>
          <p:cNvSpPr txBox="1">
            <a:spLocks noChangeArrowheads="1"/>
          </p:cNvSpPr>
          <p:nvPr/>
        </p:nvSpPr>
        <p:spPr bwMode="auto">
          <a:xfrm>
            <a:off x="3187700" y="1443038"/>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a:latin typeface="Calibri" charset="0"/>
              </a:rPr>
              <a:t> </a:t>
            </a:r>
            <a:endParaRPr lang="en-US" b="1" dirty="0">
              <a:latin typeface="Calibri" charset="0"/>
            </a:endParaRPr>
          </a:p>
        </p:txBody>
      </p:sp>
      <p:sp>
        <p:nvSpPr>
          <p:cNvPr id="57350" name="Title 1"/>
          <p:cNvSpPr txBox="1">
            <a:spLocks/>
          </p:cNvSpPr>
          <p:nvPr/>
        </p:nvSpPr>
        <p:spPr bwMode="auto">
          <a:xfrm>
            <a:off x="254000" y="274638"/>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dirty="0" smtClean="0">
                <a:solidFill>
                  <a:srgbClr val="0C4225"/>
                </a:solidFill>
                <a:latin typeface="Georgia" charset="0"/>
                <a:cs typeface="Georgia" charset="0"/>
              </a:rPr>
              <a:t>Inclusive Audiences: Universal Design Tools</a:t>
            </a:r>
            <a:endParaRPr lang="en-US" sz="3200" dirty="0">
              <a:solidFill>
                <a:srgbClr val="0C4225"/>
              </a:solidFill>
              <a:latin typeface="Georgia" charset="0"/>
              <a:cs typeface="Georgia" charset="0"/>
            </a:endParaRPr>
          </a:p>
        </p:txBody>
      </p:sp>
      <p:sp>
        <p:nvSpPr>
          <p:cNvPr id="57351" name="TextBox 4"/>
          <p:cNvSpPr txBox="1">
            <a:spLocks noChangeArrowheads="1"/>
          </p:cNvSpPr>
          <p:nvPr/>
        </p:nvSpPr>
        <p:spPr bwMode="auto">
          <a:xfrm>
            <a:off x="6756400" y="1443038"/>
            <a:ext cx="22828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a:latin typeface="Calibri" charset="0"/>
              </a:rPr>
              <a:t>Universal Design </a:t>
            </a:r>
            <a:r>
              <a:rPr lang="en-US" sz="2000" b="1" dirty="0" smtClean="0">
                <a:latin typeface="Calibri" charset="0"/>
              </a:rPr>
              <a:t>Workshop Resources</a:t>
            </a:r>
            <a:endParaRPr lang="en-US" sz="2000" b="1" dirty="0">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a:solidFill>
                <a:srgbClr val="FF0000"/>
              </a:solidFill>
              <a:latin typeface="Calibri" charset="0"/>
            </a:endParaRPr>
          </a:p>
          <a:p>
            <a:pPr marL="0" lvl="1" eaLnBrk="1" hangingPunct="1"/>
            <a:endParaRPr lang="en-US" sz="2000" dirty="0">
              <a:latin typeface="Calibri" charset="0"/>
            </a:endParaRPr>
          </a:p>
        </p:txBody>
      </p:sp>
      <p:sp>
        <p:nvSpPr>
          <p:cNvPr id="57352" name="Rectangle 15"/>
          <p:cNvSpPr>
            <a:spLocks noChangeArrowheads="1"/>
          </p:cNvSpPr>
          <p:nvPr/>
        </p:nvSpPr>
        <p:spPr bwMode="auto">
          <a:xfrm>
            <a:off x="4098311" y="6276171"/>
            <a:ext cx="53161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r>
              <a:rPr lang="en-US" sz="2000" b="1" dirty="0">
                <a:solidFill>
                  <a:srgbClr val="0C4225"/>
                </a:solidFill>
                <a:latin typeface="Calibri" charset="0"/>
              </a:rPr>
              <a:t>More info: </a:t>
            </a:r>
            <a:r>
              <a:rPr lang="en-US" sz="2000" dirty="0" err="1">
                <a:solidFill>
                  <a:srgbClr val="0C4225"/>
                </a:solidFill>
                <a:latin typeface="Calibri" charset="0"/>
              </a:rPr>
              <a:t>nisenet.org</a:t>
            </a:r>
            <a:r>
              <a:rPr lang="en-US" sz="2000" dirty="0" smtClean="0">
                <a:solidFill>
                  <a:srgbClr val="0C4225"/>
                </a:solidFill>
                <a:latin typeface="Calibri" charset="0"/>
              </a:rPr>
              <a:t>/</a:t>
            </a:r>
            <a:r>
              <a:rPr lang="en-US" sz="2000" dirty="0" err="1" smtClean="0">
                <a:solidFill>
                  <a:srgbClr val="0C4225"/>
                </a:solidFill>
                <a:latin typeface="Calibri" charset="0"/>
              </a:rPr>
              <a:t>inclusive_audiences</a:t>
            </a:r>
            <a:endParaRPr lang="en-US" sz="2000" dirty="0">
              <a:solidFill>
                <a:srgbClr val="0C4225"/>
              </a:solidFill>
              <a:latin typeface="Calibri" charset="0"/>
            </a:endParaRPr>
          </a:p>
        </p:txBody>
      </p:sp>
      <p:sp>
        <p:nvSpPr>
          <p:cNvPr id="17" name="TextBox 4"/>
          <p:cNvSpPr txBox="1">
            <a:spLocks noChangeArrowheads="1"/>
          </p:cNvSpPr>
          <p:nvPr/>
        </p:nvSpPr>
        <p:spPr bwMode="auto">
          <a:xfrm>
            <a:off x="2457450" y="1509923"/>
            <a:ext cx="2241550" cy="71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000" b="1" dirty="0">
                <a:latin typeface="Calibri" charset="0"/>
              </a:rPr>
              <a:t>Universal Design Guidelines</a:t>
            </a:r>
          </a:p>
          <a:p>
            <a:pPr marL="0" lvl="1" eaLnBrk="1" hangingPunct="1"/>
            <a:r>
              <a:rPr lang="en-US" sz="2000" dirty="0">
                <a:latin typeface="Calibri" charset="0"/>
              </a:rPr>
              <a:t>for programs</a:t>
            </a: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r>
              <a:rPr lang="en-US" sz="2000" b="1" dirty="0">
                <a:latin typeface="Calibri" charset="0"/>
              </a:rPr>
              <a:t>Universal Design Guidelines</a:t>
            </a:r>
          </a:p>
          <a:p>
            <a:pPr marL="0" lvl="1" eaLnBrk="1" hangingPunct="1"/>
            <a:r>
              <a:rPr lang="en-US" sz="2000" dirty="0">
                <a:latin typeface="Calibri" charset="0"/>
              </a:rPr>
              <a:t>for exhibits</a:t>
            </a:r>
          </a:p>
          <a:p>
            <a:pPr marL="0" lvl="1" eaLnBrk="1" hangingPunct="1"/>
            <a:endParaRPr lang="en-US" sz="2000"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b="1"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latin typeface="Calibri" charset="0"/>
            </a:endParaRPr>
          </a:p>
          <a:p>
            <a:pPr marL="0" lvl="1" eaLnBrk="1" hangingPunct="1"/>
            <a:endParaRPr lang="en-US" sz="2000" dirty="0">
              <a:solidFill>
                <a:srgbClr val="FF0000"/>
              </a:solidFill>
              <a:latin typeface="Calibri" charset="0"/>
            </a:endParaRPr>
          </a:p>
        </p:txBody>
      </p:sp>
      <p:pic>
        <p:nvPicPr>
          <p:cNvPr id="18"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950" y="4135648"/>
            <a:ext cx="1828800" cy="23764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950" y="1509923"/>
            <a:ext cx="1828800" cy="2362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9000" y="1509923"/>
            <a:ext cx="2033377" cy="2033377"/>
          </a:xfrm>
          <a:prstGeom prst="rect">
            <a:avLst/>
          </a:prstGeom>
          <a:ln>
            <a:solidFill>
              <a:srgbClr val="000000"/>
            </a:solidFill>
          </a:ln>
        </p:spPr>
      </p:pic>
    </p:spTree>
    <p:extLst>
      <p:ext uri="{BB962C8B-B14F-4D97-AF65-F5344CB8AC3E}">
        <p14:creationId xmlns:p14="http://schemas.microsoft.com/office/powerpoint/2010/main" val="96522873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5299" name="Title 1"/>
          <p:cNvSpPr>
            <a:spLocks noGrp="1"/>
          </p:cNvSpPr>
          <p:nvPr>
            <p:ph type="title"/>
          </p:nvPr>
        </p:nvSpPr>
        <p:spPr>
          <a:xfrm>
            <a:off x="254000" y="274638"/>
            <a:ext cx="8661400" cy="741362"/>
          </a:xfrm>
        </p:spPr>
        <p:txBody>
          <a:bodyPr/>
          <a:lstStyle/>
          <a:p>
            <a:pPr algn="l" eaLnBrk="1" hangingPunct="1">
              <a:lnSpc>
                <a:spcPct val="90000"/>
              </a:lnSpc>
            </a:pPr>
            <a:r>
              <a:rPr lang="en-US" sz="3200" dirty="0" smtClean="0">
                <a:solidFill>
                  <a:srgbClr val="0C4225"/>
                </a:solidFill>
                <a:latin typeface="Georgia" charset="0"/>
                <a:ea typeface="ＭＳ Ｐゴシック" charset="0"/>
                <a:cs typeface="Georgia" charset="0"/>
              </a:rPr>
              <a:t>Universal Design Workshop– Share-outs</a:t>
            </a:r>
            <a:endParaRPr lang="en-US" sz="3200" dirty="0">
              <a:solidFill>
                <a:srgbClr val="0C4225"/>
              </a:solidFill>
              <a:latin typeface="Georgia" charset="0"/>
              <a:ea typeface="ＭＳ Ｐゴシック" charset="0"/>
              <a:cs typeface="Georgia" charset="0"/>
            </a:endParaRPr>
          </a:p>
        </p:txBody>
      </p:sp>
      <p:sp>
        <p:nvSpPr>
          <p:cNvPr id="55300" name="TextBox 4"/>
          <p:cNvSpPr txBox="1">
            <a:spLocks noChangeArrowheads="1"/>
          </p:cNvSpPr>
          <p:nvPr/>
        </p:nvSpPr>
        <p:spPr bwMode="auto">
          <a:xfrm>
            <a:off x="254000" y="1492250"/>
            <a:ext cx="87661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endParaRPr lang="en-US" dirty="0">
              <a:solidFill>
                <a:srgbClr val="FF0000"/>
              </a:solidFill>
              <a:latin typeface="Calibri" charset="0"/>
            </a:endParaRP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a:solidFill>
                  <a:srgbClr val="FF0000"/>
                </a:solidFill>
                <a:latin typeface="Calibri" charset="0"/>
              </a:rPr>
              <a:t>organization</a:t>
            </a:r>
            <a:r>
              <a:rPr lang="en-US" dirty="0" smtClean="0">
                <a:solidFill>
                  <a:srgbClr val="FF0000"/>
                </a:solidFill>
                <a:latin typeface="Calibri" charset="0"/>
              </a:rPr>
              <a:t/>
            </a:r>
            <a:br>
              <a:rPr lang="en-US" dirty="0" smtClean="0">
                <a:solidFill>
                  <a:srgbClr val="FF0000"/>
                </a:solidFill>
                <a:latin typeface="Calibri" charset="0"/>
              </a:rPr>
            </a:br>
            <a:endParaRPr lang="en-US" sz="1800" dirty="0">
              <a:latin typeface="Calibri"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6701903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1</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335920"/>
            <a:ext cx="8394700" cy="6370974"/>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Welcome and introductions</a:t>
            </a:r>
          </a:p>
          <a:p>
            <a:pPr eaLnBrk="1" hangingPunct="1"/>
            <a:r>
              <a:rPr lang="en-US" dirty="0">
                <a:latin typeface="Calibri" charset="0"/>
              </a:rPr>
              <a:t>9:15	</a:t>
            </a:r>
            <a:r>
              <a:rPr lang="en-US" dirty="0" smtClean="0">
                <a:latin typeface="Calibri" charset="0"/>
              </a:rPr>
              <a:t>Improv Activity 1:  </a:t>
            </a:r>
            <a:r>
              <a:rPr lang="en-US" i="1" dirty="0" smtClean="0">
                <a:latin typeface="Calibri" charset="0"/>
              </a:rPr>
              <a:t>I Say Hi</a:t>
            </a:r>
          </a:p>
          <a:p>
            <a:pPr eaLnBrk="1" hangingPunct="1"/>
            <a:r>
              <a:rPr lang="en-US" dirty="0" smtClean="0">
                <a:latin typeface="Calibri" charset="0"/>
              </a:rPr>
              <a:t>9:45	NISE </a:t>
            </a:r>
            <a:r>
              <a:rPr lang="en-US" dirty="0">
                <a:latin typeface="Calibri" charset="0"/>
              </a:rPr>
              <a:t>Network update </a:t>
            </a:r>
          </a:p>
          <a:p>
            <a:pPr eaLnBrk="1" hangingPunct="1"/>
            <a:r>
              <a:rPr lang="en-US" dirty="0">
                <a:latin typeface="Calibri" charset="0"/>
              </a:rPr>
              <a:t>10</a:t>
            </a:r>
            <a:r>
              <a:rPr lang="en-US" dirty="0" smtClean="0">
                <a:latin typeface="Calibri" charset="0"/>
              </a:rPr>
              <a:t>:30</a:t>
            </a:r>
            <a:r>
              <a:rPr lang="en-US" dirty="0">
                <a:latin typeface="Calibri" charset="0"/>
              </a:rPr>
              <a:t>	</a:t>
            </a:r>
            <a:r>
              <a:rPr lang="en-US" dirty="0" smtClean="0">
                <a:latin typeface="Calibri" charset="0"/>
              </a:rPr>
              <a:t>Break</a:t>
            </a:r>
            <a:endParaRPr lang="en-US" dirty="0">
              <a:latin typeface="Calibri" charset="0"/>
            </a:endParaRPr>
          </a:p>
          <a:p>
            <a:pPr eaLnBrk="1" hangingPunct="1"/>
            <a:r>
              <a:rPr lang="en-US" dirty="0">
                <a:latin typeface="Calibri" charset="0"/>
              </a:rPr>
              <a:t>10:45 	</a:t>
            </a:r>
            <a:r>
              <a:rPr lang="en-US" dirty="0" smtClean="0">
                <a:latin typeface="Calibri" charset="0"/>
              </a:rPr>
              <a:t>Mini-Grants: New Ideas for Doing Nano</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12:00	Lunch and museum visit time</a:t>
            </a:r>
            <a:endParaRPr lang="en-US" dirty="0">
              <a:latin typeface="Calibri" charset="0"/>
            </a:endParaRPr>
          </a:p>
          <a:p>
            <a:pPr eaLnBrk="1" hangingPunct="1"/>
            <a:endParaRPr lang="en-US" sz="1800" dirty="0" smtClean="0">
              <a:latin typeface="Calibri" charset="0"/>
            </a:endParaRPr>
          </a:p>
          <a:p>
            <a:pPr eaLnBrk="1" hangingPunct="1"/>
            <a:r>
              <a:rPr lang="en-US" dirty="0" smtClean="0">
                <a:latin typeface="Calibri" charset="0"/>
              </a:rPr>
              <a:t>2</a:t>
            </a:r>
            <a:r>
              <a:rPr lang="en-US" dirty="0">
                <a:latin typeface="Calibri" charset="0"/>
              </a:rPr>
              <a:t>:00	</a:t>
            </a:r>
            <a:r>
              <a:rPr lang="en-US" dirty="0" smtClean="0">
                <a:latin typeface="Calibri" charset="0"/>
              </a:rPr>
              <a:t>Improv Activity 2:  </a:t>
            </a:r>
            <a:r>
              <a:rPr lang="en-US" i="1" dirty="0" smtClean="0">
                <a:latin typeface="Calibri" charset="0"/>
              </a:rPr>
              <a:t>Nano Around the World</a:t>
            </a:r>
          </a:p>
          <a:p>
            <a:pPr eaLnBrk="1" hangingPunct="1"/>
            <a:r>
              <a:rPr lang="en-US" dirty="0" smtClean="0">
                <a:latin typeface="Calibri" charset="0"/>
              </a:rPr>
              <a:t>2:15	Nano &amp; Society Conversations</a:t>
            </a:r>
          </a:p>
          <a:p>
            <a:pPr eaLnBrk="1" hangingPunct="1"/>
            <a:r>
              <a:rPr lang="en-US" dirty="0" smtClean="0">
                <a:latin typeface="Calibri" charset="0"/>
              </a:rPr>
              <a:t>3:15 	Break</a:t>
            </a:r>
          </a:p>
          <a:p>
            <a:pPr eaLnBrk="1" hangingPunct="1"/>
            <a:r>
              <a:rPr lang="en-US" dirty="0" smtClean="0">
                <a:latin typeface="Calibri" charset="0"/>
              </a:rPr>
              <a:t>3:30	Making the Most of Your </a:t>
            </a:r>
            <a:r>
              <a:rPr lang="en-US" dirty="0" err="1" smtClean="0">
                <a:latin typeface="Calibri" charset="0"/>
              </a:rPr>
              <a:t>NanoDays</a:t>
            </a:r>
            <a:r>
              <a:rPr lang="en-US" dirty="0" smtClean="0">
                <a:latin typeface="Calibri" charset="0"/>
              </a:rPr>
              <a:t> Kit</a:t>
            </a:r>
          </a:p>
          <a:p>
            <a:pPr eaLnBrk="1" hangingPunct="1"/>
            <a:r>
              <a:rPr lang="en-US" dirty="0" smtClean="0">
                <a:latin typeface="Calibri" charset="0"/>
              </a:rPr>
              <a:t>4:30</a:t>
            </a:r>
            <a:r>
              <a:rPr lang="en-US" dirty="0">
                <a:latin typeface="Calibri" charset="0"/>
              </a:rPr>
              <a:t>	Inclusive Audiences </a:t>
            </a:r>
            <a:r>
              <a:rPr lang="en-US" dirty="0" smtClean="0">
                <a:latin typeface="Calibri" charset="0"/>
              </a:rPr>
              <a:t>Bilingual </a:t>
            </a:r>
            <a:r>
              <a:rPr lang="en-US" dirty="0">
                <a:latin typeface="Calibri" charset="0"/>
              </a:rPr>
              <a:t>and Universal Design </a:t>
            </a:r>
            <a:endParaRPr lang="en-US" dirty="0" smtClean="0">
              <a:latin typeface="Calibri" charset="0"/>
            </a:endParaRPr>
          </a:p>
          <a:p>
            <a:pPr eaLnBrk="1" hangingPunct="1"/>
            <a:r>
              <a:rPr lang="en-US" dirty="0" smtClean="0">
                <a:latin typeface="Calibri" charset="0"/>
              </a:rPr>
              <a:t>5:30	Break</a:t>
            </a:r>
          </a:p>
          <a:p>
            <a:pPr eaLnBrk="1" hangingPunct="1"/>
            <a:r>
              <a:rPr lang="en-US" dirty="0" smtClean="0">
                <a:latin typeface="Calibri" charset="0"/>
              </a:rPr>
              <a:t>6:30	Group Dinner</a:t>
            </a:r>
            <a:endParaRPr lang="en-US" dirty="0">
              <a:latin typeface="Calibri" charset="0"/>
            </a:endParaRPr>
          </a:p>
          <a:p>
            <a:pPr eaLnBrk="1" hangingPunct="1"/>
            <a:r>
              <a:rPr lang="en-US" dirty="0"/>
              <a:t> </a:t>
            </a:r>
          </a:p>
          <a:p>
            <a:pPr eaLnBrk="1" hangingPunct="1">
              <a:spcBef>
                <a:spcPct val="50000"/>
              </a:spcBef>
              <a:buFontTx/>
              <a:buChar char="•"/>
            </a:pPr>
            <a:endParaRPr lang="en-US" dirty="0">
              <a:latin typeface="Calibri" charset="0"/>
            </a:endParaRPr>
          </a:p>
        </p:txBody>
      </p:sp>
      <p:sp>
        <p:nvSpPr>
          <p:cNvPr id="6" name="Right Arrow 5"/>
          <p:cNvSpPr/>
          <p:nvPr/>
        </p:nvSpPr>
        <p:spPr>
          <a:xfrm>
            <a:off x="218720" y="5893030"/>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4573025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2</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724025"/>
            <a:ext cx="8394700" cy="5816976"/>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Improv Activity #3: </a:t>
            </a:r>
            <a:r>
              <a:rPr lang="en-US" i="1" dirty="0">
                <a:latin typeface="Calibri" charset="0"/>
              </a:rPr>
              <a:t>Red Ball</a:t>
            </a:r>
          </a:p>
          <a:p>
            <a:pPr eaLnBrk="1" hangingPunct="1"/>
            <a:endParaRPr lang="en-US" i="1" dirty="0">
              <a:latin typeface="Calibri" charset="0"/>
            </a:endParaRPr>
          </a:p>
          <a:p>
            <a:pPr eaLnBrk="1" hangingPunct="1"/>
            <a:r>
              <a:rPr lang="en-US" dirty="0">
                <a:latin typeface="Calibri" charset="0"/>
              </a:rPr>
              <a:t>9:15	Getting Nano into your building </a:t>
            </a:r>
          </a:p>
          <a:p>
            <a:pPr eaLnBrk="1" hangingPunct="1"/>
            <a:r>
              <a:rPr lang="en-US" dirty="0">
                <a:latin typeface="Calibri" charset="0"/>
              </a:rPr>
              <a:t>		(exhibitions, signage, partnerships)</a:t>
            </a:r>
          </a:p>
          <a:p>
            <a:pPr eaLnBrk="1" hangingPunct="1"/>
            <a:endParaRPr lang="en-US" dirty="0">
              <a:latin typeface="Calibri" charset="0"/>
            </a:endParaRPr>
          </a:p>
          <a:p>
            <a:pPr eaLnBrk="1" hangingPunct="1"/>
            <a:r>
              <a:rPr lang="en-US" dirty="0">
                <a:latin typeface="Calibri" charset="0"/>
              </a:rPr>
              <a:t>10:15	Beyond Year 10 Discussion Part 1</a:t>
            </a:r>
          </a:p>
          <a:p>
            <a:pPr eaLnBrk="1" hangingPunct="1"/>
            <a:endParaRPr lang="en-US" dirty="0">
              <a:latin typeface="Calibri" charset="0"/>
            </a:endParaRPr>
          </a:p>
          <a:p>
            <a:pPr eaLnBrk="1" hangingPunct="1"/>
            <a:r>
              <a:rPr lang="en-US" dirty="0">
                <a:latin typeface="Calibri" charset="0"/>
              </a:rPr>
              <a:t>11:00	Break/List completion</a:t>
            </a:r>
          </a:p>
          <a:p>
            <a:pPr eaLnBrk="1" hangingPunct="1"/>
            <a:endParaRPr lang="en-US" dirty="0">
              <a:latin typeface="Calibri" charset="0"/>
            </a:endParaRPr>
          </a:p>
          <a:p>
            <a:pPr eaLnBrk="1" hangingPunct="1"/>
            <a:r>
              <a:rPr lang="en-US" dirty="0">
                <a:latin typeface="Calibri" charset="0"/>
              </a:rPr>
              <a:t>11:15	Beyond Year 10 Discussion Part 2</a:t>
            </a:r>
          </a:p>
          <a:p>
            <a:pPr eaLnBrk="1" hangingPunct="1"/>
            <a:endParaRPr lang="en-US" dirty="0">
              <a:latin typeface="Calibri" charset="0"/>
            </a:endParaRPr>
          </a:p>
          <a:p>
            <a:pPr eaLnBrk="1" hangingPunct="1"/>
            <a:r>
              <a:rPr lang="en-US" dirty="0">
                <a:latin typeface="Calibri" charset="0"/>
              </a:rPr>
              <a:t>11:45	Meeting wrap-up</a:t>
            </a:r>
          </a:p>
          <a:p>
            <a:pPr eaLnBrk="1" hangingPunct="1"/>
            <a:r>
              <a:rPr lang="en-US" dirty="0"/>
              <a:t> </a:t>
            </a:r>
          </a:p>
          <a:p>
            <a:pPr eaLnBrk="1" hangingPunct="1"/>
            <a:r>
              <a:rPr lang="en-US" dirty="0"/>
              <a:t> </a:t>
            </a:r>
          </a:p>
          <a:p>
            <a:pPr eaLnBrk="1" hangingPunct="1">
              <a:spcBef>
                <a:spcPct val="50000"/>
              </a:spcBef>
              <a:buFontTx/>
              <a:buChar char="•"/>
            </a:pPr>
            <a:endParaRPr lang="en-US" dirty="0">
              <a:latin typeface="Calibri" charset="0"/>
            </a:endParaRPr>
          </a:p>
        </p:txBody>
      </p:sp>
      <p:pic>
        <p:nvPicPr>
          <p:cNvPr id="15366"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218720" y="1724025"/>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2487255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8436"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Improv </a:t>
            </a:r>
            <a:r>
              <a:rPr lang="en-US" sz="4000" dirty="0" smtClean="0">
                <a:solidFill>
                  <a:srgbClr val="0C4225"/>
                </a:solidFill>
                <a:latin typeface="Georgia" charset="0"/>
                <a:ea typeface="ＭＳ Ｐゴシック" charset="0"/>
                <a:cs typeface="Georgia" charset="0"/>
              </a:rPr>
              <a:t>Exercise – </a:t>
            </a:r>
            <a:r>
              <a:rPr lang="en-US" sz="4000" i="1" dirty="0" smtClean="0">
                <a:solidFill>
                  <a:srgbClr val="0C4225"/>
                </a:solidFill>
                <a:latin typeface="Georgia" charset="0"/>
                <a:ea typeface="ＭＳ Ｐゴシック" charset="0"/>
                <a:cs typeface="Georgia" charset="0"/>
              </a:rPr>
              <a:t>Red Ball</a:t>
            </a:r>
            <a:endParaRPr lang="en-US" sz="4000" i="1" dirty="0">
              <a:solidFill>
                <a:srgbClr val="0C4225"/>
              </a:solidFill>
              <a:latin typeface="Georgia" charset="0"/>
              <a:ea typeface="ＭＳ Ｐゴシック" charset="0"/>
              <a:cs typeface="Georgia" charset="0"/>
            </a:endParaRPr>
          </a:p>
        </p:txBody>
      </p:sp>
      <p:sp>
        <p:nvSpPr>
          <p:cNvPr id="2" name="Rectangle 1"/>
          <p:cNvSpPr/>
          <p:nvPr/>
        </p:nvSpPr>
        <p:spPr>
          <a:xfrm>
            <a:off x="1146584" y="6298602"/>
            <a:ext cx="9445680" cy="461665"/>
          </a:xfrm>
          <a:prstGeom prst="rect">
            <a:avLst/>
          </a:prstGeom>
        </p:spPr>
        <p:txBody>
          <a:bodyPr wrap="square">
            <a:spAutoFit/>
          </a:bodyPr>
          <a:lstStyle/>
          <a:p>
            <a:pPr eaLnBrk="1" hangingPunct="1"/>
            <a:r>
              <a:rPr lang="en-US" b="1" dirty="0">
                <a:solidFill>
                  <a:srgbClr val="0C4225"/>
                </a:solidFill>
                <a:latin typeface="Calibri" charset="0"/>
              </a:rPr>
              <a:t>More info: </a:t>
            </a:r>
            <a:r>
              <a:rPr lang="en-US" dirty="0" err="1" smtClean="0">
                <a:solidFill>
                  <a:srgbClr val="0C4225"/>
                </a:solidFill>
                <a:latin typeface="Calibri" charset="0"/>
              </a:rPr>
              <a:t>nisenet.org</a:t>
            </a:r>
            <a:r>
              <a:rPr lang="en-US" dirty="0" smtClean="0">
                <a:solidFill>
                  <a:srgbClr val="0C4225"/>
                </a:solidFill>
                <a:latin typeface="Calibri" charset="0"/>
              </a:rPr>
              <a:t>/</a:t>
            </a:r>
            <a:r>
              <a:rPr lang="en-US" dirty="0">
                <a:solidFill>
                  <a:srgbClr val="0C4225"/>
                </a:solidFill>
                <a:latin typeface="Calibri" charset="0"/>
              </a:rPr>
              <a:t>catalog/</a:t>
            </a:r>
            <a:r>
              <a:rPr lang="en-US" dirty="0" err="1">
                <a:solidFill>
                  <a:srgbClr val="0C4225"/>
                </a:solidFill>
                <a:latin typeface="Calibri" charset="0"/>
              </a:rPr>
              <a:t>tools_guides</a:t>
            </a:r>
            <a:r>
              <a:rPr lang="en-US" dirty="0">
                <a:solidFill>
                  <a:srgbClr val="0C4225"/>
                </a:solidFill>
                <a:latin typeface="Calibri" charset="0"/>
              </a:rPr>
              <a:t>/</a:t>
            </a:r>
            <a:r>
              <a:rPr lang="en-US" dirty="0" err="1">
                <a:solidFill>
                  <a:srgbClr val="0C4225"/>
                </a:solidFill>
                <a:latin typeface="Calibri" charset="0"/>
              </a:rPr>
              <a:t>improv_exercises</a:t>
            </a:r>
            <a:endParaRPr lang="en-US" dirty="0">
              <a:solidFill>
                <a:srgbClr val="0C4225"/>
              </a:solidFill>
              <a:latin typeface="Calibri" charset="0"/>
            </a:endParaRPr>
          </a:p>
        </p:txBody>
      </p:sp>
      <p:pic>
        <p:nvPicPr>
          <p:cNvPr id="5" name="Picture 4"/>
          <p:cNvPicPr>
            <a:picLocks noChangeAspect="1"/>
          </p:cNvPicPr>
          <p:nvPr/>
        </p:nvPicPr>
        <p:blipFill>
          <a:blip r:embed="rId3"/>
          <a:stretch>
            <a:fillRect/>
          </a:stretch>
        </p:blipFill>
        <p:spPr>
          <a:xfrm>
            <a:off x="0" y="1260475"/>
            <a:ext cx="7620000" cy="50673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5613400"/>
            <a:ext cx="1212398" cy="471488"/>
          </a:xfrm>
          <a:prstGeom prst="rect">
            <a:avLst/>
          </a:prstGeom>
        </p:spPr>
      </p:pic>
    </p:spTree>
    <p:extLst>
      <p:ext uri="{BB962C8B-B14F-4D97-AF65-F5344CB8AC3E}">
        <p14:creationId xmlns:p14="http://schemas.microsoft.com/office/powerpoint/2010/main" val="1898110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8436"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Why implement improv exercises ?</a:t>
            </a:r>
            <a:endParaRPr lang="en-US" sz="4000" i="1" dirty="0">
              <a:solidFill>
                <a:srgbClr val="0C4225"/>
              </a:solidFill>
              <a:latin typeface="Georgia" charset="0"/>
              <a:ea typeface="ＭＳ Ｐゴシック" charset="0"/>
              <a:cs typeface="Georgia" charset="0"/>
            </a:endParaRPr>
          </a:p>
        </p:txBody>
      </p:sp>
      <p:pic>
        <p:nvPicPr>
          <p:cNvPr id="8" name="Picture 7" descr="Screen Shot 2013-05-20 at 12.56.05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270165"/>
            <a:ext cx="2751801" cy="4268677"/>
          </a:xfrm>
          <a:prstGeom prst="rect">
            <a:avLst/>
          </a:prstGeom>
          <a:ln>
            <a:noFill/>
          </a:ln>
          <a:effectLst/>
        </p:spPr>
      </p:pic>
      <p:sp>
        <p:nvSpPr>
          <p:cNvPr id="5" name="Rectangle 4"/>
          <p:cNvSpPr/>
          <p:nvPr/>
        </p:nvSpPr>
        <p:spPr>
          <a:xfrm>
            <a:off x="2451922" y="2718862"/>
            <a:ext cx="6692077" cy="4459683"/>
          </a:xfrm>
          <a:prstGeom prst="rect">
            <a:avLst/>
          </a:prstGeom>
        </p:spPr>
        <p:txBody>
          <a:bodyPr wrap="square">
            <a:spAutoFit/>
          </a:bodyPr>
          <a:lstStyle/>
          <a:p>
            <a:pPr marL="800100" lvl="1" indent="-342900">
              <a:lnSpc>
                <a:spcPct val="90000"/>
              </a:lnSpc>
              <a:spcBef>
                <a:spcPct val="35000"/>
              </a:spcBef>
              <a:buClr>
                <a:srgbClr val="0C4225"/>
              </a:buClr>
              <a:buFont typeface="Arial"/>
              <a:buChar char="•"/>
            </a:pPr>
            <a:r>
              <a:rPr lang="en-US" sz="2000" b="1" dirty="0" smtClean="0">
                <a:latin typeface="+mn-lt"/>
              </a:rPr>
              <a:t>Warm </a:t>
            </a:r>
            <a:r>
              <a:rPr lang="en-US" sz="2000" b="1" dirty="0">
                <a:latin typeface="+mn-lt"/>
              </a:rPr>
              <a:t>up skills </a:t>
            </a:r>
            <a:r>
              <a:rPr lang="en-US" sz="2000" dirty="0">
                <a:latin typeface="+mn-lt"/>
              </a:rPr>
              <a:t>required for interacting with visitors</a:t>
            </a:r>
          </a:p>
          <a:p>
            <a:pPr marL="800100" lvl="1" indent="-342900">
              <a:lnSpc>
                <a:spcPct val="90000"/>
              </a:lnSpc>
              <a:spcBef>
                <a:spcPct val="35000"/>
              </a:spcBef>
              <a:buClr>
                <a:srgbClr val="0C4225"/>
              </a:buClr>
              <a:buFont typeface="Arial"/>
              <a:buChar char="•"/>
            </a:pPr>
            <a:r>
              <a:rPr lang="en-US" sz="2000" b="1" dirty="0" smtClean="0">
                <a:latin typeface="+mn-lt"/>
              </a:rPr>
              <a:t>Encourage conversations</a:t>
            </a:r>
            <a:r>
              <a:rPr lang="en-US" sz="2000" dirty="0" smtClean="0">
                <a:latin typeface="+mn-lt"/>
              </a:rPr>
              <a:t>: with visitors (rather </a:t>
            </a:r>
            <a:r>
              <a:rPr lang="en-US" sz="2000" dirty="0">
                <a:latin typeface="+mn-lt"/>
              </a:rPr>
              <a:t>than reciting </a:t>
            </a:r>
            <a:r>
              <a:rPr lang="en-US" sz="2000" dirty="0" smtClean="0">
                <a:latin typeface="+mn-lt"/>
              </a:rPr>
              <a:t>scripts)</a:t>
            </a:r>
          </a:p>
          <a:p>
            <a:pPr marL="800100" lvl="1" indent="-342900">
              <a:lnSpc>
                <a:spcPct val="90000"/>
              </a:lnSpc>
              <a:spcBef>
                <a:spcPct val="35000"/>
              </a:spcBef>
              <a:buClr>
                <a:srgbClr val="0C4225"/>
              </a:buClr>
              <a:buFont typeface="Arial"/>
              <a:buChar char="•"/>
            </a:pPr>
            <a:r>
              <a:rPr lang="en-US" sz="2000" b="1" dirty="0" smtClean="0">
                <a:latin typeface="+mn-lt"/>
              </a:rPr>
              <a:t>Be </a:t>
            </a:r>
            <a:r>
              <a:rPr lang="en-US" sz="2000" b="1" dirty="0">
                <a:latin typeface="+mn-lt"/>
              </a:rPr>
              <a:t>better </a:t>
            </a:r>
            <a:r>
              <a:rPr lang="en-US" sz="2000" b="1" dirty="0" smtClean="0">
                <a:latin typeface="+mn-lt"/>
              </a:rPr>
              <a:t>listeners</a:t>
            </a:r>
            <a:r>
              <a:rPr lang="en-US" sz="2000" dirty="0">
                <a:latin typeface="+mn-lt"/>
              </a:rPr>
              <a:t>:</a:t>
            </a:r>
            <a:r>
              <a:rPr lang="en-US" sz="2000" dirty="0" smtClean="0">
                <a:latin typeface="+mn-lt"/>
              </a:rPr>
              <a:t> think on your feet </a:t>
            </a:r>
            <a:r>
              <a:rPr lang="en-US" sz="2000" dirty="0">
                <a:latin typeface="+mn-lt"/>
              </a:rPr>
              <a:t>and respond in the </a:t>
            </a:r>
            <a:r>
              <a:rPr lang="en-US" sz="2000" dirty="0" smtClean="0">
                <a:latin typeface="+mn-lt"/>
              </a:rPr>
              <a:t>moment</a:t>
            </a:r>
          </a:p>
          <a:p>
            <a:pPr marL="800100" lvl="1" indent="-342900">
              <a:lnSpc>
                <a:spcPct val="90000"/>
              </a:lnSpc>
              <a:spcBef>
                <a:spcPct val="35000"/>
              </a:spcBef>
              <a:buClr>
                <a:srgbClr val="0C4225"/>
              </a:buClr>
              <a:buFont typeface="Arial"/>
              <a:buChar char="•"/>
            </a:pPr>
            <a:r>
              <a:rPr lang="en-US" sz="2000" b="1" dirty="0" smtClean="0">
                <a:latin typeface="+mn-lt"/>
              </a:rPr>
              <a:t>Be </a:t>
            </a:r>
            <a:r>
              <a:rPr lang="en-US" sz="2000" b="1" dirty="0">
                <a:latin typeface="+mn-lt"/>
              </a:rPr>
              <a:t>responsive: </a:t>
            </a:r>
            <a:r>
              <a:rPr lang="en-US" sz="2000" dirty="0">
                <a:latin typeface="+mn-lt"/>
              </a:rPr>
              <a:t>b</a:t>
            </a:r>
            <a:r>
              <a:rPr lang="en-US" sz="2000" dirty="0" smtClean="0">
                <a:latin typeface="+mn-lt"/>
              </a:rPr>
              <a:t>etter tailor content to visitors responses and integrate visitor feedback</a:t>
            </a:r>
          </a:p>
          <a:p>
            <a:pPr marL="800100" lvl="1" indent="-342900">
              <a:lnSpc>
                <a:spcPct val="90000"/>
              </a:lnSpc>
              <a:spcBef>
                <a:spcPct val="35000"/>
              </a:spcBef>
              <a:buClr>
                <a:srgbClr val="0C4225"/>
              </a:buClr>
              <a:buFont typeface="Arial"/>
              <a:buChar char="•"/>
            </a:pPr>
            <a:r>
              <a:rPr lang="en-US" sz="2000" b="1" dirty="0" smtClean="0">
                <a:latin typeface="+mn-lt"/>
              </a:rPr>
              <a:t>Be positioned as equals </a:t>
            </a:r>
            <a:r>
              <a:rPr lang="en-US" sz="2000" dirty="0">
                <a:latin typeface="+mn-lt"/>
              </a:rPr>
              <a:t>with </a:t>
            </a:r>
            <a:r>
              <a:rPr lang="en-US" sz="2000" dirty="0" smtClean="0">
                <a:latin typeface="+mn-lt"/>
              </a:rPr>
              <a:t>visitors not </a:t>
            </a:r>
            <a:r>
              <a:rPr lang="en-US" sz="2000" dirty="0">
                <a:latin typeface="+mn-lt"/>
              </a:rPr>
              <a:t>“the </a:t>
            </a:r>
            <a:r>
              <a:rPr lang="en-US" sz="2000" dirty="0" smtClean="0">
                <a:latin typeface="+mn-lt"/>
              </a:rPr>
              <a:t>expert” </a:t>
            </a:r>
          </a:p>
          <a:p>
            <a:pPr marL="800100" lvl="1" indent="-342900">
              <a:lnSpc>
                <a:spcPct val="90000"/>
              </a:lnSpc>
              <a:spcBef>
                <a:spcPct val="35000"/>
              </a:spcBef>
              <a:buClr>
                <a:srgbClr val="0C4225"/>
              </a:buClr>
              <a:buFont typeface="Arial"/>
              <a:buChar char="•"/>
            </a:pPr>
            <a:r>
              <a:rPr lang="en-US" sz="2000" b="1" dirty="0" smtClean="0">
                <a:latin typeface="+mn-lt"/>
              </a:rPr>
              <a:t>Foster </a:t>
            </a:r>
            <a:r>
              <a:rPr lang="en-US" sz="2000" b="1" dirty="0">
                <a:latin typeface="+mn-lt"/>
              </a:rPr>
              <a:t>teamwork &amp; </a:t>
            </a:r>
            <a:r>
              <a:rPr lang="en-US" sz="2000" b="1" dirty="0" smtClean="0">
                <a:latin typeface="+mn-lt"/>
              </a:rPr>
              <a:t>creativity: </a:t>
            </a:r>
            <a:r>
              <a:rPr lang="en-US" sz="2000" dirty="0" smtClean="0">
                <a:latin typeface="+mn-lt"/>
              </a:rPr>
              <a:t>create </a:t>
            </a:r>
            <a:r>
              <a:rPr lang="en-US" sz="2000" dirty="0">
                <a:latin typeface="+mn-lt"/>
              </a:rPr>
              <a:t>a fun, </a:t>
            </a:r>
            <a:r>
              <a:rPr lang="en-US" sz="2000" dirty="0" smtClean="0">
                <a:latin typeface="+mn-lt"/>
              </a:rPr>
              <a:t>supportive</a:t>
            </a:r>
            <a:r>
              <a:rPr lang="en-US" sz="2000" dirty="0">
                <a:latin typeface="+mn-lt"/>
              </a:rPr>
              <a:t>, positive </a:t>
            </a:r>
            <a:r>
              <a:rPr lang="en-US" sz="2000" dirty="0" smtClean="0">
                <a:latin typeface="+mn-lt"/>
              </a:rPr>
              <a:t>work environment to practice skills</a:t>
            </a:r>
            <a:endParaRPr lang="en-US" sz="2000" dirty="0">
              <a:latin typeface="+mn-lt"/>
            </a:endParaRPr>
          </a:p>
          <a:p>
            <a:pPr marL="342900" indent="-342900">
              <a:spcAft>
                <a:spcPts val="600"/>
              </a:spcAft>
              <a:buFont typeface="Arial"/>
              <a:buChar char="•"/>
            </a:pPr>
            <a:endParaRPr lang="en-US" sz="1800" dirty="0">
              <a:latin typeface="+mn-lt"/>
            </a:endParaRPr>
          </a:p>
          <a:p>
            <a:pPr marL="342900" indent="-342900">
              <a:spcAft>
                <a:spcPts val="600"/>
              </a:spcAft>
              <a:buFont typeface="Arial"/>
              <a:buChar char="•"/>
            </a:pPr>
            <a:endParaRPr lang="en-US" sz="1800" dirty="0">
              <a:latin typeface="+mn-lt"/>
            </a:endParaRPr>
          </a:p>
          <a:p>
            <a:pPr lvl="1">
              <a:lnSpc>
                <a:spcPct val="90000"/>
              </a:lnSpc>
              <a:spcBef>
                <a:spcPct val="35000"/>
              </a:spcBef>
              <a:buClr>
                <a:srgbClr val="0C4225"/>
              </a:buClr>
            </a:pPr>
            <a:endParaRPr lang="en-US" sz="1800" dirty="0">
              <a:latin typeface="+mn-lt"/>
            </a:endParaRPr>
          </a:p>
        </p:txBody>
      </p:sp>
      <p:sp>
        <p:nvSpPr>
          <p:cNvPr id="6" name="Rectangle 5"/>
          <p:cNvSpPr/>
          <p:nvPr/>
        </p:nvSpPr>
        <p:spPr>
          <a:xfrm>
            <a:off x="3157513" y="1393652"/>
            <a:ext cx="5757887" cy="1205458"/>
          </a:xfrm>
          <a:prstGeom prst="rect">
            <a:avLst/>
          </a:prstGeom>
          <a:solidFill>
            <a:srgbClr val="FFFFFF"/>
          </a:solidFill>
        </p:spPr>
        <p:txBody>
          <a:bodyPr wrap="square">
            <a:spAutoFit/>
          </a:bodyPr>
          <a:lstStyle/>
          <a:p>
            <a:pPr marL="0" lvl="1">
              <a:lnSpc>
                <a:spcPct val="90000"/>
              </a:lnSpc>
              <a:spcBef>
                <a:spcPct val="35000"/>
              </a:spcBef>
              <a:buClr>
                <a:srgbClr val="0C4225"/>
              </a:buClr>
            </a:pPr>
            <a:r>
              <a:rPr lang="en-US" sz="2000" dirty="0">
                <a:latin typeface="+mn-lt"/>
              </a:rPr>
              <a:t>Incorporating improv exercises into staff and volunteer training helps create a supportive and upbeat environment for educators to practice and strengthen essential skills.</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5776314"/>
            <a:ext cx="1212398" cy="471488"/>
          </a:xfrm>
          <a:prstGeom prst="rect">
            <a:avLst/>
          </a:prstGeom>
        </p:spPr>
      </p:pic>
      <p:sp>
        <p:nvSpPr>
          <p:cNvPr id="10" name="Rectangle 9"/>
          <p:cNvSpPr/>
          <p:nvPr/>
        </p:nvSpPr>
        <p:spPr>
          <a:xfrm>
            <a:off x="1128943" y="6247802"/>
            <a:ext cx="8015057" cy="461665"/>
          </a:xfrm>
          <a:prstGeom prst="rect">
            <a:avLst/>
          </a:prstGeom>
        </p:spPr>
        <p:txBody>
          <a:bodyPr wrap="square">
            <a:spAutoFit/>
          </a:bodyPr>
          <a:lstStyle/>
          <a:p>
            <a:pPr eaLnBrk="1" hangingPunct="1"/>
            <a:r>
              <a:rPr lang="en-US" b="1" dirty="0">
                <a:solidFill>
                  <a:srgbClr val="0C4225"/>
                </a:solidFill>
                <a:latin typeface="Calibri" charset="0"/>
              </a:rPr>
              <a:t>More info: </a:t>
            </a:r>
            <a:r>
              <a:rPr lang="en-US" dirty="0" err="1" smtClean="0">
                <a:solidFill>
                  <a:srgbClr val="0C4225"/>
                </a:solidFill>
                <a:latin typeface="Calibri" charset="0"/>
              </a:rPr>
              <a:t>nisenet.org</a:t>
            </a:r>
            <a:r>
              <a:rPr lang="en-US" dirty="0" smtClean="0">
                <a:solidFill>
                  <a:srgbClr val="0C4225"/>
                </a:solidFill>
                <a:latin typeface="Calibri" charset="0"/>
              </a:rPr>
              <a:t>/</a:t>
            </a:r>
            <a:r>
              <a:rPr lang="en-US" dirty="0">
                <a:solidFill>
                  <a:srgbClr val="0C4225"/>
                </a:solidFill>
                <a:latin typeface="Calibri" charset="0"/>
              </a:rPr>
              <a:t>catalog/</a:t>
            </a:r>
            <a:r>
              <a:rPr lang="en-US" dirty="0" err="1">
                <a:solidFill>
                  <a:srgbClr val="0C4225"/>
                </a:solidFill>
                <a:latin typeface="Calibri" charset="0"/>
              </a:rPr>
              <a:t>tools_guides</a:t>
            </a:r>
            <a:r>
              <a:rPr lang="en-US" dirty="0">
                <a:solidFill>
                  <a:srgbClr val="0C4225"/>
                </a:solidFill>
                <a:latin typeface="Calibri" charset="0"/>
              </a:rPr>
              <a:t>/</a:t>
            </a:r>
            <a:r>
              <a:rPr lang="en-US" dirty="0" err="1">
                <a:solidFill>
                  <a:srgbClr val="0C4225"/>
                </a:solidFill>
                <a:latin typeface="Calibri" charset="0"/>
              </a:rPr>
              <a:t>improv_exercises</a:t>
            </a:r>
            <a:endParaRPr lang="en-US" dirty="0">
              <a:solidFill>
                <a:srgbClr val="0C4225"/>
              </a:solidFill>
              <a:latin typeface="Calibri" charset="0"/>
            </a:endParaRPr>
          </a:p>
        </p:txBody>
      </p:sp>
    </p:spTree>
    <p:extLst>
      <p:ext uri="{BB962C8B-B14F-4D97-AF65-F5344CB8AC3E}">
        <p14:creationId xmlns:p14="http://schemas.microsoft.com/office/powerpoint/2010/main" val="62126669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8436"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Why implement improv exercises ?</a:t>
            </a:r>
            <a:endParaRPr lang="en-US" sz="4000" i="1" dirty="0">
              <a:solidFill>
                <a:srgbClr val="0C4225"/>
              </a:solidFill>
              <a:latin typeface="Georgia" charset="0"/>
              <a:ea typeface="ＭＳ Ｐゴシック" charset="0"/>
              <a:cs typeface="Georgia" charset="0"/>
            </a:endParaRPr>
          </a:p>
        </p:txBody>
      </p:sp>
      <p:pic>
        <p:nvPicPr>
          <p:cNvPr id="8" name="Picture 7" descr="Screen Shot 2013-05-20 at 12.56.05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270165"/>
            <a:ext cx="2751801" cy="4268677"/>
          </a:xfrm>
          <a:prstGeom prst="rect">
            <a:avLst/>
          </a:prstGeom>
          <a:ln>
            <a:noFill/>
          </a:ln>
          <a:effectLst/>
        </p:spPr>
      </p:pic>
      <p:sp>
        <p:nvSpPr>
          <p:cNvPr id="5" name="Rectangle 4"/>
          <p:cNvSpPr/>
          <p:nvPr/>
        </p:nvSpPr>
        <p:spPr>
          <a:xfrm>
            <a:off x="2451922" y="2718862"/>
            <a:ext cx="6692077" cy="4459683"/>
          </a:xfrm>
          <a:prstGeom prst="rect">
            <a:avLst/>
          </a:prstGeom>
        </p:spPr>
        <p:txBody>
          <a:bodyPr wrap="square">
            <a:spAutoFit/>
          </a:bodyPr>
          <a:lstStyle/>
          <a:p>
            <a:pPr marL="800100" lvl="1" indent="-342900">
              <a:lnSpc>
                <a:spcPct val="90000"/>
              </a:lnSpc>
              <a:spcBef>
                <a:spcPct val="35000"/>
              </a:spcBef>
              <a:buClr>
                <a:srgbClr val="0C4225"/>
              </a:buClr>
              <a:buFont typeface="Arial"/>
              <a:buChar char="•"/>
            </a:pPr>
            <a:r>
              <a:rPr lang="en-US" sz="2000" b="1" dirty="0" smtClean="0">
                <a:latin typeface="+mn-lt"/>
              </a:rPr>
              <a:t>Warm </a:t>
            </a:r>
            <a:r>
              <a:rPr lang="en-US" sz="2000" b="1" dirty="0">
                <a:latin typeface="+mn-lt"/>
              </a:rPr>
              <a:t>up skills </a:t>
            </a:r>
            <a:r>
              <a:rPr lang="en-US" sz="2000" dirty="0">
                <a:latin typeface="+mn-lt"/>
              </a:rPr>
              <a:t>required for interacting with visitors</a:t>
            </a:r>
          </a:p>
          <a:p>
            <a:pPr marL="800100" lvl="1" indent="-342900">
              <a:lnSpc>
                <a:spcPct val="90000"/>
              </a:lnSpc>
              <a:spcBef>
                <a:spcPct val="35000"/>
              </a:spcBef>
              <a:buClr>
                <a:srgbClr val="0C4225"/>
              </a:buClr>
              <a:buFont typeface="Arial"/>
              <a:buChar char="•"/>
            </a:pPr>
            <a:r>
              <a:rPr lang="en-US" sz="2000" b="1" dirty="0" smtClean="0">
                <a:latin typeface="+mn-lt"/>
              </a:rPr>
              <a:t>Encourage conversations</a:t>
            </a:r>
            <a:r>
              <a:rPr lang="en-US" sz="2000" dirty="0" smtClean="0">
                <a:latin typeface="+mn-lt"/>
              </a:rPr>
              <a:t>: with visitors (rather </a:t>
            </a:r>
            <a:r>
              <a:rPr lang="en-US" sz="2000" dirty="0">
                <a:latin typeface="+mn-lt"/>
              </a:rPr>
              <a:t>than reciting </a:t>
            </a:r>
            <a:r>
              <a:rPr lang="en-US" sz="2000" dirty="0" smtClean="0">
                <a:latin typeface="+mn-lt"/>
              </a:rPr>
              <a:t>scripts)</a:t>
            </a:r>
          </a:p>
          <a:p>
            <a:pPr marL="800100" lvl="1" indent="-342900">
              <a:lnSpc>
                <a:spcPct val="90000"/>
              </a:lnSpc>
              <a:spcBef>
                <a:spcPct val="35000"/>
              </a:spcBef>
              <a:buClr>
                <a:srgbClr val="0C4225"/>
              </a:buClr>
              <a:buFont typeface="Arial"/>
              <a:buChar char="•"/>
            </a:pPr>
            <a:r>
              <a:rPr lang="en-US" sz="2000" b="1" dirty="0" smtClean="0">
                <a:latin typeface="+mn-lt"/>
              </a:rPr>
              <a:t>Be </a:t>
            </a:r>
            <a:r>
              <a:rPr lang="en-US" sz="2000" b="1" dirty="0">
                <a:latin typeface="+mn-lt"/>
              </a:rPr>
              <a:t>better </a:t>
            </a:r>
            <a:r>
              <a:rPr lang="en-US" sz="2000" b="1" dirty="0" smtClean="0">
                <a:latin typeface="+mn-lt"/>
              </a:rPr>
              <a:t>listeners</a:t>
            </a:r>
            <a:r>
              <a:rPr lang="en-US" sz="2000" dirty="0">
                <a:latin typeface="+mn-lt"/>
              </a:rPr>
              <a:t>:</a:t>
            </a:r>
            <a:r>
              <a:rPr lang="en-US" sz="2000" dirty="0" smtClean="0">
                <a:latin typeface="+mn-lt"/>
              </a:rPr>
              <a:t> think on your feet </a:t>
            </a:r>
            <a:r>
              <a:rPr lang="en-US" sz="2000" dirty="0">
                <a:latin typeface="+mn-lt"/>
              </a:rPr>
              <a:t>and respond in the </a:t>
            </a:r>
            <a:r>
              <a:rPr lang="en-US" sz="2000" dirty="0" smtClean="0">
                <a:latin typeface="+mn-lt"/>
              </a:rPr>
              <a:t>moment</a:t>
            </a:r>
          </a:p>
          <a:p>
            <a:pPr marL="800100" lvl="1" indent="-342900">
              <a:lnSpc>
                <a:spcPct val="90000"/>
              </a:lnSpc>
              <a:spcBef>
                <a:spcPct val="35000"/>
              </a:spcBef>
              <a:buClr>
                <a:srgbClr val="0C4225"/>
              </a:buClr>
              <a:buFont typeface="Arial"/>
              <a:buChar char="•"/>
            </a:pPr>
            <a:r>
              <a:rPr lang="en-US" sz="2000" b="1" dirty="0" smtClean="0">
                <a:latin typeface="+mn-lt"/>
              </a:rPr>
              <a:t>Be </a:t>
            </a:r>
            <a:r>
              <a:rPr lang="en-US" sz="2000" b="1" dirty="0">
                <a:latin typeface="+mn-lt"/>
              </a:rPr>
              <a:t>responsive: </a:t>
            </a:r>
            <a:r>
              <a:rPr lang="en-US" sz="2000" dirty="0">
                <a:latin typeface="+mn-lt"/>
              </a:rPr>
              <a:t>b</a:t>
            </a:r>
            <a:r>
              <a:rPr lang="en-US" sz="2000" dirty="0" smtClean="0">
                <a:latin typeface="+mn-lt"/>
              </a:rPr>
              <a:t>etter tailor content to visitors responses and integrate visitor feedback</a:t>
            </a:r>
          </a:p>
          <a:p>
            <a:pPr marL="800100" lvl="1" indent="-342900">
              <a:lnSpc>
                <a:spcPct val="90000"/>
              </a:lnSpc>
              <a:spcBef>
                <a:spcPct val="35000"/>
              </a:spcBef>
              <a:buClr>
                <a:srgbClr val="0C4225"/>
              </a:buClr>
              <a:buFont typeface="Arial"/>
              <a:buChar char="•"/>
            </a:pPr>
            <a:r>
              <a:rPr lang="en-US" sz="2000" b="1" dirty="0" smtClean="0">
                <a:latin typeface="+mn-lt"/>
              </a:rPr>
              <a:t>Be positioned as equals </a:t>
            </a:r>
            <a:r>
              <a:rPr lang="en-US" sz="2000" dirty="0">
                <a:latin typeface="+mn-lt"/>
              </a:rPr>
              <a:t>with </a:t>
            </a:r>
            <a:r>
              <a:rPr lang="en-US" sz="2000" dirty="0" smtClean="0">
                <a:latin typeface="+mn-lt"/>
              </a:rPr>
              <a:t>visitors not </a:t>
            </a:r>
            <a:r>
              <a:rPr lang="en-US" sz="2000" dirty="0">
                <a:latin typeface="+mn-lt"/>
              </a:rPr>
              <a:t>“the </a:t>
            </a:r>
            <a:r>
              <a:rPr lang="en-US" sz="2000" dirty="0" smtClean="0">
                <a:latin typeface="+mn-lt"/>
              </a:rPr>
              <a:t>expert” </a:t>
            </a:r>
          </a:p>
          <a:p>
            <a:pPr marL="800100" lvl="1" indent="-342900">
              <a:lnSpc>
                <a:spcPct val="90000"/>
              </a:lnSpc>
              <a:spcBef>
                <a:spcPct val="35000"/>
              </a:spcBef>
              <a:buClr>
                <a:srgbClr val="0C4225"/>
              </a:buClr>
              <a:buFont typeface="Arial"/>
              <a:buChar char="•"/>
            </a:pPr>
            <a:r>
              <a:rPr lang="en-US" sz="2000" b="1" dirty="0" smtClean="0">
                <a:latin typeface="+mn-lt"/>
              </a:rPr>
              <a:t>Foster </a:t>
            </a:r>
            <a:r>
              <a:rPr lang="en-US" sz="2000" b="1" dirty="0">
                <a:latin typeface="+mn-lt"/>
              </a:rPr>
              <a:t>teamwork &amp; </a:t>
            </a:r>
            <a:r>
              <a:rPr lang="en-US" sz="2000" b="1" dirty="0" smtClean="0">
                <a:latin typeface="+mn-lt"/>
              </a:rPr>
              <a:t>creativity: </a:t>
            </a:r>
            <a:r>
              <a:rPr lang="en-US" sz="2000" dirty="0" smtClean="0">
                <a:latin typeface="+mn-lt"/>
              </a:rPr>
              <a:t>create </a:t>
            </a:r>
            <a:r>
              <a:rPr lang="en-US" sz="2000" dirty="0">
                <a:latin typeface="+mn-lt"/>
              </a:rPr>
              <a:t>a fun, </a:t>
            </a:r>
            <a:r>
              <a:rPr lang="en-US" sz="2000" dirty="0" smtClean="0">
                <a:latin typeface="+mn-lt"/>
              </a:rPr>
              <a:t>supportive</a:t>
            </a:r>
            <a:r>
              <a:rPr lang="en-US" sz="2000" dirty="0">
                <a:latin typeface="+mn-lt"/>
              </a:rPr>
              <a:t>, positive </a:t>
            </a:r>
            <a:r>
              <a:rPr lang="en-US" sz="2000" dirty="0" smtClean="0">
                <a:latin typeface="+mn-lt"/>
              </a:rPr>
              <a:t>work environment to practice skills</a:t>
            </a:r>
            <a:endParaRPr lang="en-US" sz="2000" dirty="0">
              <a:latin typeface="+mn-lt"/>
            </a:endParaRPr>
          </a:p>
          <a:p>
            <a:pPr marL="342900" indent="-342900">
              <a:spcAft>
                <a:spcPts val="600"/>
              </a:spcAft>
              <a:buFont typeface="Arial"/>
              <a:buChar char="•"/>
            </a:pPr>
            <a:endParaRPr lang="en-US" sz="1800" dirty="0">
              <a:latin typeface="+mn-lt"/>
            </a:endParaRPr>
          </a:p>
          <a:p>
            <a:pPr marL="342900" indent="-342900">
              <a:spcAft>
                <a:spcPts val="600"/>
              </a:spcAft>
              <a:buFont typeface="Arial"/>
              <a:buChar char="•"/>
            </a:pPr>
            <a:endParaRPr lang="en-US" sz="1800" dirty="0">
              <a:latin typeface="+mn-lt"/>
            </a:endParaRPr>
          </a:p>
          <a:p>
            <a:pPr lvl="1">
              <a:lnSpc>
                <a:spcPct val="90000"/>
              </a:lnSpc>
              <a:spcBef>
                <a:spcPct val="35000"/>
              </a:spcBef>
              <a:buClr>
                <a:srgbClr val="0C4225"/>
              </a:buClr>
            </a:pPr>
            <a:endParaRPr lang="en-US" sz="1800" dirty="0">
              <a:latin typeface="+mn-lt"/>
            </a:endParaRPr>
          </a:p>
        </p:txBody>
      </p:sp>
      <p:sp>
        <p:nvSpPr>
          <p:cNvPr id="6" name="Rectangle 5"/>
          <p:cNvSpPr/>
          <p:nvPr/>
        </p:nvSpPr>
        <p:spPr>
          <a:xfrm>
            <a:off x="3157513" y="1393652"/>
            <a:ext cx="5757887" cy="1205458"/>
          </a:xfrm>
          <a:prstGeom prst="rect">
            <a:avLst/>
          </a:prstGeom>
          <a:solidFill>
            <a:srgbClr val="FFFFFF"/>
          </a:solidFill>
        </p:spPr>
        <p:txBody>
          <a:bodyPr wrap="square">
            <a:spAutoFit/>
          </a:bodyPr>
          <a:lstStyle/>
          <a:p>
            <a:pPr marL="0" lvl="1">
              <a:lnSpc>
                <a:spcPct val="90000"/>
              </a:lnSpc>
              <a:spcBef>
                <a:spcPct val="35000"/>
              </a:spcBef>
              <a:buClr>
                <a:srgbClr val="0C4225"/>
              </a:buClr>
            </a:pPr>
            <a:r>
              <a:rPr lang="en-US" sz="2000" dirty="0">
                <a:latin typeface="+mn-lt"/>
              </a:rPr>
              <a:t>Incorporating improv exercises into staff and volunteer training helps create a supportive and upbeat environment for educators to practice and strengthen essential skills.</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5776314"/>
            <a:ext cx="1212398" cy="471488"/>
          </a:xfrm>
          <a:prstGeom prst="rect">
            <a:avLst/>
          </a:prstGeom>
        </p:spPr>
      </p:pic>
      <p:sp>
        <p:nvSpPr>
          <p:cNvPr id="10" name="Rectangle 9"/>
          <p:cNvSpPr/>
          <p:nvPr/>
        </p:nvSpPr>
        <p:spPr>
          <a:xfrm>
            <a:off x="1128943" y="6247802"/>
            <a:ext cx="8015057" cy="461665"/>
          </a:xfrm>
          <a:prstGeom prst="rect">
            <a:avLst/>
          </a:prstGeom>
        </p:spPr>
        <p:txBody>
          <a:bodyPr wrap="square">
            <a:spAutoFit/>
          </a:bodyPr>
          <a:lstStyle/>
          <a:p>
            <a:pPr eaLnBrk="1" hangingPunct="1"/>
            <a:r>
              <a:rPr lang="en-US" b="1" dirty="0">
                <a:solidFill>
                  <a:srgbClr val="0C4225"/>
                </a:solidFill>
                <a:latin typeface="Calibri" charset="0"/>
              </a:rPr>
              <a:t>More info: </a:t>
            </a:r>
            <a:r>
              <a:rPr lang="en-US" dirty="0" err="1" smtClean="0">
                <a:solidFill>
                  <a:srgbClr val="0C4225"/>
                </a:solidFill>
                <a:latin typeface="Calibri" charset="0"/>
              </a:rPr>
              <a:t>nisenet.org</a:t>
            </a:r>
            <a:r>
              <a:rPr lang="en-US" dirty="0" smtClean="0">
                <a:solidFill>
                  <a:srgbClr val="0C4225"/>
                </a:solidFill>
                <a:latin typeface="Calibri" charset="0"/>
              </a:rPr>
              <a:t>/</a:t>
            </a:r>
            <a:r>
              <a:rPr lang="en-US" dirty="0">
                <a:solidFill>
                  <a:srgbClr val="0C4225"/>
                </a:solidFill>
                <a:latin typeface="Calibri" charset="0"/>
              </a:rPr>
              <a:t>catalog/</a:t>
            </a:r>
            <a:r>
              <a:rPr lang="en-US" dirty="0" err="1">
                <a:solidFill>
                  <a:srgbClr val="0C4225"/>
                </a:solidFill>
                <a:latin typeface="Calibri" charset="0"/>
              </a:rPr>
              <a:t>tools_guides</a:t>
            </a:r>
            <a:r>
              <a:rPr lang="en-US" dirty="0">
                <a:solidFill>
                  <a:srgbClr val="0C4225"/>
                </a:solidFill>
                <a:latin typeface="Calibri" charset="0"/>
              </a:rPr>
              <a:t>/</a:t>
            </a:r>
            <a:r>
              <a:rPr lang="en-US" dirty="0" err="1">
                <a:solidFill>
                  <a:srgbClr val="0C4225"/>
                </a:solidFill>
                <a:latin typeface="Calibri" charset="0"/>
              </a:rPr>
              <a:t>improv_exercises</a:t>
            </a:r>
            <a:endParaRPr lang="en-US" dirty="0">
              <a:solidFill>
                <a:srgbClr val="0C4225"/>
              </a:solidFill>
              <a:latin typeface="Calibri" charset="0"/>
            </a:endParaRPr>
          </a:p>
        </p:txBody>
      </p:sp>
    </p:spTree>
    <p:extLst>
      <p:ext uri="{BB962C8B-B14F-4D97-AF65-F5344CB8AC3E}">
        <p14:creationId xmlns:p14="http://schemas.microsoft.com/office/powerpoint/2010/main" val="44521630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2</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724025"/>
            <a:ext cx="8394700" cy="544764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Improv Activity #3: </a:t>
            </a:r>
            <a:r>
              <a:rPr lang="en-US" i="1" dirty="0">
                <a:latin typeface="Calibri" charset="0"/>
              </a:rPr>
              <a:t>Red </a:t>
            </a:r>
            <a:r>
              <a:rPr lang="en-US" i="1" dirty="0" smtClean="0">
                <a:latin typeface="Calibri" charset="0"/>
              </a:rPr>
              <a:t>Ball</a:t>
            </a:r>
          </a:p>
          <a:p>
            <a:pPr eaLnBrk="1" hangingPunct="1"/>
            <a:endParaRPr lang="en-US" i="1" dirty="0">
              <a:latin typeface="Calibri" charset="0"/>
            </a:endParaRPr>
          </a:p>
          <a:p>
            <a:pPr eaLnBrk="1" hangingPunct="1"/>
            <a:r>
              <a:rPr lang="en-US" dirty="0">
                <a:latin typeface="Calibri" charset="0"/>
              </a:rPr>
              <a:t>9:15	Getting Nano into your building </a:t>
            </a:r>
          </a:p>
          <a:p>
            <a:pPr eaLnBrk="1" hangingPunct="1"/>
            <a:r>
              <a:rPr lang="en-US" dirty="0">
                <a:latin typeface="Calibri" charset="0"/>
              </a:rPr>
              <a:t>		(exhibitions, signage, partnerships)</a:t>
            </a:r>
          </a:p>
          <a:p>
            <a:pPr eaLnBrk="1" hangingPunct="1"/>
            <a:endParaRPr lang="en-US" dirty="0">
              <a:latin typeface="Calibri" charset="0"/>
            </a:endParaRPr>
          </a:p>
          <a:p>
            <a:pPr eaLnBrk="1" hangingPunct="1"/>
            <a:r>
              <a:rPr lang="en-US" dirty="0">
                <a:latin typeface="Calibri" charset="0"/>
              </a:rPr>
              <a:t>10:15	Beyond Year 10 Discussion Part 1</a:t>
            </a:r>
          </a:p>
          <a:p>
            <a:pPr eaLnBrk="1" hangingPunct="1"/>
            <a:endParaRPr lang="en-US" dirty="0">
              <a:latin typeface="Calibri" charset="0"/>
            </a:endParaRPr>
          </a:p>
          <a:p>
            <a:pPr eaLnBrk="1" hangingPunct="1"/>
            <a:r>
              <a:rPr lang="en-US" dirty="0">
                <a:latin typeface="Calibri" charset="0"/>
              </a:rPr>
              <a:t>11:00	Break/List completion</a:t>
            </a:r>
          </a:p>
          <a:p>
            <a:pPr eaLnBrk="1" hangingPunct="1"/>
            <a:endParaRPr lang="en-US" dirty="0">
              <a:latin typeface="Calibri" charset="0"/>
            </a:endParaRPr>
          </a:p>
          <a:p>
            <a:pPr eaLnBrk="1" hangingPunct="1"/>
            <a:r>
              <a:rPr lang="en-US" dirty="0">
                <a:latin typeface="Calibri" charset="0"/>
              </a:rPr>
              <a:t>11:15	Beyond Year 10 Discussion Part </a:t>
            </a:r>
            <a:r>
              <a:rPr lang="en-US" dirty="0" smtClean="0">
                <a:latin typeface="Calibri" charset="0"/>
              </a:rPr>
              <a:t>2</a:t>
            </a:r>
          </a:p>
          <a:p>
            <a:pPr eaLnBrk="1" hangingPunct="1"/>
            <a:endParaRPr lang="en-US" dirty="0">
              <a:latin typeface="Calibri" charset="0"/>
            </a:endParaRPr>
          </a:p>
          <a:p>
            <a:pPr eaLnBrk="1" hangingPunct="1"/>
            <a:r>
              <a:rPr lang="en-US" dirty="0">
                <a:latin typeface="Calibri" charset="0"/>
              </a:rPr>
              <a:t>11:45	Meeting wrap-up</a:t>
            </a:r>
          </a:p>
          <a:p>
            <a:pPr eaLnBrk="1" hangingPunct="1"/>
            <a:r>
              <a:rPr lang="en-US" dirty="0"/>
              <a:t> </a:t>
            </a:r>
          </a:p>
          <a:p>
            <a:pPr eaLnBrk="1" hangingPunct="1">
              <a:spcBef>
                <a:spcPct val="50000"/>
              </a:spcBef>
              <a:buFontTx/>
              <a:buChar char="•"/>
            </a:pPr>
            <a:endParaRPr lang="en-US" dirty="0">
              <a:latin typeface="Calibri" charset="0"/>
            </a:endParaRPr>
          </a:p>
        </p:txBody>
      </p:sp>
      <p:sp>
        <p:nvSpPr>
          <p:cNvPr id="7" name="Right Arrow 6"/>
          <p:cNvSpPr/>
          <p:nvPr/>
        </p:nvSpPr>
        <p:spPr>
          <a:xfrm>
            <a:off x="218720" y="2482588"/>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21536650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55299" name="Title 1"/>
          <p:cNvSpPr>
            <a:spLocks noGrp="1"/>
          </p:cNvSpPr>
          <p:nvPr>
            <p:ph type="title"/>
          </p:nvPr>
        </p:nvSpPr>
        <p:spPr>
          <a:xfrm>
            <a:off x="254000" y="274638"/>
            <a:ext cx="8661400" cy="741362"/>
          </a:xfrm>
        </p:spPr>
        <p:txBody>
          <a:bodyPr/>
          <a:lstStyle/>
          <a:p>
            <a:pPr eaLnBrk="1" hangingPunct="1">
              <a:lnSpc>
                <a:spcPct val="90000"/>
              </a:lnSpc>
            </a:pPr>
            <a:r>
              <a:rPr lang="en-US" sz="3200" dirty="0" smtClean="0">
                <a:solidFill>
                  <a:srgbClr val="0C4225"/>
                </a:solidFill>
                <a:latin typeface="Georgia" charset="0"/>
                <a:ea typeface="ＭＳ Ｐゴシック" charset="0"/>
                <a:cs typeface="Georgia" charset="0"/>
              </a:rPr>
              <a:t>Getting Nano in Your </a:t>
            </a:r>
            <a:r>
              <a:rPr lang="en-US" sz="3200" dirty="0" err="1" smtClean="0">
                <a:solidFill>
                  <a:srgbClr val="0C4225"/>
                </a:solidFill>
                <a:latin typeface="Georgia" charset="0"/>
                <a:ea typeface="ＭＳ Ｐゴシック" charset="0"/>
                <a:cs typeface="Georgia" charset="0"/>
              </a:rPr>
              <a:t>Buidling</a:t>
            </a:r>
            <a:r>
              <a:rPr lang="en-US" sz="3200" dirty="0" smtClean="0">
                <a:solidFill>
                  <a:srgbClr val="0C4225"/>
                </a:solidFill>
                <a:latin typeface="Georgia" charset="0"/>
                <a:ea typeface="ＭＳ Ｐゴシック" charset="0"/>
                <a:cs typeface="Georgia" charset="0"/>
              </a:rPr>
              <a:t> – Share-outs</a:t>
            </a:r>
            <a:endParaRPr lang="en-US" sz="3200" dirty="0">
              <a:solidFill>
                <a:srgbClr val="0C4225"/>
              </a:solidFill>
              <a:latin typeface="Georgia" charset="0"/>
              <a:ea typeface="ＭＳ Ｐゴシック" charset="0"/>
              <a:cs typeface="Georgia" charset="0"/>
            </a:endParaRPr>
          </a:p>
        </p:txBody>
      </p:sp>
      <p:sp>
        <p:nvSpPr>
          <p:cNvPr id="55300" name="TextBox 4"/>
          <p:cNvSpPr txBox="1">
            <a:spLocks noChangeArrowheads="1"/>
          </p:cNvSpPr>
          <p:nvPr/>
        </p:nvSpPr>
        <p:spPr bwMode="auto">
          <a:xfrm>
            <a:off x="254000" y="1492250"/>
            <a:ext cx="87661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36600" indent="-2794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endParaRPr lang="en-US" dirty="0">
              <a:solidFill>
                <a:srgbClr val="FF0000"/>
              </a:solidFill>
              <a:latin typeface="Calibri" charset="0"/>
            </a:endParaRPr>
          </a:p>
          <a:p>
            <a:pPr eaLnBrk="1" hangingPunct="1">
              <a:spcBef>
                <a:spcPct val="50000"/>
              </a:spcBef>
              <a:buFontTx/>
              <a:buChar char="•"/>
            </a:pPr>
            <a:r>
              <a:rPr lang="en-US" dirty="0" smtClean="0">
                <a:solidFill>
                  <a:srgbClr val="FF0000"/>
                </a:solidFill>
                <a:latin typeface="Calibri" charset="0"/>
              </a:rPr>
              <a:t>Name </a:t>
            </a:r>
            <a:br>
              <a:rPr lang="en-US" dirty="0" smtClean="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smtClean="0">
                <a:solidFill>
                  <a:srgbClr val="FF0000"/>
                </a:solidFill>
                <a:latin typeface="Calibri" charset="0"/>
              </a:rPr>
              <a:t>organization</a:t>
            </a:r>
          </a:p>
          <a:p>
            <a:pPr eaLnBrk="1" hangingPunct="1">
              <a:spcBef>
                <a:spcPct val="50000"/>
              </a:spcBef>
              <a:buFontTx/>
              <a:buChar char="•"/>
            </a:pPr>
            <a:r>
              <a:rPr lang="en-US" dirty="0">
                <a:solidFill>
                  <a:srgbClr val="FF0000"/>
                </a:solidFill>
                <a:latin typeface="Calibri" charset="0"/>
              </a:rPr>
              <a:t>Name </a:t>
            </a:r>
            <a:br>
              <a:rPr lang="en-US" dirty="0">
                <a:solidFill>
                  <a:srgbClr val="FF0000"/>
                </a:solidFill>
                <a:latin typeface="Calibri" charset="0"/>
              </a:rPr>
            </a:br>
            <a:r>
              <a:rPr lang="en-US" dirty="0">
                <a:solidFill>
                  <a:srgbClr val="FF0000"/>
                </a:solidFill>
                <a:latin typeface="Calibri" charset="0"/>
              </a:rPr>
              <a:t>organization</a:t>
            </a:r>
            <a:r>
              <a:rPr lang="en-US" dirty="0" smtClean="0">
                <a:solidFill>
                  <a:srgbClr val="FF0000"/>
                </a:solidFill>
                <a:latin typeface="Calibri" charset="0"/>
              </a:rPr>
              <a:t/>
            </a:r>
            <a:br>
              <a:rPr lang="en-US" dirty="0" smtClean="0">
                <a:solidFill>
                  <a:srgbClr val="FF0000"/>
                </a:solidFill>
                <a:latin typeface="Calibri" charset="0"/>
              </a:rPr>
            </a:br>
            <a:endParaRPr lang="en-US" sz="1800" dirty="0">
              <a:latin typeface="Calibri"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400462383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4"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Regional Meeting </a:t>
            </a:r>
            <a:r>
              <a:rPr lang="en-US" sz="4000" dirty="0" smtClean="0">
                <a:solidFill>
                  <a:srgbClr val="0C4225"/>
                </a:solidFill>
                <a:latin typeface="Georgia" charset="0"/>
                <a:ea typeface="ＭＳ Ｐゴシック" charset="0"/>
                <a:cs typeface="Georgia" charset="0"/>
              </a:rPr>
              <a:t>Agenda – Day 2</a:t>
            </a:r>
            <a:endParaRPr lang="en-US" sz="4000" dirty="0">
              <a:solidFill>
                <a:srgbClr val="0C4225"/>
              </a:solidFill>
              <a:latin typeface="Georgia" charset="0"/>
              <a:ea typeface="ＭＳ Ｐゴシック" charset="0"/>
              <a:cs typeface="Georgia" charset="0"/>
            </a:endParaRPr>
          </a:p>
        </p:txBody>
      </p:sp>
      <p:sp>
        <p:nvSpPr>
          <p:cNvPr id="71685" name="TextBox 4"/>
          <p:cNvSpPr txBox="1">
            <a:spLocks noChangeArrowheads="1"/>
          </p:cNvSpPr>
          <p:nvPr/>
        </p:nvSpPr>
        <p:spPr bwMode="auto">
          <a:xfrm>
            <a:off x="1447800" y="1724025"/>
            <a:ext cx="8394700" cy="544764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9:00	Improv Activity #3: </a:t>
            </a:r>
            <a:r>
              <a:rPr lang="en-US" i="1" dirty="0">
                <a:latin typeface="Calibri" charset="0"/>
              </a:rPr>
              <a:t>Red </a:t>
            </a:r>
            <a:r>
              <a:rPr lang="en-US" i="1" dirty="0" smtClean="0">
                <a:latin typeface="Calibri" charset="0"/>
              </a:rPr>
              <a:t>Ball</a:t>
            </a:r>
          </a:p>
          <a:p>
            <a:pPr eaLnBrk="1" hangingPunct="1"/>
            <a:endParaRPr lang="en-US" i="1" dirty="0">
              <a:latin typeface="Calibri" charset="0"/>
            </a:endParaRPr>
          </a:p>
          <a:p>
            <a:pPr eaLnBrk="1" hangingPunct="1"/>
            <a:r>
              <a:rPr lang="en-US" dirty="0">
                <a:latin typeface="Calibri" charset="0"/>
              </a:rPr>
              <a:t>9:15	Getting Nano into your building </a:t>
            </a:r>
          </a:p>
          <a:p>
            <a:pPr eaLnBrk="1" hangingPunct="1"/>
            <a:r>
              <a:rPr lang="en-US" dirty="0">
                <a:latin typeface="Calibri" charset="0"/>
              </a:rPr>
              <a:t>		(exhibitions, signage, partnerships)</a:t>
            </a:r>
          </a:p>
          <a:p>
            <a:pPr eaLnBrk="1" hangingPunct="1"/>
            <a:endParaRPr lang="en-US" dirty="0">
              <a:latin typeface="Calibri" charset="0"/>
            </a:endParaRPr>
          </a:p>
          <a:p>
            <a:pPr eaLnBrk="1" hangingPunct="1"/>
            <a:r>
              <a:rPr lang="en-US" dirty="0">
                <a:latin typeface="Calibri" charset="0"/>
              </a:rPr>
              <a:t>10:15	Beyond Year 10 Discussion Part 1</a:t>
            </a:r>
          </a:p>
          <a:p>
            <a:pPr eaLnBrk="1" hangingPunct="1"/>
            <a:endParaRPr lang="en-US" dirty="0">
              <a:latin typeface="Calibri" charset="0"/>
            </a:endParaRPr>
          </a:p>
          <a:p>
            <a:pPr eaLnBrk="1" hangingPunct="1"/>
            <a:r>
              <a:rPr lang="en-US" dirty="0">
                <a:latin typeface="Calibri" charset="0"/>
              </a:rPr>
              <a:t>11:00	Break/List completion</a:t>
            </a:r>
          </a:p>
          <a:p>
            <a:pPr eaLnBrk="1" hangingPunct="1"/>
            <a:endParaRPr lang="en-US" dirty="0">
              <a:latin typeface="Calibri" charset="0"/>
            </a:endParaRPr>
          </a:p>
          <a:p>
            <a:pPr eaLnBrk="1" hangingPunct="1"/>
            <a:r>
              <a:rPr lang="en-US" dirty="0">
                <a:latin typeface="Calibri" charset="0"/>
              </a:rPr>
              <a:t>11:15	Beyond Year 10 Discussion Part </a:t>
            </a:r>
            <a:r>
              <a:rPr lang="en-US" dirty="0" smtClean="0">
                <a:latin typeface="Calibri" charset="0"/>
              </a:rPr>
              <a:t>2</a:t>
            </a:r>
          </a:p>
          <a:p>
            <a:pPr eaLnBrk="1" hangingPunct="1"/>
            <a:endParaRPr lang="en-US" dirty="0">
              <a:latin typeface="Calibri" charset="0"/>
            </a:endParaRPr>
          </a:p>
          <a:p>
            <a:pPr eaLnBrk="1" hangingPunct="1"/>
            <a:r>
              <a:rPr lang="en-US" dirty="0">
                <a:latin typeface="Calibri" charset="0"/>
              </a:rPr>
              <a:t>11:45	Meeting wrap-up</a:t>
            </a:r>
          </a:p>
          <a:p>
            <a:pPr eaLnBrk="1" hangingPunct="1"/>
            <a:r>
              <a:rPr lang="en-US" dirty="0"/>
              <a:t> </a:t>
            </a:r>
          </a:p>
          <a:p>
            <a:pPr eaLnBrk="1" hangingPunct="1">
              <a:spcBef>
                <a:spcPct val="50000"/>
              </a:spcBef>
              <a:buFontTx/>
              <a:buChar char="•"/>
            </a:pPr>
            <a:endParaRPr lang="en-US" dirty="0">
              <a:latin typeface="Calibri" charset="0"/>
            </a:endParaRPr>
          </a:p>
        </p:txBody>
      </p:sp>
      <p:pic>
        <p:nvPicPr>
          <p:cNvPr id="15366"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218720" y="3576330"/>
            <a:ext cx="977900" cy="484187"/>
          </a:xfrm>
          <a:prstGeom prst="rightArrow">
            <a:avLst/>
          </a:prstGeom>
          <a:solidFill>
            <a:srgbClr val="ABCB45"/>
          </a:solidFill>
          <a:ln>
            <a:solidFill>
              <a:srgbClr val="0C422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2250747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8862" y="1319996"/>
            <a:ext cx="2499206" cy="2209800"/>
          </a:xfrm>
        </p:spPr>
        <p:txBody>
          <a:bodyPr>
            <a:normAutofit fontScale="90000"/>
          </a:bodyPr>
          <a:lstStyle/>
          <a:p>
            <a:pPr algn="l">
              <a:lnSpc>
                <a:spcPct val="90000"/>
              </a:lnSpc>
            </a:pPr>
            <a:r>
              <a:rPr lang="en-US" sz="5000" dirty="0">
                <a:solidFill>
                  <a:srgbClr val="0C4225"/>
                </a:solidFill>
                <a:latin typeface="Georgia" charset="0"/>
                <a:ea typeface="ＭＳ Ｐゴシック" charset="0"/>
                <a:cs typeface="Georgia" charset="0"/>
              </a:rPr>
              <a:t/>
            </a:r>
            <a:br>
              <a:rPr lang="en-US" sz="5000" dirty="0">
                <a:solidFill>
                  <a:srgbClr val="0C4225"/>
                </a:solidFill>
                <a:latin typeface="Georgia" charset="0"/>
                <a:ea typeface="ＭＳ Ｐゴシック" charset="0"/>
                <a:cs typeface="Georgia" charset="0"/>
              </a:rPr>
            </a:br>
            <a:r>
              <a:rPr lang="en-US" sz="5000" dirty="0">
                <a:solidFill>
                  <a:srgbClr val="0C4225"/>
                </a:solidFill>
                <a:latin typeface="Georgia" charset="0"/>
                <a:ea typeface="ＭＳ Ｐゴシック" charset="0"/>
                <a:cs typeface="Georgia" charset="0"/>
              </a:rPr>
              <a:t/>
            </a:r>
            <a:br>
              <a:rPr lang="en-US" sz="5000" dirty="0">
                <a:solidFill>
                  <a:srgbClr val="0C4225"/>
                </a:solidFill>
                <a:latin typeface="Georgia" charset="0"/>
                <a:ea typeface="ＭＳ Ｐゴシック" charset="0"/>
                <a:cs typeface="Georgia" charset="0"/>
              </a:rPr>
            </a:br>
            <a:r>
              <a:rPr lang="en-US" sz="5400" kern="0" dirty="0" smtClean="0">
                <a:solidFill>
                  <a:srgbClr val="0C4225"/>
                </a:solidFill>
                <a:latin typeface="Georgia"/>
                <a:cs typeface="Georgia"/>
              </a:rPr>
              <a:t>Future:</a:t>
            </a:r>
            <a:br>
              <a:rPr lang="en-US" sz="5400" kern="0" dirty="0" smtClean="0">
                <a:solidFill>
                  <a:srgbClr val="0C4225"/>
                </a:solidFill>
                <a:latin typeface="Georgia"/>
                <a:cs typeface="Georgia"/>
              </a:rPr>
            </a:br>
            <a:r>
              <a:rPr lang="en-US" sz="2700" kern="0" dirty="0" smtClean="0">
                <a:solidFill>
                  <a:srgbClr val="0C4225"/>
                </a:solidFill>
                <a:latin typeface="Georgia"/>
                <a:cs typeface="Georgia"/>
              </a:rPr>
              <a:t>Beyond Year 10</a:t>
            </a:r>
            <a:br>
              <a:rPr lang="en-US" sz="2700" kern="0" dirty="0" smtClean="0">
                <a:solidFill>
                  <a:srgbClr val="0C4225"/>
                </a:solidFill>
                <a:latin typeface="Georgia"/>
                <a:cs typeface="Georgia"/>
              </a:rPr>
            </a:br>
            <a:r>
              <a:rPr lang="en-US" sz="2700" kern="0" dirty="0" smtClean="0">
                <a:solidFill>
                  <a:srgbClr val="0C4225"/>
                </a:solidFill>
                <a:latin typeface="Georgia"/>
                <a:cs typeface="Georgia"/>
              </a:rPr>
              <a:t/>
            </a:r>
            <a:br>
              <a:rPr lang="en-US" sz="2700" kern="0" dirty="0" smtClean="0">
                <a:solidFill>
                  <a:srgbClr val="0C4225"/>
                </a:solidFill>
                <a:latin typeface="Georgia"/>
                <a:cs typeface="Georgia"/>
              </a:rPr>
            </a:br>
            <a:r>
              <a:rPr lang="en-US" sz="2700" kern="0" dirty="0">
                <a:solidFill>
                  <a:srgbClr val="0C4225"/>
                </a:solidFill>
                <a:latin typeface="Georgia"/>
                <a:cs typeface="Georgia"/>
              </a:rPr>
              <a:t/>
            </a:r>
            <a:br>
              <a:rPr lang="en-US" sz="2700" kern="0" dirty="0">
                <a:solidFill>
                  <a:srgbClr val="0C4225"/>
                </a:solidFill>
                <a:latin typeface="Georgia"/>
                <a:cs typeface="Georgia"/>
              </a:rPr>
            </a:br>
            <a:r>
              <a:rPr lang="en-US" sz="2700" kern="0" dirty="0" smtClean="0">
                <a:solidFill>
                  <a:srgbClr val="0C4225"/>
                </a:solidFill>
                <a:latin typeface="Georgia"/>
                <a:cs typeface="Georgia"/>
              </a:rPr>
              <a:t>Project funding ends in ~ 2 years (August 2015)</a:t>
            </a:r>
            <a:endParaRPr lang="en-US" sz="2700" dirty="0">
              <a:solidFill>
                <a:srgbClr val="0C4225"/>
              </a:solidFill>
              <a:latin typeface="Georgia" charset="0"/>
              <a:ea typeface="ＭＳ Ｐゴシック" charset="0"/>
              <a:cs typeface="Georgia" charset="0"/>
            </a:endParaRPr>
          </a:p>
        </p:txBody>
      </p:sp>
      <p:pic>
        <p:nvPicPr>
          <p:cNvPr id="25604" name="Picture 6"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5944458" cy="6857999"/>
          </a:xfrm>
          <a:prstGeom prst="rect">
            <a:avLst/>
          </a:prstGeom>
        </p:spPr>
      </p:pic>
      <p:sp>
        <p:nvSpPr>
          <p:cNvPr id="9" name="Rectangle 8"/>
          <p:cNvSpPr/>
          <p:nvPr/>
        </p:nvSpPr>
        <p:spPr>
          <a:xfrm>
            <a:off x="5944458"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27251683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8397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Future: </a:t>
            </a:r>
            <a:r>
              <a:rPr lang="en-US" sz="4000" dirty="0" smtClean="0">
                <a:solidFill>
                  <a:srgbClr val="0C4225"/>
                </a:solidFill>
                <a:latin typeface="Georgia" charset="0"/>
                <a:ea typeface="ＭＳ Ｐゴシック" charset="0"/>
                <a:cs typeface="Georgia" charset="0"/>
              </a:rPr>
              <a:t>What remains after </a:t>
            </a:r>
            <a:r>
              <a:rPr lang="en-US" sz="4000" dirty="0">
                <a:solidFill>
                  <a:srgbClr val="0C4225"/>
                </a:solidFill>
                <a:latin typeface="Georgia" charset="0"/>
                <a:ea typeface="ＭＳ Ｐゴシック" charset="0"/>
                <a:cs typeface="Georgia" charset="0"/>
              </a:rPr>
              <a:t>Year 10</a:t>
            </a:r>
          </a:p>
        </p:txBody>
      </p:sp>
      <p:sp>
        <p:nvSpPr>
          <p:cNvPr id="83972" name="TextBox 4"/>
          <p:cNvSpPr txBox="1">
            <a:spLocks noChangeArrowheads="1"/>
          </p:cNvSpPr>
          <p:nvPr/>
        </p:nvSpPr>
        <p:spPr bwMode="auto">
          <a:xfrm>
            <a:off x="2654300" y="2070100"/>
            <a:ext cx="52451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endParaRPr lang="en-US">
              <a:latin typeface="Calibri" charset="0"/>
            </a:endParaRPr>
          </a:p>
          <a:p>
            <a:pPr eaLnBrk="1" hangingPunct="1">
              <a:spcBef>
                <a:spcPct val="50000"/>
              </a:spcBef>
              <a:buFontTx/>
              <a:buChar char="•"/>
            </a:pPr>
            <a:endParaRPr lang="en-US">
              <a:latin typeface="Calibri" charset="0"/>
            </a:endParaRPr>
          </a:p>
        </p:txBody>
      </p:sp>
      <p:sp>
        <p:nvSpPr>
          <p:cNvPr id="83973" name="Rectangle 3"/>
          <p:cNvSpPr>
            <a:spLocks/>
          </p:cNvSpPr>
          <p:nvPr/>
        </p:nvSpPr>
        <p:spPr bwMode="auto">
          <a:xfrm>
            <a:off x="3289300" y="1535113"/>
            <a:ext cx="562610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241300" indent="-241300">
              <a:spcBef>
                <a:spcPts val="1438"/>
              </a:spcBef>
            </a:pPr>
            <a:r>
              <a:rPr lang="en-US" b="1" dirty="0" smtClean="0">
                <a:latin typeface="+mn-lt"/>
                <a:cs typeface="Arial" charset="0"/>
                <a:sym typeface="Arial" charset="0"/>
              </a:rPr>
              <a:t>What </a:t>
            </a:r>
            <a:r>
              <a:rPr lang="en-US" b="1" dirty="0">
                <a:latin typeface="+mn-lt"/>
                <a:cs typeface="Arial" charset="0"/>
                <a:sym typeface="Arial" charset="0"/>
              </a:rPr>
              <a:t>remains after the funding ends?</a:t>
            </a:r>
          </a:p>
          <a:p>
            <a:pPr marL="241300" indent="-241300">
              <a:lnSpc>
                <a:spcPct val="90000"/>
              </a:lnSpc>
              <a:spcBef>
                <a:spcPts val="1438"/>
              </a:spcBef>
              <a:buFont typeface="Arial" charset="0"/>
              <a:buChar char="•"/>
            </a:pPr>
            <a:r>
              <a:rPr lang="en-US" sz="2200" dirty="0">
                <a:latin typeface="+mn-lt"/>
                <a:cs typeface="Arial" charset="0"/>
                <a:sym typeface="Arial" charset="0"/>
              </a:rPr>
              <a:t>Field-wide capacity to engage the public in </a:t>
            </a:r>
            <a:r>
              <a:rPr lang="en-US" sz="2200" dirty="0" err="1" smtClean="0">
                <a:latin typeface="+mn-lt"/>
                <a:cs typeface="Arial" charset="0"/>
                <a:sym typeface="Arial" charset="0"/>
              </a:rPr>
              <a:t>nanoscience</a:t>
            </a:r>
            <a:r>
              <a:rPr lang="en-US" sz="2200" dirty="0" smtClean="0">
                <a:latin typeface="+mn-lt"/>
                <a:cs typeface="Arial" charset="0"/>
                <a:sym typeface="Arial" charset="0"/>
              </a:rPr>
              <a:t>, engineering, and technology</a:t>
            </a:r>
            <a:endParaRPr lang="en-US" sz="2200" dirty="0">
              <a:latin typeface="+mn-lt"/>
              <a:cs typeface="Arial" charset="0"/>
              <a:sym typeface="Arial" charset="0"/>
            </a:endParaRPr>
          </a:p>
          <a:p>
            <a:pPr marL="241300" indent="-241300">
              <a:lnSpc>
                <a:spcPct val="90000"/>
              </a:lnSpc>
              <a:spcBef>
                <a:spcPts val="1438"/>
              </a:spcBef>
              <a:buFont typeface="Arial" charset="0"/>
              <a:buChar char="•"/>
            </a:pPr>
            <a:r>
              <a:rPr lang="en-US" sz="2200" dirty="0">
                <a:latin typeface="+mn-lt"/>
                <a:cs typeface="Arial" charset="0"/>
                <a:sym typeface="Arial" charset="0"/>
              </a:rPr>
              <a:t>Relationships, including collaborations between scientists and museums</a:t>
            </a:r>
          </a:p>
          <a:p>
            <a:pPr marL="241300" indent="-241300">
              <a:lnSpc>
                <a:spcPct val="90000"/>
              </a:lnSpc>
              <a:spcBef>
                <a:spcPts val="1438"/>
              </a:spcBef>
              <a:buFont typeface="Arial" charset="0"/>
              <a:buChar char="•"/>
            </a:pPr>
            <a:r>
              <a:rPr lang="en-US" sz="2200" dirty="0">
                <a:latin typeface="+mn-lt"/>
                <a:cs typeface="Arial" charset="0"/>
                <a:sym typeface="Arial" charset="0"/>
              </a:rPr>
              <a:t>Ongoing use of NanoDays and program materials</a:t>
            </a:r>
          </a:p>
          <a:p>
            <a:pPr marL="241300" indent="-241300">
              <a:lnSpc>
                <a:spcPct val="90000"/>
              </a:lnSpc>
              <a:spcBef>
                <a:spcPts val="1438"/>
              </a:spcBef>
              <a:buFont typeface="Arial" charset="0"/>
              <a:buChar char="•"/>
            </a:pPr>
            <a:r>
              <a:rPr lang="en-US" sz="2200" dirty="0">
                <a:latin typeface="+mn-lt"/>
                <a:cs typeface="Arial" charset="0"/>
                <a:sym typeface="Arial" charset="0"/>
              </a:rPr>
              <a:t>Mini-exhibition copies on museum floors</a:t>
            </a:r>
          </a:p>
          <a:p>
            <a:pPr marL="241300" indent="-241300">
              <a:lnSpc>
                <a:spcPct val="90000"/>
              </a:lnSpc>
              <a:spcBef>
                <a:spcPts val="1438"/>
              </a:spcBef>
              <a:buFont typeface="Arial" charset="0"/>
              <a:buChar char="•"/>
            </a:pPr>
            <a:r>
              <a:rPr lang="en-US" sz="2200" dirty="0">
                <a:latin typeface="+mn-lt"/>
                <a:cs typeface="Arial" charset="0"/>
                <a:sym typeface="Arial" charset="0"/>
              </a:rPr>
              <a:t>Website - online catalog </a:t>
            </a:r>
          </a:p>
          <a:p>
            <a:pPr marL="241300" indent="-241300">
              <a:lnSpc>
                <a:spcPct val="90000"/>
              </a:lnSpc>
              <a:spcBef>
                <a:spcPts val="1438"/>
              </a:spcBef>
              <a:buFont typeface="Arial" charset="0"/>
              <a:buChar char="•"/>
            </a:pPr>
            <a:r>
              <a:rPr lang="en-US" sz="2200" dirty="0">
                <a:latin typeface="+mn-lt"/>
                <a:cs typeface="Arial" charset="0"/>
                <a:sym typeface="Arial" charset="0"/>
              </a:rPr>
              <a:t>Evaluation and research knowledge</a:t>
            </a:r>
          </a:p>
          <a:p>
            <a:pPr marL="241300" indent="-241300">
              <a:lnSpc>
                <a:spcPct val="90000"/>
              </a:lnSpc>
              <a:spcBef>
                <a:spcPts val="1438"/>
              </a:spcBef>
              <a:buFont typeface="Arial" charset="0"/>
              <a:buChar char="•"/>
            </a:pPr>
            <a:r>
              <a:rPr lang="en-US" sz="2200" dirty="0">
                <a:latin typeface="+mn-lt"/>
                <a:cs typeface="Arial" charset="0"/>
                <a:sym typeface="Arial" charset="0"/>
              </a:rPr>
              <a:t>Network lessons shared with field</a:t>
            </a:r>
          </a:p>
          <a:p>
            <a:pPr marL="241300" indent="-241300">
              <a:spcBef>
                <a:spcPts val="1438"/>
              </a:spcBef>
              <a:buFont typeface="Arial" charset="0"/>
              <a:buChar char="•"/>
            </a:pPr>
            <a:endParaRPr lang="en-US" sz="2200" dirty="0">
              <a:latin typeface="+mn-lt"/>
              <a:cs typeface="Arial" charset="0"/>
              <a:sym typeface="Arial"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t="-13"/>
          <a:stretch/>
        </p:blipFill>
        <p:spPr>
          <a:xfrm>
            <a:off x="0" y="1247775"/>
            <a:ext cx="2824047" cy="5610225"/>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938" y="6196806"/>
            <a:ext cx="1212398" cy="47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8397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Future</a:t>
            </a:r>
            <a:r>
              <a:rPr lang="en-US" sz="4000" dirty="0" smtClean="0">
                <a:solidFill>
                  <a:srgbClr val="0C4225"/>
                </a:solidFill>
                <a:latin typeface="Georgia" charset="0"/>
                <a:ea typeface="ＭＳ Ｐゴシック" charset="0"/>
                <a:cs typeface="Georgia" charset="0"/>
              </a:rPr>
              <a:t>:</a:t>
            </a:r>
            <a:endParaRPr lang="en-US" sz="4000" dirty="0">
              <a:solidFill>
                <a:srgbClr val="0C4225"/>
              </a:solidFill>
              <a:latin typeface="Georgia" charset="0"/>
              <a:ea typeface="ＭＳ Ｐゴシック" charset="0"/>
              <a:cs typeface="Georgia" charset="0"/>
            </a:endParaRPr>
          </a:p>
        </p:txBody>
      </p:sp>
      <p:sp>
        <p:nvSpPr>
          <p:cNvPr id="83972" name="TextBox 4"/>
          <p:cNvSpPr txBox="1">
            <a:spLocks noChangeArrowheads="1"/>
          </p:cNvSpPr>
          <p:nvPr/>
        </p:nvSpPr>
        <p:spPr bwMode="auto">
          <a:xfrm>
            <a:off x="2654300" y="2070100"/>
            <a:ext cx="52451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endParaRPr lang="en-US">
              <a:latin typeface="Calibri" charset="0"/>
            </a:endParaRPr>
          </a:p>
          <a:p>
            <a:pPr eaLnBrk="1" hangingPunct="1">
              <a:spcBef>
                <a:spcPct val="50000"/>
              </a:spcBef>
              <a:buFontTx/>
              <a:buChar char="•"/>
            </a:pPr>
            <a:endParaRPr lang="en-US">
              <a:latin typeface="Calibri" charset="0"/>
            </a:endParaRPr>
          </a:p>
        </p:txBody>
      </p:sp>
      <p:sp>
        <p:nvSpPr>
          <p:cNvPr id="83973" name="Rectangle 3"/>
          <p:cNvSpPr>
            <a:spLocks/>
          </p:cNvSpPr>
          <p:nvPr/>
        </p:nvSpPr>
        <p:spPr bwMode="auto">
          <a:xfrm>
            <a:off x="4203700" y="2322513"/>
            <a:ext cx="369570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241300" indent="-12700">
              <a:spcBef>
                <a:spcPts val="1438"/>
              </a:spcBef>
            </a:pPr>
            <a:r>
              <a:rPr lang="en-US" sz="3200" dirty="0" smtClean="0">
                <a:latin typeface="+mn-lt"/>
                <a:cs typeface="Arial" charset="0"/>
                <a:sym typeface="Arial" charset="0"/>
              </a:rPr>
              <a:t>How </a:t>
            </a:r>
            <a:r>
              <a:rPr lang="en-US" sz="3200" dirty="0">
                <a:latin typeface="+mn-lt"/>
                <a:cs typeface="Arial" charset="0"/>
                <a:sym typeface="Arial" charset="0"/>
              </a:rPr>
              <a:t>can we sustain the benefits of the </a:t>
            </a:r>
            <a:r>
              <a:rPr lang="en-US" sz="3200" dirty="0" smtClean="0">
                <a:latin typeface="+mn-lt"/>
                <a:cs typeface="Arial" charset="0"/>
                <a:sym typeface="Arial" charset="0"/>
              </a:rPr>
              <a:t>NISE Network</a:t>
            </a:r>
            <a:r>
              <a:rPr lang="en-US" sz="3200" dirty="0">
                <a:latin typeface="+mn-lt"/>
                <a:cs typeface="Arial" charset="0"/>
                <a:sym typeface="Arial" charset="0"/>
              </a:rPr>
              <a:t>?</a:t>
            </a:r>
          </a:p>
          <a:p>
            <a:pPr marL="241300" indent="-241300">
              <a:spcBef>
                <a:spcPts val="1438"/>
              </a:spcBef>
              <a:buFont typeface="Arial" charset="0"/>
              <a:buChar char="•"/>
            </a:pPr>
            <a:endParaRPr lang="en-US" sz="2200" dirty="0">
              <a:latin typeface="+mn-lt"/>
              <a:cs typeface="Arial" charset="0"/>
              <a:sym typeface="Arial" charset="0"/>
            </a:endParaRPr>
          </a:p>
        </p:txBody>
      </p:sp>
      <p:pic>
        <p:nvPicPr>
          <p:cNvPr id="83974"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0" y="1260475"/>
            <a:ext cx="3746500" cy="563341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938" y="6196806"/>
            <a:ext cx="1212398" cy="471488"/>
          </a:xfrm>
          <a:prstGeom prst="rect">
            <a:avLst/>
          </a:prstGeom>
        </p:spPr>
      </p:pic>
    </p:spTree>
    <p:extLst>
      <p:ext uri="{BB962C8B-B14F-4D97-AF65-F5344CB8AC3E}">
        <p14:creationId xmlns:p14="http://schemas.microsoft.com/office/powerpoint/2010/main" val="342772268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6627"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Future - </a:t>
            </a:r>
            <a:r>
              <a:rPr lang="en-US" sz="3600" dirty="0" smtClean="0">
                <a:solidFill>
                  <a:srgbClr val="0C4225"/>
                </a:solidFill>
                <a:latin typeface="Georgia" charset="0"/>
                <a:ea typeface="ＭＳ Ｐゴシック" charset="0"/>
                <a:cs typeface="Georgia" charset="0"/>
              </a:rPr>
              <a:t>Funding Scenarios After Year 10</a:t>
            </a:r>
            <a:endParaRPr lang="en-US" sz="3600" dirty="0">
              <a:solidFill>
                <a:srgbClr val="0C4225"/>
              </a:solidFill>
              <a:latin typeface="Georgia" charset="0"/>
              <a:ea typeface="ＭＳ Ｐゴシック" charset="0"/>
              <a:cs typeface="Georgia" charset="0"/>
            </a:endParaRPr>
          </a:p>
        </p:txBody>
      </p:sp>
      <p:sp>
        <p:nvSpPr>
          <p:cNvPr id="5" name="TextBox 4"/>
          <p:cNvSpPr txBox="1">
            <a:spLocks noChangeArrowheads="1"/>
          </p:cNvSpPr>
          <p:nvPr/>
        </p:nvSpPr>
        <p:spPr bwMode="auto">
          <a:xfrm>
            <a:off x="5239004" y="1391343"/>
            <a:ext cx="3904996" cy="96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35000"/>
              </a:spcBef>
              <a:buClr>
                <a:srgbClr val="000000"/>
              </a:buClr>
              <a:defRPr/>
            </a:pPr>
            <a:r>
              <a:rPr lang="en-US" b="1" i="1" dirty="0" smtClean="0">
                <a:solidFill>
                  <a:srgbClr val="660066"/>
                </a:solidFill>
                <a:latin typeface="Calibri" charset="0"/>
                <a:ea typeface="MS Mincho" charset="0"/>
                <a:cs typeface="MS Mincho" charset="0"/>
              </a:rPr>
              <a:t>  </a:t>
            </a:r>
            <a:endParaRPr lang="en-US" i="1" dirty="0" smtClean="0">
              <a:solidFill>
                <a:srgbClr val="000000"/>
              </a:solidFill>
              <a:latin typeface="Calibri" charset="0"/>
              <a:ea typeface="MS Mincho" charset="0"/>
              <a:cs typeface="MS Mincho" charset="0"/>
            </a:endParaRPr>
          </a:p>
          <a:p>
            <a:pPr marL="0" indent="0" eaLnBrk="1" hangingPunct="1">
              <a:spcBef>
                <a:spcPct val="35000"/>
              </a:spcBef>
              <a:buClr>
                <a:srgbClr val="000000"/>
              </a:buClr>
              <a:defRPr/>
            </a:pPr>
            <a:endParaRPr lang="en-US" i="1" dirty="0" smtClean="0">
              <a:solidFill>
                <a:srgbClr val="000000"/>
              </a:solidFill>
              <a:latin typeface="Calibri" charset="0"/>
              <a:ea typeface="MS Mincho" charset="0"/>
              <a:cs typeface="MS Mincho" charset="0"/>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35075"/>
            <a:ext cx="5239004" cy="5621581"/>
          </a:xfrm>
          <a:prstGeom prst="rect">
            <a:avLst/>
          </a:prstGeom>
        </p:spPr>
      </p:pic>
      <p:sp>
        <p:nvSpPr>
          <p:cNvPr id="2" name="Rectangle 1"/>
          <p:cNvSpPr/>
          <p:nvPr/>
        </p:nvSpPr>
        <p:spPr>
          <a:xfrm>
            <a:off x="5397760" y="1485723"/>
            <a:ext cx="3746240" cy="4154983"/>
          </a:xfrm>
          <a:prstGeom prst="rect">
            <a:avLst/>
          </a:prstGeom>
          <a:ln>
            <a:noFill/>
          </a:ln>
        </p:spPr>
        <p:txBody>
          <a:bodyPr wrap="square">
            <a:spAutoFit/>
          </a:bodyPr>
          <a:lstStyle/>
          <a:p>
            <a:r>
              <a:rPr lang="en-US" b="1" dirty="0" smtClean="0">
                <a:latin typeface="+mn-lt"/>
                <a:cs typeface="Georgia" charset="0"/>
              </a:rPr>
              <a:t>Range of Scenarios</a:t>
            </a:r>
          </a:p>
          <a:p>
            <a:endParaRPr lang="en-US" dirty="0">
              <a:solidFill>
                <a:srgbClr val="0C4225"/>
              </a:solidFill>
              <a:latin typeface="+mn-lt"/>
              <a:cs typeface="Georgia" charset="0"/>
            </a:endParaRPr>
          </a:p>
          <a:p>
            <a:pPr marL="282575" indent="-230188" defTabSz="0"/>
            <a:r>
              <a:rPr lang="en-US" b="1" dirty="0" smtClean="0">
                <a:solidFill>
                  <a:srgbClr val="FF0000"/>
                </a:solidFill>
                <a:latin typeface="+mn-lt"/>
                <a:cs typeface="Georgia" charset="0"/>
              </a:rPr>
              <a:t>Scenario 1: </a:t>
            </a:r>
            <a:br>
              <a:rPr lang="en-US" b="1" dirty="0" smtClean="0">
                <a:solidFill>
                  <a:srgbClr val="FF0000"/>
                </a:solidFill>
                <a:latin typeface="+mn-lt"/>
                <a:cs typeface="Georgia" charset="0"/>
              </a:rPr>
            </a:br>
            <a:r>
              <a:rPr lang="en-US" dirty="0" smtClean="0">
                <a:solidFill>
                  <a:srgbClr val="FF0000"/>
                </a:solidFill>
                <a:latin typeface="+mn-lt"/>
                <a:cs typeface="Georgia" charset="0"/>
              </a:rPr>
              <a:t>No additional funding</a:t>
            </a:r>
          </a:p>
          <a:p>
            <a:pPr marL="282575" indent="-230188" defTabSz="0">
              <a:buFont typeface="+mj-lt"/>
              <a:buAutoNum type="arabicPeriod"/>
            </a:pPr>
            <a:endParaRPr lang="en-US" dirty="0" smtClean="0">
              <a:solidFill>
                <a:srgbClr val="0C4225"/>
              </a:solidFill>
              <a:latin typeface="+mn-lt"/>
              <a:cs typeface="Georgia" charset="0"/>
            </a:endParaRPr>
          </a:p>
          <a:p>
            <a:pPr marL="282575" indent="-230188" defTabSz="0"/>
            <a:r>
              <a:rPr lang="en-US" b="1" dirty="0" smtClean="0">
                <a:solidFill>
                  <a:srgbClr val="000090"/>
                </a:solidFill>
                <a:latin typeface="+mn-lt"/>
                <a:cs typeface="Georgia" charset="0"/>
              </a:rPr>
              <a:t>Scenario 2: </a:t>
            </a:r>
            <a:br>
              <a:rPr lang="en-US" b="1" dirty="0" smtClean="0">
                <a:solidFill>
                  <a:srgbClr val="000090"/>
                </a:solidFill>
                <a:latin typeface="+mn-lt"/>
                <a:cs typeface="Georgia" charset="0"/>
              </a:rPr>
            </a:br>
            <a:r>
              <a:rPr lang="en-US" dirty="0" smtClean="0">
                <a:solidFill>
                  <a:srgbClr val="000090"/>
                </a:solidFill>
                <a:latin typeface="+mn-lt"/>
                <a:cs typeface="Georgia" charset="0"/>
              </a:rPr>
              <a:t>Some additional funding for a core of activities</a:t>
            </a:r>
          </a:p>
          <a:p>
            <a:pPr marL="282575" indent="-230188" defTabSz="0">
              <a:buFont typeface="+mj-lt"/>
              <a:buAutoNum type="arabicPeriod"/>
            </a:pPr>
            <a:endParaRPr lang="en-US" dirty="0">
              <a:solidFill>
                <a:srgbClr val="0C4225"/>
              </a:solidFill>
              <a:latin typeface="+mn-lt"/>
              <a:cs typeface="Georgia" charset="0"/>
            </a:endParaRPr>
          </a:p>
          <a:p>
            <a:pPr marL="282575" indent="-230188" defTabSz="0"/>
            <a:r>
              <a:rPr lang="en-US" b="1" dirty="0" smtClean="0">
                <a:solidFill>
                  <a:srgbClr val="008000"/>
                </a:solidFill>
                <a:latin typeface="+mn-lt"/>
                <a:cs typeface="Georgia" charset="0"/>
              </a:rPr>
              <a:t>Scenario 3: </a:t>
            </a:r>
            <a:br>
              <a:rPr lang="en-US" b="1" dirty="0" smtClean="0">
                <a:solidFill>
                  <a:srgbClr val="008000"/>
                </a:solidFill>
                <a:latin typeface="+mn-lt"/>
                <a:cs typeface="Georgia" charset="0"/>
              </a:rPr>
            </a:br>
            <a:r>
              <a:rPr lang="en-US" dirty="0" smtClean="0">
                <a:solidFill>
                  <a:srgbClr val="008000"/>
                </a:solidFill>
                <a:latin typeface="+mn-lt"/>
                <a:cs typeface="Georgia" charset="0"/>
              </a:rPr>
              <a:t>Funding for a new topic</a:t>
            </a:r>
            <a:endParaRPr lang="en-US" dirty="0">
              <a:solidFill>
                <a:srgbClr val="008000"/>
              </a:solidFill>
              <a:latin typeface="+mn-lt"/>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34293138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6627"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Future – </a:t>
            </a:r>
            <a:r>
              <a:rPr lang="en-US" sz="3200" dirty="0" smtClean="0">
                <a:solidFill>
                  <a:srgbClr val="0C4225"/>
                </a:solidFill>
                <a:latin typeface="Georgia" charset="0"/>
                <a:ea typeface="ＭＳ Ｐゴシック" charset="0"/>
                <a:cs typeface="Georgia" charset="0"/>
              </a:rPr>
              <a:t>Individual Reflection &amp; Share out</a:t>
            </a:r>
            <a:endParaRPr lang="en-US" sz="3200" dirty="0">
              <a:solidFill>
                <a:srgbClr val="0C4225"/>
              </a:solidFill>
              <a:latin typeface="Georgia" charset="0"/>
              <a:ea typeface="ＭＳ Ｐゴシック" charset="0"/>
              <a:cs typeface="Georgia" charset="0"/>
            </a:endParaRPr>
          </a:p>
        </p:txBody>
      </p:sp>
      <p:sp>
        <p:nvSpPr>
          <p:cNvPr id="9" name="Rectangle 8"/>
          <p:cNvSpPr/>
          <p:nvPr/>
        </p:nvSpPr>
        <p:spPr>
          <a:xfrm>
            <a:off x="254000" y="1518699"/>
            <a:ext cx="8661400" cy="5016757"/>
          </a:xfrm>
          <a:prstGeom prst="rect">
            <a:avLst/>
          </a:prstGeom>
          <a:ln>
            <a:noFill/>
          </a:ln>
        </p:spPr>
        <p:txBody>
          <a:bodyPr wrap="square">
            <a:spAutoFit/>
          </a:bodyPr>
          <a:lstStyle/>
          <a:p>
            <a:r>
              <a:rPr lang="en-US" sz="2800" b="1" dirty="0" smtClean="0">
                <a:solidFill>
                  <a:srgbClr val="FF0000"/>
                </a:solidFill>
                <a:latin typeface="+mn-lt"/>
                <a:cs typeface="Georgia" charset="0"/>
              </a:rPr>
              <a:t>Scenario 1. No additional funding</a:t>
            </a:r>
          </a:p>
          <a:p>
            <a:endParaRPr lang="en-US" sz="2800" b="1" dirty="0" smtClean="0">
              <a:solidFill>
                <a:srgbClr val="FF0000"/>
              </a:solidFill>
              <a:latin typeface="+mn-lt"/>
              <a:cs typeface="Georgia" charset="0"/>
            </a:endParaRPr>
          </a:p>
          <a:p>
            <a:pPr marL="868363" lvl="2" indent="-342900">
              <a:buFont typeface="Arial"/>
              <a:buChar char="•"/>
            </a:pPr>
            <a:r>
              <a:rPr lang="en-US" dirty="0">
                <a:latin typeface="+mn-lt"/>
              </a:rPr>
              <a:t>In the absence of any more funding, what would your institution be able to keep doing</a:t>
            </a:r>
            <a:r>
              <a:rPr lang="en-US" dirty="0" smtClean="0">
                <a:latin typeface="+mn-lt"/>
              </a:rPr>
              <a:t>?</a:t>
            </a:r>
          </a:p>
          <a:p>
            <a:pPr marL="868363" lvl="2" indent="-342900">
              <a:buFont typeface="Arial"/>
              <a:buChar char="•"/>
            </a:pPr>
            <a:endParaRPr lang="en-US" dirty="0">
              <a:latin typeface="+mn-lt"/>
            </a:endParaRPr>
          </a:p>
          <a:p>
            <a:pPr marL="868363" lvl="2" indent="-342900">
              <a:buFont typeface="Arial"/>
              <a:buChar char="•"/>
            </a:pPr>
            <a:r>
              <a:rPr lang="en-US" dirty="0">
                <a:latin typeface="+mn-lt"/>
              </a:rPr>
              <a:t>Are you taking any actions or pursuing any resources in the next two years to be able to continue </a:t>
            </a:r>
            <a:r>
              <a:rPr lang="en-US" dirty="0" err="1">
                <a:latin typeface="+mn-lt"/>
              </a:rPr>
              <a:t>nano</a:t>
            </a:r>
            <a:r>
              <a:rPr lang="en-US" dirty="0">
                <a:latin typeface="+mn-lt"/>
              </a:rPr>
              <a:t> education work in the years beyond the grant</a:t>
            </a:r>
            <a:r>
              <a:rPr lang="en-US" dirty="0" smtClean="0">
                <a:latin typeface="+mn-lt"/>
              </a:rPr>
              <a:t>?</a:t>
            </a:r>
          </a:p>
          <a:p>
            <a:pPr marL="525463" lvl="2"/>
            <a:r>
              <a:rPr lang="en-US" dirty="0" smtClean="0">
                <a:latin typeface="+mn-lt"/>
              </a:rPr>
              <a:t>	_______________________________</a:t>
            </a:r>
          </a:p>
          <a:p>
            <a:pPr marL="868363" lvl="2" indent="-342900">
              <a:buFont typeface="Arial"/>
              <a:buChar char="•"/>
            </a:pPr>
            <a:endParaRPr lang="en-US" dirty="0" smtClean="0">
              <a:latin typeface="+mn-lt"/>
            </a:endParaRPr>
          </a:p>
          <a:p>
            <a:pPr marL="868363" lvl="2" indent="-342900">
              <a:buFont typeface="Arial"/>
              <a:buChar char="•"/>
            </a:pPr>
            <a:r>
              <a:rPr lang="en-US" dirty="0">
                <a:latin typeface="+mn-lt"/>
              </a:rPr>
              <a:t>How could the partners in this regional hub support each other’s work moving forward? Which collaborations do you plan to initiate/continue and how will you sustain them</a:t>
            </a:r>
            <a:r>
              <a:rPr lang="en-US" dirty="0" smtClean="0">
                <a:latin typeface="+mn-lt"/>
              </a:rPr>
              <a:t>?</a:t>
            </a:r>
            <a:endParaRPr lang="en-US" dirty="0">
              <a:latin typeface="+mn-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1564300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15186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17639" y="142662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6627" name="Title 1"/>
          <p:cNvSpPr>
            <a:spLocks noGrp="1"/>
          </p:cNvSpPr>
          <p:nvPr>
            <p:ph type="title"/>
          </p:nvPr>
        </p:nvSpPr>
        <p:spPr>
          <a:xfrm>
            <a:off x="254000" y="398125"/>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What interest you the most? </a:t>
            </a:r>
            <a:r>
              <a:rPr lang="en-US" sz="3200" dirty="0" smtClean="0">
                <a:solidFill>
                  <a:srgbClr val="0C4225"/>
                </a:solidFill>
                <a:latin typeface="Georgia" charset="0"/>
                <a:ea typeface="ＭＳ Ｐゴシック" charset="0"/>
                <a:cs typeface="Georgia" charset="0"/>
              </a:rPr>
              <a:t/>
            </a:r>
            <a:br>
              <a:rPr lang="en-US" sz="3200" dirty="0" smtClean="0">
                <a:solidFill>
                  <a:srgbClr val="0C4225"/>
                </a:solidFill>
                <a:latin typeface="Georgia" charset="0"/>
                <a:ea typeface="ＭＳ Ｐゴシック" charset="0"/>
                <a:cs typeface="Georgia" charset="0"/>
              </a:rPr>
            </a:br>
            <a:r>
              <a:rPr lang="en-US" sz="3200" dirty="0" smtClean="0">
                <a:solidFill>
                  <a:srgbClr val="0C4225"/>
                </a:solidFill>
                <a:latin typeface="Georgia" charset="0"/>
                <a:ea typeface="ＭＳ Ｐゴシック" charset="0"/>
                <a:cs typeface="Georgia" charset="0"/>
              </a:rPr>
              <a:t>Snacks &amp; sticky dots</a:t>
            </a:r>
            <a:endParaRPr lang="en-US" sz="3200" dirty="0">
              <a:solidFill>
                <a:srgbClr val="0C4225"/>
              </a:solidFill>
              <a:latin typeface="Georgia" charset="0"/>
              <a:ea typeface="ＭＳ Ｐゴシック" charset="0"/>
              <a:cs typeface="Georgia" charset="0"/>
            </a:endParaRPr>
          </a:p>
        </p:txBody>
      </p:sp>
      <p:sp>
        <p:nvSpPr>
          <p:cNvPr id="9" name="Rectangle 8"/>
          <p:cNvSpPr/>
          <p:nvPr/>
        </p:nvSpPr>
        <p:spPr>
          <a:xfrm>
            <a:off x="-622300" y="2366655"/>
            <a:ext cx="5984782" cy="3724096"/>
          </a:xfrm>
          <a:prstGeom prst="rect">
            <a:avLst/>
          </a:prstGeom>
          <a:ln>
            <a:noFill/>
          </a:ln>
        </p:spPr>
        <p:txBody>
          <a:bodyPr wrap="square">
            <a:spAutoFit/>
          </a:bodyPr>
          <a:lstStyle/>
          <a:p>
            <a:pPr lvl="2"/>
            <a:r>
              <a:rPr lang="en-US" sz="2800" b="1" dirty="0" smtClean="0">
                <a:solidFill>
                  <a:srgbClr val="000090"/>
                </a:solidFill>
                <a:latin typeface="+mn-lt"/>
              </a:rPr>
              <a:t>Scenario 2: </a:t>
            </a:r>
            <a:r>
              <a:rPr lang="en-US" sz="2800" b="1" dirty="0" smtClean="0">
                <a:solidFill>
                  <a:srgbClr val="000090"/>
                </a:solidFill>
                <a:latin typeface="+mn-lt"/>
                <a:cs typeface="Georgia" charset="0"/>
              </a:rPr>
              <a:t>Some </a:t>
            </a:r>
            <a:r>
              <a:rPr lang="en-US" sz="2800" b="1" dirty="0">
                <a:solidFill>
                  <a:srgbClr val="000090"/>
                </a:solidFill>
                <a:latin typeface="+mn-lt"/>
                <a:cs typeface="Georgia" charset="0"/>
              </a:rPr>
              <a:t>additional </a:t>
            </a:r>
            <a:endParaRPr lang="en-US" sz="2800" b="1" dirty="0" smtClean="0">
              <a:solidFill>
                <a:srgbClr val="000090"/>
              </a:solidFill>
              <a:latin typeface="+mn-lt"/>
              <a:cs typeface="Georgia" charset="0"/>
            </a:endParaRPr>
          </a:p>
          <a:p>
            <a:pPr lvl="2"/>
            <a:r>
              <a:rPr lang="en-US" sz="2800" b="1" dirty="0" smtClean="0">
                <a:solidFill>
                  <a:srgbClr val="000090"/>
                </a:solidFill>
                <a:latin typeface="+mn-lt"/>
                <a:cs typeface="Georgia" charset="0"/>
              </a:rPr>
              <a:t>funding </a:t>
            </a:r>
            <a:r>
              <a:rPr lang="en-US" sz="2800" b="1" dirty="0">
                <a:solidFill>
                  <a:srgbClr val="000090"/>
                </a:solidFill>
                <a:latin typeface="+mn-lt"/>
                <a:cs typeface="Georgia" charset="0"/>
              </a:rPr>
              <a:t>for a core of </a:t>
            </a:r>
            <a:r>
              <a:rPr lang="en-US" sz="2800" b="1" dirty="0" smtClean="0">
                <a:solidFill>
                  <a:srgbClr val="000090"/>
                </a:solidFill>
                <a:latin typeface="+mn-lt"/>
                <a:cs typeface="Georgia" charset="0"/>
              </a:rPr>
              <a:t>activities</a:t>
            </a:r>
          </a:p>
          <a:p>
            <a:pPr lvl="2"/>
            <a:endParaRPr lang="en-US" sz="2800" dirty="0">
              <a:solidFill>
                <a:srgbClr val="000090"/>
              </a:solidFill>
              <a:latin typeface="+mn-lt"/>
              <a:cs typeface="Georgia" charset="0"/>
            </a:endParaRPr>
          </a:p>
          <a:p>
            <a:pPr marL="1371600" lvl="2" indent="-457200">
              <a:buFont typeface="Arial"/>
              <a:buChar char="•"/>
            </a:pPr>
            <a:r>
              <a:rPr lang="en-US" sz="2600" dirty="0" smtClean="0">
                <a:latin typeface="+mn-lt"/>
              </a:rPr>
              <a:t>If </a:t>
            </a:r>
            <a:r>
              <a:rPr lang="en-US" sz="2600" dirty="0">
                <a:latin typeface="+mn-lt"/>
              </a:rPr>
              <a:t>there was limited funding to support the NISE Network in the future, what activities would be most valuable </a:t>
            </a:r>
            <a:r>
              <a:rPr lang="en-US" sz="2600" dirty="0" smtClean="0">
                <a:latin typeface="+mn-lt"/>
              </a:rPr>
              <a:t>to you</a:t>
            </a:r>
            <a:r>
              <a:rPr lang="en-US" sz="2600" dirty="0">
                <a:latin typeface="+mn-lt"/>
              </a:rPr>
              <a:t>? </a:t>
            </a:r>
            <a:endParaRPr lang="en-US" sz="2600" dirty="0" smtClean="0">
              <a:latin typeface="+mn-lt"/>
            </a:endParaRPr>
          </a:p>
          <a:p>
            <a:pPr marL="457200" indent="-457200">
              <a:buFont typeface="+mj-lt"/>
              <a:buAutoNum type="arabicPeriod"/>
            </a:pPr>
            <a:endParaRPr lang="en-US" dirty="0" smtClean="0">
              <a:solidFill>
                <a:srgbClr val="0C4225"/>
              </a:solidFill>
              <a:latin typeface="+mn-lt"/>
              <a:cs typeface="Georgia" charset="0"/>
            </a:endParaRPr>
          </a:p>
          <a:p>
            <a:pPr marL="457200" indent="-457200">
              <a:buFont typeface="+mj-lt"/>
              <a:buAutoNum type="arabicPeriod"/>
            </a:pPr>
            <a:endParaRPr lang="en-US" dirty="0">
              <a:solidFill>
                <a:srgbClr val="0C4225"/>
              </a:solidFill>
              <a:latin typeface="+mn-lt"/>
              <a:cs typeface="Georgia" charset="0"/>
            </a:endParaRPr>
          </a:p>
        </p:txBody>
      </p:sp>
      <p:sp>
        <p:nvSpPr>
          <p:cNvPr id="2" name="Rectangle 1"/>
          <p:cNvSpPr/>
          <p:nvPr/>
        </p:nvSpPr>
        <p:spPr>
          <a:xfrm>
            <a:off x="5362482" y="2051382"/>
            <a:ext cx="3552917" cy="4401205"/>
          </a:xfrm>
          <a:prstGeom prst="rect">
            <a:avLst/>
          </a:prstGeom>
          <a:solidFill>
            <a:srgbClr val="FFFFFF"/>
          </a:solidFill>
        </p:spPr>
        <p:txBody>
          <a:bodyPr wrap="square">
            <a:spAutoFit/>
          </a:bodyPr>
          <a:lstStyle/>
          <a:p>
            <a:pPr marL="285750" lvl="0" indent="-179388">
              <a:buFont typeface="Arial"/>
              <a:buChar char="•"/>
            </a:pPr>
            <a:r>
              <a:rPr lang="en-US" sz="1800" dirty="0" err="1">
                <a:solidFill>
                  <a:srgbClr val="000090"/>
                </a:solidFill>
                <a:latin typeface="+mn-lt"/>
              </a:rPr>
              <a:t>NanoDays</a:t>
            </a:r>
            <a:r>
              <a:rPr lang="en-US" sz="1800" dirty="0">
                <a:solidFill>
                  <a:srgbClr val="000090"/>
                </a:solidFill>
                <a:latin typeface="+mn-lt"/>
              </a:rPr>
              <a:t> physical kits</a:t>
            </a:r>
          </a:p>
          <a:p>
            <a:pPr marL="285750" lvl="0" indent="-179388">
              <a:buFont typeface="Arial"/>
              <a:buChar char="•"/>
            </a:pPr>
            <a:r>
              <a:rPr lang="en-US" sz="1800" dirty="0" err="1">
                <a:solidFill>
                  <a:srgbClr val="000090"/>
                </a:solidFill>
                <a:latin typeface="+mn-lt"/>
              </a:rPr>
              <a:t>NanoDays</a:t>
            </a:r>
            <a:r>
              <a:rPr lang="en-US" sz="1800" dirty="0">
                <a:solidFill>
                  <a:srgbClr val="000090"/>
                </a:solidFill>
                <a:latin typeface="+mn-lt"/>
              </a:rPr>
              <a:t> digital materials</a:t>
            </a:r>
          </a:p>
          <a:p>
            <a:pPr marL="285750" lvl="0" indent="-179388">
              <a:buFont typeface="Arial"/>
              <a:buChar char="•"/>
            </a:pPr>
            <a:r>
              <a:rPr lang="en-US" sz="1800" dirty="0">
                <a:solidFill>
                  <a:srgbClr val="000090"/>
                </a:solidFill>
                <a:latin typeface="+mn-lt"/>
              </a:rPr>
              <a:t>mini-grants</a:t>
            </a:r>
          </a:p>
          <a:p>
            <a:pPr marL="285750" lvl="0" indent="-179388">
              <a:buFont typeface="Arial"/>
              <a:buChar char="•"/>
            </a:pPr>
            <a:r>
              <a:rPr lang="en-US" sz="1800" dirty="0">
                <a:solidFill>
                  <a:srgbClr val="000090"/>
                </a:solidFill>
                <a:latin typeface="+mn-lt"/>
              </a:rPr>
              <a:t>exhibits</a:t>
            </a:r>
          </a:p>
          <a:p>
            <a:pPr marL="285750" lvl="0" indent="-179388">
              <a:buFont typeface="Arial"/>
              <a:buChar char="•"/>
            </a:pPr>
            <a:r>
              <a:rPr lang="en-US" sz="1800" dirty="0">
                <a:solidFill>
                  <a:srgbClr val="000090"/>
                </a:solidFill>
                <a:latin typeface="+mn-lt"/>
              </a:rPr>
              <a:t>regional hub structure</a:t>
            </a:r>
          </a:p>
          <a:p>
            <a:pPr marL="285750" lvl="0" indent="-179388">
              <a:buFont typeface="Arial"/>
              <a:buChar char="•"/>
            </a:pPr>
            <a:r>
              <a:rPr lang="en-US" sz="1800" dirty="0">
                <a:solidFill>
                  <a:srgbClr val="000090"/>
                </a:solidFill>
                <a:latin typeface="+mn-lt"/>
              </a:rPr>
              <a:t>in-person professional development </a:t>
            </a:r>
          </a:p>
          <a:p>
            <a:pPr marL="285750" lvl="0" indent="-179388">
              <a:buFont typeface="Arial"/>
              <a:buChar char="•"/>
            </a:pPr>
            <a:r>
              <a:rPr lang="en-US" sz="1800" dirty="0">
                <a:solidFill>
                  <a:srgbClr val="000090"/>
                </a:solidFill>
                <a:latin typeface="+mn-lt"/>
              </a:rPr>
              <a:t>online professional development</a:t>
            </a:r>
          </a:p>
          <a:p>
            <a:pPr marL="285750" lvl="0" indent="-179388">
              <a:buFont typeface="Arial"/>
              <a:buChar char="•"/>
            </a:pPr>
            <a:r>
              <a:rPr lang="en-US" sz="1800" dirty="0">
                <a:solidFill>
                  <a:srgbClr val="000090"/>
                </a:solidFill>
                <a:latin typeface="+mn-lt"/>
              </a:rPr>
              <a:t>new programs and media</a:t>
            </a:r>
          </a:p>
          <a:p>
            <a:pPr marL="285750" lvl="0" indent="-179388">
              <a:buFont typeface="Arial"/>
              <a:buChar char="•"/>
            </a:pPr>
            <a:r>
              <a:rPr lang="en-US" sz="1800" dirty="0">
                <a:solidFill>
                  <a:srgbClr val="000090"/>
                </a:solidFill>
                <a:latin typeface="+mn-lt"/>
              </a:rPr>
              <a:t>website with online catalog</a:t>
            </a:r>
          </a:p>
          <a:p>
            <a:pPr marL="285750" lvl="0" indent="-179388">
              <a:buFont typeface="Arial"/>
              <a:buChar char="•"/>
            </a:pPr>
            <a:r>
              <a:rPr lang="en-US" sz="1800" dirty="0">
                <a:solidFill>
                  <a:srgbClr val="000090"/>
                </a:solidFill>
                <a:latin typeface="+mn-lt"/>
              </a:rPr>
              <a:t>newsletter</a:t>
            </a:r>
          </a:p>
          <a:p>
            <a:pPr marL="285750" lvl="0" indent="-179388">
              <a:buFont typeface="Arial"/>
              <a:buChar char="•"/>
            </a:pPr>
            <a:r>
              <a:rPr lang="en-US" sz="1800" dirty="0">
                <a:solidFill>
                  <a:srgbClr val="000090"/>
                </a:solidFill>
                <a:latin typeface="+mn-lt"/>
              </a:rPr>
              <a:t>social </a:t>
            </a:r>
            <a:r>
              <a:rPr lang="en-US" sz="1800" dirty="0" smtClean="0">
                <a:solidFill>
                  <a:srgbClr val="000090"/>
                </a:solidFill>
                <a:latin typeface="+mn-lt"/>
              </a:rPr>
              <a:t>networking (</a:t>
            </a:r>
            <a:r>
              <a:rPr lang="en-US" sz="1800" dirty="0">
                <a:solidFill>
                  <a:srgbClr val="000090"/>
                </a:solidFill>
                <a:latin typeface="+mn-lt"/>
              </a:rPr>
              <a:t>Facebook, </a:t>
            </a:r>
            <a:r>
              <a:rPr lang="en-US" sz="1800" dirty="0" smtClean="0">
                <a:solidFill>
                  <a:srgbClr val="000090"/>
                </a:solidFill>
                <a:latin typeface="+mn-lt"/>
              </a:rPr>
              <a:t>LinkedIn. Twitter)</a:t>
            </a:r>
            <a:endParaRPr lang="en-US" sz="1800" dirty="0">
              <a:solidFill>
                <a:srgbClr val="000090"/>
              </a:solidFill>
              <a:latin typeface="+mn-lt"/>
            </a:endParaRPr>
          </a:p>
          <a:p>
            <a:pPr marL="285750" lvl="0" indent="-179388">
              <a:buFont typeface="Arial"/>
              <a:buChar char="•"/>
            </a:pPr>
            <a:r>
              <a:rPr lang="en-US" sz="1800" dirty="0">
                <a:solidFill>
                  <a:srgbClr val="000090"/>
                </a:solidFill>
                <a:latin typeface="+mn-lt"/>
              </a:rPr>
              <a:t>other: </a:t>
            </a:r>
            <a:r>
              <a:rPr lang="en-US" sz="1800" dirty="0" smtClean="0">
                <a:solidFill>
                  <a:srgbClr val="000090"/>
                </a:solidFill>
                <a:latin typeface="+mn-lt"/>
              </a:rPr>
              <a:t>_______________</a:t>
            </a:r>
            <a:endParaRPr lang="en-US" sz="1800" dirty="0">
              <a:latin typeface="+mn-lt"/>
            </a:endParaRPr>
          </a:p>
          <a:p>
            <a:pPr marL="285750" lvl="0" indent="-179388"/>
            <a:endParaRPr lang="en-US" sz="1400" dirty="0" smtClean="0">
              <a:latin typeface="+mn-lt"/>
            </a:endParaRPr>
          </a:p>
          <a:p>
            <a:pPr lvl="0"/>
            <a:endParaRPr lang="en-US" sz="14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9" y="6299200"/>
            <a:ext cx="1212398" cy="471488"/>
          </a:xfrm>
          <a:prstGeom prst="rect">
            <a:avLst/>
          </a:prstGeom>
        </p:spPr>
      </p:pic>
    </p:spTree>
    <p:extLst>
      <p:ext uri="{BB962C8B-B14F-4D97-AF65-F5344CB8AC3E}">
        <p14:creationId xmlns:p14="http://schemas.microsoft.com/office/powerpoint/2010/main" val="16486758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13693</TotalTime>
  <Words>6525</Words>
  <Application>Microsoft Macintosh PowerPoint</Application>
  <PresentationFormat>On-screen Show (4:3)</PresentationFormat>
  <Paragraphs>1579</Paragraphs>
  <Slides>104</Slides>
  <Notes>102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06" baseType="lpstr">
      <vt:lpstr>Office Theme</vt:lpstr>
      <vt:lpstr>Acrobat Document</vt:lpstr>
      <vt:lpstr>PowerPoint Presentation</vt:lpstr>
      <vt:lpstr>PowerPoint Presentation</vt:lpstr>
      <vt:lpstr>Regional Meeting Goals</vt:lpstr>
      <vt:lpstr>Regional Meeting Agenda – Day 1</vt:lpstr>
      <vt:lpstr>Regional Meeting Agenda – Day 2</vt:lpstr>
      <vt:lpstr>Regional Meeting Welcome</vt:lpstr>
      <vt:lpstr>Regional Meeting Agenda – Day 1</vt:lpstr>
      <vt:lpstr>Improv Exercise – I Say Hi!</vt:lpstr>
      <vt:lpstr>Why implement improv exercises ?</vt:lpstr>
      <vt:lpstr>Regional Meeting Agenda – Day 1</vt:lpstr>
      <vt:lpstr>NISE Network Overview</vt:lpstr>
      <vt:lpstr>NISE Network  Nanoscale Informal Science Education Network   The NISE Network is a national community of researchers and informal science educators dedicated to fostering public awareness, engagement, and understanding of nanoscale science, engineering, and technology. </vt:lpstr>
      <vt:lpstr>What is Nano?</vt:lpstr>
      <vt:lpstr>Year 6-10 Focus</vt:lpstr>
      <vt:lpstr>NISE Network: Goals</vt:lpstr>
      <vt:lpstr>Network Community </vt:lpstr>
      <vt:lpstr>NISE Net Regional Hub Structure</vt:lpstr>
      <vt:lpstr>PowerPoint Presentation</vt:lpstr>
      <vt:lpstr>  Educational Products</vt:lpstr>
      <vt:lpstr>Product Development Process</vt:lpstr>
      <vt:lpstr>Content Map</vt:lpstr>
      <vt:lpstr>Inclusive Audiences Approach</vt:lpstr>
      <vt:lpstr>Website for educators - nisenet.org</vt:lpstr>
      <vt:lpstr>Website for educators - nisenet.org</vt:lpstr>
      <vt:lpstr>Search the Catalog</vt:lpstr>
      <vt:lpstr>Products in Catalog</vt:lpstr>
      <vt:lpstr>Website for the Public</vt:lpstr>
      <vt:lpstr>DIY Nano App for iPhone and iPad</vt:lpstr>
      <vt:lpstr>Nano Mini-exhibition</vt:lpstr>
      <vt:lpstr>PowerPoint Presentation</vt:lpstr>
      <vt:lpstr>Mini-exhibition around the country</vt:lpstr>
      <vt:lpstr>Nano Mini-exhibition Public Impact</vt:lpstr>
      <vt:lpstr>Nano Mini-exhibition Partner Impact</vt:lpstr>
      <vt:lpstr>PowerPoint Presentation</vt:lpstr>
      <vt:lpstr>PowerPoint Presentation</vt:lpstr>
      <vt:lpstr>PowerPoint Presentation</vt:lpstr>
      <vt:lpstr> Professional Tools and Guides</vt:lpstr>
      <vt:lpstr>PowerPoint Presentation</vt:lpstr>
      <vt:lpstr>PowerPoint Presentation</vt:lpstr>
      <vt:lpstr>PowerPoint Presentation</vt:lpstr>
      <vt:lpstr>  Upcoming Opportunities</vt:lpstr>
      <vt:lpstr>NanoDays</vt:lpstr>
      <vt:lpstr>NanoDays Reach and Impact</vt:lpstr>
      <vt:lpstr>PowerPoint Presentation</vt:lpstr>
      <vt:lpstr>PowerPoint Presentation</vt:lpstr>
      <vt:lpstr>PowerPoint Presentation</vt:lpstr>
      <vt:lpstr>Mini-Grants</vt:lpstr>
      <vt:lpstr>PowerPoint Presentation</vt:lpstr>
      <vt:lpstr>Team-Based Inquiry</vt:lpstr>
      <vt:lpstr>Team-Based Inquiry Tools</vt:lpstr>
      <vt:lpstr>Team-Based Inquiry Professional Development</vt:lpstr>
      <vt:lpstr>Team-Based Inquiry Professional Development</vt:lpstr>
      <vt:lpstr>Team-Based Inquiry Professional Development</vt:lpstr>
      <vt:lpstr>Team-Based Inquiry Professional Development</vt:lpstr>
      <vt:lpstr>Evaluation and Research</vt:lpstr>
      <vt:lpstr>Help Us Learn – Annual Partner Survey</vt:lpstr>
      <vt:lpstr>Professional Development Opportunities</vt:lpstr>
      <vt:lpstr>Online Brown-Bag Conversations</vt:lpstr>
      <vt:lpstr>Stay in Touch</vt:lpstr>
      <vt:lpstr>PowerPoint Presentation</vt:lpstr>
      <vt:lpstr>PowerPoint Presentation</vt:lpstr>
      <vt:lpstr>Regional Meeting Agenda – Day 1</vt:lpstr>
      <vt:lpstr>Regional Meeting Agenda – Day 1</vt:lpstr>
      <vt:lpstr>Mini-Grant Presenters</vt:lpstr>
      <vt:lpstr>Regional Meeting Agenda – Day 1</vt:lpstr>
      <vt:lpstr>Regional Meeting Agenda – Day 1</vt:lpstr>
      <vt:lpstr>Game – Nano Around the World</vt:lpstr>
      <vt:lpstr>Why implement improv exercises ?</vt:lpstr>
      <vt:lpstr>Regional Meeting Agenda – Day 1</vt:lpstr>
      <vt:lpstr>PowerPoint Presentation</vt:lpstr>
      <vt:lpstr>Nano &amp; Society Activities</vt:lpstr>
      <vt:lpstr>PowerPoint Presentation</vt:lpstr>
      <vt:lpstr>PowerPoint Presentation</vt:lpstr>
      <vt:lpstr>Nano &amp; Society Workshops  - Share-outs</vt:lpstr>
      <vt:lpstr>Regional Meeting Agenda – Day 1</vt:lpstr>
      <vt:lpstr>Making the most of your NanoDays Kit - Share-outs</vt:lpstr>
      <vt:lpstr>Regional Meeting Agenda – Day 1</vt:lpstr>
      <vt:lpstr>Reaching Diverse Audiences</vt:lpstr>
      <vt:lpstr>PowerPoint Presentation</vt:lpstr>
      <vt:lpstr>PowerPoint Presentation</vt:lpstr>
      <vt:lpstr>PowerPoint Presentation</vt:lpstr>
      <vt:lpstr>Bilingual Audience Workshop – Share-outs</vt:lpstr>
      <vt:lpstr>PowerPoint Presentation</vt:lpstr>
      <vt:lpstr>PowerPoint Presentation</vt:lpstr>
      <vt:lpstr>PowerPoint Presentation</vt:lpstr>
      <vt:lpstr>Universal Design Workshop– Share-outs</vt:lpstr>
      <vt:lpstr>Regional Meeting Agenda – Day 1</vt:lpstr>
      <vt:lpstr>Regional Meeting Agenda – Day 2</vt:lpstr>
      <vt:lpstr>Improv Exercise – Red Ball</vt:lpstr>
      <vt:lpstr>Why implement improv exercises ?</vt:lpstr>
      <vt:lpstr>Regional Meeting Agenda – Day 2</vt:lpstr>
      <vt:lpstr>Getting Nano in Your Buidling – Share-outs</vt:lpstr>
      <vt:lpstr>Regional Meeting Agenda – Day 2</vt:lpstr>
      <vt:lpstr>  Future: Beyond Year 10   Project funding ends in ~ 2 years (August 2015)</vt:lpstr>
      <vt:lpstr>Future: What remains after Year 10</vt:lpstr>
      <vt:lpstr>Future:</vt:lpstr>
      <vt:lpstr>Future - Funding Scenarios After Year 10</vt:lpstr>
      <vt:lpstr>Future – Individual Reflection &amp; Share out</vt:lpstr>
      <vt:lpstr>What interest you the most?  Snacks &amp; sticky dots</vt:lpstr>
      <vt:lpstr>What interest you the most?  Snacks &amp; sticky dots</vt:lpstr>
      <vt:lpstr>Regional Meeting Agenda – Day 2</vt:lpstr>
      <vt:lpstr>Regional Meeting Agenda – Day 2</vt:lpstr>
      <vt:lpstr>Last Minute Logistics</vt:lpstr>
      <vt:lpstr>PowerPoint Presentation</vt:lpstr>
    </vt:vector>
  </TitlesOfParts>
  <Manager/>
  <Company>Museum of Science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Larry Bell</dc:creator>
  <cp:keywords/>
  <dc:description/>
  <cp:lastModifiedBy>Catherine McCarthy</cp:lastModifiedBy>
  <cp:revision>612</cp:revision>
  <cp:lastPrinted>2012-06-04T16:56:34Z</cp:lastPrinted>
  <dcterms:created xsi:type="dcterms:W3CDTF">2011-07-05T22:43:31Z</dcterms:created>
  <dcterms:modified xsi:type="dcterms:W3CDTF">2013-09-05T22:12:02Z</dcterms:modified>
  <cp:category/>
</cp:coreProperties>
</file>