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4" r:id="rId3"/>
    <p:sldId id="280" r:id="rId4"/>
    <p:sldId id="283" r:id="rId5"/>
    <p:sldId id="281" r:id="rId6"/>
    <p:sldId id="288" r:id="rId7"/>
    <p:sldId id="289" r:id="rId8"/>
    <p:sldId id="278" r:id="rId9"/>
    <p:sldId id="290" r:id="rId10"/>
    <p:sldId id="286" r:id="rId11"/>
    <p:sldId id="291" r:id="rId12"/>
    <p:sldId id="275" r:id="rId13"/>
  </p:sldIdLst>
  <p:sldSz cx="6400800" cy="4572000"/>
  <p:notesSz cx="6858000" cy="9144000"/>
  <p:defaultText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2C7C8"/>
    <a:srgbClr val="ABD2D4"/>
    <a:srgbClr val="D59E37"/>
    <a:srgbClr val="B33722"/>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8445" autoAdjust="0"/>
  </p:normalViewPr>
  <p:slideViewPr>
    <p:cSldViewPr snapToGrid="0" snapToObjects="1">
      <p:cViewPr>
        <p:scale>
          <a:sx n="150" d="100"/>
          <a:sy n="150" d="100"/>
        </p:scale>
        <p:origin x="1280" y="160"/>
      </p:cViewPr>
      <p:guideLst>
        <p:guide orient="horz" pos="1440"/>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0284"/>
            <a:ext cx="5440680" cy="980016"/>
          </a:xfrm>
        </p:spPr>
        <p:txBody>
          <a:bodyPr/>
          <a:lstStyle/>
          <a:p>
            <a:r>
              <a:rPr lang="en-US" smtClean="0"/>
              <a:t>Click to edit Master title style</a:t>
            </a:r>
            <a:endParaRPr lang="en-US"/>
          </a:p>
        </p:txBody>
      </p:sp>
      <p:sp>
        <p:nvSpPr>
          <p:cNvPr id="3" name="Subtitle 2"/>
          <p:cNvSpPr>
            <a:spLocks noGrp="1"/>
          </p:cNvSpPr>
          <p:nvPr>
            <p:ph type="subTitle" idx="1"/>
          </p:nvPr>
        </p:nvSpPr>
        <p:spPr>
          <a:xfrm>
            <a:off x="960120" y="2590800"/>
            <a:ext cx="4480560" cy="1168400"/>
          </a:xfrm>
        </p:spPr>
        <p:txBody>
          <a:bodyPr/>
          <a:lstStyle>
            <a:lvl1pPr marL="0" indent="0" algn="ctr">
              <a:buNone/>
              <a:defRPr>
                <a:solidFill>
                  <a:schemeClr val="tx1">
                    <a:tint val="75000"/>
                  </a:schemeClr>
                </a:solidFill>
              </a:defRPr>
            </a:lvl1pPr>
            <a:lvl2pPr marL="313493" indent="0" algn="ctr">
              <a:buNone/>
              <a:defRPr>
                <a:solidFill>
                  <a:schemeClr val="tx1">
                    <a:tint val="75000"/>
                  </a:schemeClr>
                </a:solidFill>
              </a:defRPr>
            </a:lvl2pPr>
            <a:lvl3pPr marL="626986" indent="0" algn="ctr">
              <a:buNone/>
              <a:defRPr>
                <a:solidFill>
                  <a:schemeClr val="tx1">
                    <a:tint val="75000"/>
                  </a:schemeClr>
                </a:solidFill>
              </a:defRPr>
            </a:lvl3pPr>
            <a:lvl4pPr marL="940479" indent="0" algn="ctr">
              <a:buNone/>
              <a:defRPr>
                <a:solidFill>
                  <a:schemeClr val="tx1">
                    <a:tint val="75000"/>
                  </a:schemeClr>
                </a:solidFill>
              </a:defRPr>
            </a:lvl4pPr>
            <a:lvl5pPr marL="1253972" indent="0" algn="ctr">
              <a:buNone/>
              <a:defRPr>
                <a:solidFill>
                  <a:schemeClr val="tx1">
                    <a:tint val="75000"/>
                  </a:schemeClr>
                </a:solidFill>
              </a:defRPr>
            </a:lvl5pPr>
            <a:lvl6pPr marL="1567464" indent="0" algn="ctr">
              <a:buNone/>
              <a:defRPr>
                <a:solidFill>
                  <a:schemeClr val="tx1">
                    <a:tint val="75000"/>
                  </a:schemeClr>
                </a:solidFill>
              </a:defRPr>
            </a:lvl6pPr>
            <a:lvl7pPr marL="1880957" indent="0" algn="ctr">
              <a:buNone/>
              <a:defRPr>
                <a:solidFill>
                  <a:schemeClr val="tx1">
                    <a:tint val="75000"/>
                  </a:schemeClr>
                </a:solidFill>
              </a:defRPr>
            </a:lvl7pPr>
            <a:lvl8pPr marL="2194450" indent="0" algn="ctr">
              <a:buNone/>
              <a:defRPr>
                <a:solidFill>
                  <a:schemeClr val="tx1">
                    <a:tint val="75000"/>
                  </a:schemeClr>
                </a:solidFill>
              </a:defRPr>
            </a:lvl8pPr>
            <a:lvl9pPr marL="25079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4781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434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40580" y="183093"/>
            <a:ext cx="1440180" cy="3901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040" y="183093"/>
            <a:ext cx="4213860" cy="3901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677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1823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619" y="2937935"/>
            <a:ext cx="544068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05619" y="1937809"/>
            <a:ext cx="5440680" cy="1000125"/>
          </a:xfrm>
        </p:spPr>
        <p:txBody>
          <a:bodyPr anchor="b"/>
          <a:lstStyle>
            <a:lvl1pPr marL="0" indent="0">
              <a:buNone/>
              <a:defRPr sz="1400">
                <a:solidFill>
                  <a:schemeClr val="tx1">
                    <a:tint val="75000"/>
                  </a:schemeClr>
                </a:solidFill>
              </a:defRPr>
            </a:lvl1pPr>
            <a:lvl2pPr marL="313493" indent="0">
              <a:buNone/>
              <a:defRPr sz="1200">
                <a:solidFill>
                  <a:schemeClr val="tx1">
                    <a:tint val="75000"/>
                  </a:schemeClr>
                </a:solidFill>
              </a:defRPr>
            </a:lvl2pPr>
            <a:lvl3pPr marL="626986" indent="0">
              <a:buNone/>
              <a:defRPr sz="1100">
                <a:solidFill>
                  <a:schemeClr val="tx1">
                    <a:tint val="75000"/>
                  </a:schemeClr>
                </a:solidFill>
              </a:defRPr>
            </a:lvl3pPr>
            <a:lvl4pPr marL="940479" indent="0">
              <a:buNone/>
              <a:defRPr sz="900">
                <a:solidFill>
                  <a:schemeClr val="tx1">
                    <a:tint val="75000"/>
                  </a:schemeClr>
                </a:solidFill>
              </a:defRPr>
            </a:lvl4pPr>
            <a:lvl5pPr marL="1253972" indent="0">
              <a:buNone/>
              <a:defRPr sz="900">
                <a:solidFill>
                  <a:schemeClr val="tx1">
                    <a:tint val="75000"/>
                  </a:schemeClr>
                </a:solidFill>
              </a:defRPr>
            </a:lvl5pPr>
            <a:lvl6pPr marL="1567464" indent="0">
              <a:buNone/>
              <a:defRPr sz="900">
                <a:solidFill>
                  <a:schemeClr val="tx1">
                    <a:tint val="75000"/>
                  </a:schemeClr>
                </a:solidFill>
              </a:defRPr>
            </a:lvl6pPr>
            <a:lvl7pPr marL="1880957" indent="0">
              <a:buNone/>
              <a:defRPr sz="900">
                <a:solidFill>
                  <a:schemeClr val="tx1">
                    <a:tint val="75000"/>
                  </a:schemeClr>
                </a:solidFill>
              </a:defRPr>
            </a:lvl7pPr>
            <a:lvl8pPr marL="2194450" indent="0">
              <a:buNone/>
              <a:defRPr sz="900">
                <a:solidFill>
                  <a:schemeClr val="tx1">
                    <a:tint val="75000"/>
                  </a:schemeClr>
                </a:solidFill>
              </a:defRPr>
            </a:lvl8pPr>
            <a:lvl9pPr marL="2507943"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C9572-4060-9A42-82DC-B16E5620DFF1}" type="datetimeFigureOut">
              <a:rPr lang="en-US" smtClean="0"/>
              <a:t>1/28/18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7250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37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C9572-4060-9A42-82DC-B16E5620DFF1}"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08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023410"/>
            <a:ext cx="2828133"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0040" y="1449918"/>
            <a:ext cx="2828133"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251519" y="1023410"/>
            <a:ext cx="2829242"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251519" y="1449918"/>
            <a:ext cx="2829242"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C9572-4060-9A42-82DC-B16E5620DFF1}" type="datetimeFigureOut">
              <a:rPr lang="en-US" smtClean="0"/>
              <a:t>1/28/18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56828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C9572-4060-9A42-82DC-B16E5620DFF1}" type="datetimeFigureOut">
              <a:rPr lang="en-US" smtClean="0"/>
              <a:t>1/28/18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41224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9572-4060-9A42-82DC-B16E5620DFF1}" type="datetimeFigureOut">
              <a:rPr lang="en-US" smtClean="0"/>
              <a:t>1/28/18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21072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182034"/>
            <a:ext cx="2105819" cy="77470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02536" y="182034"/>
            <a:ext cx="3578225" cy="390207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040" y="956734"/>
            <a:ext cx="2105819" cy="31273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6314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4603" y="3200400"/>
            <a:ext cx="3840480" cy="37782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54603" y="408516"/>
            <a:ext cx="3840480" cy="2743200"/>
          </a:xfrm>
        </p:spPr>
        <p:txBody>
          <a:bodyPr/>
          <a:lstStyle>
            <a:lvl1pPr marL="0" indent="0">
              <a:buNone/>
              <a:defRPr sz="2200"/>
            </a:lvl1pPr>
            <a:lvl2pPr marL="313493" indent="0">
              <a:buNone/>
              <a:defRPr sz="1900"/>
            </a:lvl2pPr>
            <a:lvl3pPr marL="626986" indent="0">
              <a:buNone/>
              <a:defRPr sz="1600"/>
            </a:lvl3pPr>
            <a:lvl4pPr marL="940479" indent="0">
              <a:buNone/>
              <a:defRPr sz="1400"/>
            </a:lvl4pPr>
            <a:lvl5pPr marL="1253972" indent="0">
              <a:buNone/>
              <a:defRPr sz="1400"/>
            </a:lvl5pPr>
            <a:lvl6pPr marL="1567464" indent="0">
              <a:buNone/>
              <a:defRPr sz="1400"/>
            </a:lvl6pPr>
            <a:lvl7pPr marL="1880957" indent="0">
              <a:buNone/>
              <a:defRPr sz="1400"/>
            </a:lvl7pPr>
            <a:lvl8pPr marL="2194450" indent="0">
              <a:buNone/>
              <a:defRPr sz="1400"/>
            </a:lvl8pPr>
            <a:lvl9pPr marL="2507943" indent="0">
              <a:buNone/>
              <a:defRPr sz="1400"/>
            </a:lvl9pPr>
          </a:lstStyle>
          <a:p>
            <a:endParaRPr lang="en-US"/>
          </a:p>
        </p:txBody>
      </p:sp>
      <p:sp>
        <p:nvSpPr>
          <p:cNvPr id="4" name="Text Placeholder 3"/>
          <p:cNvSpPr>
            <a:spLocks noGrp="1"/>
          </p:cNvSpPr>
          <p:nvPr>
            <p:ph type="body" sz="half" idx="2"/>
          </p:nvPr>
        </p:nvSpPr>
        <p:spPr>
          <a:xfrm>
            <a:off x="1254603" y="3578225"/>
            <a:ext cx="3840480" cy="5365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1/28/18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6271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183092"/>
            <a:ext cx="5760720" cy="762000"/>
          </a:xfrm>
          <a:prstGeom prst="rect">
            <a:avLst/>
          </a:prstGeom>
        </p:spPr>
        <p:txBody>
          <a:bodyPr vert="horz" lIns="62699" tIns="31349" rIns="62699" bIns="313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0040" y="1066800"/>
            <a:ext cx="5760720" cy="3017309"/>
          </a:xfrm>
          <a:prstGeom prst="rect">
            <a:avLst/>
          </a:prstGeom>
        </p:spPr>
        <p:txBody>
          <a:bodyPr vert="horz" lIns="62699" tIns="31349" rIns="62699" bIns="313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0040" y="4237567"/>
            <a:ext cx="1493520" cy="243416"/>
          </a:xfrm>
          <a:prstGeom prst="rect">
            <a:avLst/>
          </a:prstGeom>
        </p:spPr>
        <p:txBody>
          <a:bodyPr vert="horz" lIns="62699" tIns="31349" rIns="62699" bIns="31349" rtlCol="0" anchor="ctr"/>
          <a:lstStyle>
            <a:lvl1pPr algn="l">
              <a:defRPr sz="900">
                <a:solidFill>
                  <a:schemeClr val="tx1">
                    <a:tint val="75000"/>
                  </a:schemeClr>
                </a:solidFill>
              </a:defRPr>
            </a:lvl1pPr>
          </a:lstStyle>
          <a:p>
            <a:fld id="{55BC9572-4060-9A42-82DC-B16E5620DFF1}" type="datetimeFigureOut">
              <a:rPr lang="en-US" smtClean="0"/>
              <a:t>1/28/18</a:t>
            </a:fld>
            <a:endParaRPr lang="en-US"/>
          </a:p>
        </p:txBody>
      </p:sp>
      <p:sp>
        <p:nvSpPr>
          <p:cNvPr id="5" name="Footer Placeholder 4"/>
          <p:cNvSpPr>
            <a:spLocks noGrp="1"/>
          </p:cNvSpPr>
          <p:nvPr>
            <p:ph type="ftr" sz="quarter" idx="3"/>
          </p:nvPr>
        </p:nvSpPr>
        <p:spPr>
          <a:xfrm>
            <a:off x="2186940" y="4237567"/>
            <a:ext cx="2026920" cy="243416"/>
          </a:xfrm>
          <a:prstGeom prst="rect">
            <a:avLst/>
          </a:prstGeom>
        </p:spPr>
        <p:txBody>
          <a:bodyPr vert="horz" lIns="62699" tIns="31349" rIns="62699" bIns="313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87240" y="4237567"/>
            <a:ext cx="1493520" cy="243416"/>
          </a:xfrm>
          <a:prstGeom prst="rect">
            <a:avLst/>
          </a:prstGeom>
        </p:spPr>
        <p:txBody>
          <a:bodyPr vert="horz" lIns="62699" tIns="31349" rIns="62699" bIns="31349" rtlCol="0" anchor="ctr"/>
          <a:lstStyle>
            <a:lvl1pPr algn="r">
              <a:defRPr sz="900">
                <a:solidFill>
                  <a:schemeClr val="tx1">
                    <a:tint val="75000"/>
                  </a:schemeClr>
                </a:solidFill>
              </a:defRPr>
            </a:lvl1pPr>
          </a:lstStyle>
          <a:p>
            <a:fld id="{C7A3C4D3-EF62-2343-99C8-3CFEA1F27FA0}" type="slidenum">
              <a:rPr lang="en-US" smtClean="0"/>
              <a:t>‹#›</a:t>
            </a:fld>
            <a:endParaRPr lang="en-US"/>
          </a:p>
        </p:txBody>
      </p:sp>
    </p:spTree>
    <p:extLst>
      <p:ext uri="{BB962C8B-B14F-4D97-AF65-F5344CB8AC3E}">
        <p14:creationId xmlns:p14="http://schemas.microsoft.com/office/powerpoint/2010/main" val="21058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3" rtl="0" eaLnBrk="1" latinLnBrk="0" hangingPunct="1">
        <a:spcBef>
          <a:spcPct val="0"/>
        </a:spcBef>
        <a:buNone/>
        <a:defRPr sz="3000" kern="1200">
          <a:solidFill>
            <a:schemeClr val="tx1"/>
          </a:solidFill>
          <a:latin typeface="+mj-lt"/>
          <a:ea typeface="+mj-ea"/>
          <a:cs typeface="+mj-cs"/>
        </a:defRPr>
      </a:lvl1pPr>
    </p:titleStyle>
    <p:body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3" name="Title 1"/>
          <p:cNvSpPr txBox="1">
            <a:spLocks/>
          </p:cNvSpPr>
          <p:nvPr/>
        </p:nvSpPr>
        <p:spPr>
          <a:xfrm>
            <a:off x="460816" y="366227"/>
            <a:ext cx="5493079" cy="716871"/>
          </a:xfrm>
          <a:prstGeom prst="rect">
            <a:avLst/>
          </a:prstGeom>
        </p:spPr>
        <p:txBody>
          <a:bodyPr>
            <a:normAutofit/>
          </a:bodyPr>
          <a:lstStyle>
            <a:lvl1pPr algn="ctr" defTabSz="313493" rtl="0" eaLnBrk="1" latinLnBrk="0" hangingPunct="1">
              <a:spcBef>
                <a:spcPct val="0"/>
              </a:spcBef>
              <a:buNone/>
              <a:defRPr sz="3000" kern="1200">
                <a:solidFill>
                  <a:schemeClr val="tx1"/>
                </a:solidFill>
                <a:latin typeface="+mj-lt"/>
                <a:ea typeface="+mj-ea"/>
                <a:cs typeface="+mj-cs"/>
              </a:defRPr>
            </a:lvl1pPr>
          </a:lstStyle>
          <a:p>
            <a:r>
              <a:rPr lang="en-US" sz="2400" b="1" dirty="0" smtClean="0">
                <a:solidFill>
                  <a:schemeClr val="bg1"/>
                </a:solidFill>
                <a:effectLst>
                  <a:outerShdw blurRad="63500" dist="38100" dir="2700000" algn="tl" rotWithShape="0">
                    <a:srgbClr val="000000">
                      <a:alpha val="43000"/>
                    </a:srgbClr>
                  </a:outerShdw>
                </a:effectLst>
                <a:latin typeface="Georgia"/>
                <a:cs typeface="Georgia"/>
              </a:rPr>
              <a:t>DOUGH CREATURE</a:t>
            </a:r>
          </a:p>
          <a:p>
            <a:r>
              <a:rPr lang="en-US" sz="1400" dirty="0">
                <a:solidFill>
                  <a:schemeClr val="bg1"/>
                </a:solidFill>
                <a:effectLst>
                  <a:outerShdw blurRad="63500" dist="38100" dir="2700000" algn="tl" rotWithShape="0">
                    <a:srgbClr val="000000">
                      <a:alpha val="43000"/>
                    </a:srgbClr>
                  </a:outerShdw>
                </a:effectLst>
                <a:latin typeface="Georgia"/>
                <a:cs typeface="Georgia"/>
              </a:rPr>
              <a:t>Can </a:t>
            </a:r>
            <a:r>
              <a:rPr lang="en-US" sz="1400" dirty="0" smtClean="0">
                <a:solidFill>
                  <a:schemeClr val="bg1"/>
                </a:solidFill>
                <a:effectLst>
                  <a:outerShdw blurRad="63500" dist="38100" dir="2700000" algn="tl" rotWithShape="0">
                    <a:srgbClr val="000000">
                      <a:alpha val="43000"/>
                    </a:srgbClr>
                  </a:outerShdw>
                </a:effectLst>
                <a:latin typeface="Georgia"/>
                <a:cs typeface="Georgia"/>
              </a:rPr>
              <a:t>you build a creature from scratch?</a:t>
            </a:r>
            <a:endParaRPr lang="en-US" sz="1400" dirty="0">
              <a:solidFill>
                <a:schemeClr val="bg1"/>
              </a:solidFill>
              <a:effectLst>
                <a:outerShdw blurRad="63500" dist="38100" dir="2700000" algn="tl" rotWithShape="0">
                  <a:srgbClr val="000000">
                    <a:alpha val="43000"/>
                  </a:srgbClr>
                </a:outerShdw>
              </a:effectLst>
              <a:latin typeface="Georgia"/>
              <a:cs typeface="Georgia"/>
            </a:endParaRPr>
          </a:p>
        </p:txBody>
      </p:sp>
      <p:pic>
        <p:nvPicPr>
          <p:cNvPr id="5" name="Picture 4" descr="frankenstein200-W.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129" y="4239811"/>
            <a:ext cx="1374906" cy="1828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15" y="1083098"/>
            <a:ext cx="5493079" cy="3092131"/>
          </a:xfrm>
          <a:prstGeom prst="rect">
            <a:avLst/>
          </a:prstGeom>
        </p:spPr>
      </p:pic>
    </p:spTree>
    <p:extLst>
      <p:ext uri="{BB962C8B-B14F-4D97-AF65-F5344CB8AC3E}">
        <p14:creationId xmlns:p14="http://schemas.microsoft.com/office/powerpoint/2010/main" val="58270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A2C7C8"/>
                </a:solidFill>
                <a:latin typeface="Georgia"/>
                <a:cs typeface="Georgia"/>
              </a:rPr>
              <a:t>RESPONSIBLE INNOVATION</a:t>
            </a:r>
            <a:endParaRPr lang="en-US" sz="1600" dirty="0">
              <a:solidFill>
                <a:srgbClr val="A2C7C8"/>
              </a:solidFill>
              <a:latin typeface="Georgia"/>
              <a:cs typeface="Georgia"/>
            </a:endParaRPr>
          </a:p>
        </p:txBody>
      </p:sp>
      <p:sp>
        <p:nvSpPr>
          <p:cNvPr id="7" name="TextBox 6"/>
          <p:cNvSpPr txBox="1"/>
          <p:nvPr/>
        </p:nvSpPr>
        <p:spPr>
          <a:xfrm>
            <a:off x="381783" y="808727"/>
            <a:ext cx="3288062" cy="3144080"/>
          </a:xfrm>
          <a:prstGeom prst="rect">
            <a:avLst/>
          </a:prstGeom>
          <a:noFill/>
        </p:spPr>
        <p:txBody>
          <a:bodyPr wrap="square" lIns="78373" tIns="39187" rIns="78373" bIns="39187" rtlCol="0">
            <a:spAutoFit/>
          </a:bodyPr>
          <a:lstStyle/>
          <a:p>
            <a:pPr>
              <a:lnSpc>
                <a:spcPct val="110000"/>
              </a:lnSpc>
              <a:spcBef>
                <a:spcPts val="700"/>
              </a:spcBef>
            </a:pPr>
            <a:r>
              <a:rPr lang="en-US" sz="1000" b="1" i="1" dirty="0">
                <a:latin typeface="Verdana"/>
                <a:cs typeface="Verdana"/>
              </a:rPr>
              <a:t>Frankenstein</a:t>
            </a:r>
            <a:r>
              <a:rPr lang="en-US" sz="1000" b="1" dirty="0">
                <a:latin typeface="Verdana"/>
                <a:cs typeface="Verdana"/>
              </a:rPr>
              <a:t> suggests that as we study science and make new technologies, it’s important to think ahead. </a:t>
            </a:r>
            <a:endParaRPr lang="en-US" sz="1000" dirty="0">
              <a:latin typeface="Verdana"/>
              <a:cs typeface="Verdana"/>
            </a:endParaRPr>
          </a:p>
          <a:p>
            <a:pPr>
              <a:lnSpc>
                <a:spcPct val="110000"/>
              </a:lnSpc>
              <a:spcBef>
                <a:spcPts val="700"/>
              </a:spcBef>
            </a:pPr>
            <a:r>
              <a:rPr lang="en-US" sz="1000" dirty="0">
                <a:latin typeface="Verdana"/>
                <a:cs typeface="Verdana"/>
              </a:rPr>
              <a:t>For example, genetic treatments can cure diseases, but they also raise questions about whether people will begin creating “designer babies.”</a:t>
            </a:r>
          </a:p>
          <a:p>
            <a:pPr>
              <a:lnSpc>
                <a:spcPct val="110000"/>
              </a:lnSpc>
              <a:spcBef>
                <a:spcPts val="700"/>
              </a:spcBef>
            </a:pPr>
            <a:r>
              <a:rPr lang="en-US" sz="1000" i="1" dirty="0">
                <a:latin typeface="Verdana"/>
                <a:cs typeface="Verdana"/>
              </a:rPr>
              <a:t>Mitochondrial replacement </a:t>
            </a:r>
            <a:r>
              <a:rPr lang="en-US" sz="1000" dirty="0">
                <a:latin typeface="Verdana"/>
                <a:cs typeface="Verdana"/>
              </a:rPr>
              <a:t>is a special kind of in vitro fertilization where the embryo has nuclear DNA from two parents and mitochondrial DNA from a third. This treatment can be used to prevent a </a:t>
            </a:r>
            <a:r>
              <a:rPr lang="en-US" sz="1000" dirty="0" smtClean="0">
                <a:latin typeface="Verdana"/>
                <a:cs typeface="Verdana"/>
              </a:rPr>
              <a:t>baby from </a:t>
            </a:r>
            <a:r>
              <a:rPr lang="en-US" sz="1000" dirty="0">
                <a:latin typeface="Verdana"/>
                <a:cs typeface="Verdana"/>
              </a:rPr>
              <a:t>inheriting a genetic disease</a:t>
            </a:r>
            <a:r>
              <a:rPr lang="en-US" sz="1000" dirty="0" smtClean="0">
                <a:latin typeface="Verdana"/>
                <a:cs typeface="Verdana"/>
              </a:rPr>
              <a:t>.</a:t>
            </a:r>
          </a:p>
          <a:p>
            <a:pPr>
              <a:lnSpc>
                <a:spcPct val="110000"/>
              </a:lnSpc>
              <a:spcBef>
                <a:spcPts val="700"/>
              </a:spcBef>
            </a:pPr>
            <a:r>
              <a:rPr lang="en-US" sz="1000" i="1" dirty="0">
                <a:latin typeface="Verdana"/>
                <a:cs typeface="Verdana"/>
              </a:rPr>
              <a:t>Would you try a new genetic treatment if it would ensure a healthy baby?</a:t>
            </a:r>
          </a:p>
          <a:p>
            <a:pPr>
              <a:lnSpc>
                <a:spcPct val="110000"/>
              </a:lnSpc>
              <a:spcBef>
                <a:spcPts val="700"/>
              </a:spcBef>
            </a:pPr>
            <a:r>
              <a:rPr lang="en-US" sz="1000" i="1" dirty="0">
                <a:latin typeface="Verdana"/>
                <a:cs typeface="Verdana"/>
              </a:rPr>
              <a:t>Would you use it to select a trait like eye color?</a:t>
            </a:r>
          </a:p>
        </p:txBody>
      </p:sp>
      <p:sp>
        <p:nvSpPr>
          <p:cNvPr id="8" name="TextBox 7"/>
          <p:cNvSpPr txBox="1"/>
          <p:nvPr/>
        </p:nvSpPr>
        <p:spPr>
          <a:xfrm>
            <a:off x="3793067" y="2584368"/>
            <a:ext cx="1893523" cy="817803"/>
          </a:xfrm>
          <a:prstGeom prst="rect">
            <a:avLst/>
          </a:prstGeom>
          <a:noFill/>
        </p:spPr>
        <p:txBody>
          <a:bodyPr wrap="square" lIns="78373" tIns="39187" rIns="78373" bIns="39187" rtlCol="0">
            <a:spAutoFit/>
          </a:bodyPr>
          <a:lstStyle/>
          <a:p>
            <a:r>
              <a:rPr lang="en-US" sz="800" dirty="0">
                <a:latin typeface="Verdana"/>
                <a:cs typeface="Verdana"/>
              </a:rPr>
              <a:t>In 2016, a baby was born that has three genetic parents. A treatment called mitochondrial replacement prevented the baby from inheriting a genetic disease..</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a:ext>
            </a:extLst>
          </a:blip>
          <a:srcRect l="11212" t="5001" r="3339" b="14999"/>
          <a:stretch/>
        </p:blipFill>
        <p:spPr bwMode="auto">
          <a:xfrm>
            <a:off x="3857790" y="868390"/>
            <a:ext cx="1828800" cy="1715978"/>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33704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Tree>
    <p:extLst>
      <p:ext uri="{BB962C8B-B14F-4D97-AF65-F5344CB8AC3E}">
        <p14:creationId xmlns:p14="http://schemas.microsoft.com/office/powerpoint/2010/main" val="38492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71322" y="2588644"/>
            <a:ext cx="4792738" cy="294583"/>
          </a:xfrm>
          <a:prstGeom prst="rect">
            <a:avLst/>
          </a:prstGeom>
          <a:noFill/>
        </p:spPr>
        <p:txBody>
          <a:bodyPr wrap="square" lIns="78373" tIns="39187" rIns="78373" bIns="39187" rtlCol="0">
            <a:spAutoFit/>
          </a:bodyPr>
          <a:lstStyle/>
          <a:p>
            <a:r>
              <a:rPr lang="en-US" sz="700" dirty="0">
                <a:latin typeface="Verdana"/>
                <a:cs typeface="Verdana"/>
              </a:rPr>
              <a:t>Copyright 2017, Arizona State University. Published under a Creative Commons Attribution-Noncommercial-</a:t>
            </a:r>
            <a:r>
              <a:rPr lang="en-US" sz="700" dirty="0" err="1">
                <a:latin typeface="Verdana"/>
                <a:cs typeface="Verdana"/>
              </a:rPr>
              <a:t>ShareAlike</a:t>
            </a:r>
            <a:r>
              <a:rPr lang="en-US" sz="700" dirty="0">
                <a:latin typeface="Verdana"/>
                <a:cs typeface="Verdana"/>
              </a:rPr>
              <a:t> license: </a:t>
            </a:r>
            <a:r>
              <a:rPr lang="en-US" sz="700" u="sng" dirty="0">
                <a:latin typeface="Verdana"/>
                <a:cs typeface="Verdana"/>
              </a:rPr>
              <a:t>http://creativecommons.org/licenses/by-nc-sa/3.0/us/</a:t>
            </a:r>
            <a:r>
              <a:rPr lang="en-US" sz="700" dirty="0">
                <a:latin typeface="Verdana"/>
                <a:cs typeface="Verdana"/>
              </a:rPr>
              <a:t> </a:t>
            </a:r>
          </a:p>
        </p:txBody>
      </p:sp>
      <p:sp>
        <p:nvSpPr>
          <p:cNvPr id="6" name="TextBox 5"/>
          <p:cNvSpPr txBox="1"/>
          <p:nvPr/>
        </p:nvSpPr>
        <p:spPr>
          <a:xfrm>
            <a:off x="1371322" y="3575470"/>
            <a:ext cx="4792738" cy="402305"/>
          </a:xfrm>
          <a:prstGeom prst="rect">
            <a:avLst/>
          </a:prstGeom>
          <a:noFill/>
        </p:spPr>
        <p:txBody>
          <a:bodyPr wrap="square" lIns="78373" tIns="39187" rIns="78373" bIns="39187" rtlCol="0">
            <a:spAutoFit/>
          </a:bodyPr>
          <a:lstStyle/>
          <a:p>
            <a:r>
              <a:rPr lang="en-US" sz="700" dirty="0">
                <a:latin typeface="Verdana"/>
                <a:cs typeface="Verdana"/>
              </a:rPr>
              <a:t>This project was supported by the National Science Foundation under Grant Number 1516684. Any opinions, findings, conclusions, or recommendations expressed in this program are those of the authors and do not necessarily reflect the views of the Foundation. </a:t>
            </a:r>
          </a:p>
        </p:txBody>
      </p:sp>
      <p:sp>
        <p:nvSpPr>
          <p:cNvPr id="7" name="TextBox 6"/>
          <p:cNvSpPr txBox="1"/>
          <p:nvPr/>
        </p:nvSpPr>
        <p:spPr>
          <a:xfrm>
            <a:off x="381783" y="795533"/>
            <a:ext cx="5669280" cy="1754213"/>
          </a:xfrm>
          <a:prstGeom prst="rect">
            <a:avLst/>
          </a:prstGeom>
          <a:noFill/>
        </p:spPr>
        <p:txBody>
          <a:bodyPr wrap="square" lIns="78373" tIns="39187" rIns="78373" bIns="39187" rtlCol="0">
            <a:spAutoFit/>
          </a:bodyPr>
          <a:lstStyle/>
          <a:p>
            <a:pPr>
              <a:lnSpc>
                <a:spcPct val="110000"/>
              </a:lnSpc>
              <a:spcBef>
                <a:spcPts val="600"/>
              </a:spcBef>
            </a:pPr>
            <a:r>
              <a:rPr lang="en-US" sz="900" dirty="0">
                <a:latin typeface="Verdana"/>
                <a:cs typeface="Verdana"/>
              </a:rPr>
              <a:t>Mary Shelley’s novel </a:t>
            </a:r>
            <a:r>
              <a:rPr lang="en-US" sz="900" i="1" dirty="0">
                <a:latin typeface="Verdana"/>
                <a:cs typeface="Verdana"/>
              </a:rPr>
              <a:t>Frankenstein </a:t>
            </a:r>
            <a:r>
              <a:rPr lang="en-US" sz="900" dirty="0">
                <a:latin typeface="Verdana"/>
                <a:cs typeface="Verdana"/>
              </a:rPr>
              <a:t>is a 200-year-old science fiction story that explores themes of human creativity and scientific ethics. The Frankenstein200 project allows people across the United to States to exercise their creativity and consider responsible innovation in fields such as artificial intelligence and genetic engineering. </a:t>
            </a:r>
            <a:endParaRPr lang="en-US" sz="700" dirty="0">
              <a:latin typeface="Verdana"/>
              <a:cs typeface="Verdana"/>
            </a:endParaRPr>
          </a:p>
          <a:p>
            <a:pPr>
              <a:lnSpc>
                <a:spcPct val="110000"/>
              </a:lnSpc>
              <a:spcBef>
                <a:spcPts val="600"/>
              </a:spcBef>
            </a:pPr>
            <a:r>
              <a:rPr lang="en-US" sz="900" dirty="0">
                <a:latin typeface="Verdana"/>
                <a:cs typeface="Verdana"/>
              </a:rPr>
              <a:t>Frankenstein200 is a national project led by Arizona State University. In addition to hands-on activities, Frankenstein200 includes an alternate reality game that immerses players in a modern-day Laboratory for Innovation and Fantastic Explorations (L.I.F.E.). This fictional story imagines what might happen if a character named Dr. Tori Frankenstein picked up where her ancestor Victor Frankenstein left off. </a:t>
            </a:r>
            <a:endParaRPr lang="en-US" sz="900" dirty="0" smtClean="0">
              <a:latin typeface="Verdana"/>
              <a:cs typeface="Verdana"/>
            </a:endParaRPr>
          </a:p>
          <a:p>
            <a:pPr>
              <a:lnSpc>
                <a:spcPct val="110000"/>
              </a:lnSpc>
              <a:spcBef>
                <a:spcPts val="600"/>
              </a:spcBef>
            </a:pPr>
            <a:r>
              <a:rPr lang="en-US" sz="900" dirty="0" smtClean="0">
                <a:latin typeface="Verdana"/>
                <a:cs typeface="Verdana"/>
              </a:rPr>
              <a:t>Visit </a:t>
            </a:r>
            <a:r>
              <a:rPr lang="en-US" sz="900" b="1" dirty="0">
                <a:latin typeface="Verdana"/>
                <a:cs typeface="Verdana"/>
              </a:rPr>
              <a:t>Frankenstein200.org</a:t>
            </a:r>
            <a:r>
              <a:rPr lang="en-US" sz="900" dirty="0">
                <a:latin typeface="Verdana"/>
                <a:cs typeface="Verdana"/>
              </a:rPr>
              <a:t> to play the game!</a:t>
            </a:r>
          </a:p>
        </p:txBody>
      </p:sp>
      <p:sp>
        <p:nvSpPr>
          <p:cNvPr id="10" name="TextBox 9"/>
          <p:cNvSpPr txBox="1"/>
          <p:nvPr/>
        </p:nvSpPr>
        <p:spPr>
          <a:xfrm>
            <a:off x="1371321" y="3162449"/>
            <a:ext cx="4795219" cy="186861"/>
          </a:xfrm>
          <a:prstGeom prst="rect">
            <a:avLst/>
          </a:prstGeom>
          <a:noFill/>
        </p:spPr>
        <p:txBody>
          <a:bodyPr wrap="square" lIns="78373" tIns="39187" rIns="78373" bIns="39187" rtlCol="0">
            <a:spAutoFit/>
          </a:bodyPr>
          <a:lstStyle/>
          <a:p>
            <a:r>
              <a:rPr lang="en-US" sz="700" dirty="0">
                <a:latin typeface="Verdana"/>
                <a:cs typeface="Verdana"/>
              </a:rPr>
              <a:t>Distributed in collaboration with the National Informal STEM Education Network: </a:t>
            </a:r>
            <a:r>
              <a:rPr lang="en-US" sz="700" u="sng" dirty="0" err="1">
                <a:latin typeface="Verdana"/>
                <a:cs typeface="Verdana"/>
              </a:rPr>
              <a:t>nisenet.org</a:t>
            </a:r>
            <a:r>
              <a:rPr lang="en-US" sz="700" u="sng" dirty="0">
                <a:latin typeface="Verdana"/>
                <a:cs typeface="Verdana"/>
              </a:rPr>
              <a:t> </a:t>
            </a:r>
            <a:endParaRPr lang="en-US" sz="700" u="sng" dirty="0"/>
          </a:p>
        </p:txBody>
      </p:sp>
      <p:pic>
        <p:nvPicPr>
          <p:cNvPr id="2" name="Picture 1" descr="frankenstein200-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19" y="498692"/>
            <a:ext cx="2268595" cy="301752"/>
          </a:xfrm>
          <a:prstGeom prst="rect">
            <a:avLst/>
          </a:prstGeom>
        </p:spPr>
      </p:pic>
      <p:pic>
        <p:nvPicPr>
          <p:cNvPr id="17" name="Picture 16" descr="Macintosh HD:Users:raeostman:Documents:ASU - logos and letterhead:logo_rgb-mg.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5847" y="2549746"/>
            <a:ext cx="774915" cy="457200"/>
          </a:xfrm>
          <a:prstGeom prst="rect">
            <a:avLst/>
          </a:prstGeom>
          <a:noFill/>
          <a:ln>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9058" y="3563055"/>
            <a:ext cx="457200" cy="457200"/>
          </a:xfrm>
          <a:prstGeom prst="rect">
            <a:avLst/>
          </a:prstGeom>
          <a:noFill/>
          <a:ln>
            <a:noFill/>
          </a:ln>
        </p:spPr>
      </p:pic>
      <p:pic>
        <p:nvPicPr>
          <p:cNvPr id="19" name="Picture 18" descr="New_NISENET_logo_V.jpg"/>
          <p:cNvPicPr>
            <a:picLocks noChangeAspect="1"/>
          </p:cNvPicPr>
          <p:nvPr/>
        </p:nvPicPr>
        <p:blipFill rotWithShape="1">
          <a:blip r:embed="rId6" cstate="print">
            <a:extLst>
              <a:ext uri="{28A0092B-C50C-407E-A947-70E740481C1C}">
                <a14:useLocalDpi xmlns:a14="http://schemas.microsoft.com/office/drawing/2010/main"/>
              </a:ext>
            </a:extLst>
          </a:blip>
          <a:srcRect r="1170"/>
          <a:stretch/>
        </p:blipFill>
        <p:spPr>
          <a:xfrm>
            <a:off x="594929" y="3006946"/>
            <a:ext cx="565873" cy="457200"/>
          </a:xfrm>
          <a:prstGeom prst="rect">
            <a:avLst/>
          </a:prstGeom>
        </p:spPr>
      </p:pic>
    </p:spTree>
    <p:extLst>
      <p:ext uri="{BB962C8B-B14F-4D97-AF65-F5344CB8AC3E}">
        <p14:creationId xmlns:p14="http://schemas.microsoft.com/office/powerpoint/2010/main" val="6885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A2C7C8"/>
                </a:solidFill>
                <a:latin typeface="Georgia"/>
                <a:cs typeface="Georgia"/>
              </a:rPr>
              <a:t>WHO WAS FRANKENSTEIN?</a:t>
            </a:r>
            <a:endParaRPr lang="en-US" sz="1600" b="1" dirty="0">
              <a:solidFill>
                <a:srgbClr val="A2C7C8"/>
              </a:solidFill>
              <a:latin typeface="Georgia"/>
              <a:cs typeface="Georgia"/>
            </a:endParaRPr>
          </a:p>
        </p:txBody>
      </p:sp>
      <p:sp>
        <p:nvSpPr>
          <p:cNvPr id="9" name="Text Placeholder 3"/>
          <p:cNvSpPr txBox="1">
            <a:spLocks/>
          </p:cNvSpPr>
          <p:nvPr/>
        </p:nvSpPr>
        <p:spPr>
          <a:xfrm>
            <a:off x="381782" y="778505"/>
            <a:ext cx="3288062" cy="3127375"/>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What do you know about Victor Frankenstein and his creature? </a:t>
            </a:r>
          </a:p>
          <a:p>
            <a:pPr marL="0" indent="0">
              <a:lnSpc>
                <a:spcPct val="110000"/>
              </a:lnSpc>
              <a:spcBef>
                <a:spcPts val="600"/>
              </a:spcBef>
              <a:buNone/>
            </a:pPr>
            <a:r>
              <a:rPr lang="en-US" sz="1000" dirty="0" smtClean="0">
                <a:solidFill>
                  <a:srgbClr val="000000"/>
                </a:solidFill>
                <a:latin typeface="Verdana"/>
                <a:cs typeface="Verdana"/>
              </a:rPr>
              <a:t>Victor Frankenstein and the “monster” he created first appeared 200 years ago in Mary Shelley’s novel </a:t>
            </a:r>
            <a:r>
              <a:rPr lang="en-US" sz="1000" i="1" dirty="0" smtClean="0">
                <a:solidFill>
                  <a:srgbClr val="000000"/>
                </a:solidFill>
                <a:latin typeface="Verdana"/>
                <a:cs typeface="Verdana"/>
              </a:rPr>
              <a:t>Frankenstein</a:t>
            </a:r>
            <a:r>
              <a:rPr lang="en-US" sz="1000" dirty="0" smtClean="0">
                <a:solidFill>
                  <a:srgbClr val="000000"/>
                </a:solidFill>
                <a:latin typeface="Verdana"/>
                <a:cs typeface="Verdana"/>
              </a:rPr>
              <a:t>. Since then, these characters have appeared in plays, movies, TV shows, comic books, and many other places.</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You may recognize Frankenstein’s creature as a Halloween costume, a classic Hollywood monster, or the complex character in Shelley’s story. </a:t>
            </a:r>
          </a:p>
          <a:p>
            <a:pPr marL="0" indent="0">
              <a:buNone/>
            </a:pPr>
            <a:endParaRPr lang="en-US" sz="1000" dirty="0">
              <a:latin typeface="Verdana"/>
              <a:cs typeface="Verdana"/>
            </a:endParaRPr>
          </a:p>
        </p:txBody>
      </p:sp>
      <p:sp>
        <p:nvSpPr>
          <p:cNvPr id="10" name="TextBox 9"/>
          <p:cNvSpPr txBox="1"/>
          <p:nvPr/>
        </p:nvSpPr>
        <p:spPr>
          <a:xfrm>
            <a:off x="3789179" y="3123727"/>
            <a:ext cx="2261884" cy="817803"/>
          </a:xfrm>
          <a:prstGeom prst="rect">
            <a:avLst/>
          </a:prstGeom>
          <a:noFill/>
        </p:spPr>
        <p:txBody>
          <a:bodyPr wrap="square" lIns="78373" tIns="39187" rIns="78373" bIns="39187" rtlCol="0">
            <a:spAutoFit/>
          </a:bodyPr>
          <a:lstStyle/>
          <a:p>
            <a:r>
              <a:rPr lang="en-US" sz="800" dirty="0">
                <a:latin typeface="Verdana"/>
                <a:cs typeface="Verdana"/>
              </a:rPr>
              <a:t>Franken Berry is part of a line of monster-themed breakfast cereals. In popular culture, Frankenstein’s creature has become associated with other monster characters, such as Count Dracula.</a:t>
            </a:r>
          </a:p>
        </p:txBody>
      </p:sp>
      <p:pic>
        <p:nvPicPr>
          <p:cNvPr id="2" name="Picture 1" descr="Frankenberrycereal.jpg"/>
          <p:cNvPicPr>
            <a:picLocks noChangeAspect="1"/>
          </p:cNvPicPr>
          <p:nvPr/>
        </p:nvPicPr>
        <p:blipFill rotWithShape="1">
          <a:blip r:embed="rId3" cstate="print">
            <a:extLst>
              <a:ext uri="{28A0092B-C50C-407E-A947-70E740481C1C}">
                <a14:useLocalDpi xmlns:a14="http://schemas.microsoft.com/office/drawing/2010/main"/>
              </a:ext>
            </a:extLst>
          </a:blip>
          <a:srcRect l="29497" t="7202" r="28439" b="12038"/>
          <a:stretch/>
        </p:blipFill>
        <p:spPr>
          <a:xfrm>
            <a:off x="3839982" y="782947"/>
            <a:ext cx="1828800" cy="2340780"/>
          </a:xfrm>
          <a:prstGeom prst="rect">
            <a:avLst/>
          </a:prstGeom>
        </p:spPr>
      </p:pic>
    </p:spTree>
    <p:extLst>
      <p:ext uri="{BB962C8B-B14F-4D97-AF65-F5344CB8AC3E}">
        <p14:creationId xmlns:p14="http://schemas.microsoft.com/office/powerpoint/2010/main" val="1661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81782" y="463055"/>
            <a:ext cx="3288061" cy="3127375"/>
          </a:xfrm>
          <a:prstGeom prst="rect">
            <a:avLst/>
          </a:prstGeom>
        </p:spPr>
        <p:txBody>
          <a:bodyPr>
            <a:no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dirty="0" smtClean="0">
                <a:latin typeface="Verdana"/>
                <a:cs typeface="Verdana"/>
              </a:rPr>
              <a:t>In Mary Shelley’s original story, Victor Frankenstein was a science student with a secret project. He built a person out of dead body parts and brought it to life. </a:t>
            </a:r>
          </a:p>
          <a:p>
            <a:pPr marL="0" indent="0">
              <a:lnSpc>
                <a:spcPct val="110000"/>
              </a:lnSpc>
              <a:spcBef>
                <a:spcPts val="600"/>
              </a:spcBef>
              <a:buNone/>
            </a:pPr>
            <a:r>
              <a:rPr lang="en-US" sz="1000" dirty="0">
                <a:latin typeface="Verdana"/>
                <a:cs typeface="Verdana"/>
              </a:rPr>
              <a:t>Victor used the biggest body parts he could </a:t>
            </a:r>
            <a:r>
              <a:rPr lang="en-US" sz="1000" dirty="0" smtClean="0">
                <a:latin typeface="Verdana"/>
                <a:cs typeface="Verdana"/>
              </a:rPr>
              <a:t>find </a:t>
            </a:r>
            <a:r>
              <a:rPr lang="en-US" sz="1000" dirty="0">
                <a:latin typeface="Verdana"/>
                <a:cs typeface="Verdana"/>
              </a:rPr>
              <a:t>because they were easier to work with. He used electricity to jolt the creature back to life. Could that possibly work</a:t>
            </a:r>
            <a:r>
              <a:rPr lang="en-US" sz="1000" dirty="0" smtClean="0">
                <a:latin typeface="Verdana"/>
                <a:cs typeface="Verdana"/>
              </a:rPr>
              <a:t>?</a:t>
            </a:r>
          </a:p>
          <a:p>
            <a:pPr marL="0" indent="0">
              <a:lnSpc>
                <a:spcPct val="110000"/>
              </a:lnSpc>
              <a:spcBef>
                <a:spcPts val="600"/>
              </a:spcBef>
              <a:buNone/>
            </a:pPr>
            <a:endParaRPr lang="en-US" sz="1000" dirty="0" smtClean="0">
              <a:latin typeface="Verdana"/>
              <a:cs typeface="Verdana"/>
            </a:endParaRPr>
          </a:p>
          <a:p>
            <a:pPr marL="0" indent="0">
              <a:lnSpc>
                <a:spcPct val="110000"/>
              </a:lnSpc>
              <a:spcBef>
                <a:spcPts val="600"/>
              </a:spcBef>
              <a:buNone/>
            </a:pPr>
            <a:r>
              <a:rPr lang="en-US" sz="1000" b="1" dirty="0" smtClean="0">
                <a:latin typeface="Verdana"/>
                <a:cs typeface="Verdana"/>
              </a:rPr>
              <a:t>In </a:t>
            </a:r>
            <a:r>
              <a:rPr lang="en-US" sz="1000" b="1" dirty="0">
                <a:latin typeface="Verdana"/>
                <a:cs typeface="Verdana"/>
              </a:rPr>
              <a:t>this activity, you will make a creature out of dough that conducts electricity!</a:t>
            </a:r>
          </a:p>
        </p:txBody>
      </p:sp>
      <p:pic>
        <p:nvPicPr>
          <p:cNvPr id="8" name="Picture 7" descr="Frankenstein,_pg_7.jpg"/>
          <p:cNvPicPr>
            <a:picLocks noChangeAspect="1"/>
          </p:cNvPicPr>
          <p:nvPr/>
        </p:nvPicPr>
        <p:blipFill rotWithShape="1">
          <a:blip r:embed="rId3" cstate="print">
            <a:extLst>
              <a:ext uri="{28A0092B-C50C-407E-A947-70E740481C1C}">
                <a14:useLocalDpi xmlns:a14="http://schemas.microsoft.com/office/drawing/2010/main"/>
              </a:ext>
            </a:extLst>
          </a:blip>
          <a:srcRect l="17848" t="14232" r="35913" b="8772"/>
          <a:stretch/>
        </p:blipFill>
        <p:spPr>
          <a:xfrm>
            <a:off x="3934761" y="748038"/>
            <a:ext cx="1828800" cy="2214418"/>
          </a:xfrm>
          <a:prstGeom prst="rect">
            <a:avLst/>
          </a:prstGeom>
        </p:spPr>
      </p:pic>
      <p:sp>
        <p:nvSpPr>
          <p:cNvPr id="11" name="TextBox 10"/>
          <p:cNvSpPr txBox="1"/>
          <p:nvPr/>
        </p:nvSpPr>
        <p:spPr>
          <a:xfrm>
            <a:off x="3856842" y="2962456"/>
            <a:ext cx="2002442" cy="940914"/>
          </a:xfrm>
          <a:prstGeom prst="rect">
            <a:avLst/>
          </a:prstGeom>
          <a:noFill/>
        </p:spPr>
        <p:txBody>
          <a:bodyPr wrap="square" lIns="78373" tIns="39187" rIns="78373" bIns="39187" rtlCol="0">
            <a:spAutoFit/>
          </a:bodyPr>
          <a:lstStyle/>
          <a:p>
            <a:r>
              <a:rPr lang="en-US" sz="800" dirty="0">
                <a:latin typeface="Verdana"/>
                <a:cs typeface="Verdana"/>
              </a:rPr>
              <a:t>Victor Frankenstein used surgery, chemistry, electricity, and other </a:t>
            </a:r>
            <a:r>
              <a:rPr lang="en-US" sz="800" dirty="0" smtClean="0">
                <a:latin typeface="Verdana"/>
                <a:cs typeface="Verdana"/>
              </a:rPr>
              <a:t>methods to build his creature and bring it to life. </a:t>
            </a:r>
            <a:r>
              <a:rPr lang="en-US" sz="800" dirty="0">
                <a:latin typeface="Verdana"/>
                <a:cs typeface="Verdana"/>
              </a:rPr>
              <a:t>This illustration is from an early edition of Mary Shelley’s 1818 novel.</a:t>
            </a:r>
          </a:p>
          <a:p>
            <a:endParaRPr lang="en-US" sz="800" dirty="0">
              <a:latin typeface="Verdana"/>
              <a:cs typeface="Verdana"/>
            </a:endParaRPr>
          </a:p>
        </p:txBody>
      </p:sp>
    </p:spTree>
    <p:extLst>
      <p:ext uri="{BB962C8B-B14F-4D97-AF65-F5344CB8AC3E}">
        <p14:creationId xmlns:p14="http://schemas.microsoft.com/office/powerpoint/2010/main" val="36214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463340"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a:latin typeface="Verdana"/>
                <a:cs typeface="Verdana"/>
              </a:rPr>
              <a:t>1. Learn the </a:t>
            </a:r>
            <a:r>
              <a:rPr lang="en-US" sz="1000" b="1" dirty="0" smtClean="0">
                <a:latin typeface="Verdana"/>
                <a:cs typeface="Verdana"/>
              </a:rPr>
              <a:t>difference </a:t>
            </a:r>
            <a:r>
              <a:rPr lang="en-US" sz="1000" b="1" dirty="0">
                <a:latin typeface="Verdana"/>
                <a:cs typeface="Verdana"/>
              </a:rPr>
              <a:t>between conductive and insulating materials.</a:t>
            </a:r>
          </a:p>
          <a:p>
            <a:pPr marL="0" indent="0">
              <a:spcBef>
                <a:spcPts val="857"/>
              </a:spcBef>
              <a:buNone/>
            </a:pPr>
            <a:r>
              <a:rPr lang="en-US" sz="1000" dirty="0">
                <a:latin typeface="Verdana"/>
                <a:cs typeface="Verdana"/>
              </a:rPr>
              <a:t>The colored dough is </a:t>
            </a:r>
            <a:r>
              <a:rPr lang="en-US" sz="1000" i="1" dirty="0">
                <a:latin typeface="Verdana"/>
                <a:cs typeface="Verdana"/>
              </a:rPr>
              <a:t>conductive. </a:t>
            </a:r>
            <a:r>
              <a:rPr lang="en-US" sz="1000" dirty="0">
                <a:latin typeface="Verdana"/>
                <a:cs typeface="Verdana"/>
              </a:rPr>
              <a:t>Electricity can </a:t>
            </a:r>
            <a:r>
              <a:rPr lang="en-US" sz="1000" dirty="0" smtClean="0">
                <a:latin typeface="Verdana"/>
                <a:cs typeface="Verdana"/>
              </a:rPr>
              <a:t>flow </a:t>
            </a:r>
            <a:r>
              <a:rPr lang="en-US" sz="1000" dirty="0">
                <a:latin typeface="Verdana"/>
                <a:cs typeface="Verdana"/>
              </a:rPr>
              <a:t>through it. The white clay is </a:t>
            </a:r>
            <a:r>
              <a:rPr lang="en-US" sz="1000" i="1" dirty="0">
                <a:latin typeface="Verdana"/>
                <a:cs typeface="Verdana"/>
              </a:rPr>
              <a:t>insulating. </a:t>
            </a:r>
            <a:r>
              <a:rPr lang="en-US" sz="1000" dirty="0">
                <a:latin typeface="Verdana"/>
                <a:cs typeface="Verdana"/>
              </a:rPr>
              <a:t>Electricity can’t move through it</a:t>
            </a:r>
            <a:r>
              <a:rPr lang="en-US" sz="1000" dirty="0" smtClean="0">
                <a:latin typeface="Verdana"/>
                <a:cs typeface="Verdana"/>
              </a:rPr>
              <a:t>.</a:t>
            </a:r>
          </a:p>
          <a:p>
            <a:pPr marL="0" indent="0">
              <a:spcBef>
                <a:spcPts val="857"/>
              </a:spcBef>
              <a:buNone/>
            </a:pPr>
            <a:r>
              <a:rPr lang="en-US" sz="1000" b="1" dirty="0" smtClean="0">
                <a:latin typeface="Verdana"/>
                <a:cs typeface="Verdana"/>
              </a:rPr>
              <a:t>2</a:t>
            </a:r>
            <a:r>
              <a:rPr lang="en-US" sz="1000" b="1" dirty="0">
                <a:latin typeface="Verdana"/>
                <a:cs typeface="Verdana"/>
              </a:rPr>
              <a:t>. Make a simple circuit.</a:t>
            </a:r>
          </a:p>
          <a:p>
            <a:pPr marL="0" indent="0">
              <a:spcBef>
                <a:spcPts val="857"/>
              </a:spcBef>
              <a:buNone/>
            </a:pPr>
            <a:r>
              <a:rPr lang="en-US" sz="1000" dirty="0">
                <a:latin typeface="Verdana"/>
                <a:cs typeface="Verdana"/>
              </a:rPr>
              <a:t>Take two balls of colored dough and put a wire from the battery pack into each ball. Set the balls near each other, but don’t let them touch.</a:t>
            </a:r>
          </a:p>
          <a:p>
            <a:pPr marL="0" indent="0">
              <a:spcBef>
                <a:spcPts val="857"/>
              </a:spcBef>
              <a:buNone/>
            </a:pPr>
            <a:r>
              <a:rPr lang="en-US" sz="1000" dirty="0">
                <a:latin typeface="Verdana"/>
                <a:cs typeface="Verdana"/>
              </a:rPr>
              <a:t>Find an LED bulb. Separate the metal legs (terminals). Put the longer leg into the dough with the red wire and the shorter leg into the dough with the black wire</a:t>
            </a:r>
            <a:r>
              <a:rPr lang="en-US" sz="1000" dirty="0" smtClean="0">
                <a:latin typeface="Verdana"/>
                <a:cs typeface="Verdana"/>
              </a:rPr>
              <a:t>.</a:t>
            </a:r>
          </a:p>
          <a:p>
            <a:pPr marL="0" indent="0">
              <a:spcBef>
                <a:spcPts val="857"/>
              </a:spcBef>
              <a:buNone/>
            </a:pPr>
            <a:r>
              <a:rPr lang="en-US" sz="1000" i="1" dirty="0" smtClean="0">
                <a:latin typeface="Verdana"/>
                <a:cs typeface="Verdana"/>
              </a:rPr>
              <a:t>Tip</a:t>
            </a:r>
            <a:r>
              <a:rPr lang="en-US" sz="1000" i="1" dirty="0">
                <a:latin typeface="Verdana"/>
                <a:cs typeface="Verdana"/>
              </a:rPr>
              <a:t>: Make sure the battery pack is turned on! </a:t>
            </a:r>
            <a:endParaRPr lang="en-US" sz="1000" i="1" dirty="0" smtClean="0">
              <a:latin typeface="Verdana"/>
              <a:cs typeface="Verdana"/>
            </a:endParaRPr>
          </a:p>
          <a:p>
            <a:pPr marL="0" indent="0">
              <a:spcBef>
                <a:spcPts val="857"/>
              </a:spcBef>
              <a:buNone/>
            </a:pPr>
            <a:r>
              <a:rPr lang="en-US" sz="1000" i="1" dirty="0" smtClean="0">
                <a:latin typeface="Verdana"/>
                <a:cs typeface="Verdana"/>
              </a:rPr>
              <a:t>Safety</a:t>
            </a:r>
            <a:r>
              <a:rPr lang="en-US" sz="1000" i="1" dirty="0">
                <a:latin typeface="Verdana"/>
                <a:cs typeface="Verdana"/>
              </a:rPr>
              <a:t>: Never allow the metal ends of the red and black wires to touch each other.</a:t>
            </a:r>
            <a:endParaRPr lang="en-US" sz="1000" dirty="0" smtClean="0">
              <a:latin typeface="Verdana"/>
              <a:cs typeface="Verdana"/>
            </a:endParaRPr>
          </a:p>
          <a:p>
            <a:pPr marL="0" indent="0">
              <a:buNone/>
            </a:pPr>
            <a:endParaRPr lang="en-US" sz="1000" dirty="0" smtClean="0">
              <a:latin typeface="Verdana"/>
              <a:cs typeface="Verdana"/>
            </a:endParaRPr>
          </a:p>
          <a:p>
            <a:pPr marL="0" indent="0">
              <a:buNone/>
            </a:pPr>
            <a:endParaRPr lang="en-US" sz="1000" dirty="0">
              <a:latin typeface="Verdana"/>
              <a:cs typeface="Verdana"/>
            </a:endParaRP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A2C7C8"/>
                </a:solidFill>
                <a:latin typeface="Georgia"/>
                <a:cs typeface="Georgia"/>
              </a:rPr>
              <a:t>LEARN THE BASICS</a:t>
            </a:r>
            <a:endParaRPr lang="en-US" sz="1600" b="1" dirty="0">
              <a:solidFill>
                <a:srgbClr val="A2C7C8"/>
              </a:solidFill>
              <a:latin typeface="Georgia"/>
              <a:cs typeface="Georgia"/>
            </a:endParaRPr>
          </a:p>
        </p:txBody>
      </p:sp>
      <p:pic>
        <p:nvPicPr>
          <p:cNvPr id="2" name="Picture 1" descr="Dough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2382" y="893013"/>
            <a:ext cx="1828800" cy="1219200"/>
          </a:xfrm>
          <a:prstGeom prst="rect">
            <a:avLst/>
          </a:prstGeom>
        </p:spPr>
      </p:pic>
      <p:pic>
        <p:nvPicPr>
          <p:cNvPr id="3" name="Picture 2" descr="Dough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42382" y="2497667"/>
            <a:ext cx="1828800" cy="1219200"/>
          </a:xfrm>
          <a:prstGeom prst="rect">
            <a:avLst/>
          </a:prstGeom>
        </p:spPr>
      </p:pic>
    </p:spTree>
    <p:extLst>
      <p:ext uri="{BB962C8B-B14F-4D97-AF65-F5344CB8AC3E}">
        <p14:creationId xmlns:p14="http://schemas.microsoft.com/office/powerpoint/2010/main" val="214150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0"/>
              </a:spcBef>
              <a:buNone/>
            </a:pPr>
            <a:r>
              <a:rPr lang="en-US" sz="1000" b="1" dirty="0" smtClean="0">
                <a:latin typeface="Verdana"/>
                <a:cs typeface="Verdana"/>
              </a:rPr>
              <a:t>3. Prevent short circuits.</a:t>
            </a:r>
            <a:endParaRPr lang="en-US" sz="1000" dirty="0">
              <a:latin typeface="Verdana"/>
              <a:cs typeface="Verdana"/>
            </a:endParaRPr>
          </a:p>
          <a:p>
            <a:pPr marL="0" indent="0">
              <a:lnSpc>
                <a:spcPct val="110000"/>
              </a:lnSpc>
              <a:spcBef>
                <a:spcPts val="0"/>
              </a:spcBef>
              <a:buNone/>
            </a:pPr>
            <a:r>
              <a:rPr lang="en-US" sz="1000" dirty="0">
                <a:latin typeface="Verdana"/>
                <a:cs typeface="Verdana"/>
              </a:rPr>
              <a:t>Push the two balls of conductive colored dough together, and notice that the LED dims or goes out.</a:t>
            </a:r>
          </a:p>
          <a:p>
            <a:pPr marL="0" indent="0">
              <a:lnSpc>
                <a:spcPct val="110000"/>
              </a:lnSpc>
              <a:spcBef>
                <a:spcPts val="600"/>
              </a:spcBef>
              <a:buNone/>
            </a:pPr>
            <a:r>
              <a:rPr lang="en-US" sz="1000" dirty="0" smtClean="0">
                <a:latin typeface="Verdana"/>
                <a:cs typeface="Verdana"/>
              </a:rPr>
              <a:t>To </a:t>
            </a:r>
            <a:r>
              <a:rPr lang="en-US" sz="1000" dirty="0">
                <a:latin typeface="Verdana"/>
                <a:cs typeface="Verdana"/>
              </a:rPr>
              <a:t>avoid short circuits, put insulating white clay between the two colored balls</a:t>
            </a:r>
            <a:r>
              <a:rPr lang="en-US" sz="1000" dirty="0" smtClean="0">
                <a:latin typeface="Verdana"/>
                <a:cs typeface="Verdana"/>
              </a:rPr>
              <a:t>.</a:t>
            </a:r>
          </a:p>
          <a:p>
            <a:pPr marL="0" indent="0">
              <a:lnSpc>
                <a:spcPct val="110000"/>
              </a:lnSpc>
              <a:spcBef>
                <a:spcPts val="0"/>
              </a:spcBef>
              <a:buNone/>
            </a:pPr>
            <a:endParaRPr lang="en-US" sz="1000" dirty="0" smtClean="0">
              <a:latin typeface="Verdana"/>
              <a:cs typeface="Verdana"/>
            </a:endParaRPr>
          </a:p>
          <a:p>
            <a:pPr marL="0" indent="0">
              <a:lnSpc>
                <a:spcPct val="110000"/>
              </a:lnSpc>
              <a:spcBef>
                <a:spcPts val="0"/>
              </a:spcBef>
              <a:buNone/>
            </a:pPr>
            <a:r>
              <a:rPr lang="en-US" sz="1000" b="1" dirty="0" smtClean="0">
                <a:latin typeface="Verdana"/>
                <a:cs typeface="Verdana"/>
              </a:rPr>
              <a:t>4</a:t>
            </a:r>
            <a:r>
              <a:rPr lang="en-US" sz="1000" b="1" dirty="0">
                <a:latin typeface="Verdana"/>
                <a:cs typeface="Verdana"/>
              </a:rPr>
              <a:t>. </a:t>
            </a:r>
            <a:r>
              <a:rPr lang="en-US" sz="1000" b="1" dirty="0" smtClean="0">
                <a:latin typeface="Verdana"/>
                <a:cs typeface="Verdana"/>
              </a:rPr>
              <a:t>Try more things!</a:t>
            </a:r>
            <a:endParaRPr lang="en-US" sz="1000" b="1" dirty="0">
              <a:latin typeface="Verdana"/>
              <a:cs typeface="Verdana"/>
            </a:endParaRPr>
          </a:p>
          <a:p>
            <a:pPr marL="0" indent="0">
              <a:lnSpc>
                <a:spcPct val="110000"/>
              </a:lnSpc>
              <a:spcBef>
                <a:spcPts val="0"/>
              </a:spcBef>
              <a:buNone/>
            </a:pPr>
            <a:r>
              <a:rPr lang="en-US" sz="1000" dirty="0">
                <a:latin typeface="Verdana"/>
                <a:cs typeface="Verdana"/>
              </a:rPr>
              <a:t>Attach multiple bulbs, a buzzer, or a motor</a:t>
            </a:r>
            <a:r>
              <a:rPr lang="en-US" sz="1000" dirty="0" smtClean="0">
                <a:latin typeface="Verdana"/>
                <a:cs typeface="Verdana"/>
              </a:rPr>
              <a:t>.</a:t>
            </a:r>
          </a:p>
          <a:p>
            <a:pPr marL="0" indent="0">
              <a:lnSpc>
                <a:spcPct val="110000"/>
              </a:lnSpc>
              <a:spcBef>
                <a:spcPts val="600"/>
              </a:spcBef>
              <a:buNone/>
            </a:pPr>
            <a:r>
              <a:rPr lang="en-US" sz="1000" dirty="0" smtClean="0">
                <a:latin typeface="Verdana"/>
                <a:cs typeface="Verdana"/>
              </a:rPr>
              <a:t>Now </a:t>
            </a:r>
            <a:r>
              <a:rPr lang="en-US" sz="1000" dirty="0">
                <a:latin typeface="Verdana"/>
                <a:cs typeface="Verdana"/>
              </a:rPr>
              <a:t>that you’ve got the hang of it, you can make lots of things!</a:t>
            </a:r>
          </a:p>
        </p:txBody>
      </p:sp>
      <p:pic>
        <p:nvPicPr>
          <p:cNvPr id="2" name="Picture 1" descr="Dough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42896" y="762000"/>
            <a:ext cx="1828800" cy="1219200"/>
          </a:xfrm>
          <a:prstGeom prst="rect">
            <a:avLst/>
          </a:prstGeom>
        </p:spPr>
      </p:pic>
      <p:pic>
        <p:nvPicPr>
          <p:cNvPr id="3" name="Picture 2" descr="Dough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42896" y="2362200"/>
            <a:ext cx="1828800" cy="1219200"/>
          </a:xfrm>
          <a:prstGeom prst="rect">
            <a:avLst/>
          </a:prstGeom>
        </p:spPr>
      </p:pic>
    </p:spTree>
    <p:extLst>
      <p:ext uri="{BB962C8B-B14F-4D97-AF65-F5344CB8AC3E}">
        <p14:creationId xmlns:p14="http://schemas.microsoft.com/office/powerpoint/2010/main" val="41164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519158"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a:latin typeface="Verdana"/>
                <a:cs typeface="Verdana"/>
              </a:rPr>
              <a:t>5</a:t>
            </a:r>
            <a:r>
              <a:rPr lang="en-US" sz="1000" b="1" dirty="0" smtClean="0">
                <a:latin typeface="Verdana"/>
                <a:cs typeface="Verdana"/>
              </a:rPr>
              <a:t>. Build a creature that conducts electricity.</a:t>
            </a:r>
            <a:endParaRPr lang="en-US" sz="1000" b="1" dirty="0">
              <a:latin typeface="Verdana"/>
              <a:cs typeface="Verdana"/>
            </a:endParaRPr>
          </a:p>
          <a:p>
            <a:pPr marL="0" indent="0">
              <a:spcBef>
                <a:spcPts val="600"/>
              </a:spcBef>
              <a:buNone/>
            </a:pPr>
            <a:r>
              <a:rPr lang="en-US" sz="1000" dirty="0">
                <a:latin typeface="Verdana"/>
                <a:cs typeface="Verdana"/>
              </a:rPr>
              <a:t>Use colored dough to make a creature. Use white clay to prevent short circuits.</a:t>
            </a:r>
          </a:p>
          <a:p>
            <a:pPr marL="0" indent="0">
              <a:spcBef>
                <a:spcPts val="600"/>
              </a:spcBef>
              <a:buNone/>
            </a:pPr>
            <a:r>
              <a:rPr lang="en-US" sz="1000" i="1" dirty="0">
                <a:latin typeface="Verdana"/>
                <a:cs typeface="Verdana"/>
              </a:rPr>
              <a:t>What kind of creature do you want to make?</a:t>
            </a:r>
          </a:p>
          <a:p>
            <a:pPr marL="0" indent="0">
              <a:spcBef>
                <a:spcPts val="900"/>
              </a:spcBef>
              <a:buNone/>
            </a:pPr>
            <a:r>
              <a:rPr lang="en-US" sz="1000" b="1" dirty="0">
                <a:latin typeface="Verdana"/>
                <a:cs typeface="Verdana"/>
              </a:rPr>
              <a:t>6</a:t>
            </a:r>
            <a:r>
              <a:rPr lang="en-US" sz="1000" b="1" dirty="0" smtClean="0">
                <a:latin typeface="Verdana"/>
                <a:cs typeface="Verdana"/>
              </a:rPr>
              <a:t>. Bring it to life!</a:t>
            </a:r>
            <a:endParaRPr lang="en-US" sz="1000" b="1" dirty="0">
              <a:latin typeface="Verdana"/>
              <a:cs typeface="Verdana"/>
            </a:endParaRPr>
          </a:p>
          <a:p>
            <a:pPr marL="0" indent="0">
              <a:spcBef>
                <a:spcPts val="600"/>
              </a:spcBef>
              <a:buNone/>
            </a:pPr>
            <a:r>
              <a:rPr lang="en-US" sz="1000" dirty="0">
                <a:latin typeface="Verdana"/>
                <a:cs typeface="Verdana"/>
              </a:rPr>
              <a:t>Add a bulb, buzzer, or motor to make your creature seem alive.</a:t>
            </a:r>
          </a:p>
          <a:p>
            <a:pPr marL="0" indent="0">
              <a:spcBef>
                <a:spcPts val="600"/>
              </a:spcBef>
              <a:buNone/>
            </a:pPr>
            <a:r>
              <a:rPr lang="en-US" sz="1000" i="1" dirty="0">
                <a:latin typeface="Verdana"/>
                <a:cs typeface="Verdana"/>
              </a:rPr>
              <a:t>What is your creature like? Is it kind, silly, or naughty? </a:t>
            </a:r>
            <a:endParaRPr lang="en-US" sz="1000" i="1" dirty="0" smtClean="0">
              <a:latin typeface="Verdana"/>
              <a:cs typeface="Verdana"/>
            </a:endParaRPr>
          </a:p>
          <a:p>
            <a:pPr marL="0" indent="0">
              <a:spcBef>
                <a:spcPts val="600"/>
              </a:spcBef>
              <a:buNone/>
            </a:pPr>
            <a:r>
              <a:rPr lang="en-US" sz="1000" i="1" dirty="0" smtClean="0">
                <a:latin typeface="Verdana"/>
                <a:cs typeface="Verdana"/>
              </a:rPr>
              <a:t>Does </a:t>
            </a:r>
            <a:r>
              <a:rPr lang="en-US" sz="1000" i="1" dirty="0">
                <a:latin typeface="Verdana"/>
                <a:cs typeface="Verdana"/>
              </a:rPr>
              <a:t>it get along with others?</a:t>
            </a:r>
            <a:endParaRPr lang="en-US" sz="1000" i="1" dirty="0" smtClean="0">
              <a:latin typeface="Verdana"/>
              <a:cs typeface="Verdana"/>
            </a:endParaRPr>
          </a:p>
          <a:p>
            <a:pPr marL="0" indent="0">
              <a:buNone/>
            </a:pPr>
            <a:endParaRPr lang="en-US" sz="1000" dirty="0">
              <a:latin typeface="Verdana"/>
              <a:cs typeface="Verdana"/>
            </a:endParaRP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A2C7C8"/>
                </a:solidFill>
                <a:latin typeface="Georgia"/>
                <a:cs typeface="Georgia"/>
              </a:rPr>
              <a:t>MAKE A CREATURE</a:t>
            </a:r>
            <a:endParaRPr lang="en-US" sz="1600" b="1" dirty="0">
              <a:solidFill>
                <a:srgbClr val="A2C7C8"/>
              </a:solidFill>
              <a:latin typeface="Georgia"/>
              <a:cs typeface="Georgia"/>
            </a:endParaRPr>
          </a:p>
        </p:txBody>
      </p:sp>
      <p:pic>
        <p:nvPicPr>
          <p:cNvPr id="4" name="Picture 3" descr="Dough5.JPG"/>
          <p:cNvPicPr>
            <a:picLocks noChangeAspect="1"/>
          </p:cNvPicPr>
          <p:nvPr/>
        </p:nvPicPr>
        <p:blipFill rotWithShape="1">
          <a:blip r:embed="rId3" cstate="print">
            <a:extLst>
              <a:ext uri="{28A0092B-C50C-407E-A947-70E740481C1C}">
                <a14:useLocalDpi xmlns:a14="http://schemas.microsoft.com/office/drawing/2010/main"/>
              </a:ext>
            </a:extLst>
          </a:blip>
          <a:srcRect l="7346" b="7007"/>
          <a:stretch/>
        </p:blipFill>
        <p:spPr>
          <a:xfrm>
            <a:off x="3839982" y="918412"/>
            <a:ext cx="1828800" cy="1223655"/>
          </a:xfrm>
          <a:prstGeom prst="rect">
            <a:avLst/>
          </a:prstGeom>
        </p:spPr>
      </p:pic>
      <p:pic>
        <p:nvPicPr>
          <p:cNvPr id="5" name="Picture 4" descr="Dough6.JPG"/>
          <p:cNvPicPr>
            <a:picLocks noChangeAspect="1"/>
          </p:cNvPicPr>
          <p:nvPr/>
        </p:nvPicPr>
        <p:blipFill rotWithShape="1">
          <a:blip r:embed="rId4" cstate="print">
            <a:extLst>
              <a:ext uri="{28A0092B-C50C-407E-A947-70E740481C1C}">
                <a14:useLocalDpi xmlns:a14="http://schemas.microsoft.com/office/drawing/2010/main"/>
              </a:ext>
            </a:extLst>
          </a:blip>
          <a:srcRect l="13827" b="14425"/>
          <a:stretch/>
        </p:blipFill>
        <p:spPr>
          <a:xfrm>
            <a:off x="3839982" y="2472260"/>
            <a:ext cx="1828800" cy="1210733"/>
          </a:xfrm>
          <a:prstGeom prst="rect">
            <a:avLst/>
          </a:prstGeom>
        </p:spPr>
      </p:pic>
    </p:spTree>
    <p:extLst>
      <p:ext uri="{BB962C8B-B14F-4D97-AF65-F5344CB8AC3E}">
        <p14:creationId xmlns:p14="http://schemas.microsoft.com/office/powerpoint/2010/main" val="278146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0"/>
              </a:spcBef>
              <a:buNone/>
            </a:pPr>
            <a:r>
              <a:rPr lang="en-US" sz="1000" b="1" dirty="0">
                <a:latin typeface="Verdana"/>
                <a:cs typeface="Verdana"/>
              </a:rPr>
              <a:t>7</a:t>
            </a:r>
            <a:r>
              <a:rPr lang="en-US" sz="1000" b="1" dirty="0" smtClean="0">
                <a:latin typeface="Verdana"/>
                <a:cs typeface="Verdana"/>
              </a:rPr>
              <a:t>. Tell a story.</a:t>
            </a:r>
            <a:endParaRPr lang="en-US" sz="1000" dirty="0">
              <a:latin typeface="Verdana"/>
              <a:cs typeface="Verdana"/>
            </a:endParaRPr>
          </a:p>
          <a:p>
            <a:pPr marL="0" indent="0">
              <a:lnSpc>
                <a:spcPct val="110000"/>
              </a:lnSpc>
              <a:spcBef>
                <a:spcPts val="600"/>
              </a:spcBef>
              <a:buNone/>
            </a:pPr>
            <a:r>
              <a:rPr lang="en-US" sz="1000" dirty="0">
                <a:latin typeface="Verdana"/>
                <a:cs typeface="Verdana"/>
              </a:rPr>
              <a:t>Imagine what might happen if your dough creature lived in our world</a:t>
            </a:r>
            <a:r>
              <a:rPr lang="en-US" sz="1000" dirty="0" smtClean="0">
                <a:latin typeface="Verdana"/>
                <a:cs typeface="Verdana"/>
              </a:rPr>
              <a:t>.</a:t>
            </a:r>
            <a:endParaRPr lang="en-US" sz="1000" dirty="0">
              <a:latin typeface="Verdana"/>
              <a:cs typeface="Verdana"/>
            </a:endParaRPr>
          </a:p>
          <a:p>
            <a:pPr marL="0" indent="0">
              <a:lnSpc>
                <a:spcPct val="110000"/>
              </a:lnSpc>
              <a:spcBef>
                <a:spcPts val="600"/>
              </a:spcBef>
              <a:buNone/>
            </a:pPr>
            <a:r>
              <a:rPr lang="en-US" sz="1000" i="1" dirty="0">
                <a:latin typeface="Verdana"/>
                <a:cs typeface="Verdana"/>
              </a:rPr>
              <a:t>What does your creature do? </a:t>
            </a:r>
          </a:p>
          <a:p>
            <a:pPr marL="0" indent="0">
              <a:lnSpc>
                <a:spcPct val="110000"/>
              </a:lnSpc>
              <a:spcBef>
                <a:spcPts val="600"/>
              </a:spcBef>
              <a:buNone/>
            </a:pPr>
            <a:r>
              <a:rPr lang="en-US" sz="1000" i="1" dirty="0" smtClean="0">
                <a:latin typeface="Verdana"/>
                <a:cs typeface="Verdana"/>
              </a:rPr>
              <a:t>Where </a:t>
            </a:r>
            <a:r>
              <a:rPr lang="en-US" sz="1000" i="1" dirty="0">
                <a:latin typeface="Verdana"/>
                <a:cs typeface="Verdana"/>
              </a:rPr>
              <a:t>does it live</a:t>
            </a:r>
            <a:r>
              <a:rPr lang="en-US" sz="1000" i="1" dirty="0" smtClean="0">
                <a:latin typeface="Verdana"/>
                <a:cs typeface="Verdana"/>
              </a:rPr>
              <a:t>? Who </a:t>
            </a:r>
            <a:r>
              <a:rPr lang="en-US" sz="1000" i="1" dirty="0">
                <a:latin typeface="Verdana"/>
                <a:cs typeface="Verdana"/>
              </a:rPr>
              <a:t>takes care of it</a:t>
            </a:r>
            <a:r>
              <a:rPr lang="en-US" sz="1000" i="1" dirty="0" smtClean="0">
                <a:latin typeface="Verdana"/>
                <a:cs typeface="Verdana"/>
              </a:rPr>
              <a:t>?</a:t>
            </a:r>
            <a:endParaRPr lang="en-US" sz="1000" dirty="0" smtClean="0">
              <a:latin typeface="Verdana"/>
              <a:cs typeface="Verdana"/>
            </a:endParaRPr>
          </a:p>
          <a:p>
            <a:pPr marL="0" indent="0">
              <a:lnSpc>
                <a:spcPct val="110000"/>
              </a:lnSpc>
              <a:spcBef>
                <a:spcPts val="900"/>
              </a:spcBef>
              <a:buNone/>
            </a:pPr>
            <a:r>
              <a:rPr lang="en-US" sz="1000" b="1" dirty="0">
                <a:latin typeface="Verdana"/>
                <a:cs typeface="Verdana"/>
              </a:rPr>
              <a:t>8</a:t>
            </a:r>
            <a:r>
              <a:rPr lang="en-US" sz="1000" b="1" dirty="0" smtClean="0">
                <a:latin typeface="Verdana"/>
                <a:cs typeface="Verdana"/>
              </a:rPr>
              <a:t>. Take it apart.</a:t>
            </a:r>
            <a:endParaRPr lang="en-US" sz="1000" b="1" dirty="0">
              <a:latin typeface="Verdana"/>
              <a:cs typeface="Verdana"/>
            </a:endParaRPr>
          </a:p>
          <a:p>
            <a:pPr marL="0" indent="0">
              <a:lnSpc>
                <a:spcPct val="110000"/>
              </a:lnSpc>
              <a:spcBef>
                <a:spcPts val="600"/>
              </a:spcBef>
              <a:buNone/>
            </a:pPr>
            <a:r>
              <a:rPr lang="en-US" sz="1000" dirty="0">
                <a:latin typeface="Verdana"/>
                <a:cs typeface="Verdana"/>
              </a:rPr>
              <a:t>When you’re done, take your creature apart so other people can use the dough.</a:t>
            </a:r>
          </a:p>
        </p:txBody>
      </p:sp>
      <p:pic>
        <p:nvPicPr>
          <p:cNvPr id="4" name="Picture 3" descr="Dough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863600"/>
            <a:ext cx="1828800" cy="1219200"/>
          </a:xfrm>
          <a:prstGeom prst="rect">
            <a:avLst/>
          </a:prstGeom>
        </p:spPr>
      </p:pic>
      <p:pic>
        <p:nvPicPr>
          <p:cNvPr id="5" name="Picture 4" descr="Dough8.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5800" y="2413000"/>
            <a:ext cx="1828800" cy="1336128"/>
          </a:xfrm>
          <a:prstGeom prst="rect">
            <a:avLst/>
          </a:prstGeom>
        </p:spPr>
      </p:pic>
    </p:spTree>
    <p:extLst>
      <p:ext uri="{BB962C8B-B14F-4D97-AF65-F5344CB8AC3E}">
        <p14:creationId xmlns:p14="http://schemas.microsoft.com/office/powerpoint/2010/main" val="263878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3144080"/>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We’re always learning more about the world and inventing new things. </a:t>
            </a:r>
          </a:p>
          <a:p>
            <a:pPr>
              <a:lnSpc>
                <a:spcPct val="110000"/>
              </a:lnSpc>
              <a:spcBef>
                <a:spcPts val="700"/>
              </a:spcBef>
            </a:pPr>
            <a:r>
              <a:rPr lang="en-US" sz="1000" dirty="0">
                <a:latin typeface="Verdana"/>
                <a:cs typeface="Verdana"/>
              </a:rPr>
              <a:t>People have used selective breeding to improve plants and animals for thousands of years. More recently, researchers in the </a:t>
            </a:r>
            <a:r>
              <a:rPr lang="en-US" sz="1000" dirty="0" smtClean="0">
                <a:latin typeface="Verdana"/>
                <a:cs typeface="Verdana"/>
              </a:rPr>
              <a:t>field </a:t>
            </a:r>
            <a:r>
              <a:rPr lang="en-US" sz="1000" dirty="0">
                <a:latin typeface="Verdana"/>
                <a:cs typeface="Verdana"/>
              </a:rPr>
              <a:t>of cellular agriculture have begun combining knowledge from farming and medicine to produce agricultural products from cell cultures.</a:t>
            </a:r>
          </a:p>
          <a:p>
            <a:pPr>
              <a:lnSpc>
                <a:spcPct val="110000"/>
              </a:lnSpc>
              <a:spcBef>
                <a:spcPts val="700"/>
              </a:spcBef>
            </a:pPr>
            <a:r>
              <a:rPr lang="en-US" sz="1000" dirty="0">
                <a:latin typeface="Verdana"/>
                <a:cs typeface="Verdana"/>
              </a:rPr>
              <a:t>For example, researchers can now grow meat </a:t>
            </a:r>
            <a:r>
              <a:rPr lang="en-US" sz="1000" dirty="0" smtClean="0">
                <a:latin typeface="Verdana"/>
                <a:cs typeface="Verdana"/>
              </a:rPr>
              <a:t>in a </a:t>
            </a:r>
            <a:r>
              <a:rPr lang="en-US" sz="1000" dirty="0">
                <a:latin typeface="Verdana"/>
                <a:cs typeface="Verdana"/>
              </a:rPr>
              <a:t>Petri dish by culturing muscle tissues. They can also get yeast to make cow’s milk. Some people think these methods might be more ethical and environmentally friendly than raising farm animals to produce meat or milk.</a:t>
            </a:r>
          </a:p>
          <a:p>
            <a:pPr>
              <a:lnSpc>
                <a:spcPct val="110000"/>
              </a:lnSpc>
              <a:spcBef>
                <a:spcPts val="700"/>
              </a:spcBef>
            </a:pPr>
            <a:r>
              <a:rPr lang="en-US" sz="1000" i="1" dirty="0">
                <a:latin typeface="Verdana"/>
                <a:cs typeface="Verdana"/>
              </a:rPr>
              <a:t>Would you try cultured meat? Or drink milk produced by yeast?</a:t>
            </a: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A2C7C8"/>
                </a:solidFill>
                <a:latin typeface="Georgia"/>
                <a:cs typeface="Georgia"/>
              </a:rPr>
              <a:t>PEOPLE ARE CREATIVE</a:t>
            </a:r>
            <a:endParaRPr lang="en-US" sz="1600" b="1" dirty="0">
              <a:solidFill>
                <a:srgbClr val="A2C7C8"/>
              </a:solidFill>
              <a:latin typeface="Georgia"/>
              <a:cs typeface="Georgia"/>
            </a:endParaRPr>
          </a:p>
        </p:txBody>
      </p:sp>
      <p:sp>
        <p:nvSpPr>
          <p:cNvPr id="9" name="TextBox 8"/>
          <p:cNvSpPr txBox="1"/>
          <p:nvPr/>
        </p:nvSpPr>
        <p:spPr>
          <a:xfrm>
            <a:off x="3831515" y="2196882"/>
            <a:ext cx="1968152" cy="817803"/>
          </a:xfrm>
          <a:prstGeom prst="rect">
            <a:avLst/>
          </a:prstGeom>
          <a:noFill/>
        </p:spPr>
        <p:txBody>
          <a:bodyPr wrap="square" lIns="78373" tIns="39187" rIns="78373" bIns="39187" rtlCol="0">
            <a:spAutoFit/>
          </a:bodyPr>
          <a:lstStyle/>
          <a:p>
            <a:r>
              <a:rPr lang="en-US" sz="800" dirty="0">
                <a:latin typeface="Verdana"/>
                <a:cs typeface="Verdana"/>
              </a:rPr>
              <a:t>Researchers can grow beef and chicken meat in a lab without genetic </a:t>
            </a:r>
            <a:r>
              <a:rPr lang="en-US" sz="800" dirty="0" smtClean="0">
                <a:latin typeface="Verdana"/>
                <a:cs typeface="Verdana"/>
              </a:rPr>
              <a:t>modification</a:t>
            </a:r>
            <a:r>
              <a:rPr lang="en-US" sz="800" dirty="0">
                <a:latin typeface="Verdana"/>
                <a:cs typeface="Verdana"/>
              </a:rPr>
              <a:t>. Combining techniques from biology and engineering, they culture the animals’ cells to form tissues.</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l="16667" t="13987" b="8352"/>
          <a:stretch/>
        </p:blipFill>
        <p:spPr bwMode="auto">
          <a:xfrm>
            <a:off x="3879291" y="1063195"/>
            <a:ext cx="1828800" cy="113368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70050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rankenstein Background Pages.pdf"/>
          <p:cNvPicPr>
            <a:picLocks noChangeAspect="1"/>
          </p:cNvPicPr>
          <p:nvPr/>
        </p:nvPicPr>
        <p:blipFill rotWithShape="1">
          <a:blip r:embed="rId2" cstate="print">
            <a:extLst>
              <a:ext uri="{28A0092B-C50C-407E-A947-70E740481C1C}">
                <a14:useLocalDpi xmlns:a14="http://schemas.microsoft.com/office/drawing/2010/main"/>
              </a:ext>
            </a:extLst>
          </a:blip>
          <a:srcRect b="7563"/>
          <a:stretch/>
        </p:blipFill>
        <p:spPr>
          <a:xfrm flipH="1">
            <a:off x="-15441" y="0"/>
            <a:ext cx="6400800" cy="4572000"/>
          </a:xfrm>
          <a:prstGeom prst="rect">
            <a:avLst/>
          </a:prstGeom>
        </p:spPr>
      </p:pic>
      <p:sp>
        <p:nvSpPr>
          <p:cNvPr id="11" name="Rectangle 10"/>
          <p:cNvSpPr/>
          <p:nvPr/>
        </p:nvSpPr>
        <p:spPr>
          <a:xfrm>
            <a:off x="381783" y="468199"/>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2431065"/>
          </a:xfrm>
          <a:prstGeom prst="rect">
            <a:avLst/>
          </a:prstGeom>
          <a:noFill/>
        </p:spPr>
        <p:txBody>
          <a:bodyPr wrap="square" lIns="78373" tIns="39187" rIns="78373" bIns="39187" rtlCol="0">
            <a:spAutoFit/>
          </a:bodyPr>
          <a:lstStyle/>
          <a:p>
            <a:pPr>
              <a:lnSpc>
                <a:spcPct val="110000"/>
              </a:lnSpc>
              <a:spcBef>
                <a:spcPts val="600"/>
              </a:spcBef>
            </a:pPr>
            <a:r>
              <a:rPr lang="en-US" sz="1000" b="1" dirty="0">
                <a:latin typeface="Verdana"/>
                <a:cs typeface="Verdana"/>
              </a:rPr>
              <a:t>Mary Shelley’s novel </a:t>
            </a:r>
            <a:r>
              <a:rPr lang="en-US" sz="1000" b="1" i="1" dirty="0">
                <a:latin typeface="Verdana"/>
                <a:cs typeface="Verdana"/>
              </a:rPr>
              <a:t>Frankenstein</a:t>
            </a:r>
            <a:r>
              <a:rPr lang="en-US" sz="1000" b="1" dirty="0">
                <a:latin typeface="Verdana"/>
                <a:cs typeface="Verdana"/>
              </a:rPr>
              <a:t> tells the story of a man who builds a creature and brings it to life—but </a:t>
            </a:r>
            <a:r>
              <a:rPr lang="en-US" sz="1000" b="1" dirty="0" smtClean="0">
                <a:latin typeface="Verdana"/>
                <a:cs typeface="Verdana"/>
              </a:rPr>
              <a:t>isn’t prepared for what happens next. </a:t>
            </a:r>
            <a:endParaRPr lang="en-US" sz="1000" dirty="0">
              <a:latin typeface="Verdana"/>
              <a:cs typeface="Verdana"/>
            </a:endParaRPr>
          </a:p>
          <a:p>
            <a:pPr>
              <a:lnSpc>
                <a:spcPct val="110000"/>
              </a:lnSpc>
              <a:spcBef>
                <a:spcPts val="600"/>
              </a:spcBef>
            </a:pPr>
            <a:r>
              <a:rPr lang="en-US" sz="1000" dirty="0">
                <a:latin typeface="Verdana"/>
                <a:cs typeface="Verdana"/>
              </a:rPr>
              <a:t>Victor Frankenstein expects to feel proud of himself when he discovers the secret of life. Instead, he is disgusted by his creature. He lets it run away and fend for itself. He doesn’t take care of it or teach it right from wrong</a:t>
            </a:r>
            <a:r>
              <a:rPr lang="en-US" sz="1000" dirty="0" smtClean="0">
                <a:latin typeface="Verdana"/>
                <a:cs typeface="Verdana"/>
              </a:rPr>
              <a:t>.</a:t>
            </a:r>
          </a:p>
          <a:p>
            <a:pPr>
              <a:lnSpc>
                <a:spcPct val="110000"/>
              </a:lnSpc>
              <a:spcBef>
                <a:spcPts val="600"/>
              </a:spcBef>
            </a:pPr>
            <a:r>
              <a:rPr lang="en-US" sz="1000" i="1" dirty="0">
                <a:latin typeface="Verdana"/>
                <a:cs typeface="Verdana"/>
              </a:rPr>
              <a:t>Did Frankenstein spend too much time working on his experiments, and not enough time thinking about what might happen if he succeeded?</a:t>
            </a: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A2C7C8"/>
                </a:solidFill>
                <a:latin typeface="Georgia"/>
                <a:cs typeface="Georgia"/>
              </a:rPr>
              <a:t>MONSTER OR MISTREATED?</a:t>
            </a:r>
            <a:endParaRPr lang="en-US" sz="1600" b="1" dirty="0">
              <a:solidFill>
                <a:srgbClr val="A2C7C8"/>
              </a:solidFill>
              <a:latin typeface="Georgia"/>
              <a:cs typeface="Georgia"/>
            </a:endParaRPr>
          </a:p>
        </p:txBody>
      </p:sp>
      <p:pic>
        <p:nvPicPr>
          <p:cNvPr id="8" name="Picture 7" descr="Macintosh HD:Users:raeostman:Documents:ASU - Frankenstein:Footlocker kits:activity development:z images:wikimedia and public domain:800px-Frankenstein's_monster_Boris_Karloff_public domain.jpg"/>
          <p:cNvPicPr>
            <a:picLocks noChangeAspect="1"/>
          </p:cNvPicPr>
          <p:nvPr/>
        </p:nvPicPr>
        <p:blipFill rotWithShape="1">
          <a:blip r:embed="rId3" cstate="print">
            <a:extLst>
              <a:ext uri="{28A0092B-C50C-407E-A947-70E740481C1C}">
                <a14:useLocalDpi xmlns:a14="http://schemas.microsoft.com/office/drawing/2010/main"/>
              </a:ext>
            </a:extLst>
          </a:blip>
          <a:srcRect l="6452" r="11142" b="15920"/>
          <a:stretch/>
        </p:blipFill>
        <p:spPr bwMode="auto">
          <a:xfrm>
            <a:off x="3917902" y="806513"/>
            <a:ext cx="1828800" cy="2341485"/>
          </a:xfrm>
          <a:prstGeom prst="rect">
            <a:avLst/>
          </a:prstGeom>
          <a:noFill/>
          <a:ln>
            <a:noFill/>
          </a:ln>
        </p:spPr>
      </p:pic>
      <p:sp>
        <p:nvSpPr>
          <p:cNvPr id="9" name="TextBox 8"/>
          <p:cNvSpPr txBox="1"/>
          <p:nvPr/>
        </p:nvSpPr>
        <p:spPr>
          <a:xfrm>
            <a:off x="3839981" y="3163576"/>
            <a:ext cx="1968151" cy="817803"/>
          </a:xfrm>
          <a:prstGeom prst="rect">
            <a:avLst/>
          </a:prstGeom>
          <a:noFill/>
        </p:spPr>
        <p:txBody>
          <a:bodyPr wrap="square" lIns="78373" tIns="39187" rIns="78373" bIns="39187" rtlCol="0">
            <a:spAutoFit/>
          </a:bodyPr>
          <a:lstStyle/>
          <a:p>
            <a:r>
              <a:rPr lang="en-US" sz="800" dirty="0">
                <a:latin typeface="Verdana"/>
                <a:cs typeface="Verdana"/>
              </a:rPr>
              <a:t>Actor Boris Karloff tried to show the humanity of Frankenstein’s creature. Karloff played the character in many Hollywood movies.</a:t>
            </a:r>
          </a:p>
          <a:p>
            <a:endParaRPr lang="en-US" sz="800" dirty="0">
              <a:latin typeface="Verdana"/>
              <a:cs typeface="Verdana"/>
            </a:endParaRPr>
          </a:p>
        </p:txBody>
      </p:sp>
    </p:spTree>
    <p:extLst>
      <p:ext uri="{BB962C8B-B14F-4D97-AF65-F5344CB8AC3E}">
        <p14:creationId xmlns:p14="http://schemas.microsoft.com/office/powerpoint/2010/main" val="700505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3529</TotalTime>
  <Words>1195</Words>
  <Application>Microsoft Macintosh PowerPoint</Application>
  <PresentationFormat>Custom</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INNOVATION</vt:lpstr>
      <vt:lpstr>PowerPoint Presentation</vt:lpstr>
      <vt:lpstr>PowerPoint Presentation</vt:lpstr>
    </vt:vector>
  </TitlesOfParts>
  <Company>Arizona State University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Ostman</dc:creator>
  <cp:lastModifiedBy>Microsoft Office User</cp:lastModifiedBy>
  <cp:revision>134</cp:revision>
  <dcterms:created xsi:type="dcterms:W3CDTF">2017-04-08T18:32:38Z</dcterms:created>
  <dcterms:modified xsi:type="dcterms:W3CDTF">2018-01-28T18:12:08Z</dcterms:modified>
</cp:coreProperties>
</file>