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67" r:id="rId4"/>
    <p:sldId id="258" r:id="rId5"/>
    <p:sldId id="257" r:id="rId6"/>
    <p:sldId id="259" r:id="rId7"/>
    <p:sldId id="263" r:id="rId8"/>
    <p:sldId id="266" r:id="rId9"/>
    <p:sldId id="264" r:id="rId10"/>
    <p:sldId id="265" r:id="rId11"/>
    <p:sldId id="261" r:id="rId12"/>
    <p:sldId id="275" r:id="rId13"/>
    <p:sldId id="260" r:id="rId14"/>
    <p:sldId id="274" r:id="rId15"/>
    <p:sldId id="276" r:id="rId16"/>
    <p:sldId id="278" r:id="rId17"/>
    <p:sldId id="268" r:id="rId18"/>
    <p:sldId id="270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22A6"/>
    <a:srgbClr val="0000FF"/>
    <a:srgbClr val="A148E4"/>
    <a:srgbClr val="A44CE6"/>
    <a:srgbClr val="9933FF"/>
    <a:srgbClr val="6600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831" autoAdjust="0"/>
  </p:normalViewPr>
  <p:slideViewPr>
    <p:cSldViewPr>
      <p:cViewPr>
        <p:scale>
          <a:sx n="55" d="100"/>
          <a:sy n="55" d="100"/>
        </p:scale>
        <p:origin x="-2216" y="-464"/>
      </p:cViewPr>
      <p:guideLst>
        <p:guide orient="horz" pos="1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A1643-059D-4590-9BFB-BA40A52F5552}" type="datetimeFigureOut">
              <a:rPr lang="en-US" smtClean="0"/>
              <a:t>6/18/15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DB834-53E5-4C6A-91C5-764AC465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6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School Programs:</a:t>
            </a:r>
          </a:p>
          <a:p>
            <a:pPr lvl="1"/>
            <a:r>
              <a:rPr lang="en-US" sz="2000" dirty="0" smtClean="0"/>
              <a:t>26 classroom programs</a:t>
            </a:r>
          </a:p>
          <a:p>
            <a:pPr lvl="1"/>
            <a:r>
              <a:rPr lang="en-US" sz="2000" dirty="0" smtClean="0"/>
              <a:t>5 auditorium programs</a:t>
            </a:r>
          </a:p>
          <a:p>
            <a:pPr lvl="1"/>
            <a:r>
              <a:rPr lang="en-US" sz="2000" dirty="0" smtClean="0"/>
              <a:t>3 family science nights</a:t>
            </a:r>
          </a:p>
          <a:p>
            <a:pPr lvl="1"/>
            <a:r>
              <a:rPr lang="en-US" sz="2000" dirty="0" smtClean="0"/>
              <a:t>6 Portable Universe programs</a:t>
            </a:r>
          </a:p>
          <a:p>
            <a:pPr lvl="1"/>
            <a:r>
              <a:rPr lang="en-US" sz="2000" dirty="0" smtClean="0"/>
              <a:t>8 </a:t>
            </a:r>
            <a:r>
              <a:rPr lang="en-US" sz="2000" dirty="0" err="1" smtClean="0"/>
              <a:t>ScienceCast</a:t>
            </a:r>
            <a:r>
              <a:rPr lang="en-US" sz="2000" dirty="0" smtClean="0"/>
              <a:t> distance learning programs</a:t>
            </a:r>
          </a:p>
          <a:p>
            <a:pPr lvl="1"/>
            <a:r>
              <a:rPr lang="en-US" sz="2000" dirty="0" smtClean="0"/>
              <a:t>Library</a:t>
            </a:r>
          </a:p>
          <a:p>
            <a:pPr lvl="1"/>
            <a:r>
              <a:rPr lang="en-US" sz="2000" dirty="0" smtClean="0"/>
              <a:t>Homeschool</a:t>
            </a:r>
          </a:p>
          <a:p>
            <a:r>
              <a:rPr lang="en-US" sz="2400" dirty="0" smtClean="0"/>
              <a:t>Public Programs:</a:t>
            </a:r>
          </a:p>
          <a:p>
            <a:pPr lvl="1"/>
            <a:r>
              <a:rPr lang="en-US" sz="2000" dirty="0" smtClean="0"/>
              <a:t>Camps</a:t>
            </a:r>
          </a:p>
          <a:p>
            <a:pPr lvl="1"/>
            <a:r>
              <a:rPr lang="en-US" sz="2000" dirty="0" smtClean="0"/>
              <a:t>Discovery Days</a:t>
            </a:r>
          </a:p>
          <a:p>
            <a:pPr lvl="1"/>
            <a:r>
              <a:rPr lang="en-US" sz="2000" dirty="0" smtClean="0"/>
              <a:t>Late Nights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 do A</a:t>
            </a:r>
            <a:r>
              <a:rPr lang="en-US" baseline="0" dirty="0" smtClean="0"/>
              <a:t> LOT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Nano has been incorporated into almost all of these types of programs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Programs are often booked as outreaches for afterschool programs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DB834-53E5-4C6A-91C5-764AC465E6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0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DB834-53E5-4C6A-91C5-764AC465E6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42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Summary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Nine stations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nanoscience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world around us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 to biology, chemistry, physics and engineering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free of charge to: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elementary schools (K-5)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intermediate schools (5-7)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How did you come up with the idea?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Other successful science nights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Reach a wide range of students and families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What audiences were you trying to reach?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Under-served communities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Elementary/middle school-aged children</a:t>
            </a:r>
            <a:r>
              <a:rPr lang="en-US" baseline="0" dirty="0" smtClean="0"/>
              <a:t> and their families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Did you use NISE resources? Which ones?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DB834-53E5-4C6A-91C5-764AC465E6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84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DB834-53E5-4C6A-91C5-764AC465E6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70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 materials to each school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parents,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teachers, or older student volunteers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stations throughout the night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content was presented in both English and Spanish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least one bilingual museum educator was present at each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DB834-53E5-4C6A-91C5-764AC465E6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61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DB834-53E5-4C6A-91C5-764AC465E6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69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DB834-53E5-4C6A-91C5-764AC465E6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2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Issues? (bilingual educator)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Troubleshooting?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What</a:t>
            </a:r>
            <a:r>
              <a:rPr lang="en-US" baseline="0" dirty="0" smtClean="0"/>
              <a:t> would you change?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DB834-53E5-4C6A-91C5-764AC465E6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6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B14E-7252-4890-98EF-5D614B6B7D05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8CA0-17D4-4F9D-97AE-123837B1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B14E-7252-4890-98EF-5D614B6B7D05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8CA0-17D4-4F9D-97AE-123837B1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0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B14E-7252-4890-98EF-5D614B6B7D05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8CA0-17D4-4F9D-97AE-123837B1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B14E-7252-4890-98EF-5D614B6B7D05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8CA0-17D4-4F9D-97AE-123837B1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2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B14E-7252-4890-98EF-5D614B6B7D05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8CA0-17D4-4F9D-97AE-123837B1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6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B14E-7252-4890-98EF-5D614B6B7D05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8CA0-17D4-4F9D-97AE-123837B1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B14E-7252-4890-98EF-5D614B6B7D05}" type="datetimeFigureOut">
              <a:rPr lang="en-US" smtClean="0"/>
              <a:t>6/18/15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8CA0-17D4-4F9D-97AE-123837B1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2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B14E-7252-4890-98EF-5D614B6B7D05}" type="datetimeFigureOut">
              <a:rPr lang="en-US" smtClean="0"/>
              <a:t>6/18/15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8CA0-17D4-4F9D-97AE-123837B1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8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B14E-7252-4890-98EF-5D614B6B7D05}" type="datetimeFigureOut">
              <a:rPr lang="en-US" smtClean="0"/>
              <a:t>6/18/15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8CA0-17D4-4F9D-97AE-123837B1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6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B14E-7252-4890-98EF-5D614B6B7D05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8CA0-17D4-4F9D-97AE-123837B1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B14E-7252-4890-98EF-5D614B6B7D05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8CA0-17D4-4F9D-97AE-123837B1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0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7B14E-7252-4890-98EF-5D614B6B7D05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B8CA0-17D4-4F9D-97AE-123837B1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7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O:\Education\Public Programs\Gallery Experience\Science Trivia\Templates\20150126_GalleryExperiencePresenters_ScienceTrivia_PowerPointBackground_v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25908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8A22A6"/>
                </a:solidFill>
              </a:rPr>
              <a:t>Nano is Everywhere! </a:t>
            </a:r>
            <a:r>
              <a:rPr lang="en-US" dirty="0" smtClean="0">
                <a:solidFill>
                  <a:srgbClr val="8A22A6"/>
                </a:solidFill>
              </a:rPr>
              <a:t/>
            </a:r>
            <a:br>
              <a:rPr lang="en-US" dirty="0" smtClean="0">
                <a:solidFill>
                  <a:srgbClr val="8A22A6"/>
                </a:solidFill>
              </a:rPr>
            </a:br>
            <a:r>
              <a:rPr lang="en-US" sz="3200" dirty="0" smtClean="0">
                <a:solidFill>
                  <a:srgbClr val="8A22A6"/>
                </a:solidFill>
              </a:rPr>
              <a:t>Nanoscience Family Science Night</a:t>
            </a:r>
            <a:endParaRPr lang="en-US" sz="3200" dirty="0">
              <a:solidFill>
                <a:srgbClr val="8A22A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819400"/>
            <a:ext cx="5410200" cy="1733866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Jessica Liken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Lead Educator – Physical Science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and Chemistry Programs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Perot Museum of Nature and Science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Dallas, Texas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7" name="Picture 3" descr="perot logo outlin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4648200"/>
            <a:ext cx="1849188" cy="84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Jessica Lik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390" y="2850184"/>
            <a:ext cx="2642210" cy="264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6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O:\Education\Public Programs\Gallery Experience\Science Trivia\Templates\20150126_GalleryExperiencePresenters_ScienceTrivia_PowerPointBackground_v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8A22A6"/>
                </a:solidFill>
              </a:rPr>
              <a:t>Thin Films</a:t>
            </a:r>
            <a:endParaRPr lang="en-US" dirty="0">
              <a:solidFill>
                <a:srgbClr val="8A22A6"/>
              </a:solidFill>
            </a:endParaRPr>
          </a:p>
        </p:txBody>
      </p:sp>
      <p:pic>
        <p:nvPicPr>
          <p:cNvPr id="6" name="Picture 4" descr="O:\Education\Divisions\School Programs\Curriculum\Nano is Everywhere! Family Science Night\School Pictures\Kramer Elementary\20140130_1809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4933" y="2057400"/>
            <a:ext cx="555413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81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O:\Education\Public Programs\Gallery Experience\Science Trivia\Templates\20150126_GalleryExperiencePresenters_ScienceTrivia_PowerPointBackground_v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8A22A6"/>
                </a:solidFill>
              </a:rPr>
              <a:t>Never Wet</a:t>
            </a:r>
            <a:endParaRPr lang="en-US" dirty="0">
              <a:solidFill>
                <a:srgbClr val="8A22A6"/>
              </a:solidFill>
            </a:endParaRPr>
          </a:p>
        </p:txBody>
      </p:sp>
      <p:pic>
        <p:nvPicPr>
          <p:cNvPr id="11" name="Picture 5" descr="O:\Education\Divisions\School Programs\Curriculum\Nano is Everywhere! Family Science Night\School Pictures\Kramer Elementary\20140130_1809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052" y="2057400"/>
            <a:ext cx="609600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06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O:\Education\Public Programs\Gallery Experience\Science Trivia\Templates\20150126_GalleryExperiencePresenters_ScienceTrivia_PowerPointBackground_v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A22A6"/>
                </a:solidFill>
              </a:rPr>
              <a:t>UV Beads</a:t>
            </a:r>
            <a:endParaRPr lang="en-US" dirty="0">
              <a:solidFill>
                <a:srgbClr val="8A22A6"/>
              </a:solidFill>
            </a:endParaRPr>
          </a:p>
        </p:txBody>
      </p:sp>
      <p:pic>
        <p:nvPicPr>
          <p:cNvPr id="16387" name="Picture 3" descr="O:\Education\Divisions\School Programs\Curriculum\Nano is Everywhere! Family Science Night\School Pictures\Kramer Elementary\20140130_18072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6800" y="2594812"/>
            <a:ext cx="328458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O:\Education\Divisions\School Programs\Curriculum\Nano is Everywhere! Family Science Night\School Pictures\Kramer Elementary\20140130_18463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2590800"/>
            <a:ext cx="3690498" cy="249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4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O:\Education\Public Programs\Gallery Experience\Science Trivia\Templates\20150126_GalleryExperiencePresenters_ScienceTrivia_PowerPointBackground_v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020" y="465459"/>
            <a:ext cx="4191000" cy="27432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8A22A6"/>
                </a:solidFill>
              </a:rPr>
              <a:t>Buckyballs</a:t>
            </a:r>
            <a:r>
              <a:rPr lang="en-US" dirty="0" smtClean="0">
                <a:solidFill>
                  <a:srgbClr val="8A22A6"/>
                </a:solidFill>
              </a:rPr>
              <a:t> &amp; Carbon Nanotubes</a:t>
            </a:r>
            <a:endParaRPr lang="en-US" dirty="0">
              <a:solidFill>
                <a:srgbClr val="8A22A6"/>
              </a:solidFill>
            </a:endParaRPr>
          </a:p>
        </p:txBody>
      </p:sp>
      <p:pic>
        <p:nvPicPr>
          <p:cNvPr id="4099" name="Picture 3" descr="O:\Education\Divisions\School Programs\Curriculum\Nano is Everywhere! Family Science Night\School Pictures\Kramer Elementary\20140130_1806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7137" y="3137262"/>
            <a:ext cx="2937933" cy="16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:\Education\Divisions\School Programs\Curriculum\Nano is Everywhere! Family Science Night\School Pictures\Kramer Elementary\20140130_18372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387101">
            <a:off x="1114597" y="3340389"/>
            <a:ext cx="1781818" cy="235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:\Education\Divisions\School Programs\Curriculum\Nano is Everywhere! Family Science Night\School Pictures\Kramer Elementary\20140130_18413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3551501" cy="199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O:\Education\Divisions\School Programs\Curriculum\Nano is Everywhere! Family Science Night\School Pictures\Kramer Elementary\20140130_18422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88010">
            <a:off x="6694618" y="3157118"/>
            <a:ext cx="1580620" cy="2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75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O:\Education\Public Programs\Gallery Experience\Science Trivia\Templates\20150126_GalleryExperiencePresenters_ScienceTrivia_PowerPointBackground_v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74821"/>
            <a:ext cx="3946237" cy="1143000"/>
          </a:xfrm>
        </p:spPr>
        <p:txBody>
          <a:bodyPr/>
          <a:lstStyle/>
          <a:p>
            <a:r>
              <a:rPr lang="en-US" dirty="0" smtClean="0">
                <a:solidFill>
                  <a:srgbClr val="8A22A6"/>
                </a:solidFill>
              </a:rPr>
              <a:t>Nano Gold</a:t>
            </a:r>
            <a:endParaRPr lang="en-US" dirty="0">
              <a:solidFill>
                <a:srgbClr val="8A22A6"/>
              </a:solidFill>
            </a:endParaRPr>
          </a:p>
        </p:txBody>
      </p:sp>
      <p:pic>
        <p:nvPicPr>
          <p:cNvPr id="7" name="Picture 4" descr="O:\Education\Divisions\School Programs\Curriculum\Nano is Everywhere! Family Science Night\School Pictures\Kramer Elementary\20140130_1814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2518833" cy="447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O:\Education\Divisions\School Programs\Curriculum\Nano is Everywhere! Family Science Night\School Pictures\Kramer Elementary\20140130_1840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40398">
            <a:off x="1407838" y="2907661"/>
            <a:ext cx="3546436" cy="231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4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O:\Education\Public Programs\Gallery Experience\Science Trivia\Templates\20150126_GalleryExperiencePresenters_ScienceTrivia_PowerPointBackground_v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914400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A22A6"/>
                </a:solidFill>
              </a:rPr>
              <a:t>Other </a:t>
            </a:r>
            <a:br>
              <a:rPr lang="en-US" dirty="0" smtClean="0">
                <a:solidFill>
                  <a:srgbClr val="8A22A6"/>
                </a:solidFill>
              </a:rPr>
            </a:br>
            <a:r>
              <a:rPr lang="en-US" dirty="0" smtClean="0">
                <a:solidFill>
                  <a:srgbClr val="8A22A6"/>
                </a:solidFill>
              </a:rPr>
              <a:t>Stations</a:t>
            </a:r>
            <a:endParaRPr lang="en-US" dirty="0">
              <a:solidFill>
                <a:srgbClr val="8A22A6"/>
              </a:solidFill>
            </a:endParaRPr>
          </a:p>
        </p:txBody>
      </p:sp>
      <p:pic>
        <p:nvPicPr>
          <p:cNvPr id="18434" name="Picture 2" descr="O:\Education\Divisions\School Programs\Curriculum\Nano is Everywhere! Family Science Night\School Pictures\Kramer Elementary\20140130_18275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35842">
            <a:off x="5668532" y="2715969"/>
            <a:ext cx="2149024" cy="266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O:\Education\Divisions\School Programs\Curriculum\Nano is Everywhere! Family Science Night\School Pictures\Kramer Elementary\20140130_1837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631" y="3429000"/>
            <a:ext cx="4063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O:\Education\Divisions\School Programs\Curriculum\Nano is Everywhere! Family Science Night\School Pictures\Kramer Elementary\20140130_18383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6709" y="914400"/>
            <a:ext cx="282669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05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O:\Education\Public Programs\Gallery Experience\Science Trivia\Templates\20150126_GalleryExperiencePresenters_ScienceTrivia_PowerPointBackground_v2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  <a:reflection stA="18000" endPos="65000" dist="50800" dir="5400000" sy="-100000" algn="bl" rotWithShape="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609600"/>
            <a:ext cx="5676900" cy="762000"/>
          </a:xfrm>
          <a:solidFill>
            <a:schemeClr val="bg1"/>
          </a:solidFill>
          <a:ln w="127000"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What did we learn?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981200"/>
            <a:ext cx="4191000" cy="4191000"/>
          </a:xfrm>
          <a:solidFill>
            <a:schemeClr val="bg1"/>
          </a:solidFill>
          <a:ln w="127000"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Feedback surveys</a:t>
            </a:r>
          </a:p>
          <a:p>
            <a:r>
              <a:rPr lang="en-US" dirty="0" smtClean="0"/>
              <a:t>Most stations were successful </a:t>
            </a:r>
          </a:p>
          <a:p>
            <a:r>
              <a:rPr lang="en-US" dirty="0" smtClean="0"/>
              <a:t>Liked hands-on activities more than just looking at something cool</a:t>
            </a:r>
          </a:p>
          <a:p>
            <a:r>
              <a:rPr lang="en-US" dirty="0" smtClean="0"/>
              <a:t>Schools wanted to have the program again!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5492" y="2133600"/>
            <a:ext cx="2950308" cy="396240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43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O:\Education\Public Programs\Gallery Experience\Science Trivia\Templates\20150126_GalleryExperiencePresenters_ScienceTrivia_PowerPointBackground_v2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  <a:reflection stA="18000" endPos="65000" dist="50800" dir="5400000" sy="-100000" algn="bl" rotWithShape="0"/>
          </a:effectLst>
          <a:ex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304800"/>
            <a:ext cx="5943600" cy="685800"/>
          </a:xfrm>
          <a:solidFill>
            <a:schemeClr val="bg1"/>
          </a:solidFill>
          <a:ln w="1270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2014-2015 School Year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513130"/>
            <a:ext cx="2895600" cy="1312698"/>
          </a:xfrm>
          <a:solidFill>
            <a:schemeClr val="bg1"/>
          </a:solidFill>
          <a:ln w="127000"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17 schools</a:t>
            </a:r>
          </a:p>
          <a:p>
            <a:r>
              <a:rPr lang="en-US" dirty="0" smtClean="0"/>
              <a:t>3400 students</a:t>
            </a:r>
          </a:p>
        </p:txBody>
      </p:sp>
      <p:pic>
        <p:nvPicPr>
          <p:cNvPr id="9" name="Picture 2" descr="O:\Education\Divisions\School Programs\Curriculum\Nano is Everywhere! Family Science Night\School Pictures\Kramer Elementary\20140130_18124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1600" y="1530429"/>
            <a:ext cx="3431387" cy="2743200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 descr="O:\Education\Divisions\School Programs\Curriculum\Nano is Everywhere! Family Science Night\School Pictures\Kramer Elementary\20140130_18140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7200" y="4668253"/>
            <a:ext cx="2196354" cy="1885950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O:\Education\Divisions\School Programs\Curriculum\Nano is Everywhere! Family Science Night\School Pictures\Kramer Elementary\20140130_18130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3278094" cy="1843928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75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O:\Education\Public Programs\Gallery Experience\Science Trivia\Templates\20150126_GalleryExperiencePresenters_ScienceTrivia_PowerPointBackground_v2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074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  <a:reflection stA="18000" endPos="65000" dist="50800" dir="5400000" sy="-100000" algn="bl" rotWithShape="0"/>
          </a:effectLst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341" y="1371601"/>
            <a:ext cx="5824059" cy="2495549"/>
          </a:xfrm>
          <a:solidFill>
            <a:schemeClr val="bg1"/>
          </a:solidFill>
          <a:ln w="1270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600" dirty="0" smtClean="0"/>
              <a:t>Rename: “Super Small: Nanotechnology Family Science Night”</a:t>
            </a:r>
          </a:p>
          <a:p>
            <a:r>
              <a:rPr lang="en-US" sz="2600" dirty="0" smtClean="0"/>
              <a:t>New and updated stations</a:t>
            </a:r>
          </a:p>
          <a:p>
            <a:r>
              <a:rPr lang="en-US" sz="2600" dirty="0" smtClean="0"/>
              <a:t>Combine activities</a:t>
            </a:r>
          </a:p>
          <a:p>
            <a:r>
              <a:rPr lang="en-US" sz="2600" dirty="0" smtClean="0"/>
              <a:t>Collaboration</a:t>
            </a:r>
            <a:endParaRPr lang="en-US" sz="2600" dirty="0"/>
          </a:p>
        </p:txBody>
      </p:sp>
      <p:pic>
        <p:nvPicPr>
          <p:cNvPr id="5" name="Picture 3" descr="O:\Education\Divisions\School Programs\Curriculum\Nano is Everywhere! Family Science Night\School Pictures\Kramer Elementary\20140130_18131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1600" y="4479757"/>
            <a:ext cx="2594986" cy="1865451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</p:spPr>
      </p:pic>
      <p:pic>
        <p:nvPicPr>
          <p:cNvPr id="12289" name="Picture 1" descr="O:\Education\Divisions\School Programs\Curriculum\Nano is Everywhere! Family Science Night\School Pictures\Kramer Elementary\20140130_18100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1800" y="1676400"/>
            <a:ext cx="1774237" cy="219075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</p:spPr>
      </p:pic>
      <p:pic>
        <p:nvPicPr>
          <p:cNvPr id="10" name="Picture 5" descr="O:\Education\Divisions\School Programs\Curriculum\Nano is Everywhere! Family Science Night\School Pictures\Kramer Elementary\20140130_183306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7586" y="4250584"/>
            <a:ext cx="3414203" cy="2102645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</p:spPr>
      </p:pic>
      <p:sp>
        <p:nvSpPr>
          <p:cNvPr id="14" name="Title 4"/>
          <p:cNvSpPr txBox="1">
            <a:spLocks/>
          </p:cNvSpPr>
          <p:nvPr/>
        </p:nvSpPr>
        <p:spPr>
          <a:xfrm>
            <a:off x="1524000" y="304800"/>
            <a:ext cx="5943600" cy="6858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2015-2016 School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4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O:\Education\Public Programs\Gallery Experience\Science Trivia\Templates\20150126_GalleryExperiencePresenters_ScienceTrivia_PowerPointBackground_v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25908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8A22A6"/>
                </a:solidFill>
              </a:rPr>
              <a:t>Nano is Everywhere! </a:t>
            </a:r>
            <a:r>
              <a:rPr lang="en-US" dirty="0" smtClean="0">
                <a:solidFill>
                  <a:srgbClr val="8A22A6"/>
                </a:solidFill>
              </a:rPr>
              <a:t/>
            </a:r>
            <a:br>
              <a:rPr lang="en-US" dirty="0" smtClean="0">
                <a:solidFill>
                  <a:srgbClr val="8A22A6"/>
                </a:solidFill>
              </a:rPr>
            </a:br>
            <a:r>
              <a:rPr lang="en-US" sz="3200" dirty="0" smtClean="0">
                <a:solidFill>
                  <a:srgbClr val="8A22A6"/>
                </a:solidFill>
              </a:rPr>
              <a:t>Nanoscience Family Science Night</a:t>
            </a:r>
            <a:endParaRPr lang="en-US" sz="3200" dirty="0">
              <a:solidFill>
                <a:srgbClr val="8A22A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819400"/>
            <a:ext cx="5410200" cy="1733866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Jessica Liken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Lead Educator – Physical Science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and Chemistry Programs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Perot Museum of Nature and Science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Dallas, Texas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7" name="Picture 3" descr="perot logo outlin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1849188" cy="84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Jessica Lik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390" y="2850184"/>
            <a:ext cx="2642210" cy="264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01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:\Education\Public Programs\Gallery Experience\Science Trivia\Templates\20150126_GalleryExperiencePresenters_ScienceTrivia_PowerPointBackground_v2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  <a:reflection stA="18000" endPos="65000" dist="50800" dir="5400000" sy="-100000" algn="bl" rotWithShape="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010400" cy="838200"/>
          </a:xfrm>
          <a:solidFill>
            <a:schemeClr val="bg1"/>
          </a:solidFill>
          <a:ln w="127000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3400" dirty="0" smtClean="0"/>
              <a:t>Perot Museum of Nature and Science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5257800" cy="1752600"/>
          </a:xfrm>
          <a:solidFill>
            <a:schemeClr val="bg1"/>
          </a:solidFill>
          <a:ln w="1270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300" dirty="0" smtClean="0"/>
              <a:t>Opened December 1, 2012</a:t>
            </a:r>
          </a:p>
          <a:p>
            <a:r>
              <a:rPr lang="en-US" sz="2300" dirty="0" smtClean="0"/>
              <a:t>Member of NISE Network since 2011</a:t>
            </a:r>
          </a:p>
          <a:p>
            <a:r>
              <a:rPr lang="en-US" sz="2300" dirty="0" smtClean="0"/>
              <a:t>Use </a:t>
            </a:r>
            <a:r>
              <a:rPr lang="en-US" sz="2300" dirty="0" err="1" smtClean="0"/>
              <a:t>NanoDays</a:t>
            </a:r>
            <a:r>
              <a:rPr lang="en-US" sz="2300" dirty="0" smtClean="0"/>
              <a:t> materials in a number of programs and events</a:t>
            </a:r>
          </a:p>
        </p:txBody>
      </p:sp>
      <p:pic>
        <p:nvPicPr>
          <p:cNvPr id="15362" name="Picture 2" descr="M:\Perot Photos\Building Photos\Exterior Janik\_MG_1497_CornerOfPerotBuilding_FromMusicalGarden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4468" y="2298700"/>
            <a:ext cx="2387600" cy="3581400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M:\Perot Photos\Building Photos\Exterior Janik\_MG_0001 (2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4089400"/>
            <a:ext cx="3352800" cy="2235200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99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Education\Public Programs\Gallery Experience\Science Trivia\Templates\20150126_GalleryExperiencePresenters_ScienceTrivia_PowerPointBackground_v2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  <a:reflection stA="18000" endPos="65000" dist="50800" dir="5400000" sy="-100000" algn="bl" rotWithShape="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381000"/>
            <a:ext cx="4229100" cy="762000"/>
          </a:xfrm>
          <a:solidFill>
            <a:schemeClr val="bg1"/>
          </a:solidFill>
          <a:ln w="127000" cap="flat">
            <a:solidFill>
              <a:schemeClr val="bg1"/>
            </a:solidFill>
            <a:round/>
          </a:ln>
        </p:spPr>
        <p:txBody>
          <a:bodyPr>
            <a:normAutofit/>
          </a:bodyPr>
          <a:lstStyle/>
          <a:p>
            <a:r>
              <a:rPr lang="en-US" dirty="0" smtClean="0"/>
              <a:t>Team Nano</a:t>
            </a:r>
            <a:endParaRPr lang="en-US" dirty="0"/>
          </a:p>
        </p:txBody>
      </p:sp>
      <p:pic>
        <p:nvPicPr>
          <p:cNvPr id="11266" name="Picture 2" descr="O:\Education\Divisions\School Programs\Curriculum\Nano is Everywhere! Family Science Night\School Pictures\Kramer Elementary\20140130_19282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7627" y="1677147"/>
            <a:ext cx="6468747" cy="4723653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6028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:\Education\Public Programs\Gallery Experience\Science Trivia\Templates\20150126_GalleryExperiencePresenters_ScienceTrivia_PowerPointBackground_v2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  <a:reflection stA="18000" endPos="65000" dist="50800" dir="5400000" sy="-100000" algn="bl" rotWithShape="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5715000" cy="685800"/>
          </a:xfrm>
          <a:solidFill>
            <a:schemeClr val="bg1"/>
          </a:solidFill>
          <a:ln w="1270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Mini-Grant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58170"/>
            <a:ext cx="5715000" cy="4765987"/>
          </a:xfrm>
          <a:solidFill>
            <a:schemeClr val="bg1"/>
          </a:solidFill>
          <a:ln w="1270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“Nano is Everywhere! Nanoscience Family Science Night”</a:t>
            </a:r>
          </a:p>
          <a:p>
            <a:r>
              <a:rPr lang="en-US" sz="2800" dirty="0" smtClean="0"/>
              <a:t>Nine hands-on activity stations for students and families</a:t>
            </a:r>
          </a:p>
          <a:p>
            <a:r>
              <a:rPr lang="en-US" sz="2800" dirty="0" smtClean="0"/>
              <a:t>Combination of new </a:t>
            </a:r>
            <a:r>
              <a:rPr lang="en-US" sz="2800" dirty="0" err="1" smtClean="0"/>
              <a:t>nano</a:t>
            </a:r>
            <a:r>
              <a:rPr lang="en-US" sz="2800" dirty="0" smtClean="0"/>
              <a:t> activities and previous </a:t>
            </a:r>
            <a:r>
              <a:rPr lang="en-US" sz="2800" dirty="0" err="1" smtClean="0"/>
              <a:t>NanoDays</a:t>
            </a:r>
            <a:r>
              <a:rPr lang="en-US" sz="2800" dirty="0" smtClean="0"/>
              <a:t> kits</a:t>
            </a:r>
          </a:p>
          <a:p>
            <a:r>
              <a:rPr lang="en-US" sz="2800" dirty="0" smtClean="0"/>
              <a:t>Presented free of charge to eight local elementary and middle schools in under-served and under-developed communities</a:t>
            </a:r>
          </a:p>
          <a:p>
            <a:endParaRPr lang="en-US" sz="2300" dirty="0" smtClean="0"/>
          </a:p>
        </p:txBody>
      </p:sp>
      <p:pic>
        <p:nvPicPr>
          <p:cNvPr id="6" name="Picture 3" descr="O:\Education\Divisions\School Programs\Curriculum\Nano is Everywhere! Family Science Night\School Pictures\Kramer Elementary\20140130_18193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0" y="457199"/>
            <a:ext cx="1828800" cy="2600123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  <a:extLst/>
        </p:spPr>
      </p:pic>
      <p:sp>
        <p:nvSpPr>
          <p:cNvPr id="8" name="TextBox 7"/>
          <p:cNvSpPr txBox="1"/>
          <p:nvPr/>
        </p:nvSpPr>
        <p:spPr>
          <a:xfrm>
            <a:off x="1219200" y="3886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2" descr="O:\Education\Divisions\School Programs\Curriculum\Nano is Everywhere! Family Science Night\School Pictures\Kramer Elementary\20140130_18093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0" y="3439480"/>
            <a:ext cx="1828800" cy="2884677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93579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O:\Education\Public Programs\Gallery Experience\Science Trivia\Templates\20150126_GalleryExperiencePresenters_ScienceTrivia_PowerPointBackground_v2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  <a:reflection stA="18000" endPos="65000" dist="50800" dir="5400000" sy="-100000" algn="bl" rotWithShape="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5029200" cy="838200"/>
          </a:xfrm>
          <a:solidFill>
            <a:schemeClr val="bg1"/>
          </a:solidFill>
          <a:ln w="127000"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Student Passport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9735" y="1910057"/>
            <a:ext cx="3426065" cy="4448175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555" y="1905000"/>
            <a:ext cx="3428645" cy="4453232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43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:\Education\Public Programs\Gallery Experience\Science Trivia\Templates\20150126_GalleryExperiencePresenters_ScienceTrivia_PowerPointBackground_v2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691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  <a:reflection stA="18000" endPos="65000" dist="50800" dir="5400000" sy="-100000" algn="bl" rotWithShape="0"/>
          </a:effectLst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4201" y="609600"/>
            <a:ext cx="2438400" cy="1981200"/>
          </a:xfrm>
          <a:solidFill>
            <a:schemeClr val="bg1"/>
          </a:solidFill>
          <a:ln w="127000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dirty="0" smtClean="0"/>
              <a:t>Setup 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Training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5930" y="950870"/>
            <a:ext cx="3048000" cy="2060660"/>
          </a:xfrm>
          <a:solidFill>
            <a:schemeClr val="bg1"/>
          </a:solidFill>
          <a:ln w="12700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0591" y="3962400"/>
            <a:ext cx="4982818" cy="2551778"/>
          </a:xfrm>
          <a:solidFill>
            <a:schemeClr val="bg1"/>
          </a:solidFill>
          <a:ln w="127000">
            <a:solidFill>
              <a:schemeClr val="bg1"/>
            </a:solidFill>
          </a:ln>
        </p:spPr>
      </p:pic>
      <p:pic>
        <p:nvPicPr>
          <p:cNvPr id="3074" name="Picture 2" descr="O:\Education\Divisions\School Programs\Curriculum\Nano is Everywhere! Family Science Night\School Pictures\Kramer Elementary\20140130_175813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00000">
            <a:off x="6279739" y="652398"/>
            <a:ext cx="2097789" cy="287366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22715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O:\Education\Public Programs\Gallery Experience\Science Trivia\Templates\20150126_GalleryExperiencePresenters_ScienceTrivia_PowerPointBackground_v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1926" y="1295400"/>
            <a:ext cx="41148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8A22A6"/>
                </a:solidFill>
              </a:rPr>
              <a:t>Measure </a:t>
            </a:r>
            <a:r>
              <a:rPr lang="en-US" sz="5400" dirty="0" smtClean="0">
                <a:solidFill>
                  <a:srgbClr val="8A22A6"/>
                </a:solidFill>
              </a:rPr>
              <a:t/>
            </a:r>
            <a:br>
              <a:rPr lang="en-US" sz="5400" dirty="0" smtClean="0">
                <a:solidFill>
                  <a:srgbClr val="8A22A6"/>
                </a:solidFill>
              </a:rPr>
            </a:br>
            <a:r>
              <a:rPr lang="en-US" dirty="0" smtClean="0">
                <a:solidFill>
                  <a:srgbClr val="8A22A6"/>
                </a:solidFill>
              </a:rPr>
              <a:t>Yourself</a:t>
            </a:r>
            <a:endParaRPr lang="en-US" dirty="0">
              <a:solidFill>
                <a:srgbClr val="8A22A6"/>
              </a:solidFill>
            </a:endParaRPr>
          </a:p>
        </p:txBody>
      </p:sp>
      <p:pic>
        <p:nvPicPr>
          <p:cNvPr id="7170" name="Picture 2" descr="O:\Education\Divisions\School Programs\Curriculum\Nano is Everywhere! Family Science Night\School Pictures\Kramer Elementary\20140130_1817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8548" y="2895600"/>
            <a:ext cx="3966252" cy="223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O:\Education\Divisions\School Programs\Curriculum\Nano is Everywhere! Family Science Night\School Pictures\Kramer Elementary\20140130_1817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092200"/>
            <a:ext cx="25146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91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O:\Education\Public Programs\Gallery Experience\Science Trivia\Templates\20150126_GalleryExperiencePresenters_ScienceTrivia_PowerPointBackground_v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O:\Education\Divisions\School Programs\Curriculum\Nano is Everywhere! Family Science Night\School Pictures\Kramer Elementary\20140130_1837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238500"/>
            <a:ext cx="35052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:\Education\Divisions\School Programs\Curriculum\Nano is Everywhere! Family Science Night\School Pictures\Kramer Elementary\20140130_1804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265" y="3581400"/>
            <a:ext cx="352213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O:\Education\Divisions\School Programs\Curriculum\Nano is Everywhere! Family Science Night\School Pictures\Kramer Elementary\20140130_18495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54665">
            <a:off x="960862" y="3003469"/>
            <a:ext cx="3261473" cy="212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938825" y="1214437"/>
            <a:ext cx="2909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8A22A6"/>
                </a:solidFill>
              </a:rPr>
              <a:t>Mystery Box</a:t>
            </a:r>
            <a:endParaRPr lang="en-US" dirty="0">
              <a:solidFill>
                <a:srgbClr val="8A22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O:\Education\Public Programs\Gallery Experience\Science Trivia\Templates\20150126_GalleryExperiencePresenters_ScienceTrivia_PowerPointBackground_v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968" y="914400"/>
            <a:ext cx="5719466" cy="2743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A22A6"/>
                </a:solidFill>
              </a:rPr>
              <a:t>Macro, </a:t>
            </a:r>
            <a:br>
              <a:rPr lang="en-US" dirty="0" smtClean="0">
                <a:solidFill>
                  <a:srgbClr val="8A22A6"/>
                </a:solidFill>
              </a:rPr>
            </a:br>
            <a:r>
              <a:rPr lang="en-US" dirty="0" smtClean="0">
                <a:solidFill>
                  <a:srgbClr val="8A22A6"/>
                </a:solidFill>
              </a:rPr>
              <a:t>Micro, </a:t>
            </a:r>
            <a:br>
              <a:rPr lang="en-US" dirty="0" smtClean="0">
                <a:solidFill>
                  <a:srgbClr val="8A22A6"/>
                </a:solidFill>
              </a:rPr>
            </a:br>
            <a:r>
              <a:rPr lang="en-US" dirty="0" smtClean="0">
                <a:solidFill>
                  <a:srgbClr val="8A22A6"/>
                </a:solidFill>
              </a:rPr>
              <a:t>Nano</a:t>
            </a:r>
            <a:endParaRPr lang="en-US" dirty="0">
              <a:solidFill>
                <a:srgbClr val="8A22A6"/>
              </a:solidFill>
            </a:endParaRPr>
          </a:p>
        </p:txBody>
      </p:sp>
      <p:pic>
        <p:nvPicPr>
          <p:cNvPr id="8194" name="Picture 2" descr="O:\Education\Divisions\School Programs\Curriculum\Nano is Everywhere! Family Science Night\School Pictures\Kramer Elementary\20140130_18210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0200" y="1295400"/>
            <a:ext cx="2457298" cy="195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:\Education\Divisions\School Programs\Curriculum\Nano is Everywhere! Family Science Night\School Pictures\Kramer Elementary\20140130_1838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5672" y="3886200"/>
            <a:ext cx="3222732" cy="1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O:\Education\Divisions\School Programs\Curriculum\Nano is Everywhere! Family Science Night\School Pictures\Kramer Elementary\20140130_1838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189615"/>
            <a:ext cx="1330472" cy="236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O:\Education\Divisions\School Programs\Curriculum\Nano is Everywhere! Family Science Night\School Pictures\Kramer Elementary\20140130_18561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3222732" cy="1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066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424</Words>
  <Application>Microsoft Macintosh PowerPoint</Application>
  <PresentationFormat>On-screen Show (4:3)</PresentationFormat>
  <Paragraphs>100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Nano is Everywhere!  Nanoscience Family Science Night</vt:lpstr>
      <vt:lpstr>Perot Museum of Nature and Science</vt:lpstr>
      <vt:lpstr>Team Nano</vt:lpstr>
      <vt:lpstr>Mini-Grant Project</vt:lpstr>
      <vt:lpstr>Student Passport</vt:lpstr>
      <vt:lpstr>Setup  and Training</vt:lpstr>
      <vt:lpstr>Measure  Yourself</vt:lpstr>
      <vt:lpstr>PowerPoint Presentation</vt:lpstr>
      <vt:lpstr>Macro,  Micro,  Nano</vt:lpstr>
      <vt:lpstr>Thin Films</vt:lpstr>
      <vt:lpstr>Never Wet</vt:lpstr>
      <vt:lpstr>UV Beads</vt:lpstr>
      <vt:lpstr>Buckyballs &amp; Carbon Nanotubes</vt:lpstr>
      <vt:lpstr>Nano Gold</vt:lpstr>
      <vt:lpstr>Other  Stations</vt:lpstr>
      <vt:lpstr>What did we learn?</vt:lpstr>
      <vt:lpstr>2014-2015 School Year</vt:lpstr>
      <vt:lpstr>PowerPoint Presentation</vt:lpstr>
      <vt:lpstr>Nano is Everywhere!  Nanoscience Family Science Night</vt:lpstr>
    </vt:vector>
  </TitlesOfParts>
  <Company>Museum of Nature and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 is Everywhere!  Nanoscience Family Science Night</dc:title>
  <dc:creator>Jessica Liken</dc:creator>
  <cp:lastModifiedBy>Catherine McCarthy</cp:lastModifiedBy>
  <cp:revision>68</cp:revision>
  <dcterms:created xsi:type="dcterms:W3CDTF">2015-05-27T14:24:23Z</dcterms:created>
  <dcterms:modified xsi:type="dcterms:W3CDTF">2015-06-18T22:10:13Z</dcterms:modified>
</cp:coreProperties>
</file>