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514" r:id="rId2"/>
    <p:sldId id="521" r:id="rId3"/>
    <p:sldId id="487" r:id="rId4"/>
    <p:sldId id="519" r:id="rId5"/>
    <p:sldId id="534" r:id="rId6"/>
    <p:sldId id="520" r:id="rId7"/>
    <p:sldId id="533" r:id="rId8"/>
    <p:sldId id="522" r:id="rId9"/>
    <p:sldId id="523" r:id="rId10"/>
    <p:sldId id="524" r:id="rId11"/>
    <p:sldId id="526" r:id="rId12"/>
    <p:sldId id="527" r:id="rId13"/>
    <p:sldId id="529" r:id="rId14"/>
    <p:sldId id="532" r:id="rId15"/>
    <p:sldId id="530" r:id="rId16"/>
    <p:sldId id="53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F21C"/>
    <a:srgbClr val="9FA214"/>
    <a:srgbClr val="491765"/>
    <a:srgbClr val="4E1765"/>
    <a:srgbClr val="49176D"/>
    <a:srgbClr val="C4DF91"/>
    <a:srgbClr val="E2F1CF"/>
    <a:srgbClr val="0C4225"/>
    <a:srgbClr val="ABCB45"/>
    <a:srgbClr val="E3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53" autoAdjust="0"/>
  </p:normalViewPr>
  <p:slideViewPr>
    <p:cSldViewPr snapToGrid="0" snapToObjects="1">
      <p:cViewPr>
        <p:scale>
          <a:sx n="100" d="100"/>
          <a:sy n="100" d="100"/>
        </p:scale>
        <p:origin x="-744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ED7066B-AA54-9044-9159-F76A8AB3AFFA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D8FF4BD-CD29-BA46-80BA-7F63ACFF8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1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Good morning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 err="1" smtClean="0"/>
              <a:t>inserirei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demografici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popolazione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Quanti</a:t>
            </a:r>
            <a:r>
              <a:rPr lang="en-US" baseline="0" dirty="0" smtClean="0"/>
              <a:t> bambini ci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? Il </a:t>
            </a:r>
            <a:r>
              <a:rPr lang="en-US" baseline="0" dirty="0" err="1" smtClean="0"/>
              <a:t>tutto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evidenziare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e’ un piccolo </a:t>
            </a:r>
            <a:r>
              <a:rPr lang="en-US" baseline="0" dirty="0" err="1" smtClean="0"/>
              <a:t>paesino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disagiato</a:t>
            </a:r>
            <a:r>
              <a:rPr lang="en-US" baseline="0" dirty="0" smtClean="0"/>
              <a:t>, con </a:t>
            </a:r>
            <a:r>
              <a:rPr lang="en-US" baseline="0" dirty="0" err="1" smtClean="0"/>
              <a:t>poche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possibilita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economiche</a:t>
            </a:r>
            <a:r>
              <a:rPr lang="en-US" baseline="0" dirty="0" smtClean="0"/>
              <a:t> e di </a:t>
            </a:r>
            <a:r>
              <a:rPr lang="en-US" baseline="0" dirty="0" err="1" smtClean="0"/>
              <a:t>crescita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FF4BD-CD29-BA46-80BA-7F63ACFF8A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0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Good morning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05B9-1D21-AD4E-AD2C-8F9200F0621E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1F9-F1DD-BE48-BD0E-A7E20AB0B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8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91E5-4E67-934C-AABF-17EAD119965A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99D8-C0EA-4B48-B058-DEC59CA0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BBA2-DC7B-834E-972C-189905C62E86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BBE6-D1C2-3B42-8170-B94E927F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012A-9E75-5943-BF5B-594B1D7E375D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845D-8874-2647-91D5-412DC4CC8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A7900-3451-584E-A028-A3C8C8240395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CE68-AD2C-EE42-B8E6-39169A0EF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1BC1-256C-CD48-8766-60EF697DFC6D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6A22-381F-4D43-9AF6-1C23E3B70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B8EB-6CD4-5845-AF42-1EB890A89533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8294-54D8-3F47-81AA-BF80A373D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3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27AC-DD56-DE41-A5CE-FBC21F3BC8E5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05D7-2AEB-424E-9ECA-6306AFA41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5E66-406E-204C-A424-977813CE1E23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6463-3869-E446-A7AC-96F124D4A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0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2231-DC47-C740-8C13-9B3E6CF030F4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95E1-0C26-8042-88DA-B694476BC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80E6-BB40-8D4B-B1D8-0E162A8A69D0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C177-6B5E-DE4B-851D-0E98E163F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0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042A6B4-0019-1E47-B2DB-865DF7517085}" type="datetime1">
              <a:rPr lang="en-US"/>
              <a:pPr>
                <a:defRPr/>
              </a:pPr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2C287CA-6FBC-3D40-9C88-C99DA735D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026297" y="-16459"/>
            <a:ext cx="712669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49176D"/>
                </a:solidFill>
                <a:latin typeface="Georgia" charset="0"/>
                <a:cs typeface="Georgia" charset="0"/>
              </a:rPr>
              <a:t>NanoPiccola</a:t>
            </a:r>
            <a:r>
              <a:rPr lang="en-US" sz="4000" dirty="0" smtClean="0">
                <a:solidFill>
                  <a:srgbClr val="49176D"/>
                </a:solidFill>
                <a:latin typeface="Georgia" charset="0"/>
                <a:cs typeface="Georgia" charset="0"/>
              </a:rPr>
              <a:t>, Gagliato, Italy</a:t>
            </a:r>
            <a:endParaRPr lang="en-US" sz="4000" dirty="0">
              <a:solidFill>
                <a:srgbClr val="49176D"/>
              </a:solidFill>
              <a:latin typeface="Georgia" charset="0"/>
              <a:cs typeface="Georgia" charset="0"/>
            </a:endParaRPr>
          </a:p>
        </p:txBody>
      </p:sp>
      <p:pic>
        <p:nvPicPr>
          <p:cNvPr id="11" name="Picture 3" descr="NIS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83" y="6109624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526" y="6049681"/>
            <a:ext cx="590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35333" y="5998663"/>
            <a:ext cx="311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JUNE 2015</a:t>
            </a:r>
          </a:p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NETWORK-WIDE MEETING</a:t>
            </a:r>
            <a:endParaRPr lang="en-US" sz="1800" b="1" dirty="0">
              <a:solidFill>
                <a:srgbClr val="49176D"/>
              </a:solidFill>
              <a:latin typeface="Calibri"/>
              <a:cs typeface="Calibri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267483" y="6155904"/>
            <a:ext cx="1930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solidFill>
                  <a:srgbClr val="0C4225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NISENET.ORG</a:t>
            </a:r>
            <a:endParaRPr lang="en-US" sz="1600" b="1" dirty="0">
              <a:solidFill>
                <a:srgbClr val="0C4225"/>
              </a:solidFill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527992"/>
            <a:ext cx="9144000" cy="90487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3604" y="1217531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pic>
        <p:nvPicPr>
          <p:cNvPr id="3" name="Picture 2" descr="IMG_33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147" y="1295175"/>
            <a:ext cx="5677705" cy="4258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" y="18581"/>
            <a:ext cx="790543" cy="1121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326" y="18581"/>
            <a:ext cx="788674" cy="1121337"/>
          </a:xfrm>
          <a:prstGeom prst="rect">
            <a:avLst/>
          </a:prstGeom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69962" y="584109"/>
            <a:ext cx="7839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i="1" dirty="0" smtClean="0">
                <a:solidFill>
                  <a:srgbClr val="49176D"/>
                </a:solidFill>
                <a:latin typeface="Georgia" charset="0"/>
                <a:cs typeface="Georgia" charset="0"/>
              </a:rPr>
              <a:t>The summer camp of the nano… </a:t>
            </a:r>
            <a:r>
              <a:rPr lang="en-US" sz="2800" i="1" dirty="0" err="1" smtClean="0">
                <a:solidFill>
                  <a:srgbClr val="49176D"/>
                </a:solidFill>
                <a:latin typeface="Georgia" charset="0"/>
                <a:cs typeface="Georgia" charset="0"/>
              </a:rPr>
              <a:t>nobel</a:t>
            </a:r>
            <a:r>
              <a:rPr lang="en-US" sz="2800" i="1" dirty="0" smtClean="0">
                <a:solidFill>
                  <a:srgbClr val="49176D"/>
                </a:solidFill>
                <a:latin typeface="Georgia" charset="0"/>
                <a:cs typeface="Georgia" charset="0"/>
              </a:rPr>
              <a:t> prizes</a:t>
            </a:r>
            <a:endParaRPr lang="en-US" sz="2800" i="1" dirty="0">
              <a:solidFill>
                <a:srgbClr val="49176D"/>
              </a:solidFill>
              <a:latin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416" y="75629"/>
            <a:ext cx="3839169" cy="533219"/>
          </a:xfrm>
        </p:spPr>
        <p:txBody>
          <a:bodyPr/>
          <a:lstStyle/>
          <a:p>
            <a:r>
              <a:rPr lang="en-US" sz="2800" i="1" dirty="0" smtClean="0">
                <a:solidFill>
                  <a:srgbClr val="49176D"/>
                </a:solidFill>
              </a:rPr>
              <a:t>Nano… show</a:t>
            </a:r>
            <a:endParaRPr lang="en-US" sz="2800" i="1" dirty="0">
              <a:solidFill>
                <a:srgbClr val="49176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872" y="786191"/>
            <a:ext cx="3525408" cy="2350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434" y="2001639"/>
            <a:ext cx="3525408" cy="2350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946" y="4199831"/>
            <a:ext cx="3525408" cy="2350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266" y="4447261"/>
            <a:ext cx="3525408" cy="2350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48" y="1728623"/>
            <a:ext cx="3525408" cy="23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4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90" y="-27948"/>
            <a:ext cx="6183021" cy="780685"/>
          </a:xfrm>
        </p:spPr>
        <p:txBody>
          <a:bodyPr/>
          <a:lstStyle/>
          <a:p>
            <a:r>
              <a:rPr lang="en-US" sz="2800" dirty="0" smtClean="0">
                <a:solidFill>
                  <a:srgbClr val="49176D"/>
                </a:solidFill>
                <a:latin typeface="Georgia"/>
                <a:cs typeface="Georgia"/>
              </a:rPr>
              <a:t>Take-home experiments</a:t>
            </a:r>
            <a:endParaRPr lang="en-US" sz="2800" dirty="0">
              <a:solidFill>
                <a:srgbClr val="49176D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229"/>
            <a:ext cx="8229600" cy="5259371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Making naked egg (egg without shell)</a:t>
            </a:r>
          </a:p>
          <a:p>
            <a:endParaRPr lang="en-US" sz="2400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What do you need: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	• </a:t>
            </a:r>
            <a:r>
              <a:rPr lang="en-US" sz="2400" dirty="0">
                <a:solidFill>
                  <a:srgbClr val="000000"/>
                </a:solidFill>
                <a:latin typeface="Georgia"/>
                <a:cs typeface="Georgia"/>
              </a:rPr>
              <a:t>a few </a:t>
            </a:r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eggs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Georgia"/>
                <a:cs typeface="Georgia"/>
              </a:rPr>
              <a:t>white vinegar </a:t>
            </a:r>
            <a:endParaRPr lang="en-US" sz="2400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Georgia"/>
                <a:cs typeface="Georgia"/>
              </a:rPr>
              <a:t>a container big enough to hold </a:t>
            </a:r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the eggs and a </a:t>
            </a:r>
            <a:r>
              <a:rPr lang="en-US" sz="2400" dirty="0">
                <a:solidFill>
                  <a:srgbClr val="000000"/>
                </a:solidFill>
                <a:latin typeface="Georgia"/>
                <a:cs typeface="Georgia"/>
              </a:rPr>
              <a:t>cover for the </a:t>
            </a:r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container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Georgia"/>
                <a:cs typeface="Georgia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Georgia"/>
                <a:cs typeface="Georgia"/>
              </a:rPr>
              <a:t>a big </a:t>
            </a:r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spoon</a:t>
            </a:r>
          </a:p>
          <a:p>
            <a:endParaRPr lang="en-US" sz="2400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The aim is to explain the mechanisms of </a:t>
            </a:r>
            <a:r>
              <a:rPr lang="en-US" sz="2400" i="1" u="sng" dirty="0" smtClean="0">
                <a:solidFill>
                  <a:srgbClr val="000000"/>
                </a:solidFill>
                <a:latin typeface="Georgia"/>
                <a:cs typeface="Georgia"/>
              </a:rPr>
              <a:t>osmosis</a:t>
            </a:r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 and </a:t>
            </a:r>
            <a:r>
              <a:rPr lang="en-US" sz="2400" i="1" u="sng" dirty="0">
                <a:solidFill>
                  <a:srgbClr val="000000"/>
                </a:solidFill>
                <a:latin typeface="Georgia"/>
                <a:cs typeface="Georgia"/>
              </a:rPr>
              <a:t>acid-base </a:t>
            </a:r>
            <a:r>
              <a:rPr lang="en-US" sz="2400" i="1" u="sng" dirty="0" smtClean="0">
                <a:solidFill>
                  <a:srgbClr val="000000"/>
                </a:solidFill>
                <a:latin typeface="Georgia"/>
                <a:cs typeface="Georgia"/>
              </a:rPr>
              <a:t>reaction</a:t>
            </a:r>
            <a:r>
              <a:rPr lang="en-US" sz="2400" dirty="0" smtClean="0">
                <a:solidFill>
                  <a:srgbClr val="000000"/>
                </a:solidFill>
                <a:latin typeface="Georgia"/>
                <a:cs typeface="Georg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376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988" y="4560726"/>
            <a:ext cx="6870024" cy="21949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67259" y="1150197"/>
            <a:ext cx="5305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Georgia"/>
                <a:cs typeface="Georgia"/>
              </a:rPr>
              <a:t>Vinegar </a:t>
            </a:r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(acetic acid) breaks apart the solid calcium carbonate (basic) crystals that make up the eggshell. The carbonate goes to make carbon dioxide—the bubbles that you </a:t>
            </a:r>
            <a:r>
              <a:rPr lang="en-US" sz="2000" dirty="0" smtClean="0">
                <a:solidFill>
                  <a:srgbClr val="000000"/>
                </a:solidFill>
                <a:latin typeface="Georgia"/>
                <a:cs typeface="Georgia"/>
              </a:rPr>
              <a:t>see.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000000"/>
              </a:solidFill>
              <a:latin typeface="Georgia"/>
              <a:cs typeface="Georgia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Georgia"/>
                <a:cs typeface="Georgia"/>
              </a:rPr>
              <a:t>The naked egg will be enlarged respect to the egg shell because the water contained into the vinegar moved to it.</a:t>
            </a:r>
            <a:endParaRPr lang="en-US" sz="2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1397" y="1133081"/>
            <a:ext cx="3285702" cy="2914506"/>
            <a:chOff x="765979" y="282181"/>
            <a:chExt cx="2761594" cy="2398536"/>
          </a:xfrm>
        </p:grpSpPr>
        <p:sp>
          <p:nvSpPr>
            <p:cNvPr id="6" name="Oval 5"/>
            <p:cNvSpPr/>
            <p:nvPr/>
          </p:nvSpPr>
          <p:spPr>
            <a:xfrm>
              <a:off x="1098580" y="1350436"/>
              <a:ext cx="2076234" cy="1330281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5979" y="282181"/>
              <a:ext cx="2761594" cy="2398536"/>
            </a:xfrm>
            <a:prstGeom prst="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  <a:noFill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65979" y="866695"/>
              <a:ext cx="2761594" cy="0"/>
            </a:xfrm>
            <a:prstGeom prst="line">
              <a:avLst/>
            </a:prstGeom>
            <a:ln>
              <a:solidFill>
                <a:srgbClr val="9FA21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56684" y="907007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VINEGAR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7626" y="1825326"/>
              <a:ext cx="642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EGG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957701" y="1295736"/>
              <a:ext cx="123564" cy="123564"/>
            </a:xfrm>
            <a:prstGeom prst="ellipse">
              <a:avLst/>
            </a:prstGeom>
            <a:noFill/>
            <a:ln>
              <a:solidFill>
                <a:srgbClr val="9FA21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236596" y="1701762"/>
              <a:ext cx="123564" cy="123564"/>
            </a:xfrm>
            <a:prstGeom prst="ellipse">
              <a:avLst/>
            </a:prstGeom>
            <a:noFill/>
            <a:ln>
              <a:solidFill>
                <a:srgbClr val="9FA21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183940" y="1152775"/>
              <a:ext cx="123564" cy="123564"/>
            </a:xfrm>
            <a:prstGeom prst="ellipse">
              <a:avLst/>
            </a:prstGeom>
            <a:noFill/>
            <a:ln>
              <a:solidFill>
                <a:srgbClr val="9FA21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913234" y="1837335"/>
              <a:ext cx="123564" cy="123564"/>
            </a:xfrm>
            <a:prstGeom prst="ellipse">
              <a:avLst/>
            </a:prstGeom>
            <a:noFill/>
            <a:ln>
              <a:solidFill>
                <a:srgbClr val="9FA21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036798" y="2408562"/>
              <a:ext cx="123564" cy="123564"/>
            </a:xfrm>
            <a:prstGeom prst="ellipse">
              <a:avLst/>
            </a:prstGeom>
            <a:noFill/>
            <a:ln>
              <a:solidFill>
                <a:srgbClr val="9FA21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247704" y="2015292"/>
              <a:ext cx="123564" cy="123564"/>
            </a:xfrm>
            <a:prstGeom prst="ellipse">
              <a:avLst/>
            </a:prstGeom>
            <a:noFill/>
            <a:ln>
              <a:solidFill>
                <a:srgbClr val="9FA21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174814" y="2388549"/>
              <a:ext cx="123564" cy="123564"/>
            </a:xfrm>
            <a:prstGeom prst="ellipse">
              <a:avLst/>
            </a:prstGeom>
            <a:noFill/>
            <a:ln>
              <a:solidFill>
                <a:srgbClr val="9FA21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188882" y="1382575"/>
              <a:ext cx="123564" cy="123564"/>
            </a:xfrm>
            <a:prstGeom prst="ellipse">
              <a:avLst/>
            </a:prstGeom>
            <a:noFill/>
            <a:ln>
              <a:solidFill>
                <a:srgbClr val="9FA21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10573" y="1137404"/>
              <a:ext cx="123564" cy="123564"/>
            </a:xfrm>
            <a:prstGeom prst="ellipse">
              <a:avLst/>
            </a:prstGeom>
            <a:noFill/>
            <a:ln>
              <a:solidFill>
                <a:srgbClr val="9FA21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138296"/>
            <a:ext cx="8229600" cy="780685"/>
          </a:xfrm>
        </p:spPr>
        <p:txBody>
          <a:bodyPr/>
          <a:lstStyle/>
          <a:p>
            <a:r>
              <a:rPr lang="en-US" sz="2800" dirty="0" smtClean="0">
                <a:solidFill>
                  <a:srgbClr val="49176D"/>
                </a:solidFill>
                <a:latin typeface="Georgia"/>
                <a:cs typeface="Georgia"/>
              </a:rPr>
              <a:t>Scientific principles:</a:t>
            </a:r>
            <a:endParaRPr lang="en-US" sz="2800" dirty="0">
              <a:solidFill>
                <a:srgbClr val="49176D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6481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90" y="8656"/>
            <a:ext cx="6183021" cy="586541"/>
          </a:xfrm>
        </p:spPr>
        <p:txBody>
          <a:bodyPr/>
          <a:lstStyle/>
          <a:p>
            <a:r>
              <a:rPr lang="en-US" sz="2800" dirty="0" smtClean="0">
                <a:solidFill>
                  <a:srgbClr val="49176D"/>
                </a:solidFill>
                <a:latin typeface="Georgia"/>
                <a:cs typeface="Georgia"/>
              </a:rPr>
              <a:t>Take-home experiments</a:t>
            </a:r>
            <a:endParaRPr lang="en-US" sz="2800" dirty="0">
              <a:solidFill>
                <a:srgbClr val="49176D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21" y="787395"/>
            <a:ext cx="8046179" cy="5935785"/>
          </a:xfrm>
        </p:spPr>
        <p:txBody>
          <a:bodyPr/>
          <a:lstStyle/>
          <a:p>
            <a:r>
              <a:rPr lang="en-US" sz="2400" dirty="0" smtClean="0"/>
              <a:t>Making cheese from milk</a:t>
            </a:r>
          </a:p>
          <a:p>
            <a:endParaRPr lang="en-US" sz="2400" dirty="0" smtClean="0"/>
          </a:p>
          <a:p>
            <a:r>
              <a:rPr lang="en-US" sz="2400" dirty="0" smtClean="0"/>
              <a:t>What do you need:</a:t>
            </a:r>
          </a:p>
          <a:p>
            <a:pPr marL="0" indent="0">
              <a:buNone/>
            </a:pPr>
            <a:r>
              <a:rPr lang="en-US" sz="2400" dirty="0" smtClean="0"/>
              <a:t>	• Pasteurized whole milk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• </a:t>
            </a:r>
            <a:r>
              <a:rPr lang="en-US" sz="2400" dirty="0"/>
              <a:t>white vinegar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• </a:t>
            </a:r>
            <a:r>
              <a:rPr lang="en-US" sz="2400" dirty="0"/>
              <a:t>a container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• </a:t>
            </a:r>
            <a:r>
              <a:rPr lang="en-US" sz="2400" dirty="0"/>
              <a:t>a </a:t>
            </a:r>
            <a:r>
              <a:rPr lang="en-US" sz="2400" dirty="0" smtClean="0"/>
              <a:t>strainer</a:t>
            </a:r>
          </a:p>
          <a:p>
            <a:pPr marL="0" indent="0">
              <a:buNone/>
            </a:pPr>
            <a:r>
              <a:rPr lang="en-US" sz="2400" dirty="0" smtClean="0"/>
              <a:t>	• </a:t>
            </a:r>
            <a:r>
              <a:rPr lang="en-US" sz="2400" dirty="0"/>
              <a:t>a </a:t>
            </a:r>
            <a:r>
              <a:rPr lang="en-US" sz="2400" dirty="0" smtClean="0"/>
              <a:t>stove to heat the milk, or a thermos for hot milk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Take-home message:</a:t>
            </a:r>
          </a:p>
          <a:p>
            <a:pPr lvl="1"/>
            <a:r>
              <a:rPr lang="en-US" sz="2400" dirty="0" smtClean="0"/>
              <a:t>The structure of a material determines its aspect.</a:t>
            </a:r>
          </a:p>
          <a:p>
            <a:pPr lvl="1"/>
            <a:r>
              <a:rPr lang="en-US" sz="2400" dirty="0" smtClean="0"/>
              <a:t>Material’s structure is strictly related to its functionality.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0261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1010497"/>
            <a:ext cx="8615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Milk consists of 80% Casein and 20% whey proteins</a:t>
            </a:r>
            <a:r>
              <a:rPr lang="en-US" sz="2000" dirty="0" smtClean="0">
                <a:solidFill>
                  <a:prstClr val="black"/>
                </a:solidFill>
                <a:latin typeface="Georgia"/>
                <a:ea typeface="ＭＳ Ｐゴシック" charset="-128"/>
                <a:cs typeface="Georgia"/>
              </a:rPr>
              <a:t>. Milk, in its natural state, is negatively charged. The negative charge permits the homogeneous dispersion of casein. </a:t>
            </a:r>
            <a:r>
              <a:rPr lang="en-US" sz="2000" dirty="0" smtClean="0">
                <a:solidFill>
                  <a:srgbClr val="000000"/>
                </a:solidFill>
                <a:latin typeface="Georgia"/>
                <a:cs typeface="Georgia"/>
              </a:rPr>
              <a:t>When milk is acidified by vinegar (acid) to pH 4.7, the isoelectric point of casein, a precipitate known as acid casein is formed, due to the neutralization of the negatively charged casein micelles.</a:t>
            </a:r>
            <a:endParaRPr lang="en-US" sz="2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138296"/>
            <a:ext cx="8229600" cy="780685"/>
          </a:xfrm>
        </p:spPr>
        <p:txBody>
          <a:bodyPr/>
          <a:lstStyle/>
          <a:p>
            <a:r>
              <a:rPr lang="en-US" sz="2800" dirty="0" smtClean="0">
                <a:solidFill>
                  <a:srgbClr val="49176D"/>
                </a:solidFill>
                <a:latin typeface="Georgia"/>
                <a:cs typeface="Georgia"/>
              </a:rPr>
              <a:t>Scientific principles:</a:t>
            </a:r>
            <a:endParaRPr lang="en-US" sz="2800" dirty="0">
              <a:solidFill>
                <a:srgbClr val="49176D"/>
              </a:solidFill>
              <a:latin typeface="Georgia"/>
              <a:cs typeface="Georgi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9727" y="3774246"/>
            <a:ext cx="2468596" cy="2649551"/>
            <a:chOff x="323574" y="3692568"/>
            <a:chExt cx="3285702" cy="2914506"/>
          </a:xfrm>
        </p:grpSpPr>
        <p:sp>
          <p:nvSpPr>
            <p:cNvPr id="28" name="Rectangle 27"/>
            <p:cNvSpPr/>
            <p:nvPr/>
          </p:nvSpPr>
          <p:spPr>
            <a:xfrm>
              <a:off x="323574" y="3692568"/>
              <a:ext cx="3285702" cy="2914506"/>
            </a:xfrm>
            <a:prstGeom prst="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  <a:noFill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1674" y="5124421"/>
              <a:ext cx="3212550" cy="14572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771900" y="4492854"/>
            <a:ext cx="1981200" cy="1212334"/>
            <a:chOff x="4089400" y="4522232"/>
            <a:chExt cx="1981200" cy="1212334"/>
          </a:xfrm>
        </p:grpSpPr>
        <p:sp>
          <p:nvSpPr>
            <p:cNvPr id="8" name="Right Arrow 7"/>
            <p:cNvSpPr/>
            <p:nvPr/>
          </p:nvSpPr>
          <p:spPr>
            <a:xfrm>
              <a:off x="4089400" y="4851400"/>
              <a:ext cx="1981200" cy="6985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9176D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5600" y="4522232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Georgia"/>
                  <a:cs typeface="Georgia"/>
                </a:rPr>
                <a:t>VINEGAR</a:t>
              </a:r>
              <a:endParaRPr lang="en-US" b="1" dirty="0">
                <a:latin typeface="Georgia"/>
                <a:cs typeface="Georgi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20928" y="5365234"/>
              <a:ext cx="67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Georgia"/>
                  <a:cs typeface="Georgia"/>
                </a:rPr>
                <a:t>acid</a:t>
              </a:r>
              <a:endParaRPr lang="en-US" b="1" dirty="0">
                <a:latin typeface="Georgia"/>
                <a:cs typeface="Georgia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180427" y="3774246"/>
            <a:ext cx="2468596" cy="2649551"/>
            <a:chOff x="323574" y="3692568"/>
            <a:chExt cx="3285702" cy="2914506"/>
          </a:xfrm>
        </p:grpSpPr>
        <p:sp>
          <p:nvSpPr>
            <p:cNvPr id="74" name="Rectangle 73"/>
            <p:cNvSpPr/>
            <p:nvPr/>
          </p:nvSpPr>
          <p:spPr>
            <a:xfrm>
              <a:off x="323574" y="3692568"/>
              <a:ext cx="3285702" cy="2914506"/>
            </a:xfrm>
            <a:prstGeom prst="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  <a:noFill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61674" y="6009006"/>
              <a:ext cx="3212550" cy="5726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209052" y="5967873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eorgia"/>
                <a:cs typeface="Georgia"/>
              </a:rPr>
              <a:t>Milk whey</a:t>
            </a:r>
            <a:endParaRPr lang="en-US" sz="1400" b="1" dirty="0">
              <a:latin typeface="Georgia"/>
              <a:cs typeface="Georgia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7256400" y="4013200"/>
            <a:ext cx="1193800" cy="1168400"/>
          </a:xfrm>
          <a:custGeom>
            <a:avLst/>
            <a:gdLst>
              <a:gd name="connsiteX0" fmla="*/ 241300 w 1193800"/>
              <a:gd name="connsiteY0" fmla="*/ 723900 h 1168400"/>
              <a:gd name="connsiteX1" fmla="*/ 165100 w 1193800"/>
              <a:gd name="connsiteY1" fmla="*/ 685800 h 1168400"/>
              <a:gd name="connsiteX2" fmla="*/ 139700 w 1193800"/>
              <a:gd name="connsiteY2" fmla="*/ 647700 h 1168400"/>
              <a:gd name="connsiteX3" fmla="*/ 101600 w 1193800"/>
              <a:gd name="connsiteY3" fmla="*/ 622300 h 1168400"/>
              <a:gd name="connsiteX4" fmla="*/ 76200 w 1193800"/>
              <a:gd name="connsiteY4" fmla="*/ 584200 h 1168400"/>
              <a:gd name="connsiteX5" fmla="*/ 12700 w 1193800"/>
              <a:gd name="connsiteY5" fmla="*/ 508000 h 1168400"/>
              <a:gd name="connsiteX6" fmla="*/ 0 w 1193800"/>
              <a:gd name="connsiteY6" fmla="*/ 469900 h 1168400"/>
              <a:gd name="connsiteX7" fmla="*/ 25400 w 1193800"/>
              <a:gd name="connsiteY7" fmla="*/ 431800 h 1168400"/>
              <a:gd name="connsiteX8" fmla="*/ 101600 w 1193800"/>
              <a:gd name="connsiteY8" fmla="*/ 393700 h 1168400"/>
              <a:gd name="connsiteX9" fmla="*/ 114300 w 1193800"/>
              <a:gd name="connsiteY9" fmla="*/ 203200 h 1168400"/>
              <a:gd name="connsiteX10" fmla="*/ 177800 w 1193800"/>
              <a:gd name="connsiteY10" fmla="*/ 38100 h 1168400"/>
              <a:gd name="connsiteX11" fmla="*/ 215900 w 1193800"/>
              <a:gd name="connsiteY11" fmla="*/ 25400 h 1168400"/>
              <a:gd name="connsiteX12" fmla="*/ 317500 w 1193800"/>
              <a:gd name="connsiteY12" fmla="*/ 0 h 1168400"/>
              <a:gd name="connsiteX13" fmla="*/ 393700 w 1193800"/>
              <a:gd name="connsiteY13" fmla="*/ 12700 h 1168400"/>
              <a:gd name="connsiteX14" fmla="*/ 431800 w 1193800"/>
              <a:gd name="connsiteY14" fmla="*/ 88900 h 1168400"/>
              <a:gd name="connsiteX15" fmla="*/ 469900 w 1193800"/>
              <a:gd name="connsiteY15" fmla="*/ 127000 h 1168400"/>
              <a:gd name="connsiteX16" fmla="*/ 482600 w 1193800"/>
              <a:gd name="connsiteY16" fmla="*/ 165100 h 1168400"/>
              <a:gd name="connsiteX17" fmla="*/ 596900 w 1193800"/>
              <a:gd name="connsiteY17" fmla="*/ 165100 h 1168400"/>
              <a:gd name="connsiteX18" fmla="*/ 977900 w 1193800"/>
              <a:gd name="connsiteY18" fmla="*/ 139700 h 1168400"/>
              <a:gd name="connsiteX19" fmla="*/ 1016000 w 1193800"/>
              <a:gd name="connsiteY19" fmla="*/ 114300 h 1168400"/>
              <a:gd name="connsiteX20" fmla="*/ 1028700 w 1193800"/>
              <a:gd name="connsiteY20" fmla="*/ 165100 h 1168400"/>
              <a:gd name="connsiteX21" fmla="*/ 1041400 w 1193800"/>
              <a:gd name="connsiteY21" fmla="*/ 368300 h 1168400"/>
              <a:gd name="connsiteX22" fmla="*/ 1079500 w 1193800"/>
              <a:gd name="connsiteY22" fmla="*/ 457200 h 1168400"/>
              <a:gd name="connsiteX23" fmla="*/ 1117600 w 1193800"/>
              <a:gd name="connsiteY23" fmla="*/ 546100 h 1168400"/>
              <a:gd name="connsiteX24" fmla="*/ 1143000 w 1193800"/>
              <a:gd name="connsiteY24" fmla="*/ 584200 h 1168400"/>
              <a:gd name="connsiteX25" fmla="*/ 1155700 w 1193800"/>
              <a:gd name="connsiteY25" fmla="*/ 622300 h 1168400"/>
              <a:gd name="connsiteX26" fmla="*/ 1193800 w 1193800"/>
              <a:gd name="connsiteY26" fmla="*/ 723900 h 1168400"/>
              <a:gd name="connsiteX27" fmla="*/ 1168400 w 1193800"/>
              <a:gd name="connsiteY27" fmla="*/ 838200 h 1168400"/>
              <a:gd name="connsiteX28" fmla="*/ 1079500 w 1193800"/>
              <a:gd name="connsiteY28" fmla="*/ 876300 h 1168400"/>
              <a:gd name="connsiteX29" fmla="*/ 838200 w 1193800"/>
              <a:gd name="connsiteY29" fmla="*/ 889000 h 1168400"/>
              <a:gd name="connsiteX30" fmla="*/ 800100 w 1193800"/>
              <a:gd name="connsiteY30" fmla="*/ 952500 h 1168400"/>
              <a:gd name="connsiteX31" fmla="*/ 762000 w 1193800"/>
              <a:gd name="connsiteY31" fmla="*/ 1104900 h 1168400"/>
              <a:gd name="connsiteX32" fmla="*/ 749300 w 1193800"/>
              <a:gd name="connsiteY32" fmla="*/ 1143000 h 1168400"/>
              <a:gd name="connsiteX33" fmla="*/ 711200 w 1193800"/>
              <a:gd name="connsiteY33" fmla="*/ 1168400 h 1168400"/>
              <a:gd name="connsiteX34" fmla="*/ 584200 w 1193800"/>
              <a:gd name="connsiteY34" fmla="*/ 1155700 h 1168400"/>
              <a:gd name="connsiteX35" fmla="*/ 546100 w 1193800"/>
              <a:gd name="connsiteY35" fmla="*/ 1143000 h 1168400"/>
              <a:gd name="connsiteX36" fmla="*/ 495300 w 1193800"/>
              <a:gd name="connsiteY36" fmla="*/ 1130300 h 1168400"/>
              <a:gd name="connsiteX37" fmla="*/ 444500 w 1193800"/>
              <a:gd name="connsiteY37" fmla="*/ 1104900 h 1168400"/>
              <a:gd name="connsiteX38" fmla="*/ 406400 w 1193800"/>
              <a:gd name="connsiteY38" fmla="*/ 1092200 h 1168400"/>
              <a:gd name="connsiteX39" fmla="*/ 368300 w 1193800"/>
              <a:gd name="connsiteY39" fmla="*/ 1003300 h 1168400"/>
              <a:gd name="connsiteX40" fmla="*/ 330200 w 1193800"/>
              <a:gd name="connsiteY40" fmla="*/ 965200 h 1168400"/>
              <a:gd name="connsiteX41" fmla="*/ 304800 w 1193800"/>
              <a:gd name="connsiteY41" fmla="*/ 927100 h 1168400"/>
              <a:gd name="connsiteX42" fmla="*/ 317500 w 1193800"/>
              <a:gd name="connsiteY42" fmla="*/ 876300 h 1168400"/>
              <a:gd name="connsiteX43" fmla="*/ 355600 w 1193800"/>
              <a:gd name="connsiteY43" fmla="*/ 838200 h 1168400"/>
              <a:gd name="connsiteX44" fmla="*/ 292100 w 1193800"/>
              <a:gd name="connsiteY44" fmla="*/ 762000 h 1168400"/>
              <a:gd name="connsiteX45" fmla="*/ 114300 w 1193800"/>
              <a:gd name="connsiteY45" fmla="*/ 736600 h 1168400"/>
              <a:gd name="connsiteX46" fmla="*/ 50800 w 1193800"/>
              <a:gd name="connsiteY46" fmla="*/ 647700 h 1168400"/>
              <a:gd name="connsiteX47" fmla="*/ 38100 w 1193800"/>
              <a:gd name="connsiteY47" fmla="*/ 609600 h 1168400"/>
              <a:gd name="connsiteX48" fmla="*/ 25400 w 1193800"/>
              <a:gd name="connsiteY48" fmla="*/ 571500 h 1168400"/>
              <a:gd name="connsiteX49" fmla="*/ 50800 w 1193800"/>
              <a:gd name="connsiteY49" fmla="*/ 457200 h 1168400"/>
              <a:gd name="connsiteX50" fmla="*/ 63500 w 1193800"/>
              <a:gd name="connsiteY50" fmla="*/ 368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93800" h="1168400">
                <a:moveTo>
                  <a:pt x="241300" y="723900"/>
                </a:moveTo>
                <a:cubicBezTo>
                  <a:pt x="215900" y="711200"/>
                  <a:pt x="187818" y="702839"/>
                  <a:pt x="165100" y="685800"/>
                </a:cubicBezTo>
                <a:cubicBezTo>
                  <a:pt x="152889" y="676642"/>
                  <a:pt x="150493" y="658493"/>
                  <a:pt x="139700" y="647700"/>
                </a:cubicBezTo>
                <a:cubicBezTo>
                  <a:pt x="128907" y="636907"/>
                  <a:pt x="114300" y="630767"/>
                  <a:pt x="101600" y="622300"/>
                </a:cubicBezTo>
                <a:cubicBezTo>
                  <a:pt x="93133" y="609600"/>
                  <a:pt x="85971" y="595926"/>
                  <a:pt x="76200" y="584200"/>
                </a:cubicBezTo>
                <a:cubicBezTo>
                  <a:pt x="41091" y="542069"/>
                  <a:pt x="36349" y="555298"/>
                  <a:pt x="12700" y="508000"/>
                </a:cubicBezTo>
                <a:cubicBezTo>
                  <a:pt x="6713" y="496026"/>
                  <a:pt x="4233" y="482600"/>
                  <a:pt x="0" y="469900"/>
                </a:cubicBezTo>
                <a:cubicBezTo>
                  <a:pt x="8467" y="457200"/>
                  <a:pt x="14607" y="442593"/>
                  <a:pt x="25400" y="431800"/>
                </a:cubicBezTo>
                <a:cubicBezTo>
                  <a:pt x="50019" y="407181"/>
                  <a:pt x="70612" y="404029"/>
                  <a:pt x="101600" y="393700"/>
                </a:cubicBezTo>
                <a:cubicBezTo>
                  <a:pt x="139122" y="281133"/>
                  <a:pt x="129957" y="344110"/>
                  <a:pt x="114300" y="203200"/>
                </a:cubicBezTo>
                <a:cubicBezTo>
                  <a:pt x="125344" y="103803"/>
                  <a:pt x="102580" y="91829"/>
                  <a:pt x="177800" y="38100"/>
                </a:cubicBezTo>
                <a:cubicBezTo>
                  <a:pt x="188693" y="30319"/>
                  <a:pt x="202985" y="28922"/>
                  <a:pt x="215900" y="25400"/>
                </a:cubicBezTo>
                <a:cubicBezTo>
                  <a:pt x="249579" y="16215"/>
                  <a:pt x="317500" y="0"/>
                  <a:pt x="317500" y="0"/>
                </a:cubicBezTo>
                <a:cubicBezTo>
                  <a:pt x="342900" y="4233"/>
                  <a:pt x="373374" y="-3109"/>
                  <a:pt x="393700" y="12700"/>
                </a:cubicBezTo>
                <a:cubicBezTo>
                  <a:pt x="416116" y="30135"/>
                  <a:pt x="416048" y="65271"/>
                  <a:pt x="431800" y="88900"/>
                </a:cubicBezTo>
                <a:cubicBezTo>
                  <a:pt x="441763" y="103844"/>
                  <a:pt x="457200" y="114300"/>
                  <a:pt x="469900" y="127000"/>
                </a:cubicBezTo>
                <a:cubicBezTo>
                  <a:pt x="474133" y="139700"/>
                  <a:pt x="473134" y="155634"/>
                  <a:pt x="482600" y="165100"/>
                </a:cubicBezTo>
                <a:cubicBezTo>
                  <a:pt x="509936" y="192436"/>
                  <a:pt x="575191" y="167512"/>
                  <a:pt x="596900" y="165100"/>
                </a:cubicBezTo>
                <a:cubicBezTo>
                  <a:pt x="711127" y="152408"/>
                  <a:pt x="869414" y="145727"/>
                  <a:pt x="977900" y="139700"/>
                </a:cubicBezTo>
                <a:cubicBezTo>
                  <a:pt x="990600" y="131233"/>
                  <a:pt x="1002348" y="107474"/>
                  <a:pt x="1016000" y="114300"/>
                </a:cubicBezTo>
                <a:cubicBezTo>
                  <a:pt x="1031612" y="122106"/>
                  <a:pt x="1026963" y="147732"/>
                  <a:pt x="1028700" y="165100"/>
                </a:cubicBezTo>
                <a:cubicBezTo>
                  <a:pt x="1035453" y="232629"/>
                  <a:pt x="1034647" y="300771"/>
                  <a:pt x="1041400" y="368300"/>
                </a:cubicBezTo>
                <a:cubicBezTo>
                  <a:pt x="1048008" y="434378"/>
                  <a:pt x="1052983" y="404165"/>
                  <a:pt x="1079500" y="457200"/>
                </a:cubicBezTo>
                <a:cubicBezTo>
                  <a:pt x="1150740" y="599681"/>
                  <a:pt x="1011891" y="361110"/>
                  <a:pt x="1117600" y="546100"/>
                </a:cubicBezTo>
                <a:cubicBezTo>
                  <a:pt x="1125173" y="559352"/>
                  <a:pt x="1136174" y="570548"/>
                  <a:pt x="1143000" y="584200"/>
                </a:cubicBezTo>
                <a:cubicBezTo>
                  <a:pt x="1148987" y="596174"/>
                  <a:pt x="1150427" y="609995"/>
                  <a:pt x="1155700" y="622300"/>
                </a:cubicBezTo>
                <a:cubicBezTo>
                  <a:pt x="1195547" y="715276"/>
                  <a:pt x="1170385" y="630242"/>
                  <a:pt x="1193800" y="723900"/>
                </a:cubicBezTo>
                <a:cubicBezTo>
                  <a:pt x="1185333" y="762000"/>
                  <a:pt x="1184550" y="802669"/>
                  <a:pt x="1168400" y="838200"/>
                </a:cubicBezTo>
                <a:cubicBezTo>
                  <a:pt x="1158390" y="860222"/>
                  <a:pt x="1096378" y="874832"/>
                  <a:pt x="1079500" y="876300"/>
                </a:cubicBezTo>
                <a:cubicBezTo>
                  <a:pt x="999258" y="883278"/>
                  <a:pt x="918633" y="884767"/>
                  <a:pt x="838200" y="889000"/>
                </a:cubicBezTo>
                <a:cubicBezTo>
                  <a:pt x="825500" y="910167"/>
                  <a:pt x="808961" y="929461"/>
                  <a:pt x="800100" y="952500"/>
                </a:cubicBezTo>
                <a:cubicBezTo>
                  <a:pt x="768350" y="1035050"/>
                  <a:pt x="784225" y="1038225"/>
                  <a:pt x="762000" y="1104900"/>
                </a:cubicBezTo>
                <a:cubicBezTo>
                  <a:pt x="757767" y="1117600"/>
                  <a:pt x="757663" y="1132547"/>
                  <a:pt x="749300" y="1143000"/>
                </a:cubicBezTo>
                <a:cubicBezTo>
                  <a:pt x="739765" y="1154919"/>
                  <a:pt x="723900" y="1159933"/>
                  <a:pt x="711200" y="1168400"/>
                </a:cubicBezTo>
                <a:cubicBezTo>
                  <a:pt x="668867" y="1164167"/>
                  <a:pt x="626250" y="1162169"/>
                  <a:pt x="584200" y="1155700"/>
                </a:cubicBezTo>
                <a:cubicBezTo>
                  <a:pt x="570969" y="1153664"/>
                  <a:pt x="558972" y="1146678"/>
                  <a:pt x="546100" y="1143000"/>
                </a:cubicBezTo>
                <a:cubicBezTo>
                  <a:pt x="529317" y="1138205"/>
                  <a:pt x="511643" y="1136429"/>
                  <a:pt x="495300" y="1130300"/>
                </a:cubicBezTo>
                <a:cubicBezTo>
                  <a:pt x="477573" y="1123653"/>
                  <a:pt x="461901" y="1112358"/>
                  <a:pt x="444500" y="1104900"/>
                </a:cubicBezTo>
                <a:cubicBezTo>
                  <a:pt x="432195" y="1099627"/>
                  <a:pt x="419100" y="1096433"/>
                  <a:pt x="406400" y="1092200"/>
                </a:cubicBezTo>
                <a:cubicBezTo>
                  <a:pt x="396036" y="1061108"/>
                  <a:pt x="387917" y="1030763"/>
                  <a:pt x="368300" y="1003300"/>
                </a:cubicBezTo>
                <a:cubicBezTo>
                  <a:pt x="357861" y="988685"/>
                  <a:pt x="341698" y="978998"/>
                  <a:pt x="330200" y="965200"/>
                </a:cubicBezTo>
                <a:cubicBezTo>
                  <a:pt x="320429" y="953474"/>
                  <a:pt x="313267" y="939800"/>
                  <a:pt x="304800" y="927100"/>
                </a:cubicBezTo>
                <a:cubicBezTo>
                  <a:pt x="309033" y="910167"/>
                  <a:pt x="308840" y="891455"/>
                  <a:pt x="317500" y="876300"/>
                </a:cubicBezTo>
                <a:cubicBezTo>
                  <a:pt x="326411" y="860706"/>
                  <a:pt x="350666" y="855469"/>
                  <a:pt x="355600" y="838200"/>
                </a:cubicBezTo>
                <a:cubicBezTo>
                  <a:pt x="369801" y="788497"/>
                  <a:pt x="324353" y="774095"/>
                  <a:pt x="292100" y="762000"/>
                </a:cubicBezTo>
                <a:cubicBezTo>
                  <a:pt x="241878" y="743167"/>
                  <a:pt x="156656" y="740836"/>
                  <a:pt x="114300" y="736600"/>
                </a:cubicBezTo>
                <a:cubicBezTo>
                  <a:pt x="50800" y="715433"/>
                  <a:pt x="80433" y="736600"/>
                  <a:pt x="50800" y="647700"/>
                </a:cubicBezTo>
                <a:lnTo>
                  <a:pt x="38100" y="609600"/>
                </a:lnTo>
                <a:lnTo>
                  <a:pt x="25400" y="571500"/>
                </a:lnTo>
                <a:cubicBezTo>
                  <a:pt x="45136" y="512291"/>
                  <a:pt x="38028" y="540219"/>
                  <a:pt x="50800" y="457200"/>
                </a:cubicBezTo>
                <a:cubicBezTo>
                  <a:pt x="55352" y="427614"/>
                  <a:pt x="63500" y="368300"/>
                  <a:pt x="63500" y="36830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6602824" y="3962400"/>
            <a:ext cx="1364648" cy="1244600"/>
          </a:xfrm>
          <a:custGeom>
            <a:avLst/>
            <a:gdLst>
              <a:gd name="connsiteX0" fmla="*/ 509176 w 1364648"/>
              <a:gd name="connsiteY0" fmla="*/ 1130300 h 1244600"/>
              <a:gd name="connsiteX1" fmla="*/ 432976 w 1364648"/>
              <a:gd name="connsiteY1" fmla="*/ 1117600 h 1244600"/>
              <a:gd name="connsiteX2" fmla="*/ 356776 w 1364648"/>
              <a:gd name="connsiteY2" fmla="*/ 1066800 h 1244600"/>
              <a:gd name="connsiteX3" fmla="*/ 318676 w 1364648"/>
              <a:gd name="connsiteY3" fmla="*/ 1041400 h 1244600"/>
              <a:gd name="connsiteX4" fmla="*/ 280576 w 1364648"/>
              <a:gd name="connsiteY4" fmla="*/ 1016000 h 1244600"/>
              <a:gd name="connsiteX5" fmla="*/ 178976 w 1364648"/>
              <a:gd name="connsiteY5" fmla="*/ 965200 h 1244600"/>
              <a:gd name="connsiteX6" fmla="*/ 140876 w 1364648"/>
              <a:gd name="connsiteY6" fmla="*/ 762000 h 1244600"/>
              <a:gd name="connsiteX7" fmla="*/ 51976 w 1364648"/>
              <a:gd name="connsiteY7" fmla="*/ 660400 h 1244600"/>
              <a:gd name="connsiteX8" fmla="*/ 13876 w 1364648"/>
              <a:gd name="connsiteY8" fmla="*/ 622300 h 1244600"/>
              <a:gd name="connsiteX9" fmla="*/ 1176 w 1364648"/>
              <a:gd name="connsiteY9" fmla="*/ 571500 h 1244600"/>
              <a:gd name="connsiteX10" fmla="*/ 39276 w 1364648"/>
              <a:gd name="connsiteY10" fmla="*/ 330200 h 1244600"/>
              <a:gd name="connsiteX11" fmla="*/ 140876 w 1364648"/>
              <a:gd name="connsiteY11" fmla="*/ 203200 h 1244600"/>
              <a:gd name="connsiteX12" fmla="*/ 191676 w 1364648"/>
              <a:gd name="connsiteY12" fmla="*/ 177800 h 1244600"/>
              <a:gd name="connsiteX13" fmla="*/ 229776 w 1364648"/>
              <a:gd name="connsiteY13" fmla="*/ 152400 h 1244600"/>
              <a:gd name="connsiteX14" fmla="*/ 344076 w 1364648"/>
              <a:gd name="connsiteY14" fmla="*/ 127000 h 1244600"/>
              <a:gd name="connsiteX15" fmla="*/ 382176 w 1364648"/>
              <a:gd name="connsiteY15" fmla="*/ 114300 h 1244600"/>
              <a:gd name="connsiteX16" fmla="*/ 534576 w 1364648"/>
              <a:gd name="connsiteY16" fmla="*/ 25400 h 1244600"/>
              <a:gd name="connsiteX17" fmla="*/ 636176 w 1364648"/>
              <a:gd name="connsiteY17" fmla="*/ 0 h 1244600"/>
              <a:gd name="connsiteX18" fmla="*/ 902876 w 1364648"/>
              <a:gd name="connsiteY18" fmla="*/ 25400 h 1244600"/>
              <a:gd name="connsiteX19" fmla="*/ 979076 w 1364648"/>
              <a:gd name="connsiteY19" fmla="*/ 50800 h 1244600"/>
              <a:gd name="connsiteX20" fmla="*/ 1017176 w 1364648"/>
              <a:gd name="connsiteY20" fmla="*/ 292100 h 1244600"/>
              <a:gd name="connsiteX21" fmla="*/ 1067976 w 1364648"/>
              <a:gd name="connsiteY21" fmla="*/ 355600 h 1244600"/>
              <a:gd name="connsiteX22" fmla="*/ 1093376 w 1364648"/>
              <a:gd name="connsiteY22" fmla="*/ 393700 h 1244600"/>
              <a:gd name="connsiteX23" fmla="*/ 1131476 w 1364648"/>
              <a:gd name="connsiteY23" fmla="*/ 419100 h 1244600"/>
              <a:gd name="connsiteX24" fmla="*/ 1220376 w 1364648"/>
              <a:gd name="connsiteY24" fmla="*/ 482600 h 1244600"/>
              <a:gd name="connsiteX25" fmla="*/ 1296576 w 1364648"/>
              <a:gd name="connsiteY25" fmla="*/ 571500 h 1244600"/>
              <a:gd name="connsiteX26" fmla="*/ 1347376 w 1364648"/>
              <a:gd name="connsiteY26" fmla="*/ 647700 h 1244600"/>
              <a:gd name="connsiteX27" fmla="*/ 1360076 w 1364648"/>
              <a:gd name="connsiteY27" fmla="*/ 711200 h 1244600"/>
              <a:gd name="connsiteX28" fmla="*/ 1334676 w 1364648"/>
              <a:gd name="connsiteY28" fmla="*/ 1079500 h 1244600"/>
              <a:gd name="connsiteX29" fmla="*/ 1283876 w 1364648"/>
              <a:gd name="connsiteY29" fmla="*/ 1206500 h 1244600"/>
              <a:gd name="connsiteX30" fmla="*/ 1182276 w 1364648"/>
              <a:gd name="connsiteY30" fmla="*/ 1181100 h 1244600"/>
              <a:gd name="connsiteX31" fmla="*/ 1156876 w 1364648"/>
              <a:gd name="connsiteY31" fmla="*/ 1143000 h 1244600"/>
              <a:gd name="connsiteX32" fmla="*/ 1067976 w 1364648"/>
              <a:gd name="connsiteY32" fmla="*/ 1104900 h 1244600"/>
              <a:gd name="connsiteX33" fmla="*/ 864776 w 1364648"/>
              <a:gd name="connsiteY33" fmla="*/ 1117600 h 1244600"/>
              <a:gd name="connsiteX34" fmla="*/ 826676 w 1364648"/>
              <a:gd name="connsiteY34" fmla="*/ 1155700 h 1244600"/>
              <a:gd name="connsiteX35" fmla="*/ 750476 w 1364648"/>
              <a:gd name="connsiteY35" fmla="*/ 1206500 h 1244600"/>
              <a:gd name="connsiteX36" fmla="*/ 674276 w 1364648"/>
              <a:gd name="connsiteY36" fmla="*/ 1231900 h 1244600"/>
              <a:gd name="connsiteX37" fmla="*/ 636176 w 1364648"/>
              <a:gd name="connsiteY37" fmla="*/ 1244600 h 1244600"/>
              <a:gd name="connsiteX38" fmla="*/ 559976 w 1364648"/>
              <a:gd name="connsiteY38" fmla="*/ 1231900 h 1244600"/>
              <a:gd name="connsiteX39" fmla="*/ 534576 w 1364648"/>
              <a:gd name="connsiteY39" fmla="*/ 1155700 h 1244600"/>
              <a:gd name="connsiteX40" fmla="*/ 521876 w 1364648"/>
              <a:gd name="connsiteY40" fmla="*/ 1117600 h 1244600"/>
              <a:gd name="connsiteX41" fmla="*/ 509176 w 1364648"/>
              <a:gd name="connsiteY41" fmla="*/ 11303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64648" h="1244600">
                <a:moveTo>
                  <a:pt x="509176" y="1130300"/>
                </a:moveTo>
                <a:cubicBezTo>
                  <a:pt x="483776" y="1126067"/>
                  <a:pt x="456746" y="1127504"/>
                  <a:pt x="432976" y="1117600"/>
                </a:cubicBezTo>
                <a:cubicBezTo>
                  <a:pt x="404797" y="1105859"/>
                  <a:pt x="382176" y="1083733"/>
                  <a:pt x="356776" y="1066800"/>
                </a:cubicBezTo>
                <a:lnTo>
                  <a:pt x="318676" y="1041400"/>
                </a:lnTo>
                <a:cubicBezTo>
                  <a:pt x="305976" y="1032933"/>
                  <a:pt x="294228" y="1022826"/>
                  <a:pt x="280576" y="1016000"/>
                </a:cubicBezTo>
                <a:lnTo>
                  <a:pt x="178976" y="965200"/>
                </a:lnTo>
                <a:cubicBezTo>
                  <a:pt x="107616" y="858160"/>
                  <a:pt x="210229" y="1025542"/>
                  <a:pt x="140876" y="762000"/>
                </a:cubicBezTo>
                <a:cubicBezTo>
                  <a:pt x="120423" y="684278"/>
                  <a:pt x="96069" y="697144"/>
                  <a:pt x="51976" y="660400"/>
                </a:cubicBezTo>
                <a:cubicBezTo>
                  <a:pt x="38178" y="648902"/>
                  <a:pt x="26576" y="635000"/>
                  <a:pt x="13876" y="622300"/>
                </a:cubicBezTo>
                <a:cubicBezTo>
                  <a:pt x="9643" y="605367"/>
                  <a:pt x="1176" y="588954"/>
                  <a:pt x="1176" y="571500"/>
                </a:cubicBezTo>
                <a:cubicBezTo>
                  <a:pt x="1176" y="490287"/>
                  <a:pt x="-10432" y="399792"/>
                  <a:pt x="39276" y="330200"/>
                </a:cubicBezTo>
                <a:cubicBezTo>
                  <a:pt x="70787" y="286085"/>
                  <a:pt x="92386" y="227445"/>
                  <a:pt x="140876" y="203200"/>
                </a:cubicBezTo>
                <a:cubicBezTo>
                  <a:pt x="157809" y="194733"/>
                  <a:pt x="175238" y="187193"/>
                  <a:pt x="191676" y="177800"/>
                </a:cubicBezTo>
                <a:cubicBezTo>
                  <a:pt x="204928" y="170227"/>
                  <a:pt x="215296" y="157227"/>
                  <a:pt x="229776" y="152400"/>
                </a:cubicBezTo>
                <a:cubicBezTo>
                  <a:pt x="266803" y="140058"/>
                  <a:pt x="306212" y="136466"/>
                  <a:pt x="344076" y="127000"/>
                </a:cubicBezTo>
                <a:cubicBezTo>
                  <a:pt x="357063" y="123753"/>
                  <a:pt x="369476" y="118533"/>
                  <a:pt x="382176" y="114300"/>
                </a:cubicBezTo>
                <a:cubicBezTo>
                  <a:pt x="426515" y="81046"/>
                  <a:pt x="479789" y="36357"/>
                  <a:pt x="534576" y="25400"/>
                </a:cubicBezTo>
                <a:cubicBezTo>
                  <a:pt x="611203" y="10075"/>
                  <a:pt x="577598" y="19526"/>
                  <a:pt x="636176" y="0"/>
                </a:cubicBezTo>
                <a:cubicBezTo>
                  <a:pt x="682059" y="3277"/>
                  <a:pt x="836656" y="10119"/>
                  <a:pt x="902876" y="25400"/>
                </a:cubicBezTo>
                <a:cubicBezTo>
                  <a:pt x="928964" y="31420"/>
                  <a:pt x="979076" y="50800"/>
                  <a:pt x="979076" y="50800"/>
                </a:cubicBezTo>
                <a:cubicBezTo>
                  <a:pt x="1055540" y="165496"/>
                  <a:pt x="943859" y="-15831"/>
                  <a:pt x="1017176" y="292100"/>
                </a:cubicBezTo>
                <a:cubicBezTo>
                  <a:pt x="1023454" y="318469"/>
                  <a:pt x="1051712" y="333915"/>
                  <a:pt x="1067976" y="355600"/>
                </a:cubicBezTo>
                <a:cubicBezTo>
                  <a:pt x="1077134" y="367811"/>
                  <a:pt x="1082583" y="382907"/>
                  <a:pt x="1093376" y="393700"/>
                </a:cubicBezTo>
                <a:cubicBezTo>
                  <a:pt x="1104169" y="404493"/>
                  <a:pt x="1119056" y="410228"/>
                  <a:pt x="1131476" y="419100"/>
                </a:cubicBezTo>
                <a:cubicBezTo>
                  <a:pt x="1241745" y="497864"/>
                  <a:pt x="1130586" y="422740"/>
                  <a:pt x="1220376" y="482600"/>
                </a:cubicBezTo>
                <a:cubicBezTo>
                  <a:pt x="1298318" y="599512"/>
                  <a:pt x="1173390" y="417518"/>
                  <a:pt x="1296576" y="571500"/>
                </a:cubicBezTo>
                <a:cubicBezTo>
                  <a:pt x="1315646" y="595338"/>
                  <a:pt x="1347376" y="647700"/>
                  <a:pt x="1347376" y="647700"/>
                </a:cubicBezTo>
                <a:cubicBezTo>
                  <a:pt x="1351609" y="668867"/>
                  <a:pt x="1360076" y="689614"/>
                  <a:pt x="1360076" y="711200"/>
                </a:cubicBezTo>
                <a:cubicBezTo>
                  <a:pt x="1360076" y="1015134"/>
                  <a:pt x="1380602" y="941723"/>
                  <a:pt x="1334676" y="1079500"/>
                </a:cubicBezTo>
                <a:cubicBezTo>
                  <a:pt x="1332433" y="1095200"/>
                  <a:pt x="1335344" y="1201821"/>
                  <a:pt x="1283876" y="1206500"/>
                </a:cubicBezTo>
                <a:cubicBezTo>
                  <a:pt x="1249110" y="1209661"/>
                  <a:pt x="1216143" y="1189567"/>
                  <a:pt x="1182276" y="1181100"/>
                </a:cubicBezTo>
                <a:cubicBezTo>
                  <a:pt x="1173809" y="1168400"/>
                  <a:pt x="1167669" y="1153793"/>
                  <a:pt x="1156876" y="1143000"/>
                </a:cubicBezTo>
                <a:cubicBezTo>
                  <a:pt x="1127641" y="1113765"/>
                  <a:pt x="1106839" y="1114616"/>
                  <a:pt x="1067976" y="1104900"/>
                </a:cubicBezTo>
                <a:cubicBezTo>
                  <a:pt x="1000243" y="1109133"/>
                  <a:pt x="931186" y="1103619"/>
                  <a:pt x="864776" y="1117600"/>
                </a:cubicBezTo>
                <a:cubicBezTo>
                  <a:pt x="847201" y="1121300"/>
                  <a:pt x="840853" y="1144673"/>
                  <a:pt x="826676" y="1155700"/>
                </a:cubicBezTo>
                <a:cubicBezTo>
                  <a:pt x="802579" y="1174442"/>
                  <a:pt x="779436" y="1196847"/>
                  <a:pt x="750476" y="1206500"/>
                </a:cubicBezTo>
                <a:lnTo>
                  <a:pt x="674276" y="1231900"/>
                </a:lnTo>
                <a:lnTo>
                  <a:pt x="636176" y="1244600"/>
                </a:lnTo>
                <a:cubicBezTo>
                  <a:pt x="610776" y="1240367"/>
                  <a:pt x="579355" y="1248857"/>
                  <a:pt x="559976" y="1231900"/>
                </a:cubicBezTo>
                <a:cubicBezTo>
                  <a:pt x="539827" y="1214269"/>
                  <a:pt x="543043" y="1181100"/>
                  <a:pt x="534576" y="1155700"/>
                </a:cubicBezTo>
                <a:cubicBezTo>
                  <a:pt x="530343" y="1143000"/>
                  <a:pt x="535263" y="1117600"/>
                  <a:pt x="521876" y="1117600"/>
                </a:cubicBezTo>
                <a:lnTo>
                  <a:pt x="509176" y="11303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615452" y="4340454"/>
            <a:ext cx="183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eorgia"/>
                <a:cs typeface="Georgia"/>
              </a:rPr>
              <a:t>Casein aggregates</a:t>
            </a:r>
            <a:endParaRPr lang="en-US" sz="1400" b="1" dirty="0">
              <a:latin typeface="Georgia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9952" y="5158050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eorgia"/>
                <a:cs typeface="Georgia"/>
              </a:rPr>
              <a:t>Milk</a:t>
            </a:r>
            <a:endParaRPr lang="en-US" sz="14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748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428"/>
            <a:ext cx="8229600" cy="5682736"/>
          </a:xfrm>
        </p:spPr>
        <p:txBody>
          <a:bodyPr/>
          <a:lstStyle/>
          <a:p>
            <a:pPr marL="0" indent="0">
              <a:buNone/>
            </a:pPr>
            <a:r>
              <a:rPr lang="en-US" sz="4000" u="sng" dirty="0" smtClean="0">
                <a:latin typeface="Georgia"/>
                <a:cs typeface="Georgia"/>
              </a:rPr>
              <a:t>Acknowledgements</a:t>
            </a:r>
            <a:r>
              <a:rPr lang="en-US" dirty="0" smtClean="0">
                <a:latin typeface="Georgia"/>
                <a:cs typeface="Georgia"/>
              </a:rPr>
              <a:t>: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sz="2800" dirty="0" smtClean="0">
                <a:latin typeface="Georgia"/>
                <a:cs typeface="Georgia"/>
              </a:rPr>
              <a:t>People of Gagliato</a:t>
            </a:r>
          </a:p>
          <a:p>
            <a:r>
              <a:rPr lang="en-US" sz="2800" dirty="0" smtClean="0">
                <a:latin typeface="Georgia"/>
                <a:cs typeface="Georgia"/>
              </a:rPr>
              <a:t>Gagliato City Hall </a:t>
            </a:r>
          </a:p>
          <a:p>
            <a:r>
              <a:rPr lang="en-US" sz="2800" dirty="0" smtClean="0">
                <a:latin typeface="Georgia"/>
                <a:cs typeface="Georgia"/>
              </a:rPr>
              <a:t>NG/NP volunteers</a:t>
            </a:r>
          </a:p>
          <a:p>
            <a:endParaRPr lang="en-US" sz="2800" dirty="0"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847737"/>
            <a:ext cx="2540000" cy="157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788057"/>
            <a:ext cx="254000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4410877"/>
            <a:ext cx="2540000" cy="1409700"/>
          </a:xfrm>
          <a:prstGeom prst="rect">
            <a:avLst/>
          </a:prstGeom>
        </p:spPr>
      </p:pic>
      <p:pic>
        <p:nvPicPr>
          <p:cNvPr id="7" name="Picture 3" descr="NISE_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83" y="6109624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526" y="6049681"/>
            <a:ext cx="590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35333" y="5998663"/>
            <a:ext cx="311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JUNE 2015</a:t>
            </a:r>
          </a:p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NETWORK-WIDE MEETING</a:t>
            </a:r>
            <a:endParaRPr lang="en-US" sz="1800" b="1" dirty="0">
              <a:solidFill>
                <a:srgbClr val="49176D"/>
              </a:solidFill>
              <a:latin typeface="Calibri"/>
              <a:cs typeface="Calibri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267483" y="6155904"/>
            <a:ext cx="1930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solidFill>
                  <a:srgbClr val="0C4225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NISENET.ORG</a:t>
            </a:r>
            <a:endParaRPr lang="en-US" sz="1600" b="1" dirty="0">
              <a:solidFill>
                <a:srgbClr val="0C4225"/>
              </a:solidFill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456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smtClean="0">
                <a:latin typeface="Georgia"/>
                <a:cs typeface="Georgia"/>
              </a:rPr>
              <a:t>THANK YOU! </a:t>
            </a:r>
            <a:endParaRPr lang="en-US" sz="6000" dirty="0">
              <a:latin typeface="Georgia"/>
              <a:cs typeface="Georgia"/>
            </a:endParaRPr>
          </a:p>
        </p:txBody>
      </p:sp>
      <p:pic>
        <p:nvPicPr>
          <p:cNvPr id="4" name="Picture 3" descr="NISE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83" y="6109624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526" y="6049681"/>
            <a:ext cx="590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35333" y="5998663"/>
            <a:ext cx="311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JUNE 2015</a:t>
            </a:r>
          </a:p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NETWORK-WIDE MEETING</a:t>
            </a:r>
            <a:endParaRPr lang="en-US" sz="1800" b="1" dirty="0">
              <a:solidFill>
                <a:srgbClr val="49176D"/>
              </a:solidFill>
              <a:latin typeface="Calibri"/>
              <a:cs typeface="Calibri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267483" y="6155904"/>
            <a:ext cx="1930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solidFill>
                  <a:srgbClr val="0C4225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NISENET.ORG</a:t>
            </a:r>
            <a:endParaRPr lang="en-US" sz="1600" b="1" dirty="0">
              <a:solidFill>
                <a:srgbClr val="0C4225"/>
              </a:solidFill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507" y="4273032"/>
            <a:ext cx="6734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Georgia"/>
                <a:cs typeface="Georgia"/>
              </a:rPr>
              <a:t>accademia.gagliato@gmail.com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1900" y="3316858"/>
            <a:ext cx="474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Georgia"/>
                <a:cs typeface="Georgia"/>
              </a:rPr>
              <a:t>www.nanogagliato.org</a:t>
            </a:r>
            <a:endParaRPr lang="en-US" sz="3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0656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800" y="82259"/>
            <a:ext cx="5130288" cy="645195"/>
          </a:xfrm>
        </p:spPr>
        <p:txBody>
          <a:bodyPr/>
          <a:lstStyle/>
          <a:p>
            <a:r>
              <a:rPr lang="en-US" sz="2800" dirty="0" smtClean="0">
                <a:solidFill>
                  <a:srgbClr val="49176D"/>
                </a:solidFill>
                <a:latin typeface="Georgia"/>
                <a:cs typeface="Georgia"/>
              </a:rPr>
              <a:t>Gagliato… where is it???</a:t>
            </a:r>
            <a:endParaRPr lang="en-US" sz="2800" dirty="0">
              <a:solidFill>
                <a:srgbClr val="49176D"/>
              </a:solidFill>
              <a:latin typeface="Georgia"/>
              <a:cs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476" y="4596129"/>
            <a:ext cx="2913560" cy="2185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87" y="3455105"/>
            <a:ext cx="2399480" cy="3199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460" y="1182327"/>
            <a:ext cx="2913560" cy="2185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87" y="229443"/>
            <a:ext cx="2913560" cy="218516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368283" y="1991928"/>
            <a:ext cx="4131069" cy="2967468"/>
            <a:chOff x="2177783" y="1979228"/>
            <a:chExt cx="4131069" cy="29674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77783" y="1979228"/>
              <a:ext cx="4007515" cy="2967468"/>
            </a:xfrm>
            <a:prstGeom prst="rect">
              <a:avLst/>
            </a:prstGeom>
            <a:solidFill>
              <a:srgbClr val="000000"/>
            </a:solidFill>
          </p:spPr>
        </p:pic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4756469" y="4108769"/>
              <a:ext cx="164463" cy="1644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960460" y="4191638"/>
              <a:ext cx="2959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70299" y="4006972"/>
              <a:ext cx="1138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Gagliato</a:t>
              </a:r>
              <a:endParaRPr lang="en-US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28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885476" y="92806"/>
            <a:ext cx="7558750" cy="98675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dirty="0" err="1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NanoPiccola</a:t>
            </a:r>
            <a:r>
              <a:rPr lang="en-US" sz="28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, III International Conference,                                              </a:t>
            </a:r>
            <a:r>
              <a:rPr lang="en-US" sz="2800" dirty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2800" dirty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28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										July 25-26, 2015</a:t>
            </a:r>
            <a:endParaRPr lang="en-US" sz="28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413240" y="1350866"/>
            <a:ext cx="4603760" cy="452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 charset="0"/>
              </a:rPr>
              <a:t>Participants:</a:t>
            </a:r>
            <a:endParaRPr lang="en-US" sz="2000" b="1" dirty="0">
              <a:solidFill>
                <a:prstClr val="black"/>
              </a:solidFill>
              <a:latin typeface="Calibri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100 Children ages 4-18 divided in age groups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sz="2000" dirty="0" smtClean="0">
              <a:solidFill>
                <a:prstClr val="black"/>
              </a:solidFill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 charset="0"/>
              </a:rPr>
              <a:t>Daily Schedule: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8:30-9:00am      	Yoga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9:00-12pm		Presentations 						and experiments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12-1:30pm		Lunch  				       				Meet the </a:t>
            </a:r>
            <a:r>
              <a:rPr lang="en-US" sz="2000" dirty="0">
                <a:solidFill>
                  <a:prstClr val="black"/>
                </a:solidFill>
                <a:latin typeface="Calibri" charset="0"/>
              </a:rPr>
              <a:t>scientists</a:t>
            </a:r>
            <a:endParaRPr lang="en-US" sz="2000" dirty="0" smtClean="0">
              <a:solidFill>
                <a:prstClr val="black"/>
              </a:solidFill>
              <a:latin typeface="Calibri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1:30-3:30pm		Soccer game							Teach your parents</a:t>
            </a:r>
            <a:endParaRPr lang="en-US" sz="20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9" name="Picture 8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G_33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7103"/>
            <a:ext cx="4413240" cy="4509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" y="18581"/>
            <a:ext cx="790543" cy="1121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326" y="18581"/>
            <a:ext cx="788674" cy="1121337"/>
          </a:xfrm>
          <a:prstGeom prst="rect">
            <a:avLst/>
          </a:prstGeom>
        </p:spPr>
      </p:pic>
      <p:pic>
        <p:nvPicPr>
          <p:cNvPr id="13" name="Picture 3" descr="NISE_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83" y="6109624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526" y="6049681"/>
            <a:ext cx="590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635333" y="5998663"/>
            <a:ext cx="311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JUNE 2015</a:t>
            </a:r>
          </a:p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NETWORK-WIDE MEETING</a:t>
            </a:r>
            <a:endParaRPr lang="en-US" sz="1800" b="1" dirty="0">
              <a:solidFill>
                <a:srgbClr val="49176D"/>
              </a:solidFill>
              <a:latin typeface="Calibri"/>
              <a:cs typeface="Calibri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267483" y="6155904"/>
            <a:ext cx="1930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solidFill>
                  <a:srgbClr val="0C4225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NISENET.ORG</a:t>
            </a:r>
            <a:endParaRPr lang="en-US" sz="1600" b="1" dirty="0">
              <a:solidFill>
                <a:srgbClr val="0C4225"/>
              </a:solidFill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04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413915" y="1425954"/>
            <a:ext cx="3528026" cy="37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Calibri" charset="0"/>
              </a:rPr>
              <a:t>Original features: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dirty="0" smtClean="0">
              <a:solidFill>
                <a:prstClr val="black"/>
              </a:solidFill>
              <a:latin typeface="Calibri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Scientists’ Trading Cards</a:t>
            </a:r>
            <a:endParaRPr lang="en-US" sz="2000" dirty="0">
              <a:solidFill>
                <a:prstClr val="black"/>
              </a:solidFill>
              <a:latin typeface="Calibri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Gagliato Science Film Festival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i="1" dirty="0" smtClean="0">
                <a:solidFill>
                  <a:prstClr val="black"/>
                </a:solidFill>
                <a:latin typeface="Calibri" charset="0"/>
              </a:rPr>
              <a:t>Kids’ Jury for Educational Video Category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Calibri" charset="0"/>
              </a:rPr>
              <a:t>NanoPiccola</a:t>
            </a: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 presents at Public Event along with scientists</a:t>
            </a:r>
            <a:endParaRPr lang="en-US" sz="20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0" name="Picture 8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_33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5075"/>
            <a:ext cx="5242897" cy="4037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" y="18581"/>
            <a:ext cx="790543" cy="11213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326" y="18581"/>
            <a:ext cx="788674" cy="1121337"/>
          </a:xfrm>
          <a:prstGeom prst="rect">
            <a:avLst/>
          </a:prstGeom>
        </p:spPr>
      </p:pic>
      <p:pic>
        <p:nvPicPr>
          <p:cNvPr id="11" name="Picture 3" descr="NISE_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83" y="6109624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526" y="6049681"/>
            <a:ext cx="590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635333" y="5998663"/>
            <a:ext cx="311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JUNE 2015</a:t>
            </a:r>
          </a:p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NETWORK-WIDE MEETING</a:t>
            </a:r>
            <a:endParaRPr lang="en-US" sz="1800" b="1" dirty="0">
              <a:solidFill>
                <a:srgbClr val="49176D"/>
              </a:solidFill>
              <a:latin typeface="Calibri"/>
              <a:cs typeface="Calibri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267483" y="6155904"/>
            <a:ext cx="1930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solidFill>
                  <a:srgbClr val="0C4225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NISENET.ORG</a:t>
            </a:r>
            <a:endParaRPr lang="en-US" sz="1600" b="1" dirty="0">
              <a:solidFill>
                <a:srgbClr val="0C4225"/>
              </a:solidFill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85476" y="92806"/>
            <a:ext cx="7558750" cy="98675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dirty="0" err="1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NanoPiccola</a:t>
            </a:r>
            <a:r>
              <a:rPr lang="en-US" sz="28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, III International Conference,                                              </a:t>
            </a:r>
            <a:r>
              <a:rPr lang="en-US" sz="2800" dirty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2800" dirty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28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										July 25-26, 2015</a:t>
            </a:r>
            <a:endParaRPr lang="en-US" sz="28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9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NIS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83" y="6109624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526" y="6049681"/>
            <a:ext cx="590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35333" y="5998663"/>
            <a:ext cx="311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JUNE 2015</a:t>
            </a:r>
          </a:p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NETWORK-WIDE MEETING</a:t>
            </a:r>
            <a:endParaRPr lang="en-US" sz="1800" b="1" dirty="0">
              <a:solidFill>
                <a:srgbClr val="49176D"/>
              </a:solidFill>
              <a:latin typeface="Calibri"/>
              <a:cs typeface="Calibri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267483" y="6155904"/>
            <a:ext cx="1930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solidFill>
                  <a:srgbClr val="0C4225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NISENET.ORG</a:t>
            </a:r>
            <a:endParaRPr lang="en-US" sz="1600" b="1" dirty="0">
              <a:solidFill>
                <a:srgbClr val="0C4225"/>
              </a:solidFill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527992"/>
            <a:ext cx="9144000" cy="90487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3604" y="1217531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" y="18581"/>
            <a:ext cx="790543" cy="1121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326" y="18581"/>
            <a:ext cx="788674" cy="11213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076" y="3022600"/>
            <a:ext cx="2019300" cy="96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eorgia"/>
                <a:cs typeface="Georgia"/>
              </a:rPr>
              <a:t>NISE KIT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62200" y="3352800"/>
            <a:ext cx="965200" cy="431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24283" y="3022600"/>
            <a:ext cx="2019300" cy="96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eorgia"/>
                <a:cs typeface="Georgia"/>
              </a:rPr>
              <a:t>HOUSTON METHODIST RI</a:t>
            </a:r>
          </a:p>
          <a:p>
            <a:pPr algn="ctr"/>
            <a:r>
              <a:rPr lang="en-US" sz="1600" dirty="0" smtClean="0">
                <a:latin typeface="Georgia"/>
                <a:cs typeface="Georgia"/>
              </a:rPr>
              <a:t>NANODAY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751595" y="3352800"/>
            <a:ext cx="1031284" cy="279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855093">
            <a:off x="5654192" y="2496113"/>
            <a:ext cx="1137866" cy="2573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447658">
            <a:off x="5666271" y="4209121"/>
            <a:ext cx="1137866" cy="2573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43376" y="1753202"/>
            <a:ext cx="2019300" cy="96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eorgia"/>
                <a:cs typeface="Georgia"/>
              </a:rPr>
              <a:t>GAGLIATO NANOPICCOLA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3376" y="3013793"/>
            <a:ext cx="2019300" cy="96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eorgia"/>
                <a:cs typeface="Georgia"/>
              </a:rPr>
              <a:t>NANOCALABRIA</a:t>
            </a:r>
          </a:p>
          <a:p>
            <a:pPr algn="ctr"/>
            <a:r>
              <a:rPr lang="en-US" sz="1600" dirty="0" smtClean="0">
                <a:latin typeface="Georgia"/>
                <a:cs typeface="Georgia"/>
              </a:rPr>
              <a:t>(High schools)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3376" y="4205211"/>
            <a:ext cx="2019300" cy="96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eorgia"/>
                <a:cs typeface="Georgia"/>
              </a:rPr>
              <a:t>HORIZON 2020 ?</a:t>
            </a:r>
            <a:endParaRPr lang="en-US" sz="1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0527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33" y="30204"/>
            <a:ext cx="5109935" cy="586541"/>
          </a:xfrm>
        </p:spPr>
        <p:txBody>
          <a:bodyPr/>
          <a:lstStyle/>
          <a:p>
            <a:r>
              <a:rPr lang="en-US" sz="2800" dirty="0" smtClean="0">
                <a:solidFill>
                  <a:srgbClr val="49176D"/>
                </a:solidFill>
                <a:latin typeface="Georgia"/>
                <a:cs typeface="Georgia"/>
              </a:rPr>
              <a:t>Interaction with </a:t>
            </a:r>
            <a:r>
              <a:rPr lang="en-US" sz="2800" i="1" u="sng" dirty="0" smtClean="0">
                <a:solidFill>
                  <a:srgbClr val="49176D"/>
                </a:solidFill>
                <a:latin typeface="Georgia"/>
                <a:cs typeface="Georgia"/>
              </a:rPr>
              <a:t>volunteers</a:t>
            </a:r>
            <a:endParaRPr lang="en-US" sz="2800" i="1" u="sng" dirty="0">
              <a:solidFill>
                <a:srgbClr val="49176D"/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313" y="2491927"/>
            <a:ext cx="2913560" cy="2185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390" y="4412176"/>
            <a:ext cx="2913560" cy="2185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60" y="3584512"/>
            <a:ext cx="2913560" cy="2185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867" y="4521585"/>
            <a:ext cx="1456781" cy="2185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32" y="3017252"/>
            <a:ext cx="1456781" cy="2185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102" y="788556"/>
            <a:ext cx="2913560" cy="2185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776" y="1007151"/>
            <a:ext cx="2913560" cy="2174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" y="811927"/>
            <a:ext cx="1456781" cy="21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33" y="67010"/>
            <a:ext cx="5109935" cy="484745"/>
          </a:xfrm>
        </p:spPr>
        <p:txBody>
          <a:bodyPr/>
          <a:lstStyle/>
          <a:p>
            <a:r>
              <a:rPr lang="en-US" sz="2800" dirty="0" smtClean="0">
                <a:solidFill>
                  <a:srgbClr val="49176D"/>
                </a:solidFill>
                <a:latin typeface="Georgia"/>
                <a:cs typeface="Georgia"/>
              </a:rPr>
              <a:t>Who are the volunteers???</a:t>
            </a:r>
            <a:endParaRPr lang="en-US" sz="2800" dirty="0">
              <a:solidFill>
                <a:srgbClr val="49176D"/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77" y="1000310"/>
            <a:ext cx="3525408" cy="2644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349" y="1060260"/>
            <a:ext cx="3525408" cy="2644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99" y="3795228"/>
            <a:ext cx="3525408" cy="2644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108" y="3790393"/>
            <a:ext cx="3525408" cy="2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2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80490" y="51677"/>
            <a:ext cx="6183021" cy="645195"/>
          </a:xfrm>
        </p:spPr>
        <p:txBody>
          <a:bodyPr/>
          <a:lstStyle/>
          <a:p>
            <a:r>
              <a:rPr lang="en-US" sz="2800" dirty="0" smtClean="0">
                <a:solidFill>
                  <a:srgbClr val="49176D"/>
                </a:solidFill>
                <a:latin typeface="Georgia"/>
                <a:cs typeface="Georgia"/>
              </a:rPr>
              <a:t>Interaction with </a:t>
            </a:r>
            <a:r>
              <a:rPr lang="en-US" sz="2800" i="1" u="sng" dirty="0" smtClean="0">
                <a:solidFill>
                  <a:srgbClr val="49176D"/>
                </a:solidFill>
                <a:latin typeface="Georgia"/>
                <a:cs typeface="Georgia"/>
              </a:rPr>
              <a:t>experiments</a:t>
            </a:r>
            <a:endParaRPr lang="en-US" sz="2800" i="1" u="sng" dirty="0">
              <a:solidFill>
                <a:srgbClr val="49176D"/>
              </a:solidFill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738" y="949457"/>
            <a:ext cx="2648691" cy="1986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077" y="1791976"/>
            <a:ext cx="3204916" cy="2137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16" y="1054220"/>
            <a:ext cx="3204916" cy="240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72" y="3929233"/>
            <a:ext cx="3525408" cy="2351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898" y="3663797"/>
            <a:ext cx="3877949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9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61536" y="51180"/>
            <a:ext cx="5620928" cy="586541"/>
          </a:xfrm>
        </p:spPr>
        <p:txBody>
          <a:bodyPr/>
          <a:lstStyle/>
          <a:p>
            <a:r>
              <a:rPr lang="en-US" sz="2800" dirty="0" smtClean="0">
                <a:solidFill>
                  <a:srgbClr val="49176D"/>
                </a:solidFill>
                <a:latin typeface="Georgia"/>
                <a:cs typeface="Georgia"/>
              </a:rPr>
              <a:t>Interaction with </a:t>
            </a:r>
            <a:r>
              <a:rPr lang="en-US" sz="2800" i="1" u="sng" dirty="0" smtClean="0">
                <a:solidFill>
                  <a:srgbClr val="49176D"/>
                </a:solidFill>
                <a:latin typeface="Georgia"/>
                <a:cs typeface="Georgia"/>
              </a:rPr>
              <a:t>scientists</a:t>
            </a:r>
            <a:endParaRPr lang="en-US" sz="2800" i="1" u="sng" dirty="0">
              <a:solidFill>
                <a:srgbClr val="49176D"/>
              </a:solidFill>
              <a:latin typeface="Georgia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470" y="771120"/>
            <a:ext cx="2181346" cy="2908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396" y="3780856"/>
            <a:ext cx="3877949" cy="2908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371" y="771120"/>
            <a:ext cx="2181345" cy="2908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670" y="3418054"/>
            <a:ext cx="2181345" cy="2908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02" y="3337430"/>
            <a:ext cx="2181345" cy="29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5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398</Words>
  <Application>Microsoft Macintosh PowerPoint</Application>
  <PresentationFormat>On-screen Show (4:3)</PresentationFormat>
  <Paragraphs>104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Gagliato… where is it???</vt:lpstr>
      <vt:lpstr>NanoPiccola, III International Conference,                                                         July 25-26, 2015</vt:lpstr>
      <vt:lpstr>NanoPiccola, III International Conference,                                                         July 25-26, 2015</vt:lpstr>
      <vt:lpstr>PowerPoint Presentation</vt:lpstr>
      <vt:lpstr>Interaction with volunteers</vt:lpstr>
      <vt:lpstr>Who are the volunteers???</vt:lpstr>
      <vt:lpstr>Interaction with experiments</vt:lpstr>
      <vt:lpstr>Interaction with scientists</vt:lpstr>
      <vt:lpstr>Nano… show</vt:lpstr>
      <vt:lpstr>Take-home experiments</vt:lpstr>
      <vt:lpstr>Scientific principles:</vt:lpstr>
      <vt:lpstr>Take-home experiments</vt:lpstr>
      <vt:lpstr>Scientific principles:</vt:lpstr>
      <vt:lpstr>PowerPoint Presentation</vt:lpstr>
      <vt:lpstr>PowerPoint Presentation</vt:lpstr>
    </vt:vector>
  </TitlesOfParts>
  <Company>Emily Maletz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Catherine McCarthy</cp:lastModifiedBy>
  <cp:revision>531</cp:revision>
  <cp:lastPrinted>2015-06-02T01:57:57Z</cp:lastPrinted>
  <dcterms:created xsi:type="dcterms:W3CDTF">2011-05-27T16:07:43Z</dcterms:created>
  <dcterms:modified xsi:type="dcterms:W3CDTF">2015-06-16T21:41:47Z</dcterms:modified>
</cp:coreProperties>
</file>