
<file path=[Content_Types].xml><?xml version="1.0" encoding="utf-8"?>
<Types xmlns="http://schemas.openxmlformats.org/package/2006/content-types">
  <Default Extension="xml" ContentType="application/xml"/>
  <Default Extension="jpeg" ContentType="image/jpeg"/>
  <Default Extension="tiff" ContentType="image/tiff"/>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5"/>
  </p:notesMasterIdLst>
  <p:sldIdLst>
    <p:sldId id="710" r:id="rId2"/>
    <p:sldId id="689" r:id="rId3"/>
    <p:sldId id="700" r:id="rId4"/>
    <p:sldId id="697" r:id="rId5"/>
    <p:sldId id="701" r:id="rId6"/>
    <p:sldId id="693" r:id="rId7"/>
    <p:sldId id="699" r:id="rId8"/>
    <p:sldId id="707" r:id="rId9"/>
    <p:sldId id="702" r:id="rId10"/>
    <p:sldId id="706" r:id="rId11"/>
    <p:sldId id="708" r:id="rId12"/>
    <p:sldId id="704" r:id="rId13"/>
    <p:sldId id="650" r:id="rId1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ae Ostman"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72" autoAdjust="0"/>
    <p:restoredTop sz="75824" autoAdjust="0"/>
  </p:normalViewPr>
  <p:slideViewPr>
    <p:cSldViewPr snapToGrid="0" snapToObjects="1">
      <p:cViewPr varScale="1">
        <p:scale>
          <a:sx n="75" d="100"/>
          <a:sy n="75" d="100"/>
        </p:scale>
        <p:origin x="-1680"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commentAuthors" Target="commentAuthors.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43ED629-0AA4-6340-84CB-97F8539A40A0}" type="datetimeFigureOut">
              <a:rPr lang="en-US" smtClean="0"/>
              <a:t>6/17/15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6091B76-650A-474F-8D9F-AC7A0FB70F86}" type="slidenum">
              <a:rPr lang="en-US" smtClean="0"/>
              <a:t>‹#›</a:t>
            </a:fld>
            <a:endParaRPr lang="en-US"/>
          </a:p>
        </p:txBody>
      </p:sp>
    </p:spTree>
    <p:extLst>
      <p:ext uri="{BB962C8B-B14F-4D97-AF65-F5344CB8AC3E}">
        <p14:creationId xmlns:p14="http://schemas.microsoft.com/office/powerpoint/2010/main" val="163418010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9133AA90-308D-8648-A94F-9D97AA24DE60}" type="slidenum">
              <a:rPr lang="en-US" smtClean="0"/>
              <a:t>1</a:t>
            </a:fld>
            <a:endParaRPr lang="en-US"/>
          </a:p>
        </p:txBody>
      </p:sp>
    </p:spTree>
    <p:extLst>
      <p:ext uri="{BB962C8B-B14F-4D97-AF65-F5344CB8AC3E}">
        <p14:creationId xmlns:p14="http://schemas.microsoft.com/office/powerpoint/2010/main" val="168974354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LARRY</a:t>
            </a:r>
          </a:p>
        </p:txBody>
      </p:sp>
      <p:sp>
        <p:nvSpPr>
          <p:cNvPr id="4" name="Slide Number Placeholder 3"/>
          <p:cNvSpPr>
            <a:spLocks noGrp="1"/>
          </p:cNvSpPr>
          <p:nvPr>
            <p:ph type="sldNum" sz="quarter" idx="10"/>
          </p:nvPr>
        </p:nvSpPr>
        <p:spPr/>
        <p:txBody>
          <a:bodyPr/>
          <a:lstStyle/>
          <a:p>
            <a:fld id="{9133AA90-308D-8648-A94F-9D97AA24DE60}" type="slidenum">
              <a:rPr lang="en-US" smtClean="0"/>
              <a:t>10</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133AA90-308D-8648-A94F-9D97AA24DE60}" type="slidenum">
              <a:rPr lang="en-US" smtClean="0"/>
              <a:t>11</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133AA90-308D-8648-A94F-9D97AA24DE60}" type="slidenum">
              <a:rPr lang="en-US" smtClean="0"/>
              <a:t>12</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LARRY</a:t>
            </a:r>
            <a:endParaRPr lang="en-US" dirty="0"/>
          </a:p>
        </p:txBody>
      </p:sp>
      <p:sp>
        <p:nvSpPr>
          <p:cNvPr id="4" name="Slide Number Placeholder 3"/>
          <p:cNvSpPr>
            <a:spLocks noGrp="1"/>
          </p:cNvSpPr>
          <p:nvPr>
            <p:ph type="sldNum" sz="quarter" idx="10"/>
          </p:nvPr>
        </p:nvSpPr>
        <p:spPr/>
        <p:txBody>
          <a:bodyPr/>
          <a:lstStyle/>
          <a:p>
            <a:fld id="{9133AA90-308D-8648-A94F-9D97AA24DE60}" type="slidenum">
              <a:rPr lang="en-US" smtClean="0"/>
              <a:t>13</a:t>
            </a:fld>
            <a:endParaRPr lang="en-US"/>
          </a:p>
        </p:txBody>
      </p:sp>
    </p:spTree>
    <p:extLst>
      <p:ext uri="{BB962C8B-B14F-4D97-AF65-F5344CB8AC3E}">
        <p14:creationId xmlns:p14="http://schemas.microsoft.com/office/powerpoint/2010/main" val="40592953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133AA90-308D-8648-A94F-9D97AA24DE60}" type="slidenum">
              <a:rPr lang="en-US" smtClean="0"/>
              <a:t>2</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t>3</a:t>
            </a:fld>
            <a:endParaRPr lang="en-US"/>
          </a:p>
        </p:txBody>
      </p:sp>
    </p:spTree>
    <p:extLst>
      <p:ext uri="{BB962C8B-B14F-4D97-AF65-F5344CB8AC3E}">
        <p14:creationId xmlns:p14="http://schemas.microsoft.com/office/powerpoint/2010/main" val="34324879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t>4</a:t>
            </a:fld>
            <a:endParaRPr lang="en-US"/>
          </a:p>
        </p:txBody>
      </p:sp>
    </p:spTree>
    <p:extLst>
      <p:ext uri="{BB962C8B-B14F-4D97-AF65-F5344CB8AC3E}">
        <p14:creationId xmlns:p14="http://schemas.microsoft.com/office/powerpoint/2010/main" val="34324879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9133AA90-308D-8648-A94F-9D97AA24DE60}" type="slidenum">
              <a:rPr lang="en-US" smtClean="0"/>
              <a:t>5</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solidFill>
                <a:schemeClr val="tx1"/>
              </a:solidFill>
            </a:endParaRPr>
          </a:p>
        </p:txBody>
      </p:sp>
      <p:sp>
        <p:nvSpPr>
          <p:cNvPr id="4" name="Slide Number Placeholder 3"/>
          <p:cNvSpPr>
            <a:spLocks noGrp="1"/>
          </p:cNvSpPr>
          <p:nvPr>
            <p:ph type="sldNum" sz="quarter" idx="10"/>
          </p:nvPr>
        </p:nvSpPr>
        <p:spPr/>
        <p:txBody>
          <a:bodyPr/>
          <a:lstStyle/>
          <a:p>
            <a:fld id="{36091B76-650A-474F-8D9F-AC7A0FB70F86}" type="slidenum">
              <a:rPr lang="en-US" smtClean="0"/>
              <a:t>6</a:t>
            </a:fld>
            <a:endParaRPr lang="en-US"/>
          </a:p>
        </p:txBody>
      </p:sp>
    </p:spTree>
    <p:extLst>
      <p:ext uri="{BB962C8B-B14F-4D97-AF65-F5344CB8AC3E}">
        <p14:creationId xmlns:p14="http://schemas.microsoft.com/office/powerpoint/2010/main" val="34324879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133AA90-308D-8648-A94F-9D97AA24DE60}" type="slidenum">
              <a:rPr lang="en-US" smtClean="0"/>
              <a:t>7</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133AA90-308D-8648-A94F-9D97AA24DE60}" type="slidenum">
              <a:rPr lang="en-US" smtClean="0"/>
              <a:t>8</a:t>
            </a:fld>
            <a:endParaRPr lang="en-US"/>
          </a:p>
        </p:txBody>
      </p:sp>
    </p:spTree>
    <p:extLst>
      <p:ext uri="{BB962C8B-B14F-4D97-AF65-F5344CB8AC3E}">
        <p14:creationId xmlns:p14="http://schemas.microsoft.com/office/powerpoint/2010/main" val="3140427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p>
        </p:txBody>
      </p:sp>
      <p:sp>
        <p:nvSpPr>
          <p:cNvPr id="4" name="Slide Number Placeholder 3"/>
          <p:cNvSpPr>
            <a:spLocks noGrp="1"/>
          </p:cNvSpPr>
          <p:nvPr>
            <p:ph type="sldNum" sz="quarter" idx="10"/>
          </p:nvPr>
        </p:nvSpPr>
        <p:spPr/>
        <p:txBody>
          <a:bodyPr/>
          <a:lstStyle/>
          <a:p>
            <a:fld id="{9133AA90-308D-8648-A94F-9D97AA24DE60}" type="slidenum">
              <a:rPr lang="en-US" smtClean="0"/>
              <a:t>9</a:t>
            </a:fld>
            <a:endParaRPr lang="en-US"/>
          </a:p>
        </p:txBody>
      </p:sp>
    </p:spTree>
    <p:extLst>
      <p:ext uri="{BB962C8B-B14F-4D97-AF65-F5344CB8AC3E}">
        <p14:creationId xmlns:p14="http://schemas.microsoft.com/office/powerpoint/2010/main" val="314042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05E6AF3-2CF4-0244-9989-777E8902505A}"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6050050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E6AF3-2CF4-0244-9989-777E8902505A}"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36305608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E6AF3-2CF4-0244-9989-777E8902505A}"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1042690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05E6AF3-2CF4-0244-9989-777E8902505A}"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1470177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05E6AF3-2CF4-0244-9989-777E8902505A}" type="datetimeFigureOut">
              <a:rPr lang="en-US" smtClean="0"/>
              <a:pPr/>
              <a:t>6/17/15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1279164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05E6AF3-2CF4-0244-9989-777E8902505A}" type="datetimeFigureOut">
              <a:rPr lang="en-US" smtClean="0"/>
              <a:pPr/>
              <a:t>6/17/15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10358043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05E6AF3-2CF4-0244-9989-777E8902505A}" type="datetimeFigureOut">
              <a:rPr lang="en-US" smtClean="0"/>
              <a:pPr/>
              <a:t>6/17/15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52022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05E6AF3-2CF4-0244-9989-777E8902505A}" type="datetimeFigureOut">
              <a:rPr lang="en-US" smtClean="0"/>
              <a:pPr/>
              <a:t>6/17/15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29748672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05E6AF3-2CF4-0244-9989-777E8902505A}" type="datetimeFigureOut">
              <a:rPr lang="en-US" smtClean="0"/>
              <a:pPr/>
              <a:t>6/17/15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2315059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E6AF3-2CF4-0244-9989-777E8902505A}" type="datetimeFigureOut">
              <a:rPr lang="en-US" smtClean="0"/>
              <a:pPr/>
              <a:t>6/17/15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16669469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05E6AF3-2CF4-0244-9989-777E8902505A}" type="datetimeFigureOut">
              <a:rPr lang="en-US" smtClean="0"/>
              <a:pPr/>
              <a:t>6/17/15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A0A8E2-320D-F246-84F0-4C0E72F44607}" type="slidenum">
              <a:rPr lang="en-US" smtClean="0"/>
              <a:pPr/>
              <a:t>‹#›</a:t>
            </a:fld>
            <a:endParaRPr lang="en-US"/>
          </a:p>
        </p:txBody>
      </p:sp>
    </p:spTree>
    <p:extLst>
      <p:ext uri="{BB962C8B-B14F-4D97-AF65-F5344CB8AC3E}">
        <p14:creationId xmlns:p14="http://schemas.microsoft.com/office/powerpoint/2010/main" val="243542310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E6AF3-2CF4-0244-9989-777E8902505A}" type="datetimeFigureOut">
              <a:rPr lang="en-US" smtClean="0"/>
              <a:pPr/>
              <a:t>6/17/15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CA0A8E2-320D-F246-84F0-4C0E72F44607}" type="slidenum">
              <a:rPr lang="en-US" smtClean="0"/>
              <a:pPr/>
              <a:t>‹#›</a:t>
            </a:fld>
            <a:endParaRPr lang="en-US"/>
          </a:p>
        </p:txBody>
      </p:sp>
    </p:spTree>
    <p:extLst>
      <p:ext uri="{BB962C8B-B14F-4D97-AF65-F5344CB8AC3E}">
        <p14:creationId xmlns:p14="http://schemas.microsoft.com/office/powerpoint/2010/main" val="173754481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5" Type="http://schemas.openxmlformats.org/officeDocument/2006/relationships/image" Target="../media/image3.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1.jpeg"/><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2.jpeg"/><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3.jpeg"/><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4.png"/><Relationship Id="rId5" Type="http://schemas.openxmlformats.org/officeDocument/2006/relationships/image" Target="../media/image15.jpeg"/><Relationship Id="rId6" Type="http://schemas.openxmlformats.org/officeDocument/2006/relationships/image" Target="../media/image16.jpe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6.jpeg"/><Relationship Id="rId5"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7.jpeg"/><Relationship Id="rId1" Type="http://schemas.openxmlformats.org/officeDocument/2006/relationships/slideLayout" Target="../slideLayouts/slideLayout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8.jpeg"/><Relationship Id="rId5" Type="http://schemas.microsoft.com/office/2007/relationships/hdphoto" Target="../media/hdphoto2.wdp"/><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9.tiff"/><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10.jpeg"/><Relationship Id="rId5" Type="http://schemas.microsoft.com/office/2007/relationships/hdphoto" Target="../media/hdphoto3.wdp"/><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10"/>
          <p:cNvSpPr txBox="1">
            <a:spLocks noChangeArrowheads="1"/>
          </p:cNvSpPr>
          <p:nvPr/>
        </p:nvSpPr>
        <p:spPr bwMode="auto">
          <a:xfrm>
            <a:off x="5371485" y="6249706"/>
            <a:ext cx="334010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400" dirty="0" err="1">
                <a:solidFill>
                  <a:prstClr val="black"/>
                </a:solidFill>
                <a:latin typeface="Calibri" charset="0"/>
              </a:rPr>
              <a:t>www.nisenet.org</a:t>
            </a:r>
            <a:endParaRPr lang="en-US" sz="1400" dirty="0">
              <a:solidFill>
                <a:prstClr val="black"/>
              </a:solidFill>
              <a:latin typeface="Calibri" charset="0"/>
            </a:endParaRPr>
          </a:p>
        </p:txBody>
      </p:sp>
      <p:pic>
        <p:nvPicPr>
          <p:cNvPr id="10" name="Picture 9" descr="NISE_logo.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48873" y="6310791"/>
            <a:ext cx="1135912" cy="257187"/>
          </a:xfrm>
          <a:prstGeom prst="rect">
            <a:avLst/>
          </a:prstGeom>
        </p:spPr>
      </p:pic>
      <p:pic>
        <p:nvPicPr>
          <p:cNvPr id="13" name="Picture 12" descr="NSF_logo.png"/>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751019" y="6268281"/>
            <a:ext cx="342558" cy="342558"/>
          </a:xfrm>
          <a:prstGeom prst="rect">
            <a:avLst/>
          </a:prstGeom>
        </p:spPr>
      </p:pic>
      <p:sp>
        <p:nvSpPr>
          <p:cNvPr id="15" name="Rectangle 14"/>
          <p:cNvSpPr/>
          <p:nvPr/>
        </p:nvSpPr>
        <p:spPr>
          <a:xfrm>
            <a:off x="228600" y="248003"/>
            <a:ext cx="8686800" cy="1938992"/>
          </a:xfrm>
          <a:prstGeom prst="rect">
            <a:avLst/>
          </a:prstGeom>
          <a:solidFill>
            <a:srgbClr val="49176D"/>
          </a:solidFill>
        </p:spPr>
        <p:txBody>
          <a:bodyPr wrap="square">
            <a:spAutoFit/>
          </a:bodyPr>
          <a:lstStyle/>
          <a:p>
            <a:pPr algn="ctr"/>
            <a:r>
              <a:rPr lang="en-US" sz="4000" spc="150" dirty="0" smtClean="0">
                <a:solidFill>
                  <a:schemeClr val="bg1"/>
                </a:solidFill>
                <a:latin typeface="Century Gothic"/>
                <a:cs typeface="Century Gothic"/>
              </a:rPr>
              <a:t>Museum and </a:t>
            </a:r>
          </a:p>
          <a:p>
            <a:pPr algn="ctr"/>
            <a:r>
              <a:rPr lang="en-US" sz="4000" spc="150" dirty="0" smtClean="0">
                <a:solidFill>
                  <a:schemeClr val="bg1"/>
                </a:solidFill>
                <a:latin typeface="Century Gothic"/>
                <a:cs typeface="Century Gothic"/>
              </a:rPr>
              <a:t>Community Partnerships</a:t>
            </a:r>
          </a:p>
          <a:p>
            <a:pPr algn="ctr"/>
            <a:endParaRPr lang="en-US" sz="4000" b="1" spc="150" dirty="0">
              <a:solidFill>
                <a:schemeClr val="bg1"/>
              </a:solidFill>
              <a:latin typeface="Century Gothic"/>
              <a:cs typeface="Century Gothic"/>
            </a:endParaRPr>
          </a:p>
        </p:txBody>
      </p:sp>
      <p:pic>
        <p:nvPicPr>
          <p:cNvPr id="7" name="Picture 6" descr="PHL 5688626276_06606fd3a0_b.jpg"/>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28600" y="1630624"/>
            <a:ext cx="8686800" cy="4473393"/>
          </a:xfrm>
          <a:prstGeom prst="rect">
            <a:avLst/>
          </a:prstGeom>
        </p:spPr>
      </p:pic>
    </p:spTree>
    <p:extLst>
      <p:ext uri="{BB962C8B-B14F-4D97-AF65-F5344CB8AC3E}">
        <p14:creationId xmlns:p14="http://schemas.microsoft.com/office/powerpoint/2010/main" val="212554824"/>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p:nvSpPr>
        <p:spPr>
          <a:xfrm>
            <a:off x="598303" y="558801"/>
            <a:ext cx="8621890" cy="707886"/>
          </a:xfrm>
          <a:prstGeom prst="rect">
            <a:avLst/>
          </a:prstGeom>
        </p:spPr>
        <p:txBody>
          <a:bodyPr wrap="square">
            <a:spAutoFit/>
          </a:bodyPr>
          <a:lstStyle/>
          <a:p>
            <a:pPr>
              <a:spcAft>
                <a:spcPts val="1600"/>
              </a:spcAft>
            </a:pPr>
            <a:r>
              <a:rPr lang="en-US" sz="4000" spc="150" dirty="0" smtClean="0">
                <a:solidFill>
                  <a:srgbClr val="49176D"/>
                </a:solidFill>
                <a:latin typeface="Century Gothic"/>
                <a:cs typeface="Century Gothic"/>
              </a:rPr>
              <a:t>Implementation</a:t>
            </a:r>
            <a:endParaRPr lang="en-US" sz="4000" spc="150" dirty="0">
              <a:solidFill>
                <a:srgbClr val="49176D"/>
              </a:solidFill>
              <a:latin typeface="Century Gothic"/>
              <a:cs typeface="Century Gothic"/>
            </a:endParaRPr>
          </a:p>
        </p:txBody>
      </p:sp>
      <p:sp>
        <p:nvSpPr>
          <p:cNvPr id="5" name="TextBox 4"/>
          <p:cNvSpPr txBox="1"/>
          <p:nvPr/>
        </p:nvSpPr>
        <p:spPr>
          <a:xfrm>
            <a:off x="570292" y="1479313"/>
            <a:ext cx="5013787" cy="4591001"/>
          </a:xfrm>
          <a:prstGeom prst="rect">
            <a:avLst/>
          </a:prstGeom>
          <a:noFill/>
        </p:spPr>
        <p:txBody>
          <a:bodyPr wrap="square" rtlCol="0">
            <a:spAutoFit/>
          </a:bodyPr>
          <a:lstStyle/>
          <a:p>
            <a:pPr>
              <a:lnSpc>
                <a:spcPct val="90000"/>
              </a:lnSpc>
              <a:spcAft>
                <a:spcPts val="400"/>
              </a:spcAft>
            </a:pPr>
            <a:r>
              <a:rPr lang="en-US" sz="2000" dirty="0" smtClean="0"/>
              <a:t>Planning and implementation guides</a:t>
            </a:r>
          </a:p>
          <a:p>
            <a:pPr marL="342900" indent="-342900">
              <a:lnSpc>
                <a:spcPct val="90000"/>
              </a:lnSpc>
              <a:spcAft>
                <a:spcPts val="400"/>
              </a:spcAft>
              <a:buFont typeface="Arial"/>
              <a:buChar char="•"/>
            </a:pPr>
            <a:r>
              <a:rPr lang="en-US" sz="2000" dirty="0" smtClean="0"/>
              <a:t>Museum partners + community partners</a:t>
            </a:r>
          </a:p>
          <a:p>
            <a:pPr marL="342900" indent="-342900">
              <a:lnSpc>
                <a:spcPct val="90000"/>
              </a:lnSpc>
              <a:spcAft>
                <a:spcPts val="400"/>
              </a:spcAft>
              <a:buFont typeface="Arial"/>
              <a:buChar char="•"/>
            </a:pPr>
            <a:r>
              <a:rPr lang="en-US" sz="2000" dirty="0" smtClean="0"/>
              <a:t>Youth development + hands-on STEM </a:t>
            </a:r>
          </a:p>
          <a:p>
            <a:pPr marL="342900" indent="-342900">
              <a:lnSpc>
                <a:spcPct val="90000"/>
              </a:lnSpc>
              <a:spcAft>
                <a:spcPts val="400"/>
              </a:spcAft>
              <a:buFont typeface="Arial"/>
              <a:buChar char="•"/>
            </a:pPr>
            <a:r>
              <a:rPr lang="en-US" sz="2000" dirty="0" smtClean="0"/>
              <a:t>Info and forms for reporting and evaluation</a:t>
            </a:r>
            <a:endParaRPr lang="en-US" sz="2000" dirty="0"/>
          </a:p>
          <a:p>
            <a:pPr marL="342900" indent="-342900">
              <a:lnSpc>
                <a:spcPct val="90000"/>
              </a:lnSpc>
              <a:spcAft>
                <a:spcPts val="400"/>
              </a:spcAft>
              <a:buFont typeface="Arial"/>
              <a:buChar char="•"/>
            </a:pPr>
            <a:r>
              <a:rPr lang="en-US" sz="2000" dirty="0"/>
              <a:t>Quick-start program prep guides </a:t>
            </a:r>
          </a:p>
          <a:p>
            <a:pPr>
              <a:lnSpc>
                <a:spcPct val="90000"/>
              </a:lnSpc>
              <a:spcAft>
                <a:spcPts val="400"/>
              </a:spcAft>
            </a:pPr>
            <a:endParaRPr lang="en-US" sz="2000" dirty="0"/>
          </a:p>
          <a:p>
            <a:pPr>
              <a:lnSpc>
                <a:spcPct val="90000"/>
              </a:lnSpc>
              <a:spcAft>
                <a:spcPts val="400"/>
              </a:spcAft>
            </a:pPr>
            <a:r>
              <a:rPr lang="en-US" sz="2000" dirty="0" smtClean="0"/>
              <a:t>Staff training</a:t>
            </a:r>
            <a:endParaRPr lang="en-US" sz="2000" dirty="0"/>
          </a:p>
          <a:p>
            <a:pPr marL="342900" indent="-342900">
              <a:lnSpc>
                <a:spcPct val="90000"/>
              </a:lnSpc>
              <a:spcAft>
                <a:spcPts val="400"/>
              </a:spcAft>
              <a:buFont typeface="Arial"/>
              <a:buChar char="•"/>
            </a:pPr>
            <a:r>
              <a:rPr lang="en-US" sz="2000" dirty="0" smtClean="0"/>
              <a:t>Training guide</a:t>
            </a:r>
          </a:p>
          <a:p>
            <a:pPr marL="342900" indent="-342900">
              <a:lnSpc>
                <a:spcPct val="90000"/>
              </a:lnSpc>
              <a:spcAft>
                <a:spcPts val="400"/>
              </a:spcAft>
              <a:buFont typeface="Arial"/>
              <a:buChar char="•"/>
            </a:pPr>
            <a:r>
              <a:rPr lang="en-US" sz="2000" dirty="0" smtClean="0"/>
              <a:t>Sample agendas</a:t>
            </a:r>
          </a:p>
          <a:p>
            <a:pPr marL="342900" indent="-342900">
              <a:lnSpc>
                <a:spcPct val="90000"/>
              </a:lnSpc>
              <a:spcAft>
                <a:spcPts val="400"/>
              </a:spcAft>
              <a:buFont typeface="Arial"/>
              <a:buChar char="•"/>
            </a:pPr>
            <a:r>
              <a:rPr lang="en-US" sz="2000" dirty="0" smtClean="0"/>
              <a:t>Activity guides and frameworks</a:t>
            </a:r>
          </a:p>
          <a:p>
            <a:pPr marL="342900" indent="-342900">
              <a:lnSpc>
                <a:spcPct val="90000"/>
              </a:lnSpc>
              <a:spcAft>
                <a:spcPts val="400"/>
              </a:spcAft>
              <a:buFont typeface="Arial"/>
              <a:buChar char="•"/>
            </a:pPr>
            <a:r>
              <a:rPr lang="en-US" sz="2000" dirty="0" smtClean="0"/>
              <a:t>Tips sheets</a:t>
            </a:r>
          </a:p>
          <a:p>
            <a:pPr marL="342900" indent="-342900">
              <a:lnSpc>
                <a:spcPct val="90000"/>
              </a:lnSpc>
              <a:spcAft>
                <a:spcPts val="400"/>
              </a:spcAft>
              <a:buFont typeface="Arial"/>
              <a:buChar char="•"/>
            </a:pPr>
            <a:r>
              <a:rPr lang="en-US" sz="2000" dirty="0" smtClean="0"/>
              <a:t>Videos </a:t>
            </a:r>
            <a:r>
              <a:rPr lang="en-US" sz="2000" dirty="0"/>
              <a:t>and guides on </a:t>
            </a:r>
            <a:r>
              <a:rPr lang="en-US" sz="2000" dirty="0" smtClean="0"/>
              <a:t>engaging </a:t>
            </a:r>
            <a:r>
              <a:rPr lang="en-US" sz="2000" dirty="0"/>
              <a:t>diverse audiences + hands-on STEM and Nano 101 </a:t>
            </a:r>
          </a:p>
          <a:p>
            <a:pPr marL="342900" indent="-342900">
              <a:lnSpc>
                <a:spcPct val="90000"/>
              </a:lnSpc>
              <a:spcAft>
                <a:spcPts val="400"/>
              </a:spcAft>
              <a:buFont typeface="Arial"/>
              <a:buChar char="•"/>
            </a:pPr>
            <a:endParaRPr lang="en-US" sz="2000" dirty="0" smtClean="0"/>
          </a:p>
        </p:txBody>
      </p:sp>
      <p:pic>
        <p:nvPicPr>
          <p:cNvPr id="10" name="Picture 9" descr="PHL 5688658882_f409a80db1_b.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84079" y="1389560"/>
            <a:ext cx="3333619" cy="5219517"/>
          </a:xfrm>
          <a:prstGeom prst="rect">
            <a:avLst/>
          </a:prstGeom>
        </p:spPr>
      </p:pic>
      <p:cxnSp>
        <p:nvCxnSpPr>
          <p:cNvPr id="9" name="Straight Connector 8"/>
          <p:cNvCxnSpPr/>
          <p:nvPr/>
        </p:nvCxnSpPr>
        <p:spPr>
          <a:xfrm>
            <a:off x="230898" y="1389560"/>
            <a:ext cx="8686800" cy="0"/>
          </a:xfrm>
          <a:prstGeom prst="line">
            <a:avLst/>
          </a:prstGeom>
          <a:ln w="28575" cmpd="sng">
            <a:solidFill>
              <a:srgbClr val="49176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7055433"/>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p:nvSpPr>
        <p:spPr>
          <a:xfrm>
            <a:off x="598303" y="558801"/>
            <a:ext cx="8621890" cy="707886"/>
          </a:xfrm>
          <a:prstGeom prst="rect">
            <a:avLst/>
          </a:prstGeom>
        </p:spPr>
        <p:txBody>
          <a:bodyPr wrap="square">
            <a:spAutoFit/>
          </a:bodyPr>
          <a:lstStyle/>
          <a:p>
            <a:pPr>
              <a:spcAft>
                <a:spcPts val="1600"/>
              </a:spcAft>
            </a:pPr>
            <a:r>
              <a:rPr lang="en-US" sz="4000" spc="150" dirty="0" smtClean="0">
                <a:solidFill>
                  <a:srgbClr val="49176D"/>
                </a:solidFill>
                <a:latin typeface="Century Gothic"/>
                <a:cs typeface="Century Gothic"/>
              </a:rPr>
              <a:t>Reporting and evaluation</a:t>
            </a:r>
            <a:endParaRPr lang="en-US" sz="4000" spc="150" dirty="0">
              <a:solidFill>
                <a:srgbClr val="49176D"/>
              </a:solidFill>
              <a:latin typeface="Century Gothic"/>
              <a:cs typeface="Century Gothic"/>
            </a:endParaRPr>
          </a:p>
        </p:txBody>
      </p:sp>
      <p:sp>
        <p:nvSpPr>
          <p:cNvPr id="5" name="TextBox 4"/>
          <p:cNvSpPr txBox="1"/>
          <p:nvPr/>
        </p:nvSpPr>
        <p:spPr>
          <a:xfrm>
            <a:off x="570292" y="1479313"/>
            <a:ext cx="4119864" cy="5093703"/>
          </a:xfrm>
          <a:prstGeom prst="rect">
            <a:avLst/>
          </a:prstGeom>
          <a:noFill/>
        </p:spPr>
        <p:txBody>
          <a:bodyPr wrap="square" rtlCol="0">
            <a:spAutoFit/>
          </a:bodyPr>
          <a:lstStyle/>
          <a:p>
            <a:pPr>
              <a:lnSpc>
                <a:spcPct val="90000"/>
              </a:lnSpc>
              <a:spcAft>
                <a:spcPts val="400"/>
              </a:spcAft>
            </a:pPr>
            <a:r>
              <a:rPr lang="en-US" sz="2000" dirty="0"/>
              <a:t>Overall focus</a:t>
            </a:r>
          </a:p>
          <a:p>
            <a:pPr marL="342900" indent="-342900">
              <a:lnSpc>
                <a:spcPct val="90000"/>
              </a:lnSpc>
              <a:spcAft>
                <a:spcPts val="400"/>
              </a:spcAft>
              <a:buFont typeface="Arial"/>
              <a:buChar char="•"/>
            </a:pPr>
            <a:r>
              <a:rPr lang="en-US" sz="2000" dirty="0"/>
              <a:t>Effectiveness of this approach to reach new audiences and form new </a:t>
            </a:r>
            <a:r>
              <a:rPr lang="en-US" sz="2000" dirty="0" smtClean="0"/>
              <a:t>collaborations</a:t>
            </a:r>
          </a:p>
          <a:p>
            <a:pPr>
              <a:lnSpc>
                <a:spcPct val="90000"/>
              </a:lnSpc>
              <a:spcAft>
                <a:spcPts val="400"/>
              </a:spcAft>
            </a:pPr>
            <a:endParaRPr lang="en-US" sz="2000" dirty="0"/>
          </a:p>
          <a:p>
            <a:pPr>
              <a:lnSpc>
                <a:spcPct val="90000"/>
              </a:lnSpc>
              <a:spcAft>
                <a:spcPts val="400"/>
              </a:spcAft>
            </a:pPr>
            <a:r>
              <a:rPr lang="en-US" sz="2000" dirty="0" smtClean="0"/>
              <a:t>Reporting and evaluation</a:t>
            </a:r>
            <a:endParaRPr lang="en-US" sz="2000" dirty="0"/>
          </a:p>
          <a:p>
            <a:pPr marL="342900" indent="-342900">
              <a:lnSpc>
                <a:spcPct val="90000"/>
              </a:lnSpc>
              <a:spcAft>
                <a:spcPts val="400"/>
              </a:spcAft>
              <a:buFont typeface="Arial"/>
              <a:buChar char="•"/>
            </a:pPr>
            <a:r>
              <a:rPr lang="en-US" sz="2000" dirty="0" smtClean="0"/>
              <a:t>Use of materials </a:t>
            </a:r>
          </a:p>
          <a:p>
            <a:pPr marL="342900" indent="-342900">
              <a:lnSpc>
                <a:spcPct val="90000"/>
              </a:lnSpc>
              <a:spcAft>
                <a:spcPts val="400"/>
              </a:spcAft>
              <a:buFont typeface="Arial"/>
              <a:buChar char="•"/>
            </a:pPr>
            <a:r>
              <a:rPr lang="en-US" sz="2000" dirty="0" smtClean="0"/>
              <a:t>Participation of professionals</a:t>
            </a:r>
          </a:p>
          <a:p>
            <a:pPr marL="342900" indent="-342900">
              <a:lnSpc>
                <a:spcPct val="90000"/>
              </a:lnSpc>
              <a:spcAft>
                <a:spcPts val="400"/>
              </a:spcAft>
              <a:buFont typeface="Arial"/>
              <a:buChar char="•"/>
            </a:pPr>
            <a:r>
              <a:rPr lang="en-US" sz="2000" dirty="0"/>
              <a:t>V</a:t>
            </a:r>
            <a:r>
              <a:rPr lang="en-US" sz="2000" dirty="0" smtClean="0"/>
              <a:t>alue of partnerships</a:t>
            </a:r>
          </a:p>
          <a:p>
            <a:pPr marL="342900" indent="-342900">
              <a:lnSpc>
                <a:spcPct val="90000"/>
              </a:lnSpc>
              <a:spcAft>
                <a:spcPts val="400"/>
              </a:spcAft>
              <a:buFont typeface="Arial"/>
              <a:buChar char="•"/>
            </a:pPr>
            <a:r>
              <a:rPr lang="en-US" sz="2000" dirty="0" smtClean="0"/>
              <a:t>Professional learning</a:t>
            </a:r>
          </a:p>
          <a:p>
            <a:pPr marL="342900" indent="-342900">
              <a:lnSpc>
                <a:spcPct val="90000"/>
              </a:lnSpc>
              <a:spcAft>
                <a:spcPts val="400"/>
              </a:spcAft>
              <a:buFont typeface="Arial"/>
              <a:buChar char="•"/>
            </a:pPr>
            <a:r>
              <a:rPr lang="en-US" sz="2000" dirty="0"/>
              <a:t>Reach and demographics for public </a:t>
            </a:r>
            <a:r>
              <a:rPr lang="en-US" sz="2000" dirty="0" smtClean="0"/>
              <a:t>audiences</a:t>
            </a:r>
          </a:p>
          <a:p>
            <a:pPr marL="342900" indent="-342900">
              <a:lnSpc>
                <a:spcPct val="90000"/>
              </a:lnSpc>
              <a:spcAft>
                <a:spcPts val="400"/>
              </a:spcAft>
              <a:buFont typeface="Arial"/>
              <a:buChar char="•"/>
            </a:pPr>
            <a:r>
              <a:rPr lang="en-US" sz="2000" dirty="0" smtClean="0"/>
              <a:t>Perception of public learning and engagement</a:t>
            </a:r>
          </a:p>
          <a:p>
            <a:pPr marL="342900" indent="-342900">
              <a:lnSpc>
                <a:spcPct val="90000"/>
              </a:lnSpc>
              <a:spcAft>
                <a:spcPts val="400"/>
              </a:spcAft>
              <a:buFont typeface="Arial"/>
              <a:buChar char="•"/>
            </a:pPr>
            <a:endParaRPr lang="en-US" sz="2000" dirty="0" smtClean="0"/>
          </a:p>
          <a:p>
            <a:pPr marL="342900" indent="-342900">
              <a:lnSpc>
                <a:spcPct val="90000"/>
              </a:lnSpc>
              <a:spcAft>
                <a:spcPts val="400"/>
              </a:spcAft>
              <a:buFont typeface="Arial"/>
              <a:buChar char="•"/>
            </a:pPr>
            <a:endParaRPr lang="en-US" sz="2000" dirty="0"/>
          </a:p>
        </p:txBody>
      </p:sp>
      <p:pic>
        <p:nvPicPr>
          <p:cNvPr id="9" name="Picture 8" descr="20150328GH_0497-X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96117" y="1390642"/>
            <a:ext cx="4137743" cy="5239512"/>
          </a:xfrm>
          <a:prstGeom prst="rect">
            <a:avLst/>
          </a:prstGeom>
        </p:spPr>
      </p:pic>
      <p:cxnSp>
        <p:nvCxnSpPr>
          <p:cNvPr id="8" name="Straight Connector 7"/>
          <p:cNvCxnSpPr/>
          <p:nvPr/>
        </p:nvCxnSpPr>
        <p:spPr>
          <a:xfrm>
            <a:off x="230898" y="1389560"/>
            <a:ext cx="8686800" cy="0"/>
          </a:xfrm>
          <a:prstGeom prst="line">
            <a:avLst/>
          </a:prstGeom>
          <a:ln w="28575" cmpd="sng">
            <a:solidFill>
              <a:srgbClr val="49176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15301523"/>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225778" y="230010"/>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schemeClr val="bg1"/>
                </a:solidFill>
                <a:latin typeface="Century Gothic"/>
                <a:cs typeface="Century Gothic"/>
              </a:rPr>
              <a:t>Feedback</a:t>
            </a:r>
            <a:endParaRPr lang="en-US" sz="4000" spc="150" dirty="0">
              <a:solidFill>
                <a:schemeClr val="bg1"/>
              </a:solidFill>
              <a:latin typeface="Century Gothic"/>
              <a:cs typeface="Century Gothic"/>
            </a:endParaRPr>
          </a:p>
        </p:txBody>
      </p:sp>
      <p:pic>
        <p:nvPicPr>
          <p:cNvPr id="6" name="Picture 5" descr="20090915_0343-X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225778" y="1138678"/>
            <a:ext cx="8686800" cy="5470398"/>
          </a:xfrm>
          <a:prstGeom prst="rect">
            <a:avLst/>
          </a:prstGeom>
        </p:spPr>
      </p:pic>
    </p:spTree>
    <p:extLst>
      <p:ext uri="{BB962C8B-B14F-4D97-AF65-F5344CB8AC3E}">
        <p14:creationId xmlns:p14="http://schemas.microsoft.com/office/powerpoint/2010/main" val="94208430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Rectangle 6"/>
          <p:cNvSpPr/>
          <p:nvPr/>
        </p:nvSpPr>
        <p:spPr>
          <a:xfrm>
            <a:off x="233962" y="683323"/>
            <a:ext cx="8648700" cy="707886"/>
          </a:xfrm>
          <a:prstGeom prst="rect">
            <a:avLst/>
          </a:prstGeom>
        </p:spPr>
        <p:txBody>
          <a:bodyPr wrap="square">
            <a:spAutoFit/>
          </a:bodyPr>
          <a:lstStyle/>
          <a:p>
            <a:pPr algn="ctr"/>
            <a:r>
              <a:rPr lang="en-US" sz="4000" spc="150" dirty="0" smtClean="0">
                <a:solidFill>
                  <a:srgbClr val="49176D"/>
                </a:solidFill>
                <a:latin typeface="Century Gothic"/>
                <a:cs typeface="Century Gothic"/>
              </a:rPr>
              <a:t>Thank you</a:t>
            </a:r>
            <a:endParaRPr lang="en-US" sz="4000" spc="150" dirty="0">
              <a:solidFill>
                <a:srgbClr val="49176D"/>
              </a:solidFill>
              <a:latin typeface="Century Gothic"/>
              <a:cs typeface="Century Gothic"/>
            </a:endParaRPr>
          </a:p>
        </p:txBody>
      </p:sp>
      <p:sp>
        <p:nvSpPr>
          <p:cNvPr id="12" name="Rectangle 11"/>
          <p:cNvSpPr/>
          <p:nvPr/>
        </p:nvSpPr>
        <p:spPr>
          <a:xfrm>
            <a:off x="205062" y="5358578"/>
            <a:ext cx="8778240" cy="126643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lvl1pPr>
              <a:defRPr>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spcAft>
                <a:spcPts val="200"/>
              </a:spcAft>
              <a:defRPr/>
            </a:pPr>
            <a:r>
              <a:rPr lang="en-US" sz="1800" b="1" kern="1200" dirty="0">
                <a:latin typeface="Calibri" charset="0"/>
              </a:rPr>
              <a:t>Cynthia Needham, </a:t>
            </a:r>
            <a:r>
              <a:rPr lang="en-US" sz="1800" kern="1200" dirty="0">
                <a:latin typeface="Calibri" charset="0"/>
              </a:rPr>
              <a:t>ICAN Productions</a:t>
            </a:r>
          </a:p>
        </p:txBody>
      </p:sp>
      <p:pic>
        <p:nvPicPr>
          <p:cNvPr id="13" name="Picture 1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349987" y="5548743"/>
            <a:ext cx="992188" cy="998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 descr="NISE_logo.jpg"/>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bwMode="auto">
          <a:xfrm>
            <a:off x="6631339" y="5751907"/>
            <a:ext cx="21336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3"/>
          <p:cNvSpPr txBox="1">
            <a:spLocks noChangeArrowheads="1"/>
          </p:cNvSpPr>
          <p:nvPr/>
        </p:nvSpPr>
        <p:spPr bwMode="auto">
          <a:xfrm>
            <a:off x="1562560" y="5568592"/>
            <a:ext cx="4903823" cy="115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defTabSz="914400" eaLnBrk="1" hangingPunct="1">
              <a:lnSpc>
                <a:spcPct val="90000"/>
              </a:lnSpc>
              <a:spcBef>
                <a:spcPct val="20000"/>
              </a:spcBef>
            </a:pPr>
            <a:r>
              <a:rPr lang="en-US" sz="1200" dirty="0">
                <a:latin typeface="Calibri" charset="0"/>
              </a:rPr>
              <a:t>This presentation is based on work supported by the National Science Foundation under Grant No. 0940143.  Any opinions, findings, and conclusions or recommendations expressed in this presentation are those of the authors and do not necessarily reflect the views of the Foundation. </a:t>
            </a:r>
          </a:p>
        </p:txBody>
      </p:sp>
      <p:pic>
        <p:nvPicPr>
          <p:cNvPr id="2" name="Picture 1" descr="_MG_6187-X2.jpg"/>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30896" y="1529622"/>
            <a:ext cx="8686800" cy="3925042"/>
          </a:xfrm>
          <a:prstGeom prst="rect">
            <a:avLst/>
          </a:prstGeom>
        </p:spPr>
      </p:pic>
    </p:spTree>
    <p:extLst>
      <p:ext uri="{BB962C8B-B14F-4D97-AF65-F5344CB8AC3E}">
        <p14:creationId xmlns:p14="http://schemas.microsoft.com/office/powerpoint/2010/main" val="30130864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225778" y="230010"/>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schemeClr val="bg1"/>
                </a:solidFill>
                <a:latin typeface="Century Gothic"/>
                <a:cs typeface="Century Gothic"/>
              </a:rPr>
              <a:t>Overview</a:t>
            </a:r>
            <a:endParaRPr lang="en-US" sz="4000" spc="150" dirty="0">
              <a:solidFill>
                <a:schemeClr val="bg1"/>
              </a:solidFill>
              <a:latin typeface="Century Gothic"/>
              <a:cs typeface="Century Gothic"/>
            </a:endParaRPr>
          </a:p>
        </p:txBody>
      </p:sp>
      <p:sp>
        <p:nvSpPr>
          <p:cNvPr id="8" name="TextBox 7"/>
          <p:cNvSpPr txBox="1"/>
          <p:nvPr/>
        </p:nvSpPr>
        <p:spPr>
          <a:xfrm>
            <a:off x="584402" y="1798781"/>
            <a:ext cx="8304951" cy="1610697"/>
          </a:xfrm>
          <a:prstGeom prst="rect">
            <a:avLst/>
          </a:prstGeom>
          <a:noFill/>
        </p:spPr>
        <p:txBody>
          <a:bodyPr wrap="square" rtlCol="0">
            <a:spAutoFit/>
          </a:bodyPr>
          <a:lstStyle/>
          <a:p>
            <a:pPr marL="457200" indent="-457200">
              <a:spcAft>
                <a:spcPts val="1600"/>
              </a:spcAft>
              <a:buFont typeface="+mj-lt"/>
              <a:buAutoNum type="arabicPeriod"/>
            </a:pPr>
            <a:r>
              <a:rPr lang="en-US" sz="2400" dirty="0" smtClean="0"/>
              <a:t>Project overview</a:t>
            </a:r>
          </a:p>
          <a:p>
            <a:pPr marL="457200" indent="-457200">
              <a:spcAft>
                <a:spcPts val="1600"/>
              </a:spcAft>
              <a:buFont typeface="+mj-lt"/>
              <a:buAutoNum type="arabicPeriod"/>
            </a:pPr>
            <a:r>
              <a:rPr lang="en-US" sz="2400" dirty="0" smtClean="0"/>
              <a:t>Current thinking</a:t>
            </a:r>
          </a:p>
          <a:p>
            <a:pPr marL="457200" indent="-457200">
              <a:spcAft>
                <a:spcPts val="1600"/>
              </a:spcAft>
              <a:buFont typeface="+mj-lt"/>
              <a:buAutoNum type="arabicPeriod"/>
            </a:pPr>
            <a:r>
              <a:rPr lang="en-US" sz="2400" dirty="0" smtClean="0"/>
              <a:t>Feedback and input</a:t>
            </a:r>
          </a:p>
        </p:txBody>
      </p:sp>
      <p:pic>
        <p:nvPicPr>
          <p:cNvPr id="2" name="Picture 1" descr="20150403_2060-X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4791155" y="1185716"/>
            <a:ext cx="4127354" cy="5440680"/>
          </a:xfrm>
          <a:prstGeom prst="rect">
            <a:avLst/>
          </a:prstGeom>
        </p:spPr>
      </p:pic>
    </p:spTree>
    <p:extLst>
      <p:ext uri="{BB962C8B-B14F-4D97-AF65-F5344CB8AC3E}">
        <p14:creationId xmlns:p14="http://schemas.microsoft.com/office/powerpoint/2010/main" val="29995283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p:nvSpPr>
        <p:spPr>
          <a:xfrm>
            <a:off x="581372" y="596900"/>
            <a:ext cx="3636783" cy="707886"/>
          </a:xfrm>
          <a:prstGeom prst="rect">
            <a:avLst/>
          </a:prstGeom>
        </p:spPr>
        <p:txBody>
          <a:bodyPr wrap="none">
            <a:spAutoFit/>
          </a:bodyPr>
          <a:lstStyle/>
          <a:p>
            <a:pPr>
              <a:spcAft>
                <a:spcPts val="1600"/>
              </a:spcAft>
            </a:pPr>
            <a:r>
              <a:rPr lang="en-US" sz="4000" spc="150" dirty="0" smtClean="0">
                <a:solidFill>
                  <a:srgbClr val="49176D"/>
                </a:solidFill>
                <a:latin typeface="Century Gothic"/>
                <a:cs typeface="Century Gothic"/>
              </a:rPr>
              <a:t>Project goals</a:t>
            </a:r>
            <a:endParaRPr lang="en-US" sz="4000" spc="150" dirty="0">
              <a:solidFill>
                <a:srgbClr val="49176D"/>
              </a:solidFill>
              <a:latin typeface="Century Gothic"/>
              <a:cs typeface="Century Gothic"/>
            </a:endParaRPr>
          </a:p>
        </p:txBody>
      </p:sp>
      <p:sp>
        <p:nvSpPr>
          <p:cNvPr id="4" name="TextBox 3"/>
          <p:cNvSpPr txBox="1"/>
          <p:nvPr/>
        </p:nvSpPr>
        <p:spPr>
          <a:xfrm>
            <a:off x="711191" y="1916726"/>
            <a:ext cx="8150588" cy="3272691"/>
          </a:xfrm>
          <a:prstGeom prst="rect">
            <a:avLst/>
          </a:prstGeom>
          <a:noFill/>
        </p:spPr>
        <p:txBody>
          <a:bodyPr wrap="square" rtlCol="0">
            <a:spAutoFit/>
          </a:bodyPr>
          <a:lstStyle/>
          <a:p>
            <a:pPr marL="457200" lvl="0" indent="-457200">
              <a:spcAft>
                <a:spcPts val="400"/>
              </a:spcAft>
              <a:buFont typeface="+mj-lt"/>
              <a:buAutoNum type="arabicPeriod"/>
            </a:pPr>
            <a:r>
              <a:rPr lang="en-US" sz="2000" b="1" dirty="0" smtClean="0"/>
              <a:t>Engage </a:t>
            </a:r>
            <a:r>
              <a:rPr lang="en-US" sz="2000" b="1" dirty="0"/>
              <a:t>local communities more broadly</a:t>
            </a:r>
            <a:r>
              <a:rPr lang="en-US" sz="2000" dirty="0"/>
              <a:t> in STEM learning, focusing on </a:t>
            </a:r>
            <a:r>
              <a:rPr lang="en-US" sz="2000" dirty="0" err="1"/>
              <a:t>nanoscale</a:t>
            </a:r>
            <a:r>
              <a:rPr lang="en-US" sz="2000" dirty="0"/>
              <a:t> science, engineering, and </a:t>
            </a:r>
            <a:r>
              <a:rPr lang="en-US" sz="2000" dirty="0" smtClean="0"/>
              <a:t>technology</a:t>
            </a:r>
            <a:endParaRPr lang="en-US" sz="400" dirty="0"/>
          </a:p>
          <a:p>
            <a:pPr marL="457200" lvl="0" indent="-457200">
              <a:spcAft>
                <a:spcPts val="400"/>
              </a:spcAft>
              <a:buFont typeface="+mj-lt"/>
              <a:buAutoNum type="arabicPeriod"/>
            </a:pPr>
            <a:r>
              <a:rPr lang="en-US" sz="2000" b="1" dirty="0"/>
              <a:t>Develop local partnerships between museums and community-based organizations</a:t>
            </a:r>
            <a:r>
              <a:rPr lang="en-US" sz="2000" dirty="0"/>
              <a:t>, helping museums reach new audiences and helping community organizations provide high-quality STEM learning experiences for their </a:t>
            </a:r>
            <a:r>
              <a:rPr lang="en-US" sz="2000" dirty="0" smtClean="0"/>
              <a:t>audiences</a:t>
            </a:r>
            <a:endParaRPr lang="en-US" sz="400" dirty="0"/>
          </a:p>
          <a:p>
            <a:pPr marL="457200" lvl="0" indent="-457200">
              <a:buFont typeface="+mj-lt"/>
              <a:buAutoNum type="arabicPeriod"/>
            </a:pPr>
            <a:r>
              <a:rPr lang="en-US" sz="2000" b="1" dirty="0"/>
              <a:t>Identify, develop, and share successful practices and models</a:t>
            </a:r>
            <a:r>
              <a:rPr lang="en-US" sz="2000" dirty="0"/>
              <a:t> for reaching new audiences and developing successful collaborations among local </a:t>
            </a:r>
            <a:r>
              <a:rPr lang="en-US" sz="2000" dirty="0" smtClean="0"/>
              <a:t>organizations</a:t>
            </a:r>
            <a:endParaRPr lang="en-US" sz="2000" dirty="0"/>
          </a:p>
          <a:p>
            <a:pPr>
              <a:spcAft>
                <a:spcPts val="1600"/>
              </a:spcAft>
            </a:pPr>
            <a:endParaRPr lang="en-US" sz="2000" dirty="0"/>
          </a:p>
        </p:txBody>
      </p:sp>
      <p:cxnSp>
        <p:nvCxnSpPr>
          <p:cNvPr id="5" name="Straight Connector 4"/>
          <p:cNvCxnSpPr/>
          <p:nvPr/>
        </p:nvCxnSpPr>
        <p:spPr>
          <a:xfrm>
            <a:off x="230898" y="1389560"/>
            <a:ext cx="8686800" cy="0"/>
          </a:xfrm>
          <a:prstGeom prst="line">
            <a:avLst/>
          </a:prstGeom>
          <a:ln w="28575" cmpd="sng">
            <a:solidFill>
              <a:srgbClr val="49176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2628636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p:nvSpPr>
        <p:spPr>
          <a:xfrm>
            <a:off x="581372" y="596900"/>
            <a:ext cx="4823105" cy="707886"/>
          </a:xfrm>
          <a:prstGeom prst="rect">
            <a:avLst/>
          </a:prstGeom>
        </p:spPr>
        <p:txBody>
          <a:bodyPr wrap="none">
            <a:spAutoFit/>
          </a:bodyPr>
          <a:lstStyle/>
          <a:p>
            <a:pPr>
              <a:spcAft>
                <a:spcPts val="1600"/>
              </a:spcAft>
            </a:pPr>
            <a:r>
              <a:rPr lang="en-US" sz="4000" spc="150" dirty="0" smtClean="0">
                <a:solidFill>
                  <a:srgbClr val="49176D"/>
                </a:solidFill>
                <a:latin typeface="Century Gothic"/>
                <a:cs typeface="Century Gothic"/>
              </a:rPr>
              <a:t>Project outcomes</a:t>
            </a:r>
            <a:endParaRPr lang="en-US" sz="4000" spc="150" dirty="0">
              <a:solidFill>
                <a:srgbClr val="49176D"/>
              </a:solidFill>
              <a:latin typeface="Century Gothic"/>
              <a:cs typeface="Century Gothic"/>
            </a:endParaRPr>
          </a:p>
        </p:txBody>
      </p:sp>
      <p:sp>
        <p:nvSpPr>
          <p:cNvPr id="4" name="TextBox 3"/>
          <p:cNvSpPr txBox="1"/>
          <p:nvPr/>
        </p:nvSpPr>
        <p:spPr>
          <a:xfrm>
            <a:off x="711191" y="1916726"/>
            <a:ext cx="8150588" cy="2657138"/>
          </a:xfrm>
          <a:prstGeom prst="rect">
            <a:avLst/>
          </a:prstGeom>
          <a:noFill/>
        </p:spPr>
        <p:txBody>
          <a:bodyPr wrap="square" rtlCol="0">
            <a:spAutoFit/>
          </a:bodyPr>
          <a:lstStyle/>
          <a:p>
            <a:pPr marL="457200" lvl="0" indent="-457200">
              <a:spcAft>
                <a:spcPts val="400"/>
              </a:spcAft>
              <a:buFont typeface="+mj-lt"/>
              <a:buAutoNum type="arabicPeriod"/>
            </a:pPr>
            <a:r>
              <a:rPr lang="en-US" sz="2000" b="1" dirty="0"/>
              <a:t>Broader reach to multiple and diverse audiences</a:t>
            </a:r>
            <a:r>
              <a:rPr lang="en-US" sz="2000" dirty="0"/>
              <a:t> with the Network’s high-quality STEM learning </a:t>
            </a:r>
            <a:r>
              <a:rPr lang="en-US" sz="2000" dirty="0" smtClean="0"/>
              <a:t>opportunities</a:t>
            </a:r>
            <a:endParaRPr lang="en-US" sz="2000" dirty="0"/>
          </a:p>
          <a:p>
            <a:pPr marL="457200" lvl="0" indent="-457200">
              <a:spcAft>
                <a:spcPts val="400"/>
              </a:spcAft>
              <a:buFont typeface="+mj-lt"/>
              <a:buAutoNum type="arabicPeriod"/>
            </a:pPr>
            <a:r>
              <a:rPr lang="en-US" sz="2000" b="1" dirty="0"/>
              <a:t>Mutually-beneficial relationships </a:t>
            </a:r>
            <a:r>
              <a:rPr lang="en-US" sz="2000" dirty="0"/>
              <a:t>among existing NISE Network partners (including museums and universities) with community organizations</a:t>
            </a:r>
          </a:p>
          <a:p>
            <a:pPr marL="457200" lvl="0" indent="-457200">
              <a:buFont typeface="+mj-lt"/>
              <a:buAutoNum type="arabicPeriod"/>
            </a:pPr>
            <a:r>
              <a:rPr lang="en-US" sz="2000" b="1" dirty="0"/>
              <a:t>New knowledge and models for the field</a:t>
            </a:r>
            <a:r>
              <a:rPr lang="en-US" sz="2000" dirty="0"/>
              <a:t> related to best practices for reaching new audiences and successful collaborations between museums and community organizations</a:t>
            </a:r>
          </a:p>
          <a:p>
            <a:pPr>
              <a:spcAft>
                <a:spcPts val="1600"/>
              </a:spcAft>
            </a:pPr>
            <a:endParaRPr lang="en-US" sz="2000" dirty="0"/>
          </a:p>
        </p:txBody>
      </p:sp>
      <p:cxnSp>
        <p:nvCxnSpPr>
          <p:cNvPr id="8" name="Straight Connector 7"/>
          <p:cNvCxnSpPr/>
          <p:nvPr/>
        </p:nvCxnSpPr>
        <p:spPr>
          <a:xfrm>
            <a:off x="230898" y="1389560"/>
            <a:ext cx="8686800" cy="0"/>
          </a:xfrm>
          <a:prstGeom prst="line">
            <a:avLst/>
          </a:prstGeom>
          <a:ln w="28575" cmpd="sng">
            <a:solidFill>
              <a:srgbClr val="49176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1694375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5" name="Rectangle 4"/>
          <p:cNvSpPr/>
          <p:nvPr/>
        </p:nvSpPr>
        <p:spPr>
          <a:xfrm>
            <a:off x="225778" y="230010"/>
            <a:ext cx="8686800" cy="964367"/>
          </a:xfrm>
          <a:prstGeom prst="rect">
            <a:avLst/>
          </a:prstGeom>
          <a:solidFill>
            <a:srgbClr val="49176D"/>
          </a:solidFill>
        </p:spPr>
        <p:txBody>
          <a:bodyPr wrap="square">
            <a:spAutoFit/>
          </a:bodyPr>
          <a:lstStyle/>
          <a:p>
            <a:pPr>
              <a:lnSpc>
                <a:spcPct val="150000"/>
              </a:lnSpc>
              <a:spcAft>
                <a:spcPts val="1600"/>
              </a:spcAft>
            </a:pPr>
            <a:r>
              <a:rPr lang="en-US" sz="4000" spc="150" dirty="0" smtClean="0">
                <a:solidFill>
                  <a:schemeClr val="bg1"/>
                </a:solidFill>
                <a:latin typeface="Century Gothic"/>
                <a:cs typeface="Century Gothic"/>
              </a:rPr>
              <a:t>Model</a:t>
            </a:r>
            <a:endParaRPr lang="en-US" sz="4000" spc="150" dirty="0">
              <a:solidFill>
                <a:schemeClr val="bg1"/>
              </a:solidFill>
              <a:latin typeface="Century Gothic"/>
              <a:cs typeface="Century Gothic"/>
            </a:endParaRPr>
          </a:p>
        </p:txBody>
      </p:sp>
      <p:sp>
        <p:nvSpPr>
          <p:cNvPr id="7" name="TextBox 6"/>
          <p:cNvSpPr txBox="1"/>
          <p:nvPr/>
        </p:nvSpPr>
        <p:spPr>
          <a:xfrm>
            <a:off x="584403" y="1798781"/>
            <a:ext cx="4249770" cy="3908762"/>
          </a:xfrm>
          <a:prstGeom prst="rect">
            <a:avLst/>
          </a:prstGeom>
          <a:noFill/>
        </p:spPr>
        <p:txBody>
          <a:bodyPr wrap="square" rtlCol="0">
            <a:spAutoFit/>
          </a:bodyPr>
          <a:lstStyle/>
          <a:p>
            <a:pPr>
              <a:spcAft>
                <a:spcPts val="1600"/>
              </a:spcAft>
            </a:pPr>
            <a:r>
              <a:rPr lang="en-US" sz="2400" dirty="0" smtClean="0"/>
              <a:t>Results from April workshop</a:t>
            </a:r>
          </a:p>
          <a:p>
            <a:pPr marL="457200" indent="-457200">
              <a:spcAft>
                <a:spcPts val="1600"/>
              </a:spcAft>
              <a:buFont typeface="+mj-lt"/>
              <a:buAutoNum type="arabicPeriod"/>
            </a:pPr>
            <a:r>
              <a:rPr lang="en-US" sz="2400" dirty="0" smtClean="0"/>
              <a:t>Basics</a:t>
            </a:r>
          </a:p>
          <a:p>
            <a:pPr marL="457200" indent="-457200">
              <a:spcAft>
                <a:spcPts val="1600"/>
              </a:spcAft>
              <a:buFont typeface="+mj-lt"/>
              <a:buAutoNum type="arabicPeriod"/>
            </a:pPr>
            <a:r>
              <a:rPr lang="en-US" sz="2400" dirty="0" smtClean="0"/>
              <a:t>Partnership planning</a:t>
            </a:r>
            <a:endParaRPr lang="en-US" sz="2400" dirty="0"/>
          </a:p>
          <a:p>
            <a:pPr marL="457200" indent="-457200">
              <a:spcAft>
                <a:spcPts val="1600"/>
              </a:spcAft>
              <a:buFont typeface="+mj-lt"/>
              <a:buAutoNum type="arabicPeriod"/>
            </a:pPr>
            <a:r>
              <a:rPr lang="en-US" sz="2400" dirty="0" smtClean="0"/>
              <a:t>Public engagement products</a:t>
            </a:r>
          </a:p>
          <a:p>
            <a:pPr marL="457200" indent="-457200">
              <a:spcAft>
                <a:spcPts val="1600"/>
              </a:spcAft>
              <a:buFont typeface="+mj-lt"/>
              <a:buAutoNum type="arabicPeriod"/>
            </a:pPr>
            <a:r>
              <a:rPr lang="en-US" sz="2400" dirty="0" smtClean="0"/>
              <a:t>Implementation</a:t>
            </a:r>
          </a:p>
          <a:p>
            <a:pPr marL="457200" indent="-457200">
              <a:spcAft>
                <a:spcPts val="1600"/>
              </a:spcAft>
              <a:buFont typeface="+mj-lt"/>
              <a:buAutoNum type="arabicPeriod"/>
            </a:pPr>
            <a:r>
              <a:rPr lang="en-US" sz="2400" dirty="0" smtClean="0"/>
              <a:t>Reporting and evaluation</a:t>
            </a:r>
          </a:p>
          <a:p>
            <a:pPr marL="457200" indent="-457200">
              <a:spcAft>
                <a:spcPts val="1600"/>
              </a:spcAft>
              <a:buFont typeface="+mj-lt"/>
              <a:buAutoNum type="arabicPeriod"/>
            </a:pPr>
            <a:endParaRPr lang="en-US" sz="2400" dirty="0" smtClean="0"/>
          </a:p>
        </p:txBody>
      </p:sp>
      <p:pic>
        <p:nvPicPr>
          <p:cNvPr id="2" name="Picture 1" descr="IMG_0561.jpg"/>
          <p:cNvPicPr>
            <a:picLocks noChangeAspect="1"/>
          </p:cNvPicPr>
          <p:nvPr/>
        </p:nvPicPr>
        <p:blipFill rotWithShape="1">
          <a:blip r:embed="rId4" cstate="email">
            <a:extLst>
              <a:ext uri="{BEBA8EAE-BF5A-486C-A8C5-ECC9F3942E4B}">
                <a14:imgProps xmlns:a14="http://schemas.microsoft.com/office/drawing/2010/main">
                  <a14:imgLayer r:embed="rId5">
                    <a14:imgEffect>
                      <a14:sharpenSoften amount="50000"/>
                    </a14:imgEffect>
                    <a14:imgEffect>
                      <a14:brightnessContrast contrast="20000"/>
                    </a14:imgEffect>
                  </a14:imgLayer>
                </a14:imgProps>
              </a:ext>
              <a:ext uri="{28A0092B-C50C-407E-A947-70E740481C1C}">
                <a14:useLocalDpi xmlns:a14="http://schemas.microsoft.com/office/drawing/2010/main"/>
              </a:ext>
            </a:extLst>
          </a:blip>
          <a:srcRect/>
          <a:stretch/>
        </p:blipFill>
        <p:spPr>
          <a:xfrm>
            <a:off x="4834172" y="1194377"/>
            <a:ext cx="4055181" cy="5371679"/>
          </a:xfrm>
          <a:prstGeom prst="rect">
            <a:avLst/>
          </a:prstGeom>
        </p:spPr>
      </p:pic>
    </p:spTree>
    <p:extLst>
      <p:ext uri="{BB962C8B-B14F-4D97-AF65-F5344CB8AC3E}">
        <p14:creationId xmlns:p14="http://schemas.microsoft.com/office/powerpoint/2010/main" val="140215651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6" name="Rectangle 5"/>
          <p:cNvSpPr/>
          <p:nvPr/>
        </p:nvSpPr>
        <p:spPr>
          <a:xfrm>
            <a:off x="581372" y="596900"/>
            <a:ext cx="1819729" cy="707886"/>
          </a:xfrm>
          <a:prstGeom prst="rect">
            <a:avLst/>
          </a:prstGeom>
        </p:spPr>
        <p:txBody>
          <a:bodyPr wrap="none">
            <a:spAutoFit/>
          </a:bodyPr>
          <a:lstStyle/>
          <a:p>
            <a:pPr>
              <a:spcAft>
                <a:spcPts val="1600"/>
              </a:spcAft>
            </a:pPr>
            <a:r>
              <a:rPr lang="en-US" sz="4000" spc="150" dirty="0" smtClean="0">
                <a:solidFill>
                  <a:srgbClr val="49176D"/>
                </a:solidFill>
                <a:latin typeface="Century Gothic"/>
                <a:cs typeface="Century Gothic"/>
              </a:rPr>
              <a:t>Basics</a:t>
            </a:r>
            <a:endParaRPr lang="en-US" sz="4000" spc="150" dirty="0">
              <a:solidFill>
                <a:srgbClr val="49176D"/>
              </a:solidFill>
              <a:latin typeface="Century Gothic"/>
              <a:cs typeface="Century Gothic"/>
            </a:endParaRPr>
          </a:p>
        </p:txBody>
      </p:sp>
      <p:sp>
        <p:nvSpPr>
          <p:cNvPr id="4" name="TextBox 3"/>
          <p:cNvSpPr txBox="1"/>
          <p:nvPr/>
        </p:nvSpPr>
        <p:spPr>
          <a:xfrm>
            <a:off x="570292" y="1450453"/>
            <a:ext cx="5317657" cy="5575886"/>
          </a:xfrm>
          <a:prstGeom prst="rect">
            <a:avLst/>
          </a:prstGeom>
          <a:noFill/>
        </p:spPr>
        <p:txBody>
          <a:bodyPr wrap="square" rtlCol="0">
            <a:spAutoFit/>
          </a:bodyPr>
          <a:lstStyle/>
          <a:p>
            <a:pPr>
              <a:lnSpc>
                <a:spcPct val="90000"/>
              </a:lnSpc>
              <a:spcAft>
                <a:spcPts val="400"/>
              </a:spcAft>
            </a:pPr>
            <a:r>
              <a:rPr lang="en-US" sz="2000" dirty="0" smtClean="0"/>
              <a:t>Target audience ages 8-10 (ability to stretch)</a:t>
            </a:r>
          </a:p>
          <a:p>
            <a:pPr marL="342900" indent="-342900">
              <a:lnSpc>
                <a:spcPct val="90000"/>
              </a:lnSpc>
              <a:spcAft>
                <a:spcPts val="400"/>
              </a:spcAft>
              <a:buFont typeface="Arial"/>
              <a:buChar char="•"/>
            </a:pPr>
            <a:r>
              <a:rPr lang="en-US" sz="2000" dirty="0" smtClean="0"/>
              <a:t>Traditionally underserved and underrepresented</a:t>
            </a:r>
          </a:p>
          <a:p>
            <a:pPr>
              <a:lnSpc>
                <a:spcPct val="90000"/>
              </a:lnSpc>
              <a:spcAft>
                <a:spcPts val="400"/>
              </a:spcAft>
            </a:pPr>
            <a:endParaRPr lang="en-US" sz="1000" dirty="0"/>
          </a:p>
          <a:p>
            <a:pPr>
              <a:lnSpc>
                <a:spcPct val="90000"/>
              </a:lnSpc>
              <a:spcAft>
                <a:spcPts val="400"/>
              </a:spcAft>
            </a:pPr>
            <a:r>
              <a:rPr lang="en-US" sz="2000" dirty="0" smtClean="0"/>
              <a:t>Existing and new partnerships</a:t>
            </a:r>
          </a:p>
          <a:p>
            <a:pPr marL="342900" indent="-342900">
              <a:lnSpc>
                <a:spcPct val="90000"/>
              </a:lnSpc>
              <a:spcAft>
                <a:spcPts val="400"/>
              </a:spcAft>
              <a:buFont typeface="Arial"/>
              <a:buChar char="•"/>
            </a:pPr>
            <a:r>
              <a:rPr lang="en-US" sz="2000" dirty="0" smtClean="0"/>
              <a:t>Bringing </a:t>
            </a:r>
            <a:r>
              <a:rPr lang="en-US" sz="2000" dirty="0" err="1" smtClean="0"/>
              <a:t>nano</a:t>
            </a:r>
            <a:r>
              <a:rPr lang="en-US" sz="2000" dirty="0" smtClean="0"/>
              <a:t> to existing partnerships</a:t>
            </a:r>
          </a:p>
          <a:p>
            <a:pPr marL="342900" indent="-342900">
              <a:lnSpc>
                <a:spcPct val="90000"/>
              </a:lnSpc>
              <a:spcAft>
                <a:spcPts val="400"/>
              </a:spcAft>
              <a:buFont typeface="Arial"/>
              <a:buChar char="•"/>
            </a:pPr>
            <a:r>
              <a:rPr lang="en-US" sz="2000" dirty="0" smtClean="0"/>
              <a:t>Bringing new partnerships to </a:t>
            </a:r>
            <a:r>
              <a:rPr lang="en-US" sz="2000" dirty="0" err="1" smtClean="0"/>
              <a:t>nano</a:t>
            </a:r>
            <a:endParaRPr lang="en-US" sz="2000" dirty="0" smtClean="0"/>
          </a:p>
          <a:p>
            <a:pPr>
              <a:lnSpc>
                <a:spcPct val="90000"/>
              </a:lnSpc>
              <a:spcAft>
                <a:spcPts val="400"/>
              </a:spcAft>
            </a:pPr>
            <a:endParaRPr lang="en-US" sz="1000" dirty="0"/>
          </a:p>
          <a:p>
            <a:pPr>
              <a:lnSpc>
                <a:spcPct val="90000"/>
              </a:lnSpc>
              <a:spcAft>
                <a:spcPts val="400"/>
              </a:spcAft>
            </a:pPr>
            <a:r>
              <a:rPr lang="en-US" sz="2000" dirty="0"/>
              <a:t>A</a:t>
            </a:r>
            <a:r>
              <a:rPr lang="en-US" sz="2000" dirty="0" smtClean="0"/>
              <a:t>pplication</a:t>
            </a:r>
            <a:endParaRPr lang="en-US" sz="2000" dirty="0"/>
          </a:p>
          <a:p>
            <a:pPr marL="342900" indent="-342900">
              <a:lnSpc>
                <a:spcPct val="90000"/>
              </a:lnSpc>
              <a:spcAft>
                <a:spcPts val="400"/>
              </a:spcAft>
              <a:buFont typeface="Arial"/>
              <a:buChar char="•"/>
            </a:pPr>
            <a:r>
              <a:rPr lang="en-US" sz="2000" dirty="0" smtClean="0"/>
              <a:t>NISE </a:t>
            </a:r>
            <a:r>
              <a:rPr lang="en-US" sz="2000" dirty="0"/>
              <a:t>Net partners </a:t>
            </a:r>
            <a:r>
              <a:rPr lang="en-US" sz="2000" dirty="0" smtClean="0"/>
              <a:t>apply, receive, kits </a:t>
            </a:r>
            <a:r>
              <a:rPr lang="en-US" sz="2000" dirty="0"/>
              <a:t>and </a:t>
            </a:r>
            <a:r>
              <a:rPr lang="en-US" sz="2000" dirty="0" smtClean="0"/>
              <a:t>report</a:t>
            </a:r>
          </a:p>
          <a:p>
            <a:pPr marL="342900" indent="-342900">
              <a:lnSpc>
                <a:spcPct val="90000"/>
              </a:lnSpc>
              <a:spcAft>
                <a:spcPts val="400"/>
              </a:spcAft>
              <a:buFont typeface="Arial"/>
              <a:buChar char="•"/>
            </a:pPr>
            <a:r>
              <a:rPr lang="en-US" sz="2000" dirty="0" smtClean="0"/>
              <a:t>Must identify community partner</a:t>
            </a:r>
            <a:endParaRPr lang="en-US" sz="2000" dirty="0"/>
          </a:p>
          <a:p>
            <a:pPr marL="342900" indent="-342900">
              <a:lnSpc>
                <a:spcPct val="90000"/>
              </a:lnSpc>
              <a:spcAft>
                <a:spcPts val="400"/>
              </a:spcAft>
              <a:buFont typeface="Arial"/>
              <a:buChar char="•"/>
            </a:pPr>
            <a:r>
              <a:rPr lang="en-US" sz="2000" dirty="0"/>
              <a:t>Partnership </a:t>
            </a:r>
            <a:r>
              <a:rPr lang="en-US" sz="2000" dirty="0" smtClean="0"/>
              <a:t>is defined </a:t>
            </a:r>
            <a:r>
              <a:rPr lang="en-US" sz="2000" dirty="0"/>
              <a:t>and managed </a:t>
            </a:r>
            <a:r>
              <a:rPr lang="en-US" sz="2000" dirty="0" smtClean="0"/>
              <a:t>locally</a:t>
            </a:r>
          </a:p>
          <a:p>
            <a:pPr marL="342900" indent="-342900">
              <a:lnSpc>
                <a:spcPct val="90000"/>
              </a:lnSpc>
              <a:spcAft>
                <a:spcPts val="400"/>
              </a:spcAft>
              <a:buFont typeface="Arial"/>
              <a:buChar char="•"/>
            </a:pPr>
            <a:endParaRPr lang="en-US" sz="1000" dirty="0"/>
          </a:p>
          <a:p>
            <a:pPr>
              <a:lnSpc>
                <a:spcPct val="90000"/>
              </a:lnSpc>
              <a:spcAft>
                <a:spcPts val="400"/>
              </a:spcAft>
            </a:pPr>
            <a:r>
              <a:rPr lang="en-US" sz="2000" dirty="0"/>
              <a:t>100 kits</a:t>
            </a:r>
          </a:p>
          <a:p>
            <a:pPr marL="342900" indent="-342900">
              <a:lnSpc>
                <a:spcPct val="90000"/>
              </a:lnSpc>
              <a:spcAft>
                <a:spcPts val="400"/>
              </a:spcAft>
              <a:buFont typeface="Arial"/>
              <a:buChar char="•"/>
            </a:pPr>
            <a:r>
              <a:rPr lang="en-US" sz="2000" dirty="0"/>
              <a:t>Hands-on activities </a:t>
            </a:r>
          </a:p>
          <a:p>
            <a:pPr marL="342900" indent="-342900">
              <a:lnSpc>
                <a:spcPct val="90000"/>
              </a:lnSpc>
              <a:spcAft>
                <a:spcPts val="400"/>
              </a:spcAft>
              <a:buFont typeface="Arial"/>
              <a:buChar char="•"/>
            </a:pPr>
            <a:r>
              <a:rPr lang="en-US" sz="2000" dirty="0"/>
              <a:t>Professional resources</a:t>
            </a:r>
          </a:p>
          <a:p>
            <a:pPr>
              <a:lnSpc>
                <a:spcPct val="90000"/>
              </a:lnSpc>
              <a:spcAft>
                <a:spcPts val="400"/>
              </a:spcAft>
            </a:pPr>
            <a:endParaRPr lang="en-US" sz="2000" dirty="0" smtClean="0"/>
          </a:p>
        </p:txBody>
      </p:sp>
      <p:cxnSp>
        <p:nvCxnSpPr>
          <p:cNvPr id="12" name="Straight Connector 11"/>
          <p:cNvCxnSpPr/>
          <p:nvPr/>
        </p:nvCxnSpPr>
        <p:spPr>
          <a:xfrm>
            <a:off x="230898" y="1389560"/>
            <a:ext cx="8686800" cy="0"/>
          </a:xfrm>
          <a:prstGeom prst="line">
            <a:avLst/>
          </a:prstGeom>
          <a:ln w="28575" cmpd="sng">
            <a:solidFill>
              <a:srgbClr val="49176D"/>
            </a:solidFill>
          </a:ln>
          <a:effectLst/>
        </p:spPr>
        <p:style>
          <a:lnRef idx="2">
            <a:schemeClr val="accent1"/>
          </a:lnRef>
          <a:fillRef idx="0">
            <a:schemeClr val="accent1"/>
          </a:fillRef>
          <a:effectRef idx="1">
            <a:schemeClr val="accent1"/>
          </a:effectRef>
          <a:fontRef idx="minor">
            <a:schemeClr val="tx1"/>
          </a:fontRef>
        </p:style>
      </p:cxnSp>
      <p:pic>
        <p:nvPicPr>
          <p:cNvPr id="14" name="Picture 13" descr="20150328GH_0279-X2.jpg"/>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887949" y="1387889"/>
            <a:ext cx="3030563" cy="5250656"/>
          </a:xfrm>
          <a:prstGeom prst="rect">
            <a:avLst/>
          </a:prstGeom>
        </p:spPr>
      </p:pic>
    </p:spTree>
    <p:extLst>
      <p:ext uri="{BB962C8B-B14F-4D97-AF65-F5344CB8AC3E}">
        <p14:creationId xmlns:p14="http://schemas.microsoft.com/office/powerpoint/2010/main" val="10340159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570292" y="1464883"/>
            <a:ext cx="4119864" cy="3329117"/>
          </a:xfrm>
          <a:prstGeom prst="rect">
            <a:avLst/>
          </a:prstGeom>
          <a:noFill/>
        </p:spPr>
        <p:txBody>
          <a:bodyPr wrap="square" rtlCol="0">
            <a:spAutoFit/>
          </a:bodyPr>
          <a:lstStyle/>
          <a:p>
            <a:pPr>
              <a:lnSpc>
                <a:spcPct val="90000"/>
              </a:lnSpc>
              <a:spcAft>
                <a:spcPts val="400"/>
              </a:spcAft>
            </a:pPr>
            <a:r>
              <a:rPr lang="en-US" sz="2000" dirty="0" smtClean="0"/>
              <a:t>Timeline</a:t>
            </a:r>
            <a:endParaRPr lang="en-US" sz="2000" dirty="0"/>
          </a:p>
          <a:p>
            <a:pPr marL="341313" indent="-341313">
              <a:lnSpc>
                <a:spcPct val="90000"/>
              </a:lnSpc>
              <a:spcAft>
                <a:spcPts val="400"/>
              </a:spcAft>
              <a:buFont typeface="Arial"/>
              <a:buChar char="•"/>
            </a:pPr>
            <a:r>
              <a:rPr lang="en-US" sz="2000" dirty="0" smtClean="0"/>
              <a:t>Application </a:t>
            </a:r>
            <a:r>
              <a:rPr lang="en-US" sz="2000" dirty="0"/>
              <a:t>due </a:t>
            </a:r>
            <a:r>
              <a:rPr lang="en-US" sz="2000" dirty="0" smtClean="0"/>
              <a:t>late fall 2015 </a:t>
            </a:r>
          </a:p>
          <a:p>
            <a:pPr marL="341313" indent="-341313">
              <a:lnSpc>
                <a:spcPct val="90000"/>
              </a:lnSpc>
              <a:spcAft>
                <a:spcPts val="400"/>
              </a:spcAft>
              <a:buFont typeface="Arial"/>
              <a:buChar char="•"/>
            </a:pPr>
            <a:r>
              <a:rPr lang="en-US" sz="2000" dirty="0" smtClean="0"/>
              <a:t>Kits </a:t>
            </a:r>
            <a:r>
              <a:rPr lang="en-US" sz="2000" dirty="0"/>
              <a:t>delivered w</a:t>
            </a:r>
            <a:r>
              <a:rPr lang="en-US" sz="2000" dirty="0" smtClean="0"/>
              <a:t>inter 2016 </a:t>
            </a:r>
            <a:endParaRPr lang="en-US" sz="2000" dirty="0"/>
          </a:p>
          <a:p>
            <a:pPr marL="341313" indent="-341313">
              <a:lnSpc>
                <a:spcPct val="90000"/>
              </a:lnSpc>
              <a:spcAft>
                <a:spcPts val="400"/>
              </a:spcAft>
              <a:buFont typeface="Arial"/>
              <a:buChar char="•"/>
            </a:pPr>
            <a:r>
              <a:rPr lang="en-US" sz="2000" dirty="0"/>
              <a:t>P</a:t>
            </a:r>
            <a:r>
              <a:rPr lang="en-US" sz="2000" dirty="0" smtClean="0"/>
              <a:t>rogram delivery spring-summer</a:t>
            </a:r>
          </a:p>
          <a:p>
            <a:pPr marL="341313" indent="-341313">
              <a:lnSpc>
                <a:spcPct val="90000"/>
              </a:lnSpc>
              <a:spcAft>
                <a:spcPts val="400"/>
              </a:spcAft>
              <a:buFont typeface="Arial"/>
              <a:buChar char="•"/>
            </a:pPr>
            <a:r>
              <a:rPr lang="en-US" sz="2000" dirty="0" smtClean="0"/>
              <a:t>Report </a:t>
            </a:r>
            <a:r>
              <a:rPr lang="en-US" sz="2000" dirty="0"/>
              <a:t>on activities summer 2016</a:t>
            </a:r>
          </a:p>
          <a:p>
            <a:pPr>
              <a:lnSpc>
                <a:spcPct val="90000"/>
              </a:lnSpc>
              <a:spcAft>
                <a:spcPts val="400"/>
              </a:spcAft>
            </a:pPr>
            <a:endParaRPr lang="en-US" sz="2000" dirty="0" smtClean="0"/>
          </a:p>
          <a:p>
            <a:pPr>
              <a:lnSpc>
                <a:spcPct val="90000"/>
              </a:lnSpc>
              <a:spcAft>
                <a:spcPts val="400"/>
              </a:spcAft>
            </a:pPr>
            <a:r>
              <a:rPr lang="en-US" sz="2000" dirty="0" smtClean="0"/>
              <a:t>First </a:t>
            </a:r>
            <a:r>
              <a:rPr lang="en-US" sz="2000" dirty="0"/>
              <a:t>step</a:t>
            </a:r>
          </a:p>
          <a:p>
            <a:pPr marL="342900" indent="-342900">
              <a:lnSpc>
                <a:spcPct val="90000"/>
              </a:lnSpc>
              <a:spcAft>
                <a:spcPts val="400"/>
              </a:spcAft>
              <a:buFont typeface="Arial"/>
              <a:buChar char="•"/>
            </a:pPr>
            <a:r>
              <a:rPr lang="en-US" sz="2000" dirty="0"/>
              <a:t>Ongoing local partnerships</a:t>
            </a:r>
          </a:p>
          <a:p>
            <a:pPr marL="342900" indent="-342900">
              <a:lnSpc>
                <a:spcPct val="90000"/>
              </a:lnSpc>
              <a:spcAft>
                <a:spcPts val="400"/>
              </a:spcAft>
              <a:buFont typeface="Arial"/>
              <a:buChar char="•"/>
            </a:pPr>
            <a:r>
              <a:rPr lang="en-US" sz="2000" dirty="0"/>
              <a:t>Future nationwide project</a:t>
            </a:r>
          </a:p>
          <a:p>
            <a:pPr marL="457200" indent="-457200">
              <a:lnSpc>
                <a:spcPct val="90000"/>
              </a:lnSpc>
              <a:spcAft>
                <a:spcPts val="400"/>
              </a:spcAft>
              <a:buFont typeface="Arial"/>
              <a:buChar char="•"/>
            </a:pPr>
            <a:endParaRPr lang="en-US" sz="2000" dirty="0"/>
          </a:p>
        </p:txBody>
      </p:sp>
      <p:sp>
        <p:nvSpPr>
          <p:cNvPr id="6" name="Rectangle 5"/>
          <p:cNvSpPr/>
          <p:nvPr/>
        </p:nvSpPr>
        <p:spPr>
          <a:xfrm>
            <a:off x="598303" y="558801"/>
            <a:ext cx="8621890" cy="707886"/>
          </a:xfrm>
          <a:prstGeom prst="rect">
            <a:avLst/>
          </a:prstGeom>
        </p:spPr>
        <p:txBody>
          <a:bodyPr wrap="square">
            <a:spAutoFit/>
          </a:bodyPr>
          <a:lstStyle/>
          <a:p>
            <a:pPr>
              <a:spcAft>
                <a:spcPts val="1600"/>
              </a:spcAft>
            </a:pPr>
            <a:r>
              <a:rPr lang="en-US" sz="4000" spc="150" dirty="0" smtClean="0">
                <a:solidFill>
                  <a:srgbClr val="49176D"/>
                </a:solidFill>
                <a:latin typeface="Century Gothic"/>
                <a:cs typeface="Century Gothic"/>
              </a:rPr>
              <a:t>Basics</a:t>
            </a:r>
            <a:endParaRPr lang="en-US" sz="4000" spc="150" dirty="0">
              <a:solidFill>
                <a:srgbClr val="49176D"/>
              </a:solidFill>
              <a:latin typeface="Century Gothic"/>
              <a:cs typeface="Century Gothic"/>
            </a:endParaRPr>
          </a:p>
        </p:txBody>
      </p:sp>
      <p:cxnSp>
        <p:nvCxnSpPr>
          <p:cNvPr id="9" name="Straight Connector 8"/>
          <p:cNvCxnSpPr/>
          <p:nvPr/>
        </p:nvCxnSpPr>
        <p:spPr>
          <a:xfrm>
            <a:off x="230898" y="1389560"/>
            <a:ext cx="8686800" cy="0"/>
          </a:xfrm>
          <a:prstGeom prst="line">
            <a:avLst/>
          </a:prstGeom>
          <a:ln w="28575" cmpd="sng">
            <a:solidFill>
              <a:srgbClr val="49176D"/>
            </a:solidFill>
          </a:ln>
          <a:effectLst/>
        </p:spPr>
        <p:style>
          <a:lnRef idx="2">
            <a:schemeClr val="accent1"/>
          </a:lnRef>
          <a:fillRef idx="0">
            <a:schemeClr val="accent1"/>
          </a:fillRef>
          <a:effectRef idx="1">
            <a:schemeClr val="accent1"/>
          </a:effectRef>
          <a:fontRef idx="minor">
            <a:schemeClr val="tx1"/>
          </a:fontRef>
        </p:style>
      </p:cxnSp>
      <p:pic>
        <p:nvPicPr>
          <p:cNvPr id="10" name="Picture 9" descr="KGronostajski_CommunityNight_Nano-27.jp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a:ext>
            </a:extLst>
          </a:blip>
          <a:srcRect/>
          <a:stretch/>
        </p:blipFill>
        <p:spPr>
          <a:xfrm>
            <a:off x="5061263" y="1395082"/>
            <a:ext cx="3856435" cy="5221224"/>
          </a:xfrm>
          <a:prstGeom prst="rect">
            <a:avLst/>
          </a:prstGeom>
        </p:spPr>
      </p:pic>
    </p:spTree>
    <p:extLst>
      <p:ext uri="{BB962C8B-B14F-4D97-AF65-F5344CB8AC3E}">
        <p14:creationId xmlns:p14="http://schemas.microsoft.com/office/powerpoint/2010/main" val="287674206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11758"/>
            <a:ext cx="9144000" cy="6858000"/>
          </a:xfrm>
          <a:prstGeom prst="rect">
            <a:avLst/>
          </a:prstGeom>
        </p:spPr>
      </p:pic>
      <p:sp>
        <p:nvSpPr>
          <p:cNvPr id="7" name="TextBox 6"/>
          <p:cNvSpPr txBox="1"/>
          <p:nvPr/>
        </p:nvSpPr>
        <p:spPr>
          <a:xfrm>
            <a:off x="555861" y="1465518"/>
            <a:ext cx="8347930" cy="4642297"/>
          </a:xfrm>
          <a:prstGeom prst="rect">
            <a:avLst/>
          </a:prstGeom>
          <a:noFill/>
        </p:spPr>
        <p:txBody>
          <a:bodyPr wrap="square" rtlCol="0">
            <a:spAutoFit/>
          </a:bodyPr>
          <a:lstStyle/>
          <a:p>
            <a:pPr>
              <a:lnSpc>
                <a:spcPct val="90000"/>
              </a:lnSpc>
              <a:spcAft>
                <a:spcPts val="400"/>
              </a:spcAft>
            </a:pPr>
            <a:r>
              <a:rPr lang="en-US" sz="2000" dirty="0" smtClean="0"/>
              <a:t>Finding a partner</a:t>
            </a:r>
          </a:p>
          <a:p>
            <a:pPr marL="342900" indent="-342900">
              <a:lnSpc>
                <a:spcPct val="90000"/>
              </a:lnSpc>
              <a:spcAft>
                <a:spcPts val="400"/>
              </a:spcAft>
              <a:buFont typeface="Arial"/>
              <a:buChar char="•"/>
            </a:pPr>
            <a:r>
              <a:rPr lang="en-US" sz="2000" dirty="0" smtClean="0"/>
              <a:t>Project fact sheet</a:t>
            </a:r>
          </a:p>
          <a:p>
            <a:pPr marL="342900" indent="-342900">
              <a:lnSpc>
                <a:spcPct val="90000"/>
              </a:lnSpc>
              <a:spcAft>
                <a:spcPts val="400"/>
              </a:spcAft>
              <a:buFont typeface="Arial"/>
              <a:buChar char="•"/>
            </a:pPr>
            <a:r>
              <a:rPr lang="en-US" sz="2000" dirty="0" smtClean="0"/>
              <a:t>Partnership video</a:t>
            </a:r>
          </a:p>
          <a:p>
            <a:pPr marL="342900" indent="-342900">
              <a:lnSpc>
                <a:spcPct val="90000"/>
              </a:lnSpc>
              <a:spcAft>
                <a:spcPts val="400"/>
              </a:spcAft>
              <a:buFont typeface="Arial"/>
              <a:buChar char="•"/>
            </a:pPr>
            <a:r>
              <a:rPr lang="en-US" sz="2000" dirty="0" smtClean="0"/>
              <a:t>Community org + museum fact sheets</a:t>
            </a:r>
          </a:p>
          <a:p>
            <a:pPr marL="342900" indent="-342900">
              <a:lnSpc>
                <a:spcPct val="90000"/>
              </a:lnSpc>
              <a:spcAft>
                <a:spcPts val="400"/>
              </a:spcAft>
              <a:buFont typeface="Arial"/>
              <a:buChar char="•"/>
            </a:pPr>
            <a:r>
              <a:rPr lang="en-US" sz="2000" dirty="0" smtClean="0"/>
              <a:t>Online workshops </a:t>
            </a:r>
          </a:p>
          <a:p>
            <a:pPr>
              <a:lnSpc>
                <a:spcPct val="90000"/>
              </a:lnSpc>
              <a:spcAft>
                <a:spcPts val="400"/>
              </a:spcAft>
            </a:pPr>
            <a:endParaRPr lang="en-US" sz="2000" dirty="0"/>
          </a:p>
          <a:p>
            <a:pPr>
              <a:lnSpc>
                <a:spcPct val="90000"/>
              </a:lnSpc>
              <a:spcAft>
                <a:spcPts val="400"/>
              </a:spcAft>
            </a:pPr>
            <a:r>
              <a:rPr lang="en-US" sz="2000" dirty="0" smtClean="0"/>
              <a:t>Defining your partnership</a:t>
            </a:r>
          </a:p>
          <a:p>
            <a:pPr marL="342900" indent="-342900">
              <a:lnSpc>
                <a:spcPct val="90000"/>
              </a:lnSpc>
              <a:spcAft>
                <a:spcPts val="400"/>
              </a:spcAft>
              <a:buFont typeface="Arial"/>
              <a:buChar char="•"/>
            </a:pPr>
            <a:r>
              <a:rPr lang="en-US" sz="2000" dirty="0" smtClean="0"/>
              <a:t>Application information</a:t>
            </a:r>
          </a:p>
          <a:p>
            <a:pPr marL="342900" indent="-342900">
              <a:lnSpc>
                <a:spcPct val="90000"/>
              </a:lnSpc>
              <a:spcAft>
                <a:spcPts val="400"/>
              </a:spcAft>
              <a:buFont typeface="Arial"/>
              <a:buChar char="•"/>
            </a:pPr>
            <a:r>
              <a:rPr lang="en-US" sz="2000" dirty="0" smtClean="0"/>
              <a:t>Task checklist and timeline</a:t>
            </a:r>
          </a:p>
          <a:p>
            <a:pPr marL="342900" indent="-342900">
              <a:lnSpc>
                <a:spcPct val="90000"/>
              </a:lnSpc>
              <a:spcAft>
                <a:spcPts val="400"/>
              </a:spcAft>
              <a:buFont typeface="Arial"/>
              <a:buChar char="•"/>
            </a:pPr>
            <a:r>
              <a:rPr lang="en-US" sz="2000" dirty="0" smtClean="0"/>
              <a:t>Roles and responsibilities</a:t>
            </a:r>
          </a:p>
          <a:p>
            <a:pPr>
              <a:lnSpc>
                <a:spcPct val="90000"/>
              </a:lnSpc>
              <a:spcAft>
                <a:spcPts val="400"/>
              </a:spcAft>
            </a:pPr>
            <a:endParaRPr lang="en-US" sz="2000" dirty="0" smtClean="0"/>
          </a:p>
          <a:p>
            <a:pPr>
              <a:lnSpc>
                <a:spcPct val="90000"/>
              </a:lnSpc>
              <a:spcAft>
                <a:spcPts val="400"/>
              </a:spcAft>
            </a:pPr>
            <a:r>
              <a:rPr lang="en-US" sz="2000" dirty="0" smtClean="0"/>
              <a:t>Applying</a:t>
            </a:r>
          </a:p>
          <a:p>
            <a:pPr marL="342900" indent="-342900">
              <a:lnSpc>
                <a:spcPct val="90000"/>
              </a:lnSpc>
              <a:spcAft>
                <a:spcPts val="400"/>
              </a:spcAft>
              <a:buFont typeface="Arial"/>
              <a:buChar char="•"/>
            </a:pPr>
            <a:r>
              <a:rPr lang="en-US" sz="2000" dirty="0" smtClean="0"/>
              <a:t>Online application by NISE Net partner</a:t>
            </a:r>
          </a:p>
          <a:p>
            <a:pPr marL="342900" indent="-342900">
              <a:lnSpc>
                <a:spcPct val="90000"/>
              </a:lnSpc>
              <a:spcAft>
                <a:spcPts val="400"/>
              </a:spcAft>
              <a:buFont typeface="Arial"/>
              <a:buChar char="•"/>
            </a:pPr>
            <a:r>
              <a:rPr lang="en-US" sz="2000" dirty="0" smtClean="0"/>
              <a:t>Deadline late fall</a:t>
            </a:r>
          </a:p>
        </p:txBody>
      </p:sp>
      <p:sp>
        <p:nvSpPr>
          <p:cNvPr id="6" name="Rectangle 5"/>
          <p:cNvSpPr/>
          <p:nvPr/>
        </p:nvSpPr>
        <p:spPr>
          <a:xfrm>
            <a:off x="598303" y="558801"/>
            <a:ext cx="8621890" cy="707886"/>
          </a:xfrm>
          <a:prstGeom prst="rect">
            <a:avLst/>
          </a:prstGeom>
        </p:spPr>
        <p:txBody>
          <a:bodyPr wrap="square">
            <a:spAutoFit/>
          </a:bodyPr>
          <a:lstStyle/>
          <a:p>
            <a:pPr>
              <a:spcAft>
                <a:spcPts val="1600"/>
              </a:spcAft>
            </a:pPr>
            <a:r>
              <a:rPr lang="en-US" sz="4000" spc="150" dirty="0" smtClean="0">
                <a:solidFill>
                  <a:srgbClr val="49176D"/>
                </a:solidFill>
                <a:latin typeface="Century Gothic"/>
                <a:cs typeface="Century Gothic"/>
              </a:rPr>
              <a:t>Partnership planning</a:t>
            </a:r>
            <a:endParaRPr lang="en-US" sz="4000" spc="150" dirty="0">
              <a:solidFill>
                <a:srgbClr val="49176D"/>
              </a:solidFill>
              <a:latin typeface="Century Gothic"/>
              <a:cs typeface="Century Gothic"/>
            </a:endParaRPr>
          </a:p>
        </p:txBody>
      </p:sp>
      <p:pic>
        <p:nvPicPr>
          <p:cNvPr id="2" name="Picture 1" descr="v and l.tiff"/>
          <p:cNvPicPr>
            <a:picLocks noChangeAspect="1"/>
          </p:cNvPicPr>
          <p:nvPr/>
        </p:nvPicPr>
        <p:blipFill rotWithShape="1">
          <a:blip r:embed="rId4" cstate="email">
            <a:extLst>
              <a:ext uri="{28A0092B-C50C-407E-A947-70E740481C1C}">
                <a14:useLocalDpi xmlns:a14="http://schemas.microsoft.com/office/drawing/2010/main"/>
              </a:ext>
            </a:extLst>
          </a:blip>
          <a:srcRect l="14155" t="1457" b="1"/>
          <a:stretch/>
        </p:blipFill>
        <p:spPr>
          <a:xfrm>
            <a:off x="5368425" y="1393368"/>
            <a:ext cx="3560069" cy="5212080"/>
          </a:xfrm>
          <a:prstGeom prst="rect">
            <a:avLst/>
          </a:prstGeom>
        </p:spPr>
      </p:pic>
      <p:cxnSp>
        <p:nvCxnSpPr>
          <p:cNvPr id="12" name="Straight Connector 11"/>
          <p:cNvCxnSpPr/>
          <p:nvPr/>
        </p:nvCxnSpPr>
        <p:spPr>
          <a:xfrm>
            <a:off x="230898" y="1389560"/>
            <a:ext cx="8686800" cy="0"/>
          </a:xfrm>
          <a:prstGeom prst="line">
            <a:avLst/>
          </a:prstGeom>
          <a:ln w="28575" cmpd="sng">
            <a:solidFill>
              <a:srgbClr val="49176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02967037"/>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NISE_impact_slides_09_18_19.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7" name="TextBox 6"/>
          <p:cNvSpPr txBox="1"/>
          <p:nvPr/>
        </p:nvSpPr>
        <p:spPr>
          <a:xfrm>
            <a:off x="570292" y="1479313"/>
            <a:ext cx="4422919" cy="4488409"/>
          </a:xfrm>
          <a:prstGeom prst="rect">
            <a:avLst/>
          </a:prstGeom>
          <a:noFill/>
        </p:spPr>
        <p:txBody>
          <a:bodyPr wrap="square" rtlCol="0">
            <a:spAutoFit/>
          </a:bodyPr>
          <a:lstStyle/>
          <a:p>
            <a:pPr>
              <a:lnSpc>
                <a:spcPct val="90000"/>
              </a:lnSpc>
              <a:spcAft>
                <a:spcPts val="400"/>
              </a:spcAft>
            </a:pPr>
            <a:r>
              <a:rPr lang="en-US" sz="2000" dirty="0"/>
              <a:t>A</a:t>
            </a:r>
            <a:r>
              <a:rPr lang="en-US" sz="2000" dirty="0" smtClean="0"/>
              <a:t>ctivities </a:t>
            </a:r>
          </a:p>
          <a:p>
            <a:pPr marL="342900" indent="-342900">
              <a:lnSpc>
                <a:spcPct val="90000"/>
              </a:lnSpc>
              <a:spcAft>
                <a:spcPts val="400"/>
              </a:spcAft>
              <a:buFont typeface="Arial"/>
              <a:buChar char="•"/>
            </a:pPr>
            <a:r>
              <a:rPr lang="en-US" sz="2000" dirty="0" smtClean="0"/>
              <a:t>Adapt </a:t>
            </a:r>
            <a:r>
              <a:rPr lang="en-US" sz="2000" dirty="0" err="1" smtClean="0"/>
              <a:t>NanoDays</a:t>
            </a:r>
            <a:r>
              <a:rPr lang="en-US" sz="2000" dirty="0" smtClean="0"/>
              <a:t> </a:t>
            </a:r>
            <a:r>
              <a:rPr lang="en-US" sz="2000" dirty="0"/>
              <a:t>/ DIY </a:t>
            </a:r>
            <a:r>
              <a:rPr lang="en-US" sz="2000" dirty="0" err="1" smtClean="0"/>
              <a:t>nano</a:t>
            </a:r>
            <a:r>
              <a:rPr lang="en-US" sz="2000" dirty="0" smtClean="0"/>
              <a:t> hands-on activity guides </a:t>
            </a:r>
          </a:p>
          <a:p>
            <a:pPr marL="342900" indent="-342900">
              <a:lnSpc>
                <a:spcPct val="90000"/>
              </a:lnSpc>
              <a:spcAft>
                <a:spcPts val="400"/>
              </a:spcAft>
              <a:buFont typeface="Arial"/>
              <a:buChar char="•"/>
            </a:pPr>
            <a:r>
              <a:rPr lang="en-US" sz="2000" dirty="0" smtClean="0"/>
              <a:t>Classroom set of materials </a:t>
            </a:r>
          </a:p>
          <a:p>
            <a:pPr marL="342900" indent="-342900">
              <a:lnSpc>
                <a:spcPct val="90000"/>
              </a:lnSpc>
              <a:spcAft>
                <a:spcPts val="400"/>
              </a:spcAft>
              <a:buFont typeface="Arial"/>
              <a:buChar char="•"/>
            </a:pPr>
            <a:r>
              <a:rPr lang="en-US" sz="2000" dirty="0" smtClean="0"/>
              <a:t>Videos sharing science and scientists</a:t>
            </a:r>
          </a:p>
          <a:p>
            <a:pPr marL="342900" indent="-342900">
              <a:lnSpc>
                <a:spcPct val="90000"/>
              </a:lnSpc>
              <a:spcAft>
                <a:spcPts val="400"/>
              </a:spcAft>
              <a:buFont typeface="Arial"/>
              <a:buChar char="•"/>
            </a:pPr>
            <a:r>
              <a:rPr lang="en-US" sz="2000" dirty="0" smtClean="0">
                <a:solidFill>
                  <a:srgbClr val="000000"/>
                </a:solidFill>
              </a:rPr>
              <a:t>General event supplies</a:t>
            </a:r>
          </a:p>
          <a:p>
            <a:pPr>
              <a:lnSpc>
                <a:spcPct val="90000"/>
              </a:lnSpc>
              <a:spcAft>
                <a:spcPts val="400"/>
              </a:spcAft>
            </a:pPr>
            <a:endParaRPr lang="en-US" sz="2000" dirty="0"/>
          </a:p>
          <a:p>
            <a:pPr>
              <a:lnSpc>
                <a:spcPct val="90000"/>
              </a:lnSpc>
              <a:spcAft>
                <a:spcPts val="400"/>
              </a:spcAft>
            </a:pPr>
            <a:r>
              <a:rPr lang="en-US" sz="2000" dirty="0" smtClean="0"/>
              <a:t>Frameworks </a:t>
            </a:r>
            <a:endParaRPr lang="en-US" sz="2000" dirty="0"/>
          </a:p>
          <a:p>
            <a:pPr marL="342900" indent="-342900">
              <a:lnSpc>
                <a:spcPct val="90000"/>
              </a:lnSpc>
              <a:spcAft>
                <a:spcPts val="400"/>
              </a:spcAft>
              <a:buFont typeface="Arial"/>
              <a:buChar char="•"/>
            </a:pPr>
            <a:r>
              <a:rPr lang="en-US" sz="2000" dirty="0"/>
              <a:t>Large </a:t>
            </a:r>
            <a:r>
              <a:rPr lang="en-US" sz="2000" dirty="0" smtClean="0"/>
              <a:t>event + series </a:t>
            </a:r>
            <a:r>
              <a:rPr lang="en-US" sz="2000" dirty="0"/>
              <a:t>of 45-min </a:t>
            </a:r>
            <a:r>
              <a:rPr lang="en-US" sz="2000" dirty="0" smtClean="0"/>
              <a:t>modules </a:t>
            </a:r>
          </a:p>
          <a:p>
            <a:pPr marL="342900" indent="-342900">
              <a:lnSpc>
                <a:spcPct val="90000"/>
              </a:lnSpc>
              <a:spcAft>
                <a:spcPts val="400"/>
              </a:spcAft>
              <a:buFont typeface="Arial"/>
              <a:buChar char="•"/>
            </a:pPr>
            <a:r>
              <a:rPr lang="en-US" sz="2000" dirty="0" smtClean="0"/>
              <a:t>Extensions and further learning</a:t>
            </a:r>
          </a:p>
          <a:p>
            <a:pPr marL="342900" indent="-342900">
              <a:lnSpc>
                <a:spcPct val="90000"/>
              </a:lnSpc>
              <a:spcAft>
                <a:spcPts val="400"/>
              </a:spcAft>
              <a:buFont typeface="Arial"/>
              <a:buChar char="•"/>
            </a:pPr>
            <a:r>
              <a:rPr lang="en-US" sz="2000" dirty="0" smtClean="0"/>
              <a:t>Connections and recommendations for other activities (beyond kit)</a:t>
            </a:r>
            <a:endParaRPr lang="en-US" sz="2000" dirty="0"/>
          </a:p>
          <a:p>
            <a:pPr>
              <a:lnSpc>
                <a:spcPct val="90000"/>
              </a:lnSpc>
              <a:spcAft>
                <a:spcPts val="400"/>
              </a:spcAft>
            </a:pPr>
            <a:endParaRPr lang="en-US" sz="2000" dirty="0"/>
          </a:p>
        </p:txBody>
      </p:sp>
      <p:sp>
        <p:nvSpPr>
          <p:cNvPr id="6" name="Rectangle 5"/>
          <p:cNvSpPr/>
          <p:nvPr/>
        </p:nvSpPr>
        <p:spPr>
          <a:xfrm>
            <a:off x="598303" y="558801"/>
            <a:ext cx="8621890" cy="707886"/>
          </a:xfrm>
          <a:prstGeom prst="rect">
            <a:avLst/>
          </a:prstGeom>
        </p:spPr>
        <p:txBody>
          <a:bodyPr wrap="square">
            <a:spAutoFit/>
          </a:bodyPr>
          <a:lstStyle/>
          <a:p>
            <a:pPr>
              <a:spcAft>
                <a:spcPts val="1600"/>
              </a:spcAft>
            </a:pPr>
            <a:r>
              <a:rPr lang="en-US" sz="4000" spc="150" dirty="0" smtClean="0">
                <a:solidFill>
                  <a:srgbClr val="49176D"/>
                </a:solidFill>
                <a:latin typeface="Century Gothic"/>
                <a:cs typeface="Century Gothic"/>
              </a:rPr>
              <a:t>Public engagement products</a:t>
            </a:r>
            <a:endParaRPr lang="en-US" sz="4000" spc="150" dirty="0">
              <a:solidFill>
                <a:srgbClr val="49176D"/>
              </a:solidFill>
              <a:latin typeface="Century Gothic"/>
              <a:cs typeface="Century Gothic"/>
            </a:endParaRPr>
          </a:p>
        </p:txBody>
      </p:sp>
      <p:pic>
        <p:nvPicPr>
          <p:cNvPr id="2" name="Picture 1" descr="KGronostajski_CommunityNight_Nano-20.jpg"/>
          <p:cNvPicPr>
            <a:picLocks noChangeAspect="1"/>
          </p:cNvPicPr>
          <p:nvPr/>
        </p:nvPicPr>
        <p:blipFill rotWithShape="1">
          <a:blip r:embed="rId4" cstate="email">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a:ext>
            </a:extLst>
          </a:blip>
          <a:srcRect/>
          <a:stretch/>
        </p:blipFill>
        <p:spPr>
          <a:xfrm>
            <a:off x="5267400" y="1389560"/>
            <a:ext cx="3651108" cy="5212080"/>
          </a:xfrm>
          <a:prstGeom prst="rect">
            <a:avLst/>
          </a:prstGeom>
        </p:spPr>
      </p:pic>
      <p:cxnSp>
        <p:nvCxnSpPr>
          <p:cNvPr id="8" name="Straight Connector 7"/>
          <p:cNvCxnSpPr/>
          <p:nvPr/>
        </p:nvCxnSpPr>
        <p:spPr>
          <a:xfrm>
            <a:off x="230898" y="1389560"/>
            <a:ext cx="8686800" cy="0"/>
          </a:xfrm>
          <a:prstGeom prst="line">
            <a:avLst/>
          </a:prstGeom>
          <a:ln w="28575" cmpd="sng">
            <a:solidFill>
              <a:srgbClr val="49176D"/>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63185"/>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10638</TotalTime>
  <Words>506</Words>
  <Application>Microsoft Macintosh PowerPoint</Application>
  <PresentationFormat>On-screen Show (4:3)</PresentationFormat>
  <Paragraphs>117</Paragraphs>
  <Slides>13</Slides>
  <Notes>13</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Emily Maletz Graphic Design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Office 2004 Test Drive User</dc:creator>
  <cp:lastModifiedBy>Catherine McCarthy</cp:lastModifiedBy>
  <cp:revision>418</cp:revision>
  <cp:lastPrinted>2015-06-02T18:48:45Z</cp:lastPrinted>
  <dcterms:created xsi:type="dcterms:W3CDTF">2014-05-14T00:16:04Z</dcterms:created>
  <dcterms:modified xsi:type="dcterms:W3CDTF">2015-06-17T16:30:14Z</dcterms:modified>
</cp:coreProperties>
</file>