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72" r:id="rId3"/>
  </p:sldMasterIdLst>
  <p:notesMasterIdLst>
    <p:notesMasterId r:id="rId36"/>
  </p:notesMasterIdLst>
  <p:handoutMasterIdLst>
    <p:handoutMasterId r:id="rId37"/>
  </p:handoutMasterIdLst>
  <p:sldIdLst>
    <p:sldId id="364" r:id="rId4"/>
    <p:sldId id="365" r:id="rId5"/>
    <p:sldId id="366" r:id="rId6"/>
    <p:sldId id="367" r:id="rId7"/>
    <p:sldId id="368" r:id="rId8"/>
    <p:sldId id="369" r:id="rId9"/>
    <p:sldId id="370" r:id="rId10"/>
    <p:sldId id="256" r:id="rId11"/>
    <p:sldId id="259" r:id="rId12"/>
    <p:sldId id="341" r:id="rId13"/>
    <p:sldId id="349" r:id="rId14"/>
    <p:sldId id="345" r:id="rId15"/>
    <p:sldId id="357" r:id="rId16"/>
    <p:sldId id="360" r:id="rId17"/>
    <p:sldId id="362" r:id="rId18"/>
    <p:sldId id="361" r:id="rId19"/>
    <p:sldId id="355" r:id="rId20"/>
    <p:sldId id="351" r:id="rId21"/>
    <p:sldId id="359" r:id="rId22"/>
    <p:sldId id="371" r:id="rId23"/>
    <p:sldId id="372" r:id="rId24"/>
    <p:sldId id="373" r:id="rId25"/>
    <p:sldId id="374" r:id="rId26"/>
    <p:sldId id="375" r:id="rId27"/>
    <p:sldId id="376" r:id="rId28"/>
    <p:sldId id="377" r:id="rId29"/>
    <p:sldId id="378" r:id="rId30"/>
    <p:sldId id="379" r:id="rId31"/>
    <p:sldId id="363" r:id="rId32"/>
    <p:sldId id="344" r:id="rId33"/>
    <p:sldId id="346" r:id="rId34"/>
    <p:sldId id="358" r:id="rId35"/>
  </p:sldIdLst>
  <p:sldSz cx="9144000" cy="6858000" type="screen4x3"/>
  <p:notesSz cx="7010400" cy="92964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000000"/>
    <a:srgbClr val="FFFFFF"/>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55" autoAdjust="0"/>
    <p:restoredTop sz="90261" autoAdjust="0"/>
  </p:normalViewPr>
  <p:slideViewPr>
    <p:cSldViewPr snapToGrid="0">
      <p:cViewPr varScale="1">
        <p:scale>
          <a:sx n="90" d="100"/>
          <a:sy n="90" d="100"/>
        </p:scale>
        <p:origin x="-10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309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Dropbox\Drexel\Conferences\2013-2014\MRS\Philly%20Materials%20Day\Philly%20Materials%20Day%202013%20exit%20surv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ris\Dropbox\Drexel\Conferences\2013-2014\MRS\Philly%20Materials%20Day\Philly%20Materials%20Day%202013%20exit%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2"/>
      <c:rAngAx val="0"/>
      <c:perspective val="30"/>
    </c:view3D>
    <c:floor>
      <c:thickness val="0"/>
    </c:floor>
    <c:sideWall>
      <c:thickness val="0"/>
    </c:sideWall>
    <c:backWall>
      <c:thickness val="0"/>
    </c:backWall>
    <c:plotArea>
      <c:layout>
        <c:manualLayout>
          <c:layoutTarget val="inner"/>
          <c:xMode val="edge"/>
          <c:yMode val="edge"/>
          <c:x val="0.172662278968125"/>
          <c:y val="0.324303558751792"/>
          <c:w val="0.614616418088463"/>
          <c:h val="0.4971158217105"/>
        </c:manualLayout>
      </c:layout>
      <c:pie3DChart>
        <c:varyColors val="1"/>
        <c:ser>
          <c:idx val="0"/>
          <c:order val="0"/>
          <c:dLbls>
            <c:dLbl>
              <c:idx val="0"/>
              <c:layout>
                <c:manualLayout>
                  <c:x val="0.0289565432531988"/>
                  <c:y val="0.0379266067811287"/>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0669462781283052"/>
                  <c:y val="0.112911865050176"/>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0717926906081106"/>
                  <c:y val="0.02279784206726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0912234857856507"/>
                  <c:y val="-0.049908780262764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5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Charts!$U$4:$U$11</c:f>
              <c:strCache>
                <c:ptCount val="8"/>
                <c:pt idx="0">
                  <c:v>Through work or school</c:v>
                </c:pt>
                <c:pt idx="1">
                  <c:v>Online listing or website</c:v>
                </c:pt>
                <c:pt idx="2">
                  <c:v>Other</c:v>
                </c:pt>
                <c:pt idx="3">
                  <c:v>Print ad/flyer</c:v>
                </c:pt>
                <c:pt idx="4">
                  <c:v>Direct email</c:v>
                </c:pt>
                <c:pt idx="5">
                  <c:v>Facebook</c:v>
                </c:pt>
                <c:pt idx="6">
                  <c:v>Newspaper</c:v>
                </c:pt>
                <c:pt idx="7">
                  <c:v>Dropped in</c:v>
                </c:pt>
              </c:strCache>
            </c:strRef>
          </c:cat>
          <c:val>
            <c:numRef>
              <c:f>Charts!$V$4:$V$11</c:f>
              <c:numCache>
                <c:formatCode>General</c:formatCode>
                <c:ptCount val="8"/>
                <c:pt idx="0">
                  <c:v>34.0</c:v>
                </c:pt>
                <c:pt idx="1">
                  <c:v>19.0</c:v>
                </c:pt>
                <c:pt idx="2">
                  <c:v>15.0</c:v>
                </c:pt>
                <c:pt idx="3">
                  <c:v>10.0</c:v>
                </c:pt>
                <c:pt idx="4">
                  <c:v>10.0</c:v>
                </c:pt>
                <c:pt idx="5">
                  <c:v>7.0</c:v>
                </c:pt>
                <c:pt idx="6">
                  <c:v>5.0</c:v>
                </c:pt>
                <c:pt idx="7">
                  <c:v>1.0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smtClean="0"/>
              <a:t>Reasons</a:t>
            </a:r>
            <a:r>
              <a:rPr lang="en-US" sz="2800" baseline="0" dirty="0" smtClean="0"/>
              <a:t> for Attending</a:t>
            </a:r>
            <a:endParaRPr lang="en-US" sz="2800" dirty="0"/>
          </a:p>
        </c:rich>
      </c:tx>
      <c:layout>
        <c:manualLayout>
          <c:xMode val="edge"/>
          <c:yMode val="edge"/>
          <c:x val="0.0941427242417746"/>
          <c:y val="0.0558702873844795"/>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2573058843884"/>
          <c:y val="0.162428531334098"/>
          <c:w val="0.637254738248309"/>
          <c:h val="0.467232884985292"/>
        </c:manualLayout>
      </c:layout>
      <c:bar3DChart>
        <c:barDir val="col"/>
        <c:grouping val="clustered"/>
        <c:varyColors val="1"/>
        <c:ser>
          <c:idx val="0"/>
          <c:order val="0"/>
          <c:invertIfNegative val="0"/>
          <c:cat>
            <c:strRef>
              <c:f>Charts!$W$22:$AC$22</c:f>
              <c:strCache>
                <c:ptCount val="7"/>
                <c:pt idx="0">
                  <c:v>Interest in science</c:v>
                </c:pt>
                <c:pt idx="1">
                  <c:v>Family event</c:v>
                </c:pt>
                <c:pt idx="2">
                  <c:v>Interest in the topic</c:v>
                </c:pt>
                <c:pt idx="3">
                  <c:v>Entertainment</c:v>
                </c:pt>
                <c:pt idx="4">
                  <c:v>Brought by Someone</c:v>
                </c:pt>
                <c:pt idx="5">
                  <c:v>Other</c:v>
                </c:pt>
                <c:pt idx="6">
                  <c:v>Dropped In</c:v>
                </c:pt>
              </c:strCache>
            </c:strRef>
          </c:cat>
          <c:val>
            <c:numRef>
              <c:f>Charts!$W$23:$AC$23</c:f>
              <c:numCache>
                <c:formatCode>General</c:formatCode>
                <c:ptCount val="7"/>
                <c:pt idx="0">
                  <c:v>60.0</c:v>
                </c:pt>
                <c:pt idx="1">
                  <c:v>47.0</c:v>
                </c:pt>
                <c:pt idx="2">
                  <c:v>28.0</c:v>
                </c:pt>
                <c:pt idx="3">
                  <c:v>17.0</c:v>
                </c:pt>
                <c:pt idx="4">
                  <c:v>16.0</c:v>
                </c:pt>
                <c:pt idx="5">
                  <c:v>10.0</c:v>
                </c:pt>
                <c:pt idx="6">
                  <c:v>1.0</c:v>
                </c:pt>
              </c:numCache>
            </c:numRef>
          </c:val>
        </c:ser>
        <c:dLbls>
          <c:showLegendKey val="0"/>
          <c:showVal val="0"/>
          <c:showCatName val="0"/>
          <c:showSerName val="0"/>
          <c:showPercent val="0"/>
          <c:showBubbleSize val="0"/>
        </c:dLbls>
        <c:gapWidth val="150"/>
        <c:shape val="box"/>
        <c:axId val="-2142838344"/>
        <c:axId val="-2142903192"/>
        <c:axId val="0"/>
      </c:bar3DChart>
      <c:catAx>
        <c:axId val="-2142838344"/>
        <c:scaling>
          <c:orientation val="minMax"/>
        </c:scaling>
        <c:delete val="0"/>
        <c:axPos val="b"/>
        <c:numFmt formatCode="General" sourceLinked="0"/>
        <c:majorTickMark val="out"/>
        <c:minorTickMark val="none"/>
        <c:tickLblPos val="nextTo"/>
        <c:txPr>
          <a:bodyPr/>
          <a:lstStyle/>
          <a:p>
            <a:pPr>
              <a:defRPr sz="1600"/>
            </a:pPr>
            <a:endParaRPr lang="en-US"/>
          </a:p>
        </c:txPr>
        <c:crossAx val="-2142903192"/>
        <c:crosses val="autoZero"/>
        <c:auto val="1"/>
        <c:lblAlgn val="ctr"/>
        <c:lblOffset val="100"/>
        <c:noMultiLvlLbl val="0"/>
      </c:catAx>
      <c:valAx>
        <c:axId val="-2142903192"/>
        <c:scaling>
          <c:orientation val="minMax"/>
        </c:scaling>
        <c:delete val="0"/>
        <c:axPos val="l"/>
        <c:majorGridlines/>
        <c:title>
          <c:tx>
            <c:rich>
              <a:bodyPr rot="-5400000" vert="horz"/>
              <a:lstStyle/>
              <a:p>
                <a:pPr>
                  <a:defRPr sz="1600"/>
                </a:pPr>
                <a:r>
                  <a:rPr lang="en-US" sz="1600" dirty="0" smtClean="0"/>
                  <a:t>Response Count</a:t>
                </a:r>
                <a:endParaRPr lang="en-US" sz="1600" dirty="0"/>
              </a:p>
            </c:rich>
          </c:tx>
          <c:layout>
            <c:manualLayout>
              <c:xMode val="edge"/>
              <c:yMode val="edge"/>
              <c:x val="0.0261973544043954"/>
              <c:y val="0.242599566563259"/>
            </c:manualLayout>
          </c:layout>
          <c:overlay val="0"/>
        </c:title>
        <c:numFmt formatCode="General" sourceLinked="1"/>
        <c:majorTickMark val="out"/>
        <c:minorTickMark val="none"/>
        <c:tickLblPos val="nextTo"/>
        <c:crossAx val="-21428383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7F879B2-0820-4AD3-9E3F-0D0071104E42}" type="datetimeFigureOut">
              <a:rPr lang="en-US" smtClean="0"/>
              <a:t>6/22/15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61EF256-27E9-4A22-AFFC-63A12262F7DB}" type="slidenum">
              <a:rPr lang="en-US" smtClean="0"/>
              <a:t>‹#›</a:t>
            </a:fld>
            <a:endParaRPr lang="en-US"/>
          </a:p>
        </p:txBody>
      </p:sp>
    </p:spTree>
    <p:extLst>
      <p:ext uri="{BB962C8B-B14F-4D97-AF65-F5344CB8AC3E}">
        <p14:creationId xmlns:p14="http://schemas.microsoft.com/office/powerpoint/2010/main" val="3798754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E80A80-81AB-49DF-A2C8-05113FB6199A}" type="datetimeFigureOut">
              <a:rPr lang="en-US" smtClean="0"/>
              <a:t>6/22/15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03F599-7354-4587-A80A-CDEA8337DDA0}" type="slidenum">
              <a:rPr lang="en-US" smtClean="0"/>
              <a:t>‹#›</a:t>
            </a:fld>
            <a:endParaRPr lang="en-US"/>
          </a:p>
        </p:txBody>
      </p:sp>
    </p:spTree>
    <p:extLst>
      <p:ext uri="{BB962C8B-B14F-4D97-AF65-F5344CB8AC3E}">
        <p14:creationId xmlns:p14="http://schemas.microsoft.com/office/powerpoint/2010/main" val="206915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extLst>
      <p:ext uri="{BB962C8B-B14F-4D97-AF65-F5344CB8AC3E}">
        <p14:creationId xmlns:p14="http://schemas.microsoft.com/office/powerpoint/2010/main" val="141401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TFI Science After</a:t>
            </a:r>
            <a:r>
              <a:rPr lang="en-US" baseline="0" dirty="0" smtClean="0"/>
              <a:t> Hours</a:t>
            </a:r>
            <a:r>
              <a:rPr lang="en-US" dirty="0" smtClean="0"/>
              <a:t>:</a:t>
            </a:r>
            <a:r>
              <a:rPr lang="en-US" baseline="0" dirty="0" smtClean="0"/>
              <a:t> https://</a:t>
            </a:r>
            <a:r>
              <a:rPr lang="en-US" baseline="0" dirty="0" err="1" smtClean="0"/>
              <a:t>www.fi.edu</a:t>
            </a:r>
            <a:r>
              <a:rPr lang="en-US" baseline="0" dirty="0" smtClean="0"/>
              <a:t>/special-events/science-after-hours</a:t>
            </a:r>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22</a:t>
            </a:fld>
            <a:endParaRPr lang="en-US"/>
          </a:p>
        </p:txBody>
      </p:sp>
    </p:spTree>
    <p:extLst>
      <p:ext uri="{BB962C8B-B14F-4D97-AF65-F5344CB8AC3E}">
        <p14:creationId xmlns:p14="http://schemas.microsoft.com/office/powerpoint/2010/main" val="227419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Philadelphia Science Festival:</a:t>
            </a:r>
            <a:r>
              <a:rPr lang="en-US" baseline="0" dirty="0" smtClean="0"/>
              <a:t> http://</a:t>
            </a:r>
            <a:r>
              <a:rPr lang="en-US" baseline="0" dirty="0" err="1" smtClean="0"/>
              <a:t>www.philasciencefestival.org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23</a:t>
            </a:fld>
            <a:endParaRPr lang="en-US"/>
          </a:p>
        </p:txBody>
      </p:sp>
    </p:spTree>
    <p:extLst>
      <p:ext uri="{BB962C8B-B14F-4D97-AF65-F5344CB8AC3E}">
        <p14:creationId xmlns:p14="http://schemas.microsoft.com/office/powerpoint/2010/main" val="227419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Philadelphia Science Festival:</a:t>
            </a:r>
            <a:r>
              <a:rPr lang="en-US" baseline="0" dirty="0" smtClean="0"/>
              <a:t> http://</a:t>
            </a:r>
            <a:r>
              <a:rPr lang="en-US" baseline="0" dirty="0" err="1" smtClean="0"/>
              <a:t>www.philasciencefestival.org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24</a:t>
            </a:fld>
            <a:endParaRPr lang="en-US"/>
          </a:p>
        </p:txBody>
      </p:sp>
    </p:spTree>
    <p:extLst>
      <p:ext uri="{BB962C8B-B14F-4D97-AF65-F5344CB8AC3E}">
        <p14:creationId xmlns:p14="http://schemas.microsoft.com/office/powerpoint/2010/main" val="227419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Festival Alliance: http://</a:t>
            </a:r>
            <a:r>
              <a:rPr lang="en-US" dirty="0" err="1" smtClean="0"/>
              <a:t>sciencefestivals.org</a:t>
            </a:r>
            <a:r>
              <a:rPr lang="en-US" dirty="0" smtClean="0"/>
              <a:t>/</a:t>
            </a:r>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25</a:t>
            </a:fld>
            <a:endParaRPr lang="en-US"/>
          </a:p>
        </p:txBody>
      </p:sp>
    </p:spTree>
    <p:extLst>
      <p:ext uri="{BB962C8B-B14F-4D97-AF65-F5344CB8AC3E}">
        <p14:creationId xmlns:p14="http://schemas.microsoft.com/office/powerpoint/2010/main" val="227419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 Throughout</a:t>
            </a:r>
            <a:r>
              <a:rPr lang="en-US" baseline="0" dirty="0" smtClean="0"/>
              <a:t> the Year: http://</a:t>
            </a:r>
            <a:r>
              <a:rPr lang="en-US" baseline="0" dirty="0" err="1" smtClean="0"/>
              <a:t>nisenet.org</a:t>
            </a:r>
            <a:r>
              <a:rPr lang="en-US" baseline="0" dirty="0" smtClean="0"/>
              <a:t>/seasons</a:t>
            </a:r>
            <a:endParaRPr lang="en-US" dirty="0" smtClean="0"/>
          </a:p>
          <a:p>
            <a:r>
              <a:rPr lang="en-US" dirty="0" smtClean="0"/>
              <a:t>Planning Guide: http://</a:t>
            </a:r>
            <a:r>
              <a:rPr lang="en-US" dirty="0" err="1" smtClean="0"/>
              <a:t>nisenet.org</a:t>
            </a:r>
            <a:r>
              <a:rPr lang="en-US" dirty="0" smtClean="0"/>
              <a:t>/catalog/</a:t>
            </a:r>
            <a:r>
              <a:rPr lang="en-US" dirty="0" err="1" smtClean="0"/>
              <a:t>tools_guides</a:t>
            </a:r>
            <a:r>
              <a:rPr lang="en-US" dirty="0" smtClean="0"/>
              <a:t>/</a:t>
            </a:r>
            <a:r>
              <a:rPr lang="en-US" dirty="0" err="1" smtClean="0"/>
              <a:t>nanodays_planning_guide</a:t>
            </a:r>
            <a:r>
              <a:rPr lang="en-US" dirty="0" smtClean="0"/>
              <a:t> </a:t>
            </a:r>
            <a:endParaRPr lang="en-US" baseline="0" dirty="0" smtClean="0"/>
          </a:p>
          <a:p>
            <a:r>
              <a:rPr lang="en-US" baseline="0" dirty="0" smtClean="0"/>
              <a:t>Training videos: http://</a:t>
            </a:r>
            <a:r>
              <a:rPr lang="en-US" baseline="0" dirty="0" err="1" smtClean="0"/>
              <a:t>nisenet.org</a:t>
            </a:r>
            <a:r>
              <a:rPr lang="en-US" baseline="0" dirty="0" smtClean="0"/>
              <a:t>/catalog/</a:t>
            </a:r>
            <a:r>
              <a:rPr lang="en-US" baseline="0" dirty="0" err="1" smtClean="0"/>
              <a:t>nanodays</a:t>
            </a:r>
            <a:r>
              <a:rPr lang="en-US" baseline="0" dirty="0" smtClean="0"/>
              <a:t>-activities-training-videos</a:t>
            </a:r>
          </a:p>
          <a:p>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26</a:t>
            </a:fld>
            <a:endParaRPr lang="en-US"/>
          </a:p>
        </p:txBody>
      </p:sp>
    </p:spTree>
    <p:extLst>
      <p:ext uri="{BB962C8B-B14F-4D97-AF65-F5344CB8AC3E}">
        <p14:creationId xmlns:p14="http://schemas.microsoft.com/office/powerpoint/2010/main" val="227419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nisenet.org</a:t>
            </a:r>
            <a:r>
              <a:rPr lang="en-US" dirty="0" smtClean="0"/>
              <a:t>/catalog/online-brown-bag-beyond-nanodays-new-ideas-presenting-smallest-science-recorded</a:t>
            </a:r>
          </a:p>
          <a:p>
            <a:r>
              <a:rPr lang="en-US" dirty="0" smtClean="0"/>
              <a:t>http://</a:t>
            </a:r>
            <a:r>
              <a:rPr lang="en-US" dirty="0" err="1" smtClean="0"/>
              <a:t>nisenet.org</a:t>
            </a:r>
            <a:r>
              <a:rPr lang="en-US" dirty="0" smtClean="0"/>
              <a:t>/catalog/online-brown-bag-localizing-your-nanodays-kit-adapting-kit-material-local-culture-and</a:t>
            </a:r>
          </a:p>
          <a:p>
            <a:r>
              <a:rPr lang="en-US" dirty="0" smtClean="0"/>
              <a:t>http://</a:t>
            </a:r>
            <a:r>
              <a:rPr lang="en-US" dirty="0" err="1" smtClean="0"/>
              <a:t>nisenet.org</a:t>
            </a:r>
            <a:r>
              <a:rPr lang="en-US" dirty="0" smtClean="0"/>
              <a:t>/catalog/online-brown-bag-how-host-national-chemistry-week-event-recorded – theme is candy</a:t>
            </a:r>
          </a:p>
          <a:p>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27</a:t>
            </a:fld>
            <a:endParaRPr lang="en-US"/>
          </a:p>
        </p:txBody>
      </p:sp>
    </p:spTree>
    <p:extLst>
      <p:ext uri="{BB962C8B-B14F-4D97-AF65-F5344CB8AC3E}">
        <p14:creationId xmlns:p14="http://schemas.microsoft.com/office/powerpoint/2010/main" val="2274196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4667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29</a:t>
            </a:fld>
            <a:endParaRPr lang="en-US"/>
          </a:p>
        </p:txBody>
      </p:sp>
    </p:spTree>
    <p:extLst>
      <p:ext uri="{BB962C8B-B14F-4D97-AF65-F5344CB8AC3E}">
        <p14:creationId xmlns:p14="http://schemas.microsoft.com/office/powerpoint/2010/main" val="227075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a:t>
            </a:fld>
            <a:endParaRPr lang="en-US">
              <a:solidFill>
                <a:prstClr val="black"/>
              </a:solidFill>
              <a:latin typeface="Calibri"/>
            </a:endParaRPr>
          </a:p>
        </p:txBody>
      </p:sp>
    </p:spTree>
    <p:extLst>
      <p:ext uri="{BB962C8B-B14F-4D97-AF65-F5344CB8AC3E}">
        <p14:creationId xmlns:p14="http://schemas.microsoft.com/office/powerpoint/2010/main" val="322126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a:t>
            </a:r>
            <a:r>
              <a:rPr lang="en-US" baseline="0" dirty="0" smtClean="0"/>
              <a:t> Truck Round Up</a:t>
            </a:r>
          </a:p>
          <a:p>
            <a:r>
              <a:rPr lang="en-US" baseline="0" dirty="0" smtClean="0"/>
              <a:t>Soccer Games</a:t>
            </a:r>
          </a:p>
          <a:p>
            <a:r>
              <a:rPr lang="en-US" baseline="0" dirty="0" smtClean="0"/>
              <a:t>Splash Park</a:t>
            </a:r>
          </a:p>
          <a:p>
            <a:r>
              <a:rPr lang="en-US" baseline="0" dirty="0" smtClean="0"/>
              <a:t>Movies at the Park</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a:t>
            </a:fld>
            <a:endParaRPr lang="en-US"/>
          </a:p>
        </p:txBody>
      </p:sp>
    </p:spTree>
    <p:extLst>
      <p:ext uri="{BB962C8B-B14F-4D97-AF65-F5344CB8AC3E}">
        <p14:creationId xmlns:p14="http://schemas.microsoft.com/office/powerpoint/2010/main" val="256974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3F599-7354-4587-A80A-CDEA8337DDA0}" type="slidenum">
              <a:rPr lang="en-US" smtClean="0"/>
              <a:t>8</a:t>
            </a:fld>
            <a:endParaRPr lang="en-US"/>
          </a:p>
        </p:txBody>
      </p:sp>
    </p:spTree>
    <p:extLst>
      <p:ext uri="{BB962C8B-B14F-4D97-AF65-F5344CB8AC3E}">
        <p14:creationId xmlns:p14="http://schemas.microsoft.com/office/powerpoint/2010/main" val="147012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9</a:t>
            </a:fld>
            <a:endParaRPr lang="en-US"/>
          </a:p>
        </p:txBody>
      </p:sp>
    </p:spTree>
    <p:extLst>
      <p:ext uri="{BB962C8B-B14F-4D97-AF65-F5344CB8AC3E}">
        <p14:creationId xmlns:p14="http://schemas.microsoft.com/office/powerpoint/2010/main" val="368007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11</a:t>
            </a:fld>
            <a:endParaRPr lang="en-US"/>
          </a:p>
        </p:txBody>
      </p:sp>
    </p:spTree>
    <p:extLst>
      <p:ext uri="{BB962C8B-B14F-4D97-AF65-F5344CB8AC3E}">
        <p14:creationId xmlns:p14="http://schemas.microsoft.com/office/powerpoint/2010/main" val="368007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Notes: Students don’t have to declare major until end of freshman</a:t>
            </a:r>
            <a:r>
              <a:rPr lang="en-US" baseline="0" dirty="0" smtClean="0"/>
              <a:t> year. Freshman Design sequence is mandatory and students will learn about different majors and disciplines. </a:t>
            </a:r>
          </a:p>
          <a:p>
            <a:r>
              <a:rPr lang="en-US" dirty="0"/>
              <a:t>Students will begin their major courses in their sophomore year and also go on their first co-op.</a:t>
            </a:r>
          </a:p>
          <a:p>
            <a:endParaRPr lang="en-US" dirty="0"/>
          </a:p>
          <a:p>
            <a:r>
              <a:rPr lang="en-US" dirty="0"/>
              <a:t>Course (Credits in parentheses)</a:t>
            </a:r>
          </a:p>
        </p:txBody>
      </p:sp>
      <p:sp>
        <p:nvSpPr>
          <p:cNvPr id="4" name="Slide Number Placeholder 3"/>
          <p:cNvSpPr>
            <a:spLocks noGrp="1"/>
          </p:cNvSpPr>
          <p:nvPr>
            <p:ph type="sldNum" sz="quarter" idx="10"/>
          </p:nvPr>
        </p:nvSpPr>
        <p:spPr/>
        <p:txBody>
          <a:bodyPr/>
          <a:lstStyle/>
          <a:p>
            <a:fld id="{1003F599-7354-4587-A80A-CDEA8337DDA0}" type="slidenum">
              <a:rPr lang="en-US" smtClean="0"/>
              <a:t>15</a:t>
            </a:fld>
            <a:endParaRPr lang="en-US"/>
          </a:p>
        </p:txBody>
      </p:sp>
    </p:spTree>
    <p:extLst>
      <p:ext uri="{BB962C8B-B14F-4D97-AF65-F5344CB8AC3E}">
        <p14:creationId xmlns:p14="http://schemas.microsoft.com/office/powerpoint/2010/main" val="77293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LEAP</a:t>
            </a:r>
            <a:r>
              <a:rPr lang="en-US" baseline="0" dirty="0" smtClean="0"/>
              <a:t> Into Science: https://</a:t>
            </a:r>
            <a:r>
              <a:rPr lang="en-US" baseline="0" dirty="0" err="1" smtClean="0"/>
              <a:t>www.fi.edu</a:t>
            </a:r>
            <a:r>
              <a:rPr lang="en-US" baseline="0" dirty="0" smtClean="0"/>
              <a:t>/leap</a:t>
            </a:r>
          </a:p>
          <a:p>
            <a:r>
              <a:rPr lang="en-US" baseline="0" dirty="0" smtClean="0"/>
              <a:t>Neighborhood Science After School: http://</a:t>
            </a:r>
            <a:r>
              <a:rPr lang="en-US" baseline="0" dirty="0" err="1" smtClean="0"/>
              <a:t>sciencefestivals.org</a:t>
            </a:r>
            <a:r>
              <a:rPr lang="en-US" baseline="0" dirty="0" smtClean="0"/>
              <a:t>/resource/neighborhood-science-after-school-program/</a:t>
            </a:r>
          </a:p>
          <a:p>
            <a:endParaRPr lang="en-US" baseline="0" dirty="0" smtClean="0"/>
          </a:p>
          <a:p>
            <a:r>
              <a:rPr lang="en-US" baseline="0" dirty="0" smtClean="0"/>
              <a:t>By providing a neighborhood after school activity, partners can have their booth registration fee waived</a:t>
            </a:r>
            <a:endParaRPr lang="en-US" dirty="0"/>
          </a:p>
        </p:txBody>
      </p:sp>
      <p:sp>
        <p:nvSpPr>
          <p:cNvPr id="4" name="Slide Number Placeholder 3"/>
          <p:cNvSpPr>
            <a:spLocks noGrp="1"/>
          </p:cNvSpPr>
          <p:nvPr>
            <p:ph type="sldNum" sz="quarter" idx="10"/>
          </p:nvPr>
        </p:nvSpPr>
        <p:spPr/>
        <p:txBody>
          <a:bodyPr/>
          <a:lstStyle/>
          <a:p>
            <a:fld id="{1003F599-7354-4587-A80A-CDEA8337DDA0}" type="slidenum">
              <a:rPr lang="en-US" smtClean="0"/>
              <a:t>21</a:t>
            </a:fld>
            <a:endParaRPr lang="en-US"/>
          </a:p>
        </p:txBody>
      </p:sp>
    </p:spTree>
    <p:extLst>
      <p:ext uri="{BB962C8B-B14F-4D97-AF65-F5344CB8AC3E}">
        <p14:creationId xmlns:p14="http://schemas.microsoft.com/office/powerpoint/2010/main" val="227419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1821287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385144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132254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92407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6/22/15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746708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6/22/15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605756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6/22/15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176307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0968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737" y="0"/>
            <a:ext cx="8767984" cy="841248"/>
          </a:xfrm>
        </p:spPr>
        <p:txBody>
          <a:bodyPr>
            <a:normAutofit/>
          </a:bodyPr>
          <a:lstStyle>
            <a:lvl1pPr>
              <a:defRPr sz="3600" b="1" i="1">
                <a:solidFill>
                  <a:srgbClr val="00347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54579"/>
            <a:ext cx="8229600" cy="5271585"/>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132193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425697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191193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extLst>
      <p:ext uri="{BB962C8B-B14F-4D97-AF65-F5344CB8AC3E}">
        <p14:creationId xmlns:p14="http://schemas.microsoft.com/office/powerpoint/2010/main" val="3844821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extLst>
      <p:ext uri="{BB962C8B-B14F-4D97-AF65-F5344CB8AC3E}">
        <p14:creationId xmlns:p14="http://schemas.microsoft.com/office/powerpoint/2010/main" val="4154911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extLst>
      <p:ext uri="{BB962C8B-B14F-4D97-AF65-F5344CB8AC3E}">
        <p14:creationId xmlns:p14="http://schemas.microsoft.com/office/powerpoint/2010/main" val="1844705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extLst>
      <p:ext uri="{BB962C8B-B14F-4D97-AF65-F5344CB8AC3E}">
        <p14:creationId xmlns:p14="http://schemas.microsoft.com/office/powerpoint/2010/main" val="283790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6/22/15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extLst>
      <p:ext uri="{BB962C8B-B14F-4D97-AF65-F5344CB8AC3E}">
        <p14:creationId xmlns:p14="http://schemas.microsoft.com/office/powerpoint/2010/main" val="244761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6/22/15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extLst>
      <p:ext uri="{BB962C8B-B14F-4D97-AF65-F5344CB8AC3E}">
        <p14:creationId xmlns:p14="http://schemas.microsoft.com/office/powerpoint/2010/main" val="1966651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6/22/15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extLst>
      <p:ext uri="{BB962C8B-B14F-4D97-AF65-F5344CB8AC3E}">
        <p14:creationId xmlns:p14="http://schemas.microsoft.com/office/powerpoint/2010/main" val="140865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extLst>
      <p:ext uri="{BB962C8B-B14F-4D97-AF65-F5344CB8AC3E}">
        <p14:creationId xmlns:p14="http://schemas.microsoft.com/office/powerpoint/2010/main" val="3818869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extLst>
      <p:ext uri="{BB962C8B-B14F-4D97-AF65-F5344CB8AC3E}">
        <p14:creationId xmlns:p14="http://schemas.microsoft.com/office/powerpoint/2010/main" val="418531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extLst>
      <p:ext uri="{BB962C8B-B14F-4D97-AF65-F5344CB8AC3E}">
        <p14:creationId xmlns:p14="http://schemas.microsoft.com/office/powerpoint/2010/main" val="3840731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extLst>
      <p:ext uri="{BB962C8B-B14F-4D97-AF65-F5344CB8AC3E}">
        <p14:creationId xmlns:p14="http://schemas.microsoft.com/office/powerpoint/2010/main" val="425978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148"/>
          </a:xfrm>
        </p:spPr>
        <p:txBody>
          <a:bodyPr>
            <a:normAutofit/>
          </a:bodyPr>
          <a:lstStyle>
            <a:lvl1pPr>
              <a:defRPr sz="3600" b="1" i="1">
                <a:solidFill>
                  <a:srgbClr val="003478"/>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18C74F-84DE-9D4A-B052-536C38A82B25}" type="datetimeFigureOut">
              <a:rPr lang="en-US" smtClean="0"/>
              <a:pPr/>
              <a:t>6/22/15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18789"/>
            <a:ext cx="9144000" cy="757179"/>
          </a:xfrm>
          <a:prstGeom prst="rect">
            <a:avLst/>
          </a:prstGeom>
          <a:solidFill>
            <a:srgbClr val="0034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133B9-DDBD-6D43-87A1-82E644544EDF}" type="slidenum">
              <a:rPr lang="en-US" smtClean="0"/>
              <a:pPr/>
              <a:t>‹#›</a:t>
            </a:fld>
            <a:endParaRPr lang="en-US"/>
          </a:p>
        </p:txBody>
      </p:sp>
      <p:pic>
        <p:nvPicPr>
          <p:cNvPr id="10" name="Picture 9"/>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2590" y="6178609"/>
            <a:ext cx="2397170" cy="67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userDrawn="1"/>
        </p:nvCxnSpPr>
        <p:spPr>
          <a:xfrm>
            <a:off x="-42730" y="6120955"/>
            <a:ext cx="9235440" cy="0"/>
          </a:xfrm>
          <a:prstGeom prst="line">
            <a:avLst/>
          </a:prstGeom>
          <a:ln>
            <a:solidFill>
              <a:srgbClr val="FFC600"/>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defRPr/>
            </a:pPr>
            <a:fld id="{2042A6B4-0019-1E47-B2DB-865DF7517085}" type="datetime1">
              <a:rPr lang="en-US">
                <a:ea typeface="ＭＳ Ｐゴシック" charset="0"/>
                <a:cs typeface="ＭＳ Ｐゴシック" charset="0"/>
              </a:rPr>
              <a:pPr fontAlgn="base">
                <a:spcBef>
                  <a:spcPct val="0"/>
                </a:spcBef>
                <a:spcAft>
                  <a:spcPct val="0"/>
                </a:spcAft>
                <a:defRPr/>
              </a:pPr>
              <a:t>6/22/15</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defRPr/>
            </a:pPr>
            <a:fld id="{32C287CA-6FBC-3D40-9C88-C99DA735D84A}"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20400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fontAlgn="base">
              <a:spcBef>
                <a:spcPct val="0"/>
              </a:spcBef>
              <a:spcAft>
                <a:spcPct val="0"/>
              </a:spcAft>
              <a:defRPr/>
            </a:pPr>
            <a:fld id="{08A30DFD-15C2-304D-8477-E2B56596E584}" type="datetime1">
              <a:rPr lang="en-US">
                <a:ea typeface="ＭＳ Ｐゴシック" pitchFamily="1" charset="-128"/>
                <a:cs typeface="ＭＳ Ｐゴシック" pitchFamily="1" charset="-128"/>
              </a:rPr>
              <a:pPr fontAlgn="base">
                <a:spcBef>
                  <a:spcPct val="0"/>
                </a:spcBef>
                <a:spcAft>
                  <a:spcPct val="0"/>
                </a:spcAft>
                <a:defRPr/>
              </a:pPr>
              <a:t>6/22/15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fontAlgn="base">
              <a:spcBef>
                <a:spcPct val="0"/>
              </a:spcBef>
              <a:spcAft>
                <a:spcPct val="0"/>
              </a:spcAft>
              <a:defRPr/>
            </a:pPr>
            <a:fld id="{B5FE5953-9D45-524F-A6A6-F093F50ED67B}" type="slidenum">
              <a:rPr lang="en-US">
                <a:ea typeface="ＭＳ Ｐゴシック" pitchFamily="1" charset="-128"/>
                <a:cs typeface="ＭＳ Ｐゴシック" pitchFamily="1" charset="-128"/>
              </a:rPr>
              <a:pPr fontAlgn="base">
                <a:spcBef>
                  <a:spcPct val="0"/>
                </a:spcBef>
                <a:spcAft>
                  <a:spcPct val="0"/>
                </a:spcAft>
                <a:defRPr/>
              </a:pPr>
              <a:t>‹#›</a:t>
            </a:fld>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381859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5.png"/><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8.png"/><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image" Target="../media/image57.png"/><Relationship Id="rId6" Type="http://schemas.openxmlformats.org/officeDocument/2006/relationships/image" Target="../media/image2.jpeg"/><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 Id="rId3" Type="http://schemas.openxmlformats.org/officeDocument/2006/relationships/chart" Target="../charts/char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 Id="rId3" Type="http://schemas.openxmlformats.org/officeDocument/2006/relationships/chart" Target="../charts/char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jpe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507597"/>
            <a:ext cx="862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4000" dirty="0" smtClean="0">
                <a:solidFill>
                  <a:srgbClr val="0C4225"/>
                </a:solidFill>
                <a:latin typeface="Georgia" charset="0"/>
                <a:cs typeface="Georgia" charset="0"/>
              </a:rPr>
              <a:t>Festivals, Fairs, &amp; Family Nights</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smtClean="0">
                <a:solidFill>
                  <a:srgbClr val="49176D"/>
                </a:solidFill>
                <a:latin typeface="Calibri"/>
                <a:cs typeface="Calibri"/>
              </a:rPr>
              <a:t>JUNE 2015</a:t>
            </a:r>
          </a:p>
          <a:p>
            <a:pPr eaLnBrk="1" fontAlgn="base" hangingPunct="1">
              <a:spcBef>
                <a:spcPct val="0"/>
              </a:spcBef>
              <a:spcAft>
                <a:spcPct val="0"/>
              </a:spcAft>
            </a:pPr>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fontAlgn="base">
              <a:spcBef>
                <a:spcPct val="0"/>
              </a:spcBef>
              <a:spcAft>
                <a:spcPct val="0"/>
              </a:spcAft>
            </a:pP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pic>
        <p:nvPicPr>
          <p:cNvPr id="2" name="Picture 1" descr="Screen Shot 2015-06-02 at 12.47.10 P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679222"/>
            <a:ext cx="9144000" cy="3838222"/>
          </a:xfrm>
          <a:prstGeom prst="rect">
            <a:avLst/>
          </a:prstGeom>
        </p:spPr>
      </p:pic>
    </p:spTree>
    <p:extLst>
      <p:ext uri="{BB962C8B-B14F-4D97-AF65-F5344CB8AC3E}">
        <p14:creationId xmlns:p14="http://schemas.microsoft.com/office/powerpoint/2010/main" val="7666874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4" name="Content Placeholder 3"/>
          <p:cNvSpPr txBox="1">
            <a:spLocks/>
          </p:cNvSpPr>
          <p:nvPr/>
        </p:nvSpPr>
        <p:spPr>
          <a:xfrm>
            <a:off x="457200" y="854579"/>
            <a:ext cx="8070783" cy="52715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Georgia" panose="02040502050405020303" pitchFamily="18" charset="0"/>
              </a:rPr>
              <a:t>2011: To promote the PBS NOVA Making Stuff series</a:t>
            </a:r>
          </a:p>
          <a:p>
            <a:pPr lvl="1"/>
            <a:r>
              <a:rPr lang="en-US" dirty="0" smtClean="0">
                <a:latin typeface="Georgia" panose="02040502050405020303" pitchFamily="18" charset="0"/>
              </a:rPr>
              <a:t>NSF/DOE/WGBH/MRS</a:t>
            </a:r>
          </a:p>
          <a:p>
            <a:pPr lvl="1"/>
            <a:r>
              <a:rPr lang="en-US" dirty="0" smtClean="0">
                <a:latin typeface="Georgia" panose="02040502050405020303" pitchFamily="18" charset="0"/>
              </a:rPr>
              <a:t>WHYY: Local PBS station partner</a:t>
            </a:r>
            <a:endParaRPr lang="en-US" dirty="0">
              <a:latin typeface="Georgia" panose="02040502050405020303" pitchFamily="18" charset="0"/>
            </a:endParaRPr>
          </a:p>
          <a:p>
            <a:r>
              <a:rPr lang="en-US" dirty="0" smtClean="0">
                <a:latin typeface="Georgia" panose="02040502050405020303" pitchFamily="18" charset="0"/>
              </a:rPr>
              <a:t>Funding primarily from NSF/DOE and also local industry sponsors.</a:t>
            </a:r>
          </a:p>
          <a:p>
            <a:endParaRPr lang="en-US" dirty="0" smtClean="0">
              <a:latin typeface="Georgia" panose="02040502050405020303" pitchFamily="18" charset="0"/>
            </a:endParaRPr>
          </a:p>
          <a:p>
            <a:endParaRPr lang="en-US" dirty="0" smtClean="0">
              <a:latin typeface="Georgia" panose="02040502050405020303" pitchFamily="18" charset="0"/>
            </a:endParaRPr>
          </a:p>
          <a:p>
            <a:endParaRPr lang="en-US" dirty="0" smtClean="0">
              <a:latin typeface="Georgia" panose="02040502050405020303" pitchFamily="18" charset="0"/>
            </a:endParaRPr>
          </a:p>
        </p:txBody>
      </p:sp>
      <p:pic>
        <p:nvPicPr>
          <p:cNvPr id="1026" name="Picture 2" descr="http://phillymaterials.org/images/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76980" y="4466120"/>
            <a:ext cx="5390040" cy="1415958"/>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9240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Motivation</a:t>
            </a:r>
            <a:endParaRPr lang="en-US" dirty="0"/>
          </a:p>
        </p:txBody>
      </p:sp>
      <p:sp>
        <p:nvSpPr>
          <p:cNvPr id="4" name="Content Placeholder 3"/>
          <p:cNvSpPr>
            <a:spLocks noGrp="1"/>
          </p:cNvSpPr>
          <p:nvPr>
            <p:ph idx="1"/>
          </p:nvPr>
        </p:nvSpPr>
        <p:spPr>
          <a:xfrm>
            <a:off x="19255" y="902704"/>
            <a:ext cx="5640404" cy="5271585"/>
          </a:xfrm>
        </p:spPr>
        <p:txBody>
          <a:bodyPr>
            <a:noAutofit/>
          </a:bodyPr>
          <a:lstStyle/>
          <a:p>
            <a:r>
              <a:rPr lang="en-US" sz="2600" dirty="0" smtClean="0"/>
              <a:t>According to Univ. Pres. John Fry, Drexel is dedicated to making our university “the most civically engaged university in the United States.”</a:t>
            </a:r>
          </a:p>
          <a:p>
            <a:r>
              <a:rPr lang="en-US" sz="2600" dirty="0" smtClean="0"/>
              <a:t>Promote Pre-K to adult STEM outreach in a diverse urban setting</a:t>
            </a:r>
          </a:p>
          <a:p>
            <a:r>
              <a:rPr lang="en-US" sz="2600" dirty="0" smtClean="0"/>
              <a:t>Get kids excited about science &amp; engineering in general</a:t>
            </a:r>
          </a:p>
          <a:p>
            <a:r>
              <a:rPr lang="en-US" sz="2600" dirty="0" smtClean="0"/>
              <a:t>Inform the general public about materials science &amp; engineering</a:t>
            </a:r>
          </a:p>
        </p:txBody>
      </p:sp>
      <p:pic>
        <p:nvPicPr>
          <p:cNvPr id="20" name="Picture 20" descr="C:\Users\Chris\Pictures\Canon SLR\_MG_0321.jpg"/>
          <p:cNvPicPr>
            <a:picLocks noChangeAspect="1" noChangeArrowheads="1"/>
          </p:cNvPicPr>
          <p:nvPr/>
        </p:nvPicPr>
        <p:blipFill rotWithShape="1">
          <a:blip r:embed="rId3" cstate="email">
            <a:extLst>
              <a:ext uri="{28A0092B-C50C-407E-A947-70E740481C1C}">
                <a14:useLocalDpi xmlns:a14="http://schemas.microsoft.com/office/drawing/2010/main"/>
              </a:ext>
            </a:extLst>
          </a:blip>
          <a:stretch/>
        </p:blipFill>
        <p:spPr bwMode="auto">
          <a:xfrm>
            <a:off x="5762531" y="1981404"/>
            <a:ext cx="3236190" cy="215746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5809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Philly Materials Day Hands-On Demos</a:t>
            </a:r>
            <a:endParaRPr lang="en-US" dirty="0"/>
          </a:p>
        </p:txBody>
      </p:sp>
      <p:sp>
        <p:nvSpPr>
          <p:cNvPr id="3" name="Content Placeholder 3"/>
          <p:cNvSpPr txBox="1">
            <a:spLocks/>
          </p:cNvSpPr>
          <p:nvPr/>
        </p:nvSpPr>
        <p:spPr>
          <a:xfrm>
            <a:off x="178068" y="833260"/>
            <a:ext cx="8426917" cy="131570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Over 25 total hands-on demonstrations (with up to 20 occurring at one time)</a:t>
            </a:r>
          </a:p>
          <a:p>
            <a:pPr lvl="1"/>
            <a:r>
              <a:rPr lang="en-US" sz="2400" dirty="0" smtClean="0">
                <a:latin typeface="Georgia" panose="02040502050405020303" pitchFamily="18" charset="0"/>
              </a:rPr>
              <a:t>Scheduled &amp; on-going</a:t>
            </a:r>
          </a:p>
        </p:txBody>
      </p:sp>
      <p:pic>
        <p:nvPicPr>
          <p:cNvPr id="3075" name="Picture 3" descr="C:\Users\Chris\Dropbox\Drexel\Conferences\2013-2014\MRS\Philly Materials Day\20130202_11442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8627" y="2177837"/>
            <a:ext cx="4114800" cy="308610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Chris\Dropbox\Drexel\Conferences\2013-2014\MRS\Philly Materials Day\20130202_1146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567" y="2177838"/>
            <a:ext cx="4114799" cy="3086099"/>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445168" y="5413280"/>
            <a:ext cx="8426917" cy="131570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i="1" dirty="0" smtClean="0">
                <a:latin typeface="Georgia" panose="02040502050405020303" pitchFamily="18" charset="0"/>
              </a:rPr>
              <a:t>Two large open areas in one building</a:t>
            </a:r>
            <a:endParaRPr lang="en-US" sz="2400" i="1" dirty="0" smtClean="0">
              <a:latin typeface="Georgia" panose="02040502050405020303" pitchFamily="18" charset="0"/>
            </a:endParaRPr>
          </a:p>
        </p:txBody>
      </p:sp>
    </p:spTree>
    <p:extLst>
      <p:ext uri="{BB962C8B-B14F-4D97-AF65-F5344CB8AC3E}">
        <p14:creationId xmlns:p14="http://schemas.microsoft.com/office/powerpoint/2010/main" val="365897464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65646" y="1656934"/>
            <a:ext cx="2651760" cy="1713847"/>
          </a:xfrm>
          <a:prstGeom prst="rect">
            <a:avLst/>
          </a:prstGeom>
          <a:ln w="19050">
            <a:solidFill>
              <a:srgbClr val="FFC6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smtClean="0"/>
              <a:t>Philly Materials Day Hands-On Demos</a:t>
            </a:r>
            <a:endParaRPr lang="en-US" dirty="0"/>
          </a:p>
        </p:txBody>
      </p:sp>
      <p:sp>
        <p:nvSpPr>
          <p:cNvPr id="3" name="Content Placeholder 3"/>
          <p:cNvSpPr txBox="1">
            <a:spLocks/>
          </p:cNvSpPr>
          <p:nvPr/>
        </p:nvSpPr>
        <p:spPr>
          <a:xfrm>
            <a:off x="178068" y="833260"/>
            <a:ext cx="8426917"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Catering to a wide age range  </a:t>
            </a:r>
          </a:p>
          <a:p>
            <a:endParaRPr lang="en-US" sz="2800" dirty="0" smtClean="0">
              <a:latin typeface="Georgia" panose="02040502050405020303" pitchFamily="18" charset="0"/>
            </a:endParaRPr>
          </a:p>
        </p:txBody>
      </p:sp>
      <p:pic>
        <p:nvPicPr>
          <p:cNvPr id="3074" name="Picture 2" descr="C:\Users\Chris\Dropbox\Drexel\Conferences\2013-2014\MRS\Philly Materials Day\20130202_1230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498758" y="2117183"/>
            <a:ext cx="3681985" cy="2761488"/>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3114757" y="3568809"/>
            <a:ext cx="2651760" cy="1770110"/>
          </a:xfrm>
          <a:prstGeom prst="rect">
            <a:avLst/>
          </a:prstGeom>
          <a:ln w="19050">
            <a:solidFill>
              <a:srgbClr val="FFC6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18" descr="C:\Users\Chris\Pictures\Canon SLR\_MG_030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409" y="1656934"/>
            <a:ext cx="2454788" cy="3681986"/>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2353" y="3046256"/>
            <a:ext cx="861133" cy="369332"/>
          </a:xfrm>
          <a:prstGeom prst="rect">
            <a:avLst/>
          </a:prstGeom>
          <a:noFill/>
        </p:spPr>
        <p:txBody>
          <a:bodyPr wrap="none" rtlCol="0">
            <a:spAutoFit/>
          </a:bodyPr>
          <a:lstStyle/>
          <a:p>
            <a:r>
              <a:rPr lang="en-US" b="1" i="1" dirty="0" smtClean="0">
                <a:solidFill>
                  <a:srgbClr val="FFC600"/>
                </a:solidFill>
                <a:effectLst>
                  <a:outerShdw blurRad="38100" dist="38100" dir="2700000" algn="tl">
                    <a:srgbClr val="000000">
                      <a:alpha val="43137"/>
                    </a:srgbClr>
                  </a:outerShdw>
                </a:effectLst>
                <a:latin typeface="Georgia" panose="02040502050405020303" pitchFamily="18" charset="0"/>
              </a:rPr>
              <a:t>Slime</a:t>
            </a:r>
            <a:endParaRPr lang="en-US" b="1" i="1" dirty="0">
              <a:solidFill>
                <a:srgbClr val="FFC600"/>
              </a:solidFill>
              <a:effectLst>
                <a:outerShdw blurRad="38100" dist="38100" dir="2700000" algn="tl">
                  <a:srgbClr val="000000">
                    <a:alpha val="43137"/>
                  </a:srgbClr>
                </a:outerShdw>
              </a:effectLst>
              <a:latin typeface="Georgia" panose="02040502050405020303" pitchFamily="18" charset="0"/>
            </a:endParaRPr>
          </a:p>
        </p:txBody>
      </p:sp>
      <p:sp>
        <p:nvSpPr>
          <p:cNvPr id="12" name="TextBox 11"/>
          <p:cNvSpPr txBox="1"/>
          <p:nvPr/>
        </p:nvSpPr>
        <p:spPr>
          <a:xfrm>
            <a:off x="3529110" y="4692588"/>
            <a:ext cx="1984839" cy="646331"/>
          </a:xfrm>
          <a:prstGeom prst="rect">
            <a:avLst/>
          </a:prstGeom>
          <a:solidFill>
            <a:srgbClr val="000000">
              <a:alpha val="40000"/>
            </a:srgbClr>
          </a:solidFill>
        </p:spPr>
        <p:txBody>
          <a:bodyPr wrap="none" rtlCol="0">
            <a:spAutoFit/>
          </a:bodyPr>
          <a:lstStyle/>
          <a:p>
            <a:pPr algn="ctr"/>
            <a:r>
              <a:rPr lang="en-US" b="1" i="1" dirty="0" smtClean="0">
                <a:solidFill>
                  <a:srgbClr val="FFFF00"/>
                </a:solidFill>
                <a:effectLst>
                  <a:outerShdw blurRad="38100" dist="38100" dir="2700000" algn="tl">
                    <a:srgbClr val="000000">
                      <a:alpha val="43137"/>
                    </a:srgbClr>
                  </a:outerShdw>
                </a:effectLst>
                <a:latin typeface="Georgia" panose="02040502050405020303" pitchFamily="18" charset="0"/>
              </a:rPr>
              <a:t>Liquid Crystal </a:t>
            </a:r>
          </a:p>
          <a:p>
            <a:pPr algn="ctr"/>
            <a:r>
              <a:rPr lang="en-US" b="1" i="1" dirty="0" smtClean="0">
                <a:solidFill>
                  <a:srgbClr val="FFFF00"/>
                </a:solidFill>
                <a:effectLst>
                  <a:outerShdw blurRad="38100" dist="38100" dir="2700000" algn="tl">
                    <a:srgbClr val="000000">
                      <a:alpha val="43137"/>
                    </a:srgbClr>
                  </a:outerShdw>
                </a:effectLst>
                <a:latin typeface="Georgia" panose="02040502050405020303" pitchFamily="18" charset="0"/>
              </a:rPr>
              <a:t>Thermometers</a:t>
            </a:r>
            <a:endParaRPr lang="en-US" b="1" i="1" dirty="0">
              <a:solidFill>
                <a:srgbClr val="FFFF00"/>
              </a:solidFill>
              <a:effectLst>
                <a:outerShdw blurRad="38100" dist="38100" dir="2700000" algn="tl">
                  <a:srgbClr val="000000">
                    <a:alpha val="43137"/>
                  </a:srgbClr>
                </a:outerShdw>
              </a:effectLst>
              <a:latin typeface="Georgia" panose="02040502050405020303" pitchFamily="18" charset="0"/>
            </a:endParaRPr>
          </a:p>
        </p:txBody>
      </p:sp>
      <p:sp>
        <p:nvSpPr>
          <p:cNvPr id="13" name="TextBox 12"/>
          <p:cNvSpPr txBox="1"/>
          <p:nvPr/>
        </p:nvSpPr>
        <p:spPr>
          <a:xfrm>
            <a:off x="1172880" y="4969587"/>
            <a:ext cx="1027845" cy="369332"/>
          </a:xfrm>
          <a:prstGeom prst="rect">
            <a:avLst/>
          </a:prstGeom>
          <a:solidFill>
            <a:srgbClr val="000000">
              <a:alpha val="40000"/>
            </a:srgbClr>
          </a:solidFill>
        </p:spPr>
        <p:txBody>
          <a:bodyPr wrap="none" rtlCol="0">
            <a:spAutoFit/>
          </a:bodyPr>
          <a:lstStyle/>
          <a:p>
            <a:r>
              <a:rPr lang="en-US" b="1" i="1" dirty="0" err="1" smtClean="0">
                <a:solidFill>
                  <a:srgbClr val="FFC600"/>
                </a:solidFill>
                <a:effectLst>
                  <a:outerShdw blurRad="38100" dist="38100" dir="2700000" algn="tl">
                    <a:srgbClr val="000000">
                      <a:alpha val="43137"/>
                    </a:srgbClr>
                  </a:outerShdw>
                </a:effectLst>
                <a:latin typeface="Georgia" panose="02040502050405020303" pitchFamily="18" charset="0"/>
              </a:rPr>
              <a:t>Ooblek</a:t>
            </a:r>
            <a:endParaRPr lang="en-US" b="1" i="1" dirty="0">
              <a:solidFill>
                <a:srgbClr val="FFC600"/>
              </a:solidFill>
              <a:effectLst>
                <a:outerShdw blurRad="38100" dist="38100" dir="2700000" algn="tl">
                  <a:srgbClr val="000000">
                    <a:alpha val="43137"/>
                  </a:srgbClr>
                </a:outerShdw>
              </a:effectLst>
              <a:latin typeface="Georgia" panose="02040502050405020303" pitchFamily="18" charset="0"/>
            </a:endParaRPr>
          </a:p>
        </p:txBody>
      </p:sp>
      <p:sp>
        <p:nvSpPr>
          <p:cNvPr id="14" name="TextBox 13"/>
          <p:cNvSpPr txBox="1"/>
          <p:nvPr/>
        </p:nvSpPr>
        <p:spPr>
          <a:xfrm>
            <a:off x="6578163" y="4964261"/>
            <a:ext cx="1523174" cy="369332"/>
          </a:xfrm>
          <a:prstGeom prst="rect">
            <a:avLst/>
          </a:prstGeom>
          <a:solidFill>
            <a:srgbClr val="000000">
              <a:alpha val="50196"/>
            </a:srgbClr>
          </a:solidFill>
        </p:spPr>
        <p:txBody>
          <a:bodyPr wrap="none" rtlCol="0">
            <a:spAutoFit/>
          </a:bodyPr>
          <a:lstStyle/>
          <a:p>
            <a:r>
              <a:rPr lang="en-US" b="1" i="1" dirty="0" err="1" smtClean="0">
                <a:solidFill>
                  <a:srgbClr val="FFC600"/>
                </a:solidFill>
                <a:effectLst>
                  <a:outerShdw blurRad="38100" dist="38100" dir="2700000" algn="tl">
                    <a:srgbClr val="000000">
                      <a:alpha val="43137"/>
                    </a:srgbClr>
                  </a:outerShdw>
                </a:effectLst>
                <a:latin typeface="Georgia" panose="02040502050405020303" pitchFamily="18" charset="0"/>
              </a:rPr>
              <a:t>Nano</a:t>
            </a:r>
            <a:r>
              <a:rPr lang="en-US" b="1" i="1" dirty="0" smtClean="0">
                <a:solidFill>
                  <a:srgbClr val="FFC600"/>
                </a:solidFill>
                <a:effectLst>
                  <a:outerShdw blurRad="38100" dist="38100" dir="2700000" algn="tl">
                    <a:srgbClr val="000000">
                      <a:alpha val="43137"/>
                    </a:srgbClr>
                  </a:outerShdw>
                </a:effectLst>
                <a:latin typeface="Georgia" panose="02040502050405020303" pitchFamily="18" charset="0"/>
              </a:rPr>
              <a:t>-nook</a:t>
            </a:r>
            <a:endParaRPr lang="en-US" b="1" i="1" dirty="0">
              <a:solidFill>
                <a:srgbClr val="FFC60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30371258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barn(inVertical)">
                                      <p:cBhvr>
                                        <p:cTn id="31" dur="500"/>
                                        <p:tgtEl>
                                          <p:spTgt spid="307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 descr="C:\Users\Chris\Pictures\20130202_150016.jpg"/>
          <p:cNvPicPr>
            <a:picLocks noChangeAspect="1" noChangeArrowheads="1"/>
          </p:cNvPicPr>
          <p:nvPr/>
        </p:nvPicPr>
        <p:blipFill rotWithShape="1">
          <a:blip r:embed="rId2" cstate="email">
            <a:extLst>
              <a:ext uri="{28A0092B-C50C-407E-A947-70E740481C1C}">
                <a14:useLocalDpi xmlns:a14="http://schemas.microsoft.com/office/drawing/2010/main"/>
              </a:ext>
            </a:extLst>
          </a:blip>
          <a:stretch/>
        </p:blipFill>
        <p:spPr bwMode="auto">
          <a:xfrm rot="5400000">
            <a:off x="431811" y="1977575"/>
            <a:ext cx="4630616" cy="3472962"/>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Philly Materials Day Hands-On Demos</a:t>
            </a:r>
            <a:endParaRPr lang="en-US" dirty="0"/>
          </a:p>
        </p:txBody>
      </p:sp>
      <p:sp>
        <p:nvSpPr>
          <p:cNvPr id="3" name="Content Placeholder 3"/>
          <p:cNvSpPr txBox="1">
            <a:spLocks/>
          </p:cNvSpPr>
          <p:nvPr/>
        </p:nvSpPr>
        <p:spPr>
          <a:xfrm>
            <a:off x="178068" y="833260"/>
            <a:ext cx="8426917"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Catering to a wide age range  </a:t>
            </a:r>
          </a:p>
          <a:p>
            <a:endParaRPr lang="en-US" sz="2800" dirty="0" smtClean="0">
              <a:latin typeface="Georgia" panose="02040502050405020303" pitchFamily="18" charset="0"/>
            </a:endParaRPr>
          </a:p>
        </p:txBody>
      </p:sp>
      <p:sp>
        <p:nvSpPr>
          <p:cNvPr id="13" name="TextBox 12"/>
          <p:cNvSpPr txBox="1"/>
          <p:nvPr/>
        </p:nvSpPr>
        <p:spPr>
          <a:xfrm>
            <a:off x="1586385" y="5588598"/>
            <a:ext cx="2321469" cy="369332"/>
          </a:xfrm>
          <a:prstGeom prst="rect">
            <a:avLst/>
          </a:prstGeom>
          <a:noFill/>
        </p:spPr>
        <p:txBody>
          <a:bodyPr wrap="none" rtlCol="0">
            <a:spAutoFit/>
          </a:bodyPr>
          <a:lstStyle/>
          <a:p>
            <a:r>
              <a:rPr lang="en-US" b="1" i="1" dirty="0" smtClean="0">
                <a:solidFill>
                  <a:srgbClr val="FFC600"/>
                </a:solidFill>
                <a:effectLst>
                  <a:outerShdw blurRad="38100" dist="38100" dir="2700000" algn="tl">
                    <a:srgbClr val="000000">
                      <a:alpha val="43137"/>
                    </a:srgbClr>
                  </a:outerShdw>
                </a:effectLst>
                <a:latin typeface="Georgia" panose="02040502050405020303" pitchFamily="18" charset="0"/>
              </a:rPr>
              <a:t>Carbon Nanotube</a:t>
            </a:r>
            <a:endParaRPr lang="en-US" b="1" i="1" dirty="0">
              <a:solidFill>
                <a:srgbClr val="FFC600"/>
              </a:solidFill>
              <a:effectLst>
                <a:outerShdw blurRad="38100" dist="38100" dir="2700000" algn="tl">
                  <a:srgbClr val="000000">
                    <a:alpha val="43137"/>
                  </a:srgbClr>
                </a:outerShdw>
              </a:effectLst>
              <a:latin typeface="Georgia" panose="02040502050405020303" pitchFamily="18" charset="0"/>
            </a:endParaRPr>
          </a:p>
        </p:txBody>
      </p:sp>
      <p:pic>
        <p:nvPicPr>
          <p:cNvPr id="16" name="Picture 27" descr="http://farm6.staticflickr.com/5178/5425406686_54bde42723_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5269" y="1398748"/>
            <a:ext cx="3382948" cy="225640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49791" y="3249195"/>
            <a:ext cx="2553904" cy="369332"/>
          </a:xfrm>
          <a:prstGeom prst="rect">
            <a:avLst/>
          </a:prstGeom>
          <a:solidFill>
            <a:srgbClr val="000000">
              <a:alpha val="60000"/>
            </a:srgbClr>
          </a:solidFill>
        </p:spPr>
        <p:txBody>
          <a:bodyPr wrap="none" rtlCol="0">
            <a:spAutoFit/>
          </a:bodyPr>
          <a:lstStyle/>
          <a:p>
            <a:r>
              <a:rPr lang="en-US" b="1" i="1" dirty="0" smtClean="0">
                <a:solidFill>
                  <a:srgbClr val="FFC600"/>
                </a:solidFill>
                <a:effectLst>
                  <a:outerShdw blurRad="38100" dist="38100" dir="2700000" algn="tl">
                    <a:srgbClr val="000000">
                      <a:alpha val="43137"/>
                    </a:srgbClr>
                  </a:outerShdw>
                </a:effectLst>
                <a:latin typeface="Georgia" panose="02040502050405020303" pitchFamily="18" charset="0"/>
              </a:rPr>
              <a:t>Advanced Ceramics</a:t>
            </a:r>
            <a:endParaRPr lang="en-US" b="1" i="1" dirty="0">
              <a:solidFill>
                <a:srgbClr val="FFC600"/>
              </a:solidFill>
              <a:effectLst>
                <a:outerShdw blurRad="38100" dist="38100" dir="2700000" algn="tl">
                  <a:srgbClr val="000000">
                    <a:alpha val="43137"/>
                  </a:srgbClr>
                </a:outerShdw>
              </a:effectLst>
              <a:latin typeface="Georgia" panose="02040502050405020303" pitchFamily="18" charset="0"/>
            </a:endParaRPr>
          </a:p>
        </p:txBody>
      </p:sp>
      <p:pic>
        <p:nvPicPr>
          <p:cNvPr id="17" name="Picture 3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35274" y="3882005"/>
            <a:ext cx="3382948" cy="2147358"/>
          </a:xfrm>
          <a:prstGeom prst="rect">
            <a:avLst/>
          </a:prstGeom>
          <a:ln w="19050">
            <a:solidFill>
              <a:srgbClr val="FFC6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735269" y="5621601"/>
            <a:ext cx="3389069" cy="369332"/>
          </a:xfrm>
          <a:prstGeom prst="rect">
            <a:avLst/>
          </a:prstGeom>
          <a:solidFill>
            <a:srgbClr val="000000">
              <a:alpha val="50196"/>
            </a:srgbClr>
          </a:solidFill>
        </p:spPr>
        <p:txBody>
          <a:bodyPr wrap="none" rtlCol="0">
            <a:spAutoFit/>
          </a:bodyPr>
          <a:lstStyle/>
          <a:p>
            <a:r>
              <a:rPr lang="en-US" b="1" i="1" dirty="0" smtClean="0">
                <a:solidFill>
                  <a:srgbClr val="FFC600"/>
                </a:solidFill>
                <a:effectLst>
                  <a:outerShdw blurRad="38100" dist="38100" dir="2700000" algn="tl">
                    <a:srgbClr val="000000">
                      <a:alpha val="43137"/>
                    </a:srgbClr>
                  </a:outerShdw>
                </a:effectLst>
                <a:latin typeface="Georgia" panose="02040502050405020303" pitchFamily="18" charset="0"/>
              </a:rPr>
              <a:t>Liquid Nitrogen Ice Cream</a:t>
            </a:r>
            <a:endParaRPr lang="en-US" b="1" i="1" dirty="0">
              <a:solidFill>
                <a:srgbClr val="FFC60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72034928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NanoDays</a:t>
            </a:r>
            <a:r>
              <a:rPr lang="en-US" dirty="0" smtClean="0"/>
              <a:t> Kits in Action</a:t>
            </a:r>
            <a:endParaRPr lang="en-US" dirty="0"/>
          </a:p>
        </p:txBody>
      </p:sp>
      <p:pic>
        <p:nvPicPr>
          <p:cNvPr id="1741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5639" y="765757"/>
            <a:ext cx="4114800" cy="274320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741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494" y="765757"/>
            <a:ext cx="4114800" cy="274320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7418"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5639" y="3536389"/>
            <a:ext cx="3657600" cy="274320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7422"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694" y="3527245"/>
            <a:ext cx="3657600" cy="274320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370365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Volunteers</a:t>
            </a:r>
            <a:endParaRPr lang="en-US" dirty="0"/>
          </a:p>
        </p:txBody>
      </p:sp>
      <p:sp>
        <p:nvSpPr>
          <p:cNvPr id="3" name="Content Placeholder 3"/>
          <p:cNvSpPr txBox="1">
            <a:spLocks/>
          </p:cNvSpPr>
          <p:nvPr/>
        </p:nvSpPr>
        <p:spPr>
          <a:xfrm>
            <a:off x="178068" y="862135"/>
            <a:ext cx="8773427"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This event would not be possible without volunteers registering visitors, interacting with the attendees and working behind the scenes.</a:t>
            </a:r>
          </a:p>
          <a:p>
            <a:pPr lvl="1"/>
            <a:r>
              <a:rPr lang="en-US" sz="2400" dirty="0" smtClean="0">
                <a:latin typeface="Georgia" panose="02040502050405020303" pitchFamily="18" charset="0"/>
              </a:rPr>
              <a:t>Drexel MSE: ~50 students, 5 staff &amp; 4 Faculty</a:t>
            </a:r>
          </a:p>
          <a:p>
            <a:pPr lvl="1"/>
            <a:r>
              <a:rPr lang="en-US" sz="2400" dirty="0" smtClean="0">
                <a:latin typeface="Georgia" panose="02040502050405020303" pitchFamily="18" charset="0"/>
              </a:rPr>
              <a:t>U Penn Volunteers: ~40 students &amp; 5 faculty</a:t>
            </a:r>
          </a:p>
          <a:p>
            <a:pPr lvl="1"/>
            <a:r>
              <a:rPr lang="en-US" sz="2400" dirty="0" smtClean="0">
                <a:latin typeface="Georgia" panose="02040502050405020303" pitchFamily="18" charset="0"/>
              </a:rPr>
              <a:t>TFI and ACN Volunteers </a:t>
            </a:r>
          </a:p>
          <a:p>
            <a:pPr marL="457200" lvl="1" indent="0" algn="ctr">
              <a:buNone/>
            </a:pPr>
            <a:endParaRPr lang="en-US" sz="2400" b="1" i="1" dirty="0" smtClean="0">
              <a:solidFill>
                <a:srgbClr val="003478"/>
              </a:solidFill>
            </a:endParaRPr>
          </a:p>
          <a:p>
            <a:pPr marL="457200" lvl="1" indent="0" algn="ctr">
              <a:buNone/>
            </a:pPr>
            <a:r>
              <a:rPr lang="en-US" b="1" i="1" dirty="0" smtClean="0">
                <a:solidFill>
                  <a:srgbClr val="003478"/>
                </a:solidFill>
              </a:rPr>
              <a:t>Over 100 volunteers!</a:t>
            </a:r>
            <a:endParaRPr lang="en-US" sz="2400" b="1" i="1" dirty="0" smtClean="0">
              <a:solidFill>
                <a:srgbClr val="003478"/>
              </a:solidFill>
            </a:endParaRPr>
          </a:p>
          <a:p>
            <a:endParaRPr lang="en-US" sz="2800" dirty="0" smtClean="0">
              <a:latin typeface="Georgia" panose="02040502050405020303" pitchFamily="18" charset="0"/>
            </a:endParaRPr>
          </a:p>
          <a:p>
            <a:r>
              <a:rPr lang="en-US" sz="2800" dirty="0" smtClean="0">
                <a:latin typeface="Georgia" panose="02040502050405020303" pitchFamily="18" charset="0"/>
              </a:rPr>
              <a:t>Schedule of demos led to two 3 hour shifts to keep volunteers “fresh.” </a:t>
            </a:r>
          </a:p>
          <a:p>
            <a:endParaRPr lang="en-US" sz="2800" dirty="0" smtClean="0">
              <a:latin typeface="Georgia" panose="02040502050405020303" pitchFamily="18" charset="0"/>
            </a:endParaRPr>
          </a:p>
        </p:txBody>
      </p:sp>
    </p:spTree>
    <p:extLst>
      <p:ext uri="{BB962C8B-B14F-4D97-AF65-F5344CB8AC3E}">
        <p14:creationId xmlns:p14="http://schemas.microsoft.com/office/powerpoint/2010/main" val="351678123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in 2013</a:t>
            </a:r>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435190" y="-788104"/>
            <a:ext cx="4273620" cy="8833670"/>
          </a:xfrm>
          <a:prstGeom prst="rect">
            <a:avLst/>
          </a:prstGeom>
        </p:spPr>
      </p:pic>
      <p:sp>
        <p:nvSpPr>
          <p:cNvPr id="4" name="Content Placeholder 3"/>
          <p:cNvSpPr txBox="1">
            <a:spLocks/>
          </p:cNvSpPr>
          <p:nvPr/>
        </p:nvSpPr>
        <p:spPr>
          <a:xfrm>
            <a:off x="457200" y="854579"/>
            <a:ext cx="8224787"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List three words to describe the event:</a:t>
            </a:r>
          </a:p>
        </p:txBody>
      </p:sp>
    </p:spTree>
    <p:extLst>
      <p:ext uri="{BB962C8B-B14F-4D97-AF65-F5344CB8AC3E}">
        <p14:creationId xmlns:p14="http://schemas.microsoft.com/office/powerpoint/2010/main" val="308730057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in 2013</a:t>
            </a:r>
            <a:endParaRPr lang="en-US" dirty="0"/>
          </a:p>
        </p:txBody>
      </p:sp>
      <p:sp>
        <p:nvSpPr>
          <p:cNvPr id="4" name="Content Placeholder 3"/>
          <p:cNvSpPr txBox="1">
            <a:spLocks/>
          </p:cNvSpPr>
          <p:nvPr/>
        </p:nvSpPr>
        <p:spPr>
          <a:xfrm>
            <a:off x="457200" y="700579"/>
            <a:ext cx="8224787"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What was the most interesting or surprising thing that  you learned today?</a:t>
            </a:r>
          </a:p>
        </p:txBody>
      </p:sp>
      <p:pic>
        <p:nvPicPr>
          <p:cNvPr id="5" name="Picture 4"/>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rot="5400000">
            <a:off x="2410537" y="587144"/>
            <a:ext cx="4322924" cy="6545178"/>
          </a:xfrm>
          <a:prstGeom prst="rect">
            <a:avLst/>
          </a:prstGeom>
        </p:spPr>
      </p:pic>
    </p:spTree>
    <p:extLst>
      <p:ext uri="{BB962C8B-B14F-4D97-AF65-F5344CB8AC3E}">
        <p14:creationId xmlns:p14="http://schemas.microsoft.com/office/powerpoint/2010/main" val="311106749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in 2013</a:t>
            </a:r>
            <a:endParaRPr lang="en-US" dirty="0"/>
          </a:p>
        </p:txBody>
      </p:sp>
      <p:sp>
        <p:nvSpPr>
          <p:cNvPr id="4" name="Content Placeholder 3"/>
          <p:cNvSpPr txBox="1">
            <a:spLocks/>
          </p:cNvSpPr>
          <p:nvPr/>
        </p:nvSpPr>
        <p:spPr>
          <a:xfrm>
            <a:off x="457200" y="700579"/>
            <a:ext cx="8224787"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What was the most interesting or surprising thing that  you learned today?</a:t>
            </a:r>
          </a:p>
        </p:txBody>
      </p:sp>
      <p:sp>
        <p:nvSpPr>
          <p:cNvPr id="9" name="Rectangle 8"/>
          <p:cNvSpPr/>
          <p:nvPr/>
        </p:nvSpPr>
        <p:spPr>
          <a:xfrm>
            <a:off x="5351646" y="3935129"/>
            <a:ext cx="2194560" cy="55024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3686476" y="4167739"/>
            <a:ext cx="1655545" cy="654518"/>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168190" y="4504623"/>
            <a:ext cx="1445393" cy="55024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081562" y="3269381"/>
            <a:ext cx="1763026" cy="55024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636295" y="3688081"/>
            <a:ext cx="1523195" cy="43955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376413" y="4167739"/>
            <a:ext cx="1278554" cy="43955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715350" y="3259756"/>
            <a:ext cx="1799925" cy="43955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99410" y="3245319"/>
            <a:ext cx="1737759" cy="43955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244165" y="2916453"/>
            <a:ext cx="1463040" cy="329184"/>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897079" y="2586788"/>
            <a:ext cx="1463040" cy="320040"/>
          </a:xfrm>
          <a:prstGeom prst="rect">
            <a:avLst/>
          </a:prstGeom>
          <a:solidFill>
            <a:srgbClr val="FFC600"/>
          </a:solidFill>
          <a:ln>
            <a:solidFill>
              <a:srgbClr val="FFC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2"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rot="5400000">
            <a:off x="2410537" y="587144"/>
            <a:ext cx="4322924" cy="6545178"/>
          </a:xfrm>
          <a:prstGeom prst="rect">
            <a:avLst/>
          </a:prstGeom>
        </p:spPr>
      </p:pic>
    </p:spTree>
    <p:extLst>
      <p:ext uri="{BB962C8B-B14F-4D97-AF65-F5344CB8AC3E}">
        <p14:creationId xmlns:p14="http://schemas.microsoft.com/office/powerpoint/2010/main" val="136084356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2" grpId="0" animBg="1"/>
      <p:bldP spid="14" grpId="0" animBg="1"/>
      <p:bldP spid="13" grpId="0" animBg="1"/>
      <p:bldP spid="16" grpId="0" animBg="1"/>
      <p:bldP spid="15"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323439"/>
          </a:xfrm>
          <a:prstGeom prst="rect">
            <a:avLst/>
          </a:prstGeom>
          <a:noFill/>
          <a:ln w="9525">
            <a:noFill/>
            <a:miter lim="800000"/>
            <a:headEnd/>
            <a:tailEnd/>
          </a:ln>
        </p:spPr>
        <p:txBody>
          <a:bodyPr>
            <a:prstTxWarp prst="textNoShape">
              <a:avLst/>
            </a:prstTxWarp>
            <a:spAutoFit/>
          </a:bodyPr>
          <a:lstStyle/>
          <a:p>
            <a:pPr algn="ctr" fontAlgn="base">
              <a:spcBef>
                <a:spcPct val="0"/>
              </a:spcBef>
              <a:spcAft>
                <a:spcPct val="0"/>
              </a:spcAft>
            </a:pPr>
            <a:r>
              <a:rPr lang="en-US" sz="3600" dirty="0" smtClean="0">
                <a:solidFill>
                  <a:srgbClr val="49176D"/>
                </a:solidFill>
                <a:latin typeface="Georgia" pitchFamily="1" charset="0"/>
                <a:ea typeface="Georgia" pitchFamily="1" charset="0"/>
                <a:cs typeface="Georgia" pitchFamily="1" charset="0"/>
              </a:rPr>
              <a:t>Using Special Events to Highlight Nano Throughout the Year</a:t>
            </a:r>
          </a:p>
          <a:p>
            <a:pPr algn="ctr" fontAlgn="base">
              <a:spcBef>
                <a:spcPct val="0"/>
              </a:spcBef>
              <a:spcAft>
                <a:spcPct val="0"/>
              </a:spcAft>
            </a:pPr>
            <a:endParaRPr lang="en-US" sz="7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11" name="Rectangle 6"/>
          <p:cNvSpPr>
            <a:spLocks noChangeArrowheads="1"/>
          </p:cNvSpPr>
          <p:nvPr/>
        </p:nvSpPr>
        <p:spPr bwMode="auto">
          <a:xfrm>
            <a:off x="266700" y="1917397"/>
            <a:ext cx="8390733"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fontAlgn="base">
              <a:spcBef>
                <a:spcPct val="35000"/>
              </a:spcBef>
              <a:spcAft>
                <a:spcPct val="0"/>
              </a:spcAft>
              <a:buClr>
                <a:srgbClr val="000000"/>
              </a:buClr>
              <a:buFont typeface="Arial" charset="0"/>
              <a:buChar char="•"/>
            </a:pPr>
            <a:r>
              <a:rPr lang="en-US" sz="2400" b="1" dirty="0" smtClean="0">
                <a:solidFill>
                  <a:srgbClr val="0C4225"/>
                </a:solidFill>
                <a:latin typeface="Calibri" charset="0"/>
                <a:ea typeface="MS Mincho" charset="0"/>
                <a:cs typeface="MS Mincho" charset="0"/>
              </a:rPr>
              <a:t>Mary French, Reuben H. Fleet Science Center</a:t>
            </a:r>
            <a:endParaRPr lang="en-US" sz="2400" b="1" dirty="0">
              <a:solidFill>
                <a:srgbClr val="0C4225"/>
              </a:solidFill>
              <a:latin typeface="Calibri" charset="0"/>
              <a:ea typeface="MS Mincho" charset="0"/>
              <a:cs typeface="MS Mincho" charset="0"/>
            </a:endParaRPr>
          </a:p>
          <a:p>
            <a:pPr marL="342900" indent="-342900" fontAlgn="base">
              <a:spcBef>
                <a:spcPct val="35000"/>
              </a:spcBef>
              <a:spcAft>
                <a:spcPct val="0"/>
              </a:spcAft>
              <a:buClr>
                <a:srgbClr val="000000"/>
              </a:buClr>
              <a:buFont typeface="Arial" charset="0"/>
              <a:buChar char="•"/>
            </a:pPr>
            <a:r>
              <a:rPr lang="en-US" sz="2400" b="1" dirty="0" smtClean="0">
                <a:solidFill>
                  <a:srgbClr val="0C4225"/>
                </a:solidFill>
                <a:latin typeface="Calibri" charset="0"/>
                <a:ea typeface="MS Mincho" charset="0"/>
                <a:cs typeface="MS Mincho" charset="0"/>
              </a:rPr>
              <a:t>Jamie </a:t>
            </a:r>
            <a:r>
              <a:rPr lang="en-US" sz="2400" b="1" dirty="0" err="1" smtClean="0">
                <a:solidFill>
                  <a:srgbClr val="0C4225"/>
                </a:solidFill>
                <a:latin typeface="Calibri" charset="0"/>
                <a:ea typeface="MS Mincho" charset="0"/>
                <a:cs typeface="MS Mincho" charset="0"/>
              </a:rPr>
              <a:t>Bonnett</a:t>
            </a:r>
            <a:r>
              <a:rPr lang="en-US" sz="2400" b="1" dirty="0" smtClean="0">
                <a:solidFill>
                  <a:srgbClr val="0C4225"/>
                </a:solidFill>
                <a:latin typeface="Calibri" charset="0"/>
                <a:ea typeface="MS Mincho" charset="0"/>
                <a:cs typeface="MS Mincho" charset="0"/>
              </a:rPr>
              <a:t>, </a:t>
            </a:r>
            <a:r>
              <a:rPr lang="en-US" sz="2400" b="1" dirty="0" err="1" smtClean="0">
                <a:solidFill>
                  <a:srgbClr val="0C4225"/>
                </a:solidFill>
                <a:latin typeface="Calibri" charset="0"/>
                <a:ea typeface="MS Mincho" charset="0"/>
                <a:cs typeface="MS Mincho" charset="0"/>
              </a:rPr>
              <a:t>KidsQuest</a:t>
            </a:r>
            <a:r>
              <a:rPr lang="en-US" sz="2400" b="1" dirty="0" smtClean="0">
                <a:solidFill>
                  <a:srgbClr val="0C4225"/>
                </a:solidFill>
                <a:latin typeface="Calibri" charset="0"/>
                <a:ea typeface="MS Mincho" charset="0"/>
                <a:cs typeface="MS Mincho" charset="0"/>
              </a:rPr>
              <a:t> Children’s Museum</a:t>
            </a:r>
            <a:endParaRPr lang="en-US" sz="2400" b="1" dirty="0">
              <a:solidFill>
                <a:srgbClr val="0C4225"/>
              </a:solidFill>
              <a:latin typeface="Calibri" charset="0"/>
              <a:ea typeface="MS Mincho" charset="0"/>
              <a:cs typeface="MS Mincho" charset="0"/>
            </a:endParaRPr>
          </a:p>
          <a:p>
            <a:pPr marL="342900" indent="-342900" fontAlgn="base">
              <a:spcBef>
                <a:spcPct val="35000"/>
              </a:spcBef>
              <a:spcAft>
                <a:spcPct val="0"/>
              </a:spcAft>
              <a:buClr>
                <a:srgbClr val="000000"/>
              </a:buClr>
              <a:buFont typeface="Arial" charset="0"/>
              <a:buChar char="•"/>
            </a:pPr>
            <a:r>
              <a:rPr lang="en-US" sz="2400" b="1" dirty="0">
                <a:solidFill>
                  <a:srgbClr val="0C4225"/>
                </a:solidFill>
                <a:latin typeface="Calibri" charset="0"/>
                <a:ea typeface="MS Mincho" charset="0"/>
                <a:cs typeface="MS Mincho" charset="0"/>
              </a:rPr>
              <a:t>Chris </a:t>
            </a:r>
            <a:r>
              <a:rPr lang="en-US" sz="2400" b="1" dirty="0" err="1">
                <a:solidFill>
                  <a:srgbClr val="0C4225"/>
                </a:solidFill>
                <a:latin typeface="Calibri" charset="0"/>
                <a:ea typeface="MS Mincho" charset="0"/>
                <a:cs typeface="MS Mincho" charset="0"/>
              </a:rPr>
              <a:t>Weyant</a:t>
            </a:r>
            <a:r>
              <a:rPr lang="en-US" sz="2400" b="1" dirty="0">
                <a:solidFill>
                  <a:srgbClr val="0C4225"/>
                </a:solidFill>
                <a:latin typeface="Calibri" charset="0"/>
                <a:ea typeface="MS Mincho" charset="0"/>
                <a:cs typeface="MS Mincho" charset="0"/>
              </a:rPr>
              <a:t>, Drexel University</a:t>
            </a:r>
          </a:p>
          <a:p>
            <a:pPr marL="342900" indent="-342900" fontAlgn="base">
              <a:spcBef>
                <a:spcPct val="35000"/>
              </a:spcBef>
              <a:spcAft>
                <a:spcPct val="0"/>
              </a:spcAft>
              <a:buClr>
                <a:srgbClr val="000000"/>
              </a:buClr>
              <a:buFont typeface="Arial" charset="0"/>
              <a:buChar char="•"/>
            </a:pPr>
            <a:r>
              <a:rPr lang="en-US" sz="2400" b="1" dirty="0" smtClean="0">
                <a:solidFill>
                  <a:srgbClr val="0C4225"/>
                </a:solidFill>
                <a:latin typeface="Calibri" charset="0"/>
                <a:ea typeface="MS Mincho" charset="0"/>
                <a:cs typeface="MS Mincho" charset="0"/>
              </a:rPr>
              <a:t>Jayatri Das, The Franklin Institute</a:t>
            </a:r>
          </a:p>
          <a:p>
            <a:pPr fontAlgn="base">
              <a:spcBef>
                <a:spcPct val="35000"/>
              </a:spcBef>
              <a:spcAft>
                <a:spcPct val="0"/>
              </a:spcAft>
              <a:buClr>
                <a:srgbClr val="000000"/>
              </a:buClr>
            </a:pPr>
            <a:endParaRPr lang="en-US" sz="2400" b="1" dirty="0">
              <a:solidFill>
                <a:srgbClr val="0C4225"/>
              </a:solidFill>
              <a:latin typeface="Calibri" charset="0"/>
              <a:ea typeface="MS Mincho" charset="0"/>
              <a:cs typeface="MS Mincho" charset="0"/>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smtClean="0">
                <a:solidFill>
                  <a:srgbClr val="49176D"/>
                </a:solidFill>
                <a:latin typeface="Calibri"/>
                <a:cs typeface="Calibri"/>
              </a:rPr>
              <a:t>JUNE 2015</a:t>
            </a:r>
          </a:p>
          <a:p>
            <a:pPr eaLnBrk="1" fontAlgn="base" hangingPunct="1">
              <a:spcBef>
                <a:spcPct val="0"/>
              </a:spcBef>
              <a:spcAft>
                <a:spcPct val="0"/>
              </a:spcAft>
            </a:pPr>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fontAlgn="base">
              <a:spcBef>
                <a:spcPct val="0"/>
              </a:spcBef>
              <a:spcAft>
                <a:spcPct val="0"/>
              </a:spcAft>
            </a:pP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9984100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Philadelphia Science Festival</a:t>
            </a:r>
            <a:endParaRPr lang="en-US" sz="4000" dirty="0">
              <a:solidFill>
                <a:srgbClr val="49176D"/>
              </a:solidFill>
              <a:latin typeface="Georgia"/>
              <a:ea typeface="ＭＳ Ｐゴシック" charset="0"/>
              <a:cs typeface="Georgia"/>
            </a:endParaRPr>
          </a:p>
        </p:txBody>
      </p:sp>
      <p:sp>
        <p:nvSpPr>
          <p:cNvPr id="8" name="TextBox 4"/>
          <p:cNvSpPr txBox="1">
            <a:spLocks noChangeArrowheads="1"/>
          </p:cNvSpPr>
          <p:nvPr/>
        </p:nvSpPr>
        <p:spPr bwMode="auto">
          <a:xfrm>
            <a:off x="306916" y="1575021"/>
            <a:ext cx="4603751" cy="463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spcAft>
                <a:spcPts val="2400"/>
              </a:spcAft>
              <a:buFontTx/>
              <a:buChar char="•"/>
              <a:defRPr/>
            </a:pPr>
            <a:r>
              <a:rPr lang="en-US" sz="2800" dirty="0" smtClean="0">
                <a:solidFill>
                  <a:prstClr val="black"/>
                </a:solidFill>
                <a:latin typeface="Calibri" charset="0"/>
              </a:rPr>
              <a:t>A </a:t>
            </a:r>
            <a:r>
              <a:rPr lang="en-US" sz="2800" dirty="0">
                <a:solidFill>
                  <a:prstClr val="black"/>
                </a:solidFill>
                <a:latin typeface="Calibri" charset="0"/>
              </a:rPr>
              <a:t>nine-day, community-wide celebration of science that takes place </a:t>
            </a:r>
            <a:r>
              <a:rPr lang="en-US" sz="2800" dirty="0" smtClean="0">
                <a:solidFill>
                  <a:prstClr val="black"/>
                </a:solidFill>
                <a:latin typeface="Calibri" charset="0"/>
              </a:rPr>
              <a:t>annually in April</a:t>
            </a:r>
            <a:endParaRPr lang="en-US" sz="2800" dirty="0">
              <a:solidFill>
                <a:prstClr val="black"/>
              </a:solidFill>
              <a:latin typeface="Calibri" charset="0"/>
            </a:endParaRPr>
          </a:p>
          <a:p>
            <a:pPr eaLnBrk="1" hangingPunct="1">
              <a:lnSpc>
                <a:spcPct val="90000"/>
              </a:lnSpc>
              <a:spcBef>
                <a:spcPct val="50000"/>
              </a:spcBef>
              <a:spcAft>
                <a:spcPts val="2400"/>
              </a:spcAft>
              <a:buFontTx/>
              <a:buChar char="•"/>
              <a:defRPr/>
            </a:pPr>
            <a:r>
              <a:rPr lang="en-US" sz="2800" dirty="0" smtClean="0">
                <a:solidFill>
                  <a:prstClr val="black"/>
                </a:solidFill>
                <a:latin typeface="Calibri" charset="0"/>
              </a:rPr>
              <a:t>100+ events in diverse Philadelphia neighborhoods</a:t>
            </a:r>
            <a:endParaRPr lang="en-US" sz="2800" dirty="0">
              <a:solidFill>
                <a:prstClr val="black"/>
              </a:solidFill>
              <a:latin typeface="Calibri" charset="0"/>
            </a:endParaRPr>
          </a:p>
          <a:p>
            <a:pPr eaLnBrk="1" hangingPunct="1">
              <a:lnSpc>
                <a:spcPct val="90000"/>
              </a:lnSpc>
              <a:spcBef>
                <a:spcPct val="50000"/>
              </a:spcBef>
              <a:spcAft>
                <a:spcPts val="2400"/>
              </a:spcAft>
              <a:buFontTx/>
              <a:buChar char="•"/>
              <a:defRPr/>
            </a:pPr>
            <a:r>
              <a:rPr lang="en-US" sz="2800" dirty="0" smtClean="0">
                <a:solidFill>
                  <a:prstClr val="black"/>
                </a:solidFill>
                <a:latin typeface="Calibri" charset="0"/>
              </a:rPr>
              <a:t>Over 175 organizations participated in the festival in 2015</a:t>
            </a: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6145" y="2032000"/>
            <a:ext cx="3500642" cy="3640667"/>
          </a:xfrm>
          <a:prstGeom prst="rect">
            <a:avLst/>
          </a:prstGeom>
        </p:spPr>
      </p:pic>
    </p:spTree>
    <p:extLst>
      <p:ext uri="{BB962C8B-B14F-4D97-AF65-F5344CB8AC3E}">
        <p14:creationId xmlns:p14="http://schemas.microsoft.com/office/powerpoint/2010/main" val="14090362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Neighborhood Science After School</a:t>
            </a:r>
            <a:endParaRPr lang="en-US" sz="4000" dirty="0">
              <a:solidFill>
                <a:srgbClr val="49176D"/>
              </a:solidFill>
              <a:latin typeface="Georgia"/>
              <a:ea typeface="ＭＳ Ｐゴシック" charset="0"/>
              <a:cs typeface="Georgia"/>
            </a:endParaRPr>
          </a:p>
        </p:txBody>
      </p:sp>
      <p:sp>
        <p:nvSpPr>
          <p:cNvPr id="8" name="TextBox 4"/>
          <p:cNvSpPr txBox="1">
            <a:spLocks noChangeArrowheads="1"/>
          </p:cNvSpPr>
          <p:nvPr/>
        </p:nvSpPr>
        <p:spPr bwMode="auto">
          <a:xfrm>
            <a:off x="391581" y="4905245"/>
            <a:ext cx="8357308" cy="13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lnSpc>
                <a:spcPct val="90000"/>
              </a:lnSpc>
              <a:spcBef>
                <a:spcPct val="50000"/>
              </a:spcBef>
              <a:spcAft>
                <a:spcPts val="600"/>
              </a:spcAft>
              <a:buFont typeface="Arial"/>
              <a:buChar char="•"/>
              <a:defRPr/>
            </a:pPr>
            <a:r>
              <a:rPr lang="en-US" dirty="0" smtClean="0">
                <a:solidFill>
                  <a:prstClr val="black"/>
                </a:solidFill>
                <a:latin typeface="Calibri" charset="0"/>
              </a:rPr>
              <a:t>PSF partners provide after-school programming in 18 neighborhood branches of the Philadelphia Free Library</a:t>
            </a:r>
          </a:p>
          <a:p>
            <a:pPr marL="457200" indent="-457200" eaLnBrk="1" hangingPunct="1">
              <a:lnSpc>
                <a:spcPct val="90000"/>
              </a:lnSpc>
              <a:spcBef>
                <a:spcPct val="50000"/>
              </a:spcBef>
              <a:spcAft>
                <a:spcPts val="600"/>
              </a:spcAft>
              <a:buFont typeface="Arial"/>
              <a:buChar char="•"/>
              <a:defRPr/>
            </a:pPr>
            <a:r>
              <a:rPr lang="en-US" dirty="0" smtClean="0">
                <a:solidFill>
                  <a:prstClr val="black"/>
                </a:solidFill>
                <a:latin typeface="Calibri" charset="0"/>
              </a:rPr>
              <a:t>Leverages TFI’s LEAP Into Science literacy program</a:t>
            </a: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hoto Apr 28, 4 06 02 PM.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778" y="1552223"/>
            <a:ext cx="5997223" cy="3110424"/>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69665" y="1555258"/>
            <a:ext cx="1397001" cy="1591520"/>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67547" y="3612444"/>
            <a:ext cx="2463564" cy="917222"/>
          </a:xfrm>
          <a:prstGeom prst="rect">
            <a:avLst/>
          </a:prstGeom>
        </p:spPr>
      </p:pic>
    </p:spTree>
    <p:extLst>
      <p:ext uri="{BB962C8B-B14F-4D97-AF65-F5344CB8AC3E}">
        <p14:creationId xmlns:p14="http://schemas.microsoft.com/office/powerpoint/2010/main" val="26274415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PSF Kickoff Party: 8-Bit Night</a:t>
            </a:r>
            <a:endParaRPr lang="en-US" sz="4000" dirty="0">
              <a:solidFill>
                <a:srgbClr val="49176D"/>
              </a:solidFill>
              <a:latin typeface="Georgia"/>
              <a:ea typeface="ＭＳ Ｐゴシック" charset="0"/>
              <a:cs typeface="Georgia"/>
            </a:endParaRPr>
          </a:p>
        </p:txBody>
      </p:sp>
      <p:sp>
        <p:nvSpPr>
          <p:cNvPr id="8" name="TextBox 4"/>
          <p:cNvSpPr txBox="1">
            <a:spLocks noChangeArrowheads="1"/>
          </p:cNvSpPr>
          <p:nvPr/>
        </p:nvSpPr>
        <p:spPr bwMode="auto">
          <a:xfrm>
            <a:off x="5206998" y="1829019"/>
            <a:ext cx="3443113"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lnSpc>
                <a:spcPct val="90000"/>
              </a:lnSpc>
              <a:spcBef>
                <a:spcPct val="50000"/>
              </a:spcBef>
              <a:spcAft>
                <a:spcPts val="1800"/>
              </a:spcAft>
              <a:buFont typeface="Arial"/>
              <a:buChar char="•"/>
              <a:defRPr/>
            </a:pPr>
            <a:r>
              <a:rPr lang="en-US" dirty="0" smtClean="0">
                <a:solidFill>
                  <a:prstClr val="black"/>
                </a:solidFill>
                <a:latin typeface="Calibri" charset="0"/>
              </a:rPr>
              <a:t>Themed, hands-on science activities &amp; cash bar for adults 21+</a:t>
            </a: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03443" y="3885379"/>
            <a:ext cx="1044223" cy="1189621"/>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26667" y="5461000"/>
            <a:ext cx="2539366" cy="945444"/>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8111" y="1509888"/>
            <a:ext cx="4701580" cy="3215358"/>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1665" y="3875299"/>
            <a:ext cx="2220213" cy="1190590"/>
          </a:xfrm>
          <a:prstGeom prst="rect">
            <a:avLst/>
          </a:prstGeom>
        </p:spPr>
      </p:pic>
      <p:sp>
        <p:nvSpPr>
          <p:cNvPr id="15" name="TextBox 4"/>
          <p:cNvSpPr txBox="1">
            <a:spLocks noChangeArrowheads="1"/>
          </p:cNvSpPr>
          <p:nvPr/>
        </p:nvSpPr>
        <p:spPr bwMode="auto">
          <a:xfrm>
            <a:off x="646288" y="4902419"/>
            <a:ext cx="5023556" cy="151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lnSpc>
                <a:spcPct val="90000"/>
              </a:lnSpc>
              <a:spcBef>
                <a:spcPct val="50000"/>
              </a:spcBef>
              <a:spcAft>
                <a:spcPts val="1800"/>
              </a:spcAft>
              <a:buFont typeface="Arial"/>
              <a:buChar char="•"/>
              <a:defRPr/>
            </a:pPr>
            <a:r>
              <a:rPr lang="en-US" dirty="0" smtClean="0">
                <a:solidFill>
                  <a:prstClr val="black"/>
                </a:solidFill>
                <a:latin typeface="Calibri" charset="0"/>
              </a:rPr>
              <a:t>In 2015, attendance ~3,000</a:t>
            </a:r>
          </a:p>
          <a:p>
            <a:pPr marL="457200" indent="-457200" eaLnBrk="1" hangingPunct="1">
              <a:lnSpc>
                <a:spcPct val="90000"/>
              </a:lnSpc>
              <a:spcBef>
                <a:spcPct val="50000"/>
              </a:spcBef>
              <a:spcAft>
                <a:spcPts val="1800"/>
              </a:spcAft>
              <a:buFont typeface="Arial"/>
              <a:buChar char="•"/>
              <a:defRPr/>
            </a:pPr>
            <a:r>
              <a:rPr lang="en-US" dirty="0" smtClean="0">
                <a:solidFill>
                  <a:prstClr val="black"/>
                </a:solidFill>
                <a:latin typeface="Calibri" charset="0"/>
              </a:rPr>
              <a:t>Leverages structure of TFI’s monthly Science After Hours</a:t>
            </a:r>
          </a:p>
        </p:txBody>
      </p:sp>
    </p:spTree>
    <p:extLst>
      <p:ext uri="{BB962C8B-B14F-4D97-AF65-F5344CB8AC3E}">
        <p14:creationId xmlns:p14="http://schemas.microsoft.com/office/powerpoint/2010/main" val="29778580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Science Carnival on the Parkway</a:t>
            </a:r>
            <a:endParaRPr lang="en-US" sz="4000" dirty="0">
              <a:solidFill>
                <a:srgbClr val="49176D"/>
              </a:solidFill>
              <a:latin typeface="Georgia"/>
              <a:ea typeface="ＭＳ Ｐゴシック" charset="0"/>
              <a:cs typeface="Georgia"/>
            </a:endParaRPr>
          </a:p>
        </p:txBody>
      </p:sp>
      <p:sp>
        <p:nvSpPr>
          <p:cNvPr id="8" name="TextBox 4"/>
          <p:cNvSpPr txBox="1">
            <a:spLocks noChangeArrowheads="1"/>
          </p:cNvSpPr>
          <p:nvPr/>
        </p:nvSpPr>
        <p:spPr bwMode="auto">
          <a:xfrm>
            <a:off x="4060471" y="1687910"/>
            <a:ext cx="485775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lnSpc>
                <a:spcPct val="90000"/>
              </a:lnSpc>
              <a:spcBef>
                <a:spcPct val="50000"/>
              </a:spcBef>
              <a:spcAft>
                <a:spcPts val="1800"/>
              </a:spcAft>
              <a:buFont typeface="Arial"/>
              <a:buChar char="•"/>
              <a:defRPr/>
            </a:pPr>
            <a:r>
              <a:rPr lang="en-US" dirty="0" smtClean="0">
                <a:solidFill>
                  <a:prstClr val="black"/>
                </a:solidFill>
                <a:latin typeface="Calibri" charset="0"/>
              </a:rPr>
              <a:t>All-day, free carnival with 175+ hands-on activities</a:t>
            </a:r>
          </a:p>
          <a:p>
            <a:pPr marL="457200" indent="-457200" eaLnBrk="1" hangingPunct="1">
              <a:lnSpc>
                <a:spcPct val="90000"/>
              </a:lnSpc>
              <a:spcBef>
                <a:spcPct val="50000"/>
              </a:spcBef>
              <a:spcAft>
                <a:spcPts val="1800"/>
              </a:spcAft>
              <a:buFont typeface="Arial"/>
              <a:buChar char="•"/>
              <a:defRPr/>
            </a:pPr>
            <a:r>
              <a:rPr lang="en-US" dirty="0" smtClean="0">
                <a:solidFill>
                  <a:prstClr val="black"/>
                </a:solidFill>
                <a:latin typeface="Calibri" charset="0"/>
              </a:rPr>
              <a:t>In 2015, attendance ~50,000</a:t>
            </a:r>
          </a:p>
          <a:p>
            <a:pPr marL="457200" indent="-457200" eaLnBrk="1" hangingPunct="1">
              <a:lnSpc>
                <a:spcPct val="90000"/>
              </a:lnSpc>
              <a:spcBef>
                <a:spcPct val="50000"/>
              </a:spcBef>
              <a:spcAft>
                <a:spcPts val="1800"/>
              </a:spcAft>
              <a:buFont typeface="Arial"/>
              <a:buChar char="•"/>
              <a:defRPr/>
            </a:pPr>
            <a:r>
              <a:rPr lang="en-US" dirty="0" smtClean="0">
                <a:solidFill>
                  <a:prstClr val="black"/>
                </a:solidFill>
                <a:latin typeface="Calibri" charset="0"/>
              </a:rPr>
              <a:t>Collaboration among NISE Net partners creates a stronger educational experience</a:t>
            </a: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19999" y="5832712"/>
            <a:ext cx="776111" cy="884177"/>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8000" y="4924777"/>
            <a:ext cx="2032000" cy="756544"/>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41333" y="4999282"/>
            <a:ext cx="1876777" cy="619337"/>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6221" y="5997221"/>
            <a:ext cx="2455333" cy="721868"/>
          </a:xfrm>
          <a:prstGeom prst="rect">
            <a:avLst/>
          </a:prstGeom>
        </p:spPr>
      </p:pic>
      <p:pic>
        <p:nvPicPr>
          <p:cNvPr id="11" name="Picture 10" descr="Screen Shot 2015-06-02 at 12.48.57 PM.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11668" y="1445331"/>
            <a:ext cx="3513667" cy="5299781"/>
          </a:xfrm>
          <a:prstGeom prst="rect">
            <a:avLst/>
          </a:prstGeom>
        </p:spPr>
      </p:pic>
    </p:spTree>
    <p:extLst>
      <p:ext uri="{BB962C8B-B14F-4D97-AF65-F5344CB8AC3E}">
        <p14:creationId xmlns:p14="http://schemas.microsoft.com/office/powerpoint/2010/main" val="35922841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Opportunities &amp; Challenges…</a:t>
            </a:r>
            <a:endParaRPr lang="en-US" sz="4000" dirty="0">
              <a:solidFill>
                <a:srgbClr val="49176D"/>
              </a:solidFill>
              <a:latin typeface="Georgia"/>
              <a:ea typeface="ＭＳ Ｐゴシック" charset="0"/>
              <a:cs typeface="Georgia"/>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5-06-02 at 12.51.16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001" y="4228522"/>
            <a:ext cx="3499556" cy="2494094"/>
          </a:xfrm>
          <a:prstGeom prst="rect">
            <a:avLst/>
          </a:prstGeom>
        </p:spPr>
      </p:pic>
      <p:pic>
        <p:nvPicPr>
          <p:cNvPr id="12" name="Picture 11" descr="Screen Shot 2015-06-02 at 12.56.2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0333" y="1382889"/>
            <a:ext cx="3366296" cy="2525889"/>
          </a:xfrm>
          <a:prstGeom prst="rect">
            <a:avLst/>
          </a:prstGeom>
        </p:spPr>
      </p:pic>
      <p:sp>
        <p:nvSpPr>
          <p:cNvPr id="14" name="TextBox 13"/>
          <p:cNvSpPr txBox="1"/>
          <p:nvPr/>
        </p:nvSpPr>
        <p:spPr>
          <a:xfrm>
            <a:off x="606778" y="1665111"/>
            <a:ext cx="1940029" cy="646331"/>
          </a:xfrm>
          <a:prstGeom prst="rect">
            <a:avLst/>
          </a:prstGeom>
          <a:noFill/>
        </p:spPr>
        <p:txBody>
          <a:bodyPr wrap="none" rtlCol="0">
            <a:spAutoFit/>
          </a:bodyPr>
          <a:lstStyle/>
          <a:p>
            <a:r>
              <a:rPr lang="en-US" sz="3600" dirty="0" smtClean="0"/>
              <a:t>Audience</a:t>
            </a:r>
            <a:endParaRPr lang="en-US" sz="3600" dirty="0"/>
          </a:p>
        </p:txBody>
      </p:sp>
      <p:sp>
        <p:nvSpPr>
          <p:cNvPr id="17" name="TextBox 16"/>
          <p:cNvSpPr txBox="1"/>
          <p:nvPr/>
        </p:nvSpPr>
        <p:spPr>
          <a:xfrm>
            <a:off x="3200400" y="2396067"/>
            <a:ext cx="1759015" cy="646331"/>
          </a:xfrm>
          <a:prstGeom prst="rect">
            <a:avLst/>
          </a:prstGeom>
          <a:noFill/>
        </p:spPr>
        <p:txBody>
          <a:bodyPr wrap="none" rtlCol="0">
            <a:spAutoFit/>
          </a:bodyPr>
          <a:lstStyle/>
          <a:p>
            <a:r>
              <a:rPr lang="en-US" sz="3600" dirty="0" smtClean="0"/>
              <a:t>Logistics</a:t>
            </a:r>
            <a:endParaRPr lang="en-US" sz="3600" dirty="0"/>
          </a:p>
        </p:txBody>
      </p:sp>
      <p:sp>
        <p:nvSpPr>
          <p:cNvPr id="18" name="TextBox 17"/>
          <p:cNvSpPr txBox="1"/>
          <p:nvPr/>
        </p:nvSpPr>
        <p:spPr>
          <a:xfrm>
            <a:off x="1422400" y="3228621"/>
            <a:ext cx="2118113" cy="646331"/>
          </a:xfrm>
          <a:prstGeom prst="rect">
            <a:avLst/>
          </a:prstGeom>
          <a:noFill/>
        </p:spPr>
        <p:txBody>
          <a:bodyPr wrap="none" rtlCol="0">
            <a:spAutoFit/>
          </a:bodyPr>
          <a:lstStyle/>
          <a:p>
            <a:r>
              <a:rPr lang="en-US" sz="3600" dirty="0" smtClean="0"/>
              <a:t>Marketing</a:t>
            </a:r>
            <a:endParaRPr lang="en-US" sz="3600" dirty="0"/>
          </a:p>
        </p:txBody>
      </p:sp>
      <p:sp>
        <p:nvSpPr>
          <p:cNvPr id="19" name="TextBox 18"/>
          <p:cNvSpPr txBox="1"/>
          <p:nvPr/>
        </p:nvSpPr>
        <p:spPr>
          <a:xfrm>
            <a:off x="4382912" y="4185355"/>
            <a:ext cx="2667692" cy="646331"/>
          </a:xfrm>
          <a:prstGeom prst="rect">
            <a:avLst/>
          </a:prstGeom>
          <a:noFill/>
        </p:spPr>
        <p:txBody>
          <a:bodyPr wrap="none" rtlCol="0">
            <a:spAutoFit/>
          </a:bodyPr>
          <a:lstStyle/>
          <a:p>
            <a:r>
              <a:rPr lang="en-US" sz="3600" dirty="0" smtClean="0"/>
              <a:t>Staff Training</a:t>
            </a:r>
            <a:endParaRPr lang="en-US" sz="3600" dirty="0"/>
          </a:p>
        </p:txBody>
      </p:sp>
      <p:sp>
        <p:nvSpPr>
          <p:cNvPr id="20" name="TextBox 19"/>
          <p:cNvSpPr txBox="1"/>
          <p:nvPr/>
        </p:nvSpPr>
        <p:spPr>
          <a:xfrm>
            <a:off x="6725355" y="5060245"/>
            <a:ext cx="1868796" cy="646331"/>
          </a:xfrm>
          <a:prstGeom prst="rect">
            <a:avLst/>
          </a:prstGeom>
          <a:noFill/>
        </p:spPr>
        <p:txBody>
          <a:bodyPr wrap="none" rtlCol="0">
            <a:spAutoFit/>
          </a:bodyPr>
          <a:lstStyle/>
          <a:p>
            <a:r>
              <a:rPr lang="en-US" sz="3600" dirty="0" smtClean="0"/>
              <a:t>Branding</a:t>
            </a:r>
            <a:endParaRPr lang="en-US" sz="3600" dirty="0"/>
          </a:p>
        </p:txBody>
      </p:sp>
      <p:sp>
        <p:nvSpPr>
          <p:cNvPr id="21" name="TextBox 20"/>
          <p:cNvSpPr txBox="1"/>
          <p:nvPr/>
        </p:nvSpPr>
        <p:spPr>
          <a:xfrm>
            <a:off x="4792137" y="6019800"/>
            <a:ext cx="3206452" cy="646331"/>
          </a:xfrm>
          <a:prstGeom prst="rect">
            <a:avLst/>
          </a:prstGeom>
          <a:noFill/>
        </p:spPr>
        <p:txBody>
          <a:bodyPr wrap="none" rtlCol="0">
            <a:spAutoFit/>
          </a:bodyPr>
          <a:lstStyle/>
          <a:p>
            <a:r>
              <a:rPr lang="en-US" sz="3600" dirty="0" smtClean="0"/>
              <a:t>SUSTAINABILITY</a:t>
            </a:r>
            <a:endParaRPr lang="en-US" sz="3600" dirty="0"/>
          </a:p>
        </p:txBody>
      </p:sp>
    </p:spTree>
    <p:extLst>
      <p:ext uri="{BB962C8B-B14F-4D97-AF65-F5344CB8AC3E}">
        <p14:creationId xmlns:p14="http://schemas.microsoft.com/office/powerpoint/2010/main" val="1627597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Science Festival Alliance Resources</a:t>
            </a:r>
            <a:endParaRPr lang="en-US" sz="4000" dirty="0">
              <a:solidFill>
                <a:srgbClr val="49176D"/>
              </a:solidFill>
              <a:latin typeface="Georgia"/>
              <a:ea typeface="ＭＳ Ｐゴシック" charset="0"/>
              <a:cs typeface="Georgia"/>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5-06-02 at 12.48.23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08668"/>
            <a:ext cx="9144000" cy="4497144"/>
          </a:xfrm>
          <a:prstGeom prst="rect">
            <a:avLst/>
          </a:prstGeom>
        </p:spPr>
      </p:pic>
    </p:spTree>
    <p:extLst>
      <p:ext uri="{BB962C8B-B14F-4D97-AF65-F5344CB8AC3E}">
        <p14:creationId xmlns:p14="http://schemas.microsoft.com/office/powerpoint/2010/main" val="3494298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NISE Network Resources</a:t>
            </a:r>
            <a:endParaRPr lang="en-US" sz="4000" dirty="0">
              <a:solidFill>
                <a:srgbClr val="49176D"/>
              </a:solidFill>
              <a:latin typeface="Georgia"/>
              <a:ea typeface="ＭＳ Ｐゴシック" charset="0"/>
              <a:cs typeface="Georgia"/>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5-06-02 at 3.41.15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222" y="3925091"/>
            <a:ext cx="3513667" cy="2312023"/>
          </a:xfrm>
          <a:prstGeom prst="rect">
            <a:avLst/>
          </a:prstGeom>
        </p:spPr>
      </p:pic>
      <p:pic>
        <p:nvPicPr>
          <p:cNvPr id="8" name="Picture 7" descr="Screen Shot 2015-06-02 at 5.01.1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889" y="1595967"/>
            <a:ext cx="4118220" cy="2157589"/>
          </a:xfrm>
          <a:prstGeom prst="rect">
            <a:avLst/>
          </a:prstGeom>
        </p:spPr>
      </p:pic>
      <p:pic>
        <p:nvPicPr>
          <p:cNvPr id="10" name="Picture 9" descr="Screen Shot 2015-06-02 at 5.07.59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9948" y="1594554"/>
            <a:ext cx="4342920" cy="4656667"/>
          </a:xfrm>
          <a:prstGeom prst="rect">
            <a:avLst/>
          </a:prstGeom>
        </p:spPr>
      </p:pic>
    </p:spTree>
    <p:extLst>
      <p:ext uri="{BB962C8B-B14F-4D97-AF65-F5344CB8AC3E}">
        <p14:creationId xmlns:p14="http://schemas.microsoft.com/office/powerpoint/2010/main" val="17292807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a:ea typeface="ＭＳ Ｐゴシック" charset="0"/>
                <a:cs typeface="Georgia"/>
              </a:rPr>
              <a:t>NISE Network Resources</a:t>
            </a:r>
            <a:endParaRPr lang="en-US" sz="4000" dirty="0">
              <a:solidFill>
                <a:srgbClr val="49176D"/>
              </a:solidFill>
              <a:latin typeface="Georgia"/>
              <a:ea typeface="ＭＳ Ｐゴシック" charset="0"/>
              <a:cs typeface="Georgia"/>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5-06-02 at 3.42.52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7565" y="2201332"/>
            <a:ext cx="2637027" cy="2937933"/>
          </a:xfrm>
          <a:prstGeom prst="rect">
            <a:avLst/>
          </a:prstGeom>
        </p:spPr>
      </p:pic>
      <p:pic>
        <p:nvPicPr>
          <p:cNvPr id="7" name="Picture 6" descr="Screen Shot 2015-06-02 at 3.44.1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6949" y="2201332"/>
            <a:ext cx="2899607" cy="2935112"/>
          </a:xfrm>
          <a:prstGeom prst="rect">
            <a:avLst/>
          </a:prstGeom>
        </p:spPr>
      </p:pic>
      <p:pic>
        <p:nvPicPr>
          <p:cNvPr id="8" name="Picture 7" descr="Screen Shot 2015-06-02 at 5.29.08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511" y="2201332"/>
            <a:ext cx="2601698" cy="2935110"/>
          </a:xfrm>
          <a:prstGeom prst="rect">
            <a:avLst/>
          </a:prstGeom>
        </p:spPr>
      </p:pic>
    </p:spTree>
    <p:extLst>
      <p:ext uri="{BB962C8B-B14F-4D97-AF65-F5344CB8AC3E}">
        <p14:creationId xmlns:p14="http://schemas.microsoft.com/office/powerpoint/2010/main" val="35154186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1123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Funding</a:t>
            </a:r>
            <a:endParaRPr lang="en-US" dirty="0"/>
          </a:p>
        </p:txBody>
      </p:sp>
      <p:sp>
        <p:nvSpPr>
          <p:cNvPr id="4" name="Content Placeholder 3"/>
          <p:cNvSpPr>
            <a:spLocks noGrp="1"/>
          </p:cNvSpPr>
          <p:nvPr>
            <p:ph idx="1"/>
          </p:nvPr>
        </p:nvSpPr>
        <p:spPr>
          <a:xfrm>
            <a:off x="19255" y="902704"/>
            <a:ext cx="5640404" cy="5271585"/>
          </a:xfrm>
        </p:spPr>
        <p:txBody>
          <a:bodyPr>
            <a:noAutofit/>
          </a:bodyPr>
          <a:lstStyle/>
          <a:p>
            <a:r>
              <a:rPr lang="en-US" sz="2600" dirty="0" smtClean="0"/>
              <a:t>Limited industrial funding</a:t>
            </a:r>
          </a:p>
          <a:p>
            <a:pPr lvl="1"/>
            <a:r>
              <a:rPr lang="en-US" sz="2200" dirty="0" smtClean="0"/>
              <a:t>Ultimate goal is full industrial sponsorship</a:t>
            </a:r>
          </a:p>
          <a:p>
            <a:r>
              <a:rPr lang="en-US" sz="2600" dirty="0" smtClean="0"/>
              <a:t>College of Engineering/Drexel University</a:t>
            </a:r>
          </a:p>
          <a:p>
            <a:r>
              <a:rPr lang="en-US" sz="2600" dirty="0" smtClean="0"/>
              <a:t>Department Funds</a:t>
            </a:r>
          </a:p>
          <a:p>
            <a:pPr lvl="1"/>
            <a:r>
              <a:rPr lang="en-US" sz="2200" dirty="0" smtClean="0"/>
              <a:t>Materials Science &amp; Engineering Summer </a:t>
            </a:r>
            <a:r>
              <a:rPr lang="en-US" sz="2200" dirty="0" err="1" smtClean="0"/>
              <a:t>Insitute</a:t>
            </a:r>
            <a:endParaRPr lang="en-US" sz="2200" dirty="0" smtClean="0"/>
          </a:p>
        </p:txBody>
      </p:sp>
      <p:pic>
        <p:nvPicPr>
          <p:cNvPr id="9" name="Picture 5" descr="C:\Users\Chris\Dropbox\Drexel\Conferences\2013-2014\MRS\Philly Materials Day\20130202_14525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755866" y="2055853"/>
            <a:ext cx="3036888" cy="2277666"/>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2444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a:ea typeface="ＭＳ Ｐゴシック" charset="0"/>
                <a:cs typeface="Georgia"/>
              </a:rPr>
              <a:t>KidsQuest</a:t>
            </a:r>
            <a:r>
              <a:rPr lang="en-US" sz="4000" dirty="0" smtClean="0">
                <a:solidFill>
                  <a:srgbClr val="49176D"/>
                </a:solidFill>
                <a:latin typeface="Georgia"/>
                <a:ea typeface="ＭＳ Ｐゴシック" charset="0"/>
                <a:cs typeface="Georgia"/>
              </a:rPr>
              <a:t> Children’s Museum</a:t>
            </a:r>
            <a:endParaRPr lang="en-US" sz="4000" dirty="0">
              <a:solidFill>
                <a:srgbClr val="49176D"/>
              </a:solidFill>
              <a:latin typeface="Georgia"/>
              <a:ea typeface="ＭＳ Ｐゴシック" charset="0"/>
              <a:cs typeface="Georgia"/>
            </a:endParaRPr>
          </a:p>
        </p:txBody>
      </p:sp>
      <p:sp>
        <p:nvSpPr>
          <p:cNvPr id="8" name="TextBox 4"/>
          <p:cNvSpPr txBox="1">
            <a:spLocks noChangeArrowheads="1"/>
          </p:cNvSpPr>
          <p:nvPr/>
        </p:nvSpPr>
        <p:spPr bwMode="auto">
          <a:xfrm>
            <a:off x="3693582" y="1532688"/>
            <a:ext cx="494241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a:solidFill>
                  <a:prstClr val="black"/>
                </a:solidFill>
                <a:latin typeface="Calibri" charset="0"/>
              </a:rPr>
              <a:t>Where are we?</a:t>
            </a:r>
          </a:p>
          <a:p>
            <a:pPr marL="342900" indent="-342900" eaLnBrk="1" hangingPunct="1">
              <a:spcBef>
                <a:spcPct val="50000"/>
              </a:spcBef>
              <a:buFont typeface="Arial" panose="020B0604020202020204" pitchFamily="34" charset="0"/>
              <a:buChar char="•"/>
              <a:defRPr/>
            </a:pPr>
            <a:r>
              <a:rPr lang="en-US" dirty="0" smtClean="0">
                <a:solidFill>
                  <a:prstClr val="black"/>
                </a:solidFill>
                <a:latin typeface="Calibri" charset="0"/>
              </a:rPr>
              <a:t>Bellevue WA</a:t>
            </a:r>
          </a:p>
          <a:p>
            <a:pPr marL="806450" lvl="1" indent="-342900" eaLnBrk="1" hangingPunct="1">
              <a:spcBef>
                <a:spcPct val="50000"/>
              </a:spcBef>
              <a:buFont typeface="Arial" panose="020B0604020202020204" pitchFamily="34" charset="0"/>
              <a:buChar char="•"/>
              <a:defRPr/>
            </a:pPr>
            <a:r>
              <a:rPr lang="en-US" dirty="0" smtClean="0">
                <a:solidFill>
                  <a:prstClr val="black"/>
                </a:solidFill>
                <a:latin typeface="Calibri" charset="0"/>
              </a:rPr>
              <a:t>10 miles from Seattle</a:t>
            </a:r>
            <a:endParaRPr lang="en-US" dirty="0">
              <a:solidFill>
                <a:prstClr val="black"/>
              </a:solidFill>
              <a:latin typeface="Calibri" charset="0"/>
            </a:endParaRPr>
          </a:p>
          <a:p>
            <a:pPr marL="0" indent="0" eaLnBrk="1" hangingPunct="1">
              <a:spcBef>
                <a:spcPct val="50000"/>
              </a:spcBef>
              <a:defRPr/>
            </a:pPr>
            <a:r>
              <a:rPr lang="en-US" b="1" dirty="0" smtClean="0">
                <a:solidFill>
                  <a:prstClr val="black"/>
                </a:solidFill>
                <a:latin typeface="Calibri" charset="0"/>
              </a:rPr>
              <a:t>Who are we?</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5,600 </a:t>
            </a:r>
            <a:r>
              <a:rPr lang="en-US" dirty="0" err="1" smtClean="0">
                <a:solidFill>
                  <a:prstClr val="black"/>
                </a:solidFill>
                <a:latin typeface="Calibri" charset="0"/>
              </a:rPr>
              <a:t>sq</a:t>
            </a:r>
            <a:r>
              <a:rPr lang="en-US" dirty="0" smtClean="0">
                <a:solidFill>
                  <a:prstClr val="black"/>
                </a:solidFill>
                <a:latin typeface="Calibri" charset="0"/>
              </a:rPr>
              <a:t> feet of exhibit space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170,000 visitors served in house</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10,000 visitors served in outreach</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jbenik\AppData\Local\Microsoft\Windows\Temporary Internet Files\Content.Outlook\BFMEXCGC\IMG_200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768818" y="2400165"/>
            <a:ext cx="5178392" cy="344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8077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Word Out</a:t>
            </a:r>
            <a:endParaRPr lang="en-US"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01702" y="690948"/>
            <a:ext cx="3772789" cy="2446888"/>
          </a:xfrm>
          <a:prstGeom prst="rect">
            <a:avLst/>
          </a:prstGeom>
          <a:ln w="19050">
            <a:solidFill>
              <a:srgbClr val="FFC6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Content Placeholder 3"/>
          <p:cNvSpPr txBox="1">
            <a:spLocks/>
          </p:cNvSpPr>
          <p:nvPr/>
        </p:nvSpPr>
        <p:spPr>
          <a:xfrm>
            <a:off x="154003" y="758327"/>
            <a:ext cx="4403885"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Website</a:t>
            </a:r>
          </a:p>
          <a:p>
            <a:r>
              <a:rPr lang="en-US" sz="2800" dirty="0" smtClean="0">
                <a:latin typeface="Georgia" panose="02040502050405020303" pitchFamily="18" charset="0"/>
              </a:rPr>
              <a:t>Twitter &amp; Facebook </a:t>
            </a:r>
          </a:p>
          <a:p>
            <a:r>
              <a:rPr lang="en-US" sz="2800" dirty="0" smtClean="0">
                <a:latin typeface="Georgia" panose="02040502050405020303" pitchFamily="18" charset="0"/>
              </a:rPr>
              <a:t>Facebook ads (~$1k)</a:t>
            </a:r>
          </a:p>
          <a:p>
            <a:r>
              <a:rPr lang="en-US" sz="2800" dirty="0" smtClean="0">
                <a:latin typeface="Georgia" panose="02040502050405020303" pitchFamily="18" charset="0"/>
              </a:rPr>
              <a:t>Mailings to local schools (~$1k)</a:t>
            </a:r>
          </a:p>
          <a:p>
            <a:r>
              <a:rPr lang="en-US" sz="2800" dirty="0" smtClean="0">
                <a:latin typeface="Georgia" panose="02040502050405020303" pitchFamily="18" charset="0"/>
              </a:rPr>
              <a:t>Local </a:t>
            </a:r>
            <a:r>
              <a:rPr lang="en-US" sz="2800" dirty="0">
                <a:latin typeface="Georgia" panose="02040502050405020303" pitchFamily="18" charset="0"/>
              </a:rPr>
              <a:t>calendar listings</a:t>
            </a:r>
          </a:p>
          <a:p>
            <a:r>
              <a:rPr lang="en-US" sz="2800" dirty="0" smtClean="0">
                <a:latin typeface="Georgia" panose="02040502050405020303" pitchFamily="18" charset="0"/>
              </a:rPr>
              <a:t>Email lists</a:t>
            </a:r>
          </a:p>
          <a:p>
            <a:r>
              <a:rPr lang="en-US" sz="2800" dirty="0" smtClean="0">
                <a:latin typeface="Georgia" panose="02040502050405020303" pitchFamily="18" charset="0"/>
              </a:rPr>
              <a:t>Philadelphia newspapers</a:t>
            </a:r>
          </a:p>
          <a:p>
            <a:r>
              <a:rPr lang="en-US" sz="2800" dirty="0" smtClean="0">
                <a:latin typeface="Georgia" panose="02040502050405020303" pitchFamily="18" charset="0"/>
              </a:rPr>
              <a:t>PECO building</a:t>
            </a:r>
            <a:endParaRPr lang="en-US" dirty="0" smtClean="0">
              <a:latin typeface="Georgia" panose="02040502050405020303"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4029303496"/>
              </p:ext>
            </p:extLst>
          </p:nvPr>
        </p:nvGraphicFramePr>
        <p:xfrm>
          <a:off x="4162778" y="3443110"/>
          <a:ext cx="4981222" cy="2614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74054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Attendance</a:t>
            </a:r>
            <a:endParaRPr lang="en-US" dirty="0"/>
          </a:p>
        </p:txBody>
      </p:sp>
      <p:pic>
        <p:nvPicPr>
          <p:cNvPr id="3" name="Picture 2"/>
          <p:cNvPicPr/>
          <p:nvPr/>
        </p:nvPicPr>
        <p:blipFill rotWithShape="1">
          <a:blip r:embed="rId2" cstate="email">
            <a:extLst>
              <a:ext uri="{28A0092B-C50C-407E-A947-70E740481C1C}">
                <a14:useLocalDpi xmlns:a14="http://schemas.microsoft.com/office/drawing/2010/main"/>
              </a:ext>
            </a:extLst>
          </a:blip>
          <a:srcRect/>
          <a:stretch/>
        </p:blipFill>
        <p:spPr bwMode="auto">
          <a:xfrm>
            <a:off x="96250" y="3349590"/>
            <a:ext cx="4109988" cy="3290800"/>
          </a:xfrm>
          <a:prstGeom prst="rect">
            <a:avLst/>
          </a:prstGeom>
          <a:ln w="19050">
            <a:solidFill>
              <a:srgbClr val="FFC600"/>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Rectangle 6"/>
          <p:cNvSpPr/>
          <p:nvPr/>
        </p:nvSpPr>
        <p:spPr>
          <a:xfrm>
            <a:off x="4552746" y="933649"/>
            <a:ext cx="4389120" cy="4831883"/>
          </a:xfrm>
          <a:prstGeom prst="rect">
            <a:avLst/>
          </a:prstGeom>
          <a:solidFill>
            <a:schemeClr val="bg1"/>
          </a:solidFill>
          <a:ln w="19050">
            <a:solidFill>
              <a:srgbClr val="FFC600"/>
            </a:solidFill>
          </a:ln>
          <a:effectLst>
            <a:outerShdw blurRad="228600" dist="38100" dir="270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1264244191"/>
              </p:ext>
            </p:extLst>
          </p:nvPr>
        </p:nvGraphicFramePr>
        <p:xfrm>
          <a:off x="4620124" y="779647"/>
          <a:ext cx="4860758" cy="53516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33135" y="762802"/>
            <a:ext cx="3436219"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Georgia" panose="02040502050405020303" pitchFamily="18" charset="0"/>
              </a:rPr>
              <a:t>2011: ~1000</a:t>
            </a:r>
          </a:p>
          <a:p>
            <a:pPr marL="285750" indent="-285750">
              <a:buFont typeface="Arial" panose="020B0604020202020204" pitchFamily="34" charset="0"/>
              <a:buChar char="•"/>
            </a:pPr>
            <a:r>
              <a:rPr lang="en-US" sz="3200" dirty="0" smtClean="0">
                <a:latin typeface="Georgia" panose="02040502050405020303" pitchFamily="18" charset="0"/>
              </a:rPr>
              <a:t>2012: ~1300</a:t>
            </a:r>
          </a:p>
          <a:p>
            <a:pPr marL="285750" indent="-285750">
              <a:buFont typeface="Arial" panose="020B0604020202020204" pitchFamily="34" charset="0"/>
              <a:buChar char="•"/>
            </a:pPr>
            <a:r>
              <a:rPr lang="en-US" sz="3200" dirty="0" smtClean="0">
                <a:latin typeface="Georgia" panose="02040502050405020303" pitchFamily="18" charset="0"/>
              </a:rPr>
              <a:t>2013: ~2000</a:t>
            </a:r>
          </a:p>
          <a:p>
            <a:pPr marL="285750" indent="-285750">
              <a:buFont typeface="Arial" panose="020B0604020202020204" pitchFamily="34" charset="0"/>
              <a:buChar char="•"/>
            </a:pPr>
            <a:r>
              <a:rPr lang="en-US" sz="3200" dirty="0" smtClean="0">
                <a:latin typeface="Georgia" panose="02040502050405020303" pitchFamily="18" charset="0"/>
              </a:rPr>
              <a:t>2014: ~1500</a:t>
            </a:r>
            <a:endParaRPr lang="en-US" sz="3200" dirty="0">
              <a:latin typeface="Georgia" panose="02040502050405020303" pitchFamily="18" charset="0"/>
            </a:endParaRPr>
          </a:p>
          <a:p>
            <a:pPr marL="285750" indent="-285750">
              <a:buFont typeface="Arial" panose="020B0604020202020204" pitchFamily="34" charset="0"/>
              <a:buChar char="•"/>
            </a:pPr>
            <a:r>
              <a:rPr lang="en-US" sz="3200" dirty="0" smtClean="0">
                <a:latin typeface="Georgia" panose="02040502050405020303" pitchFamily="18" charset="0"/>
              </a:rPr>
              <a:t>2015: ~1200</a:t>
            </a:r>
            <a:endParaRPr lang="en-US" sz="3200" dirty="0">
              <a:latin typeface="Georgia" panose="02040502050405020303" pitchFamily="18" charset="0"/>
            </a:endParaRPr>
          </a:p>
          <a:p>
            <a:pPr marL="285750" indent="-285750">
              <a:buFont typeface="Arial" panose="020B0604020202020204" pitchFamily="34" charset="0"/>
              <a:buChar char="•"/>
            </a:pPr>
            <a:endParaRPr lang="en-US" sz="3200" dirty="0">
              <a:latin typeface="Georgia" panose="02040502050405020303" pitchFamily="18" charset="0"/>
            </a:endParaRPr>
          </a:p>
        </p:txBody>
      </p:sp>
    </p:spTree>
    <p:extLst>
      <p:ext uri="{BB962C8B-B14F-4D97-AF65-F5344CB8AC3E}">
        <p14:creationId xmlns:p14="http://schemas.microsoft.com/office/powerpoint/2010/main" val="331023078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endParaRPr lang="en-US" dirty="0"/>
          </a:p>
        </p:txBody>
      </p:sp>
      <p:sp>
        <p:nvSpPr>
          <p:cNvPr id="4" name="Content Placeholder 3"/>
          <p:cNvSpPr txBox="1">
            <a:spLocks/>
          </p:cNvSpPr>
          <p:nvPr/>
        </p:nvSpPr>
        <p:spPr>
          <a:xfrm>
            <a:off x="457200" y="854579"/>
            <a:ext cx="8224787" cy="52715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Funding (~$10k total)</a:t>
            </a:r>
          </a:p>
          <a:p>
            <a:r>
              <a:rPr lang="en-US" sz="2800" dirty="0" smtClean="0">
                <a:latin typeface="Georgia" panose="02040502050405020303" pitchFamily="18" charset="0"/>
              </a:rPr>
              <a:t>Quality and quantity of volunteers</a:t>
            </a:r>
          </a:p>
          <a:p>
            <a:r>
              <a:rPr lang="en-US" sz="2800" dirty="0" smtClean="0">
                <a:latin typeface="Georgia" panose="02040502050405020303" pitchFamily="18" charset="0"/>
              </a:rPr>
              <a:t>Crowd management</a:t>
            </a:r>
          </a:p>
          <a:p>
            <a:r>
              <a:rPr lang="en-US" sz="2800" dirty="0" smtClean="0">
                <a:latin typeface="Georgia" panose="02040502050405020303" pitchFamily="18" charset="0"/>
              </a:rPr>
              <a:t>Safety issues</a:t>
            </a:r>
          </a:p>
          <a:p>
            <a:endParaRPr lang="en-US" sz="2800" dirty="0" smtClean="0">
              <a:latin typeface="Georgia" panose="02040502050405020303" pitchFamily="18" charset="0"/>
            </a:endParaRPr>
          </a:p>
        </p:txBody>
      </p:sp>
    </p:spTree>
    <p:extLst>
      <p:ext uri="{BB962C8B-B14F-4D97-AF65-F5344CB8AC3E}">
        <p14:creationId xmlns:p14="http://schemas.microsoft.com/office/powerpoint/2010/main" val="247147376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Science in the Park</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390160" y="1638629"/>
            <a:ext cx="3647961"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NISE Net mini-grant</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Science activities in  public parks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“Pop</a:t>
            </a:r>
            <a:r>
              <a:rPr lang="en-US" dirty="0">
                <a:solidFill>
                  <a:prstClr val="black"/>
                </a:solidFill>
                <a:latin typeface="Calibri" charset="0"/>
              </a:rPr>
              <a:t>- up” style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Summer months</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Engage Families</a:t>
            </a:r>
          </a:p>
          <a:p>
            <a:pPr eaLnBrk="1" hangingPunct="1">
              <a:lnSpc>
                <a:spcPct val="90000"/>
              </a:lnSpc>
              <a:spcBef>
                <a:spcPct val="50000"/>
              </a:spcBef>
              <a:buFontTx/>
              <a:buChar char="•"/>
              <a:defRPr/>
            </a:pPr>
            <a:r>
              <a:rPr lang="en-US" dirty="0" smtClean="0">
                <a:solidFill>
                  <a:prstClr val="black"/>
                </a:solidFill>
                <a:latin typeface="Calibri" charset="0"/>
              </a:rPr>
              <a:t>Go to where the families are in the summer months.</a:t>
            </a:r>
          </a:p>
          <a:p>
            <a:pPr eaLnBrk="1" hangingPunct="1">
              <a:lnSpc>
                <a:spcPct val="90000"/>
              </a:lnSpc>
              <a:spcBef>
                <a:spcPct val="50000"/>
              </a:spcBef>
              <a:buFontTx/>
              <a:buChar char="•"/>
              <a:defRPr/>
            </a:pPr>
            <a:r>
              <a:rPr lang="en-US" dirty="0" smtClean="0">
                <a:solidFill>
                  <a:prstClr val="black"/>
                </a:solidFill>
                <a:latin typeface="Calibri" charset="0"/>
              </a:rPr>
              <a:t>Visit areas not “near” the museum.</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1608586"/>
            <a:ext cx="5274644" cy="432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836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Science in the Park</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018180" y="1446385"/>
            <a:ext cx="3897220" cy="699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Activities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June</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Moving Molecules</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Stomp Rocket</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July</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Measure Yourself</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Imagination Playground</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August</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Surface Tension Kit</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Building Sticks</a:t>
            </a:r>
            <a:endParaRPr lang="en-US"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2665" y="1427876"/>
            <a:ext cx="2668863" cy="3108930"/>
          </a:xfrm>
          <a:prstGeom prst="rect">
            <a:avLst/>
          </a:prstGeom>
        </p:spPr>
      </p:pic>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496" y="3583410"/>
            <a:ext cx="2860188" cy="190679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417025" y="4298298"/>
            <a:ext cx="2860188" cy="1906792"/>
          </a:xfrm>
          <a:prstGeom prst="rect">
            <a:avLst/>
          </a:prstGeom>
        </p:spPr>
      </p:pic>
    </p:spTree>
    <p:extLst>
      <p:ext uri="{BB962C8B-B14F-4D97-AF65-F5344CB8AC3E}">
        <p14:creationId xmlns:p14="http://schemas.microsoft.com/office/powerpoint/2010/main" val="6099019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Science in the Park</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018180" y="1446385"/>
            <a:ext cx="3897220" cy="662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Experience</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Farmer’s Markets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Science Fairs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Take your child to work day</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Challenges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Finding the right people to talk with at other organizations.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Finding common goals with partners.</a:t>
            </a:r>
          </a:p>
          <a:p>
            <a:pPr marL="342900" indent="-342900" eaLnBrk="1" hangingPunct="1">
              <a:lnSpc>
                <a:spcPct val="90000"/>
              </a:lnSpc>
              <a:spcBef>
                <a:spcPct val="50000"/>
              </a:spcBef>
              <a:buFont typeface="Arial" panose="020B0604020202020204" pitchFamily="34" charset="0"/>
              <a:buChar char="•"/>
              <a:defRPr/>
            </a:pPr>
            <a:endParaRPr lang="en-US" b="1"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878" y="2319689"/>
            <a:ext cx="4748784" cy="3090421"/>
          </a:xfrm>
          <a:prstGeom prst="rect">
            <a:avLst/>
          </a:prstGeom>
        </p:spPr>
      </p:pic>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018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87046"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565098" y="1069614"/>
            <a:ext cx="6455334"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512" y="5711292"/>
            <a:ext cx="1524350" cy="815037"/>
          </a:xfrm>
          <a:prstGeom prst="rect">
            <a:avLst/>
          </a:prstGeom>
        </p:spPr>
      </p:pic>
      <p:sp>
        <p:nvSpPr>
          <p:cNvPr id="6" name="TextBox 5"/>
          <p:cNvSpPr txBox="1"/>
          <p:nvPr/>
        </p:nvSpPr>
        <p:spPr>
          <a:xfrm>
            <a:off x="4679163" y="5711292"/>
            <a:ext cx="4147203" cy="923330"/>
          </a:xfrm>
          <a:prstGeom prst="rect">
            <a:avLst/>
          </a:prstGeom>
          <a:noFill/>
        </p:spPr>
        <p:txBody>
          <a:bodyPr wrap="square" rtlCol="0">
            <a:spAutoFit/>
          </a:bodyPr>
          <a:lstStyle/>
          <a:p>
            <a:r>
              <a:rPr lang="en-US" dirty="0" smtClean="0"/>
              <a:t>Jamie Bonnett</a:t>
            </a:r>
          </a:p>
          <a:p>
            <a:r>
              <a:rPr lang="en-US" dirty="0" smtClean="0"/>
              <a:t>Associate Director of Education</a:t>
            </a:r>
          </a:p>
          <a:p>
            <a:r>
              <a:rPr lang="en-US" dirty="0" smtClean="0"/>
              <a:t>jamie@kidsquestmuseum.org</a:t>
            </a:r>
            <a:endParaRPr lang="en-US" dirty="0"/>
          </a:p>
        </p:txBody>
      </p:sp>
    </p:spTree>
    <p:extLst>
      <p:ext uri="{BB962C8B-B14F-4D97-AF65-F5344CB8AC3E}">
        <p14:creationId xmlns:p14="http://schemas.microsoft.com/office/powerpoint/2010/main" val="191537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75968"/>
          </a:xfrm>
          <a:prstGeom prst="rect">
            <a:avLst/>
          </a:prstGeom>
          <a:solidFill>
            <a:srgbClr val="0034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extBox 5"/>
          <p:cNvSpPr txBox="1"/>
          <p:nvPr/>
        </p:nvSpPr>
        <p:spPr>
          <a:xfrm>
            <a:off x="481263" y="869995"/>
            <a:ext cx="8181474" cy="3939540"/>
          </a:xfrm>
          <a:prstGeom prst="rect">
            <a:avLst/>
          </a:prstGeom>
          <a:noFill/>
        </p:spPr>
        <p:txBody>
          <a:bodyPr wrap="square" rtlCol="0">
            <a:spAutoFit/>
          </a:bodyPr>
          <a:lstStyle/>
          <a:p>
            <a:pPr algn="ctr"/>
            <a:r>
              <a:rPr lang="en-US" sz="4000" b="1" dirty="0" smtClean="0">
                <a:solidFill>
                  <a:schemeClr val="bg1"/>
                </a:solidFill>
                <a:latin typeface="Arial Black" panose="020B0A04020102020204" pitchFamily="34" charset="0"/>
                <a:cs typeface="Arial" panose="020B0604020202020204" pitchFamily="34" charset="0"/>
              </a:rPr>
              <a:t>Philly Materials Day: </a:t>
            </a:r>
          </a:p>
          <a:p>
            <a:pPr algn="ctr"/>
            <a:r>
              <a:rPr lang="en-US" sz="4000" b="1" dirty="0" err="1" smtClean="0">
                <a:solidFill>
                  <a:schemeClr val="bg1"/>
                </a:solidFill>
                <a:latin typeface="Arial Black" panose="020B0A04020102020204" pitchFamily="34" charset="0"/>
                <a:cs typeface="Arial" panose="020B0604020202020204" pitchFamily="34" charset="0"/>
              </a:rPr>
              <a:t>NanoDays</a:t>
            </a:r>
            <a:r>
              <a:rPr lang="en-US" sz="4000" b="1" dirty="0" smtClean="0">
                <a:solidFill>
                  <a:schemeClr val="bg1"/>
                </a:solidFill>
                <a:latin typeface="Arial Black" panose="020B0A04020102020204" pitchFamily="34" charset="0"/>
                <a:cs typeface="Arial" panose="020B0604020202020204" pitchFamily="34" charset="0"/>
              </a:rPr>
              <a:t> Kits with a Focus on Materials Science &amp; Engineering</a:t>
            </a:r>
          </a:p>
          <a:p>
            <a:pPr algn="ctr"/>
            <a:endParaRPr lang="en-US" b="1" dirty="0" smtClean="0">
              <a:solidFill>
                <a:srgbClr val="FFC600"/>
              </a:solidFill>
              <a:latin typeface="Futura Light"/>
              <a:cs typeface="Futura Light"/>
            </a:endParaRPr>
          </a:p>
          <a:p>
            <a:pPr algn="ctr"/>
            <a:r>
              <a:rPr lang="en-US" sz="2400" dirty="0" smtClean="0">
                <a:solidFill>
                  <a:srgbClr val="FFC600"/>
                </a:solidFill>
                <a:latin typeface="Georgia" panose="02040502050405020303" pitchFamily="18" charset="0"/>
                <a:cs typeface="Futura Light"/>
              </a:rPr>
              <a:t>Christopher Weyant</a:t>
            </a:r>
          </a:p>
          <a:p>
            <a:pPr algn="ctr"/>
            <a:r>
              <a:rPr lang="en-US" sz="2400" i="1" dirty="0" smtClean="0">
                <a:solidFill>
                  <a:srgbClr val="FFC600"/>
                </a:solidFill>
                <a:latin typeface="Georgia" panose="02040502050405020303" pitchFamily="18" charset="0"/>
                <a:cs typeface="Futura Light"/>
              </a:rPr>
              <a:t>Materials Science &amp; Engineering</a:t>
            </a:r>
          </a:p>
          <a:p>
            <a:pPr algn="ctr"/>
            <a:r>
              <a:rPr lang="en-US" sz="2400" i="1" dirty="0" smtClean="0">
                <a:solidFill>
                  <a:srgbClr val="FFC600"/>
                </a:solidFill>
                <a:latin typeface="Georgia" panose="02040502050405020303" pitchFamily="18" charset="0"/>
                <a:cs typeface="Futura Light"/>
              </a:rPr>
              <a:t>Drexel University</a:t>
            </a: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00" y="5881035"/>
            <a:ext cx="326747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0" y="5782182"/>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Philly Materials Day</a:t>
            </a:r>
            <a:endParaRPr lang="en-US" dirty="0"/>
          </a:p>
        </p:txBody>
      </p:sp>
      <p:sp>
        <p:nvSpPr>
          <p:cNvPr id="4" name="Content Placeholder 3"/>
          <p:cNvSpPr>
            <a:spLocks noGrp="1"/>
          </p:cNvSpPr>
          <p:nvPr>
            <p:ph idx="1"/>
          </p:nvPr>
        </p:nvSpPr>
        <p:spPr>
          <a:xfrm>
            <a:off x="269508" y="854579"/>
            <a:ext cx="4889633" cy="5271585"/>
          </a:xfrm>
        </p:spPr>
        <p:txBody>
          <a:bodyPr>
            <a:normAutofit fontScale="70000" lnSpcReduction="20000"/>
          </a:bodyPr>
          <a:lstStyle/>
          <a:p>
            <a:pPr>
              <a:lnSpc>
                <a:spcPct val="110000"/>
              </a:lnSpc>
            </a:pPr>
            <a:r>
              <a:rPr lang="en-US" sz="2800" dirty="0" smtClean="0"/>
              <a:t>Annual one-day (10 am-4 pm) free program open to the general public:</a:t>
            </a:r>
          </a:p>
          <a:p>
            <a:pPr lvl="1">
              <a:lnSpc>
                <a:spcPct val="110000"/>
              </a:lnSpc>
            </a:pPr>
            <a:r>
              <a:rPr lang="en-US" sz="2400" dirty="0" smtClean="0"/>
              <a:t>Hands-on materials science &amp; engineering-based demonstrations with half being based on </a:t>
            </a:r>
            <a:r>
              <a:rPr lang="en-US" sz="2400" dirty="0" err="1" smtClean="0"/>
              <a:t>NISENet</a:t>
            </a:r>
            <a:r>
              <a:rPr lang="en-US" sz="2400" dirty="0" smtClean="0"/>
              <a:t> kits.</a:t>
            </a:r>
          </a:p>
          <a:p>
            <a:pPr lvl="1">
              <a:lnSpc>
                <a:spcPct val="110000"/>
              </a:lnSpc>
            </a:pPr>
            <a:r>
              <a:rPr lang="en-US" sz="2400" dirty="0" smtClean="0"/>
              <a:t>30-45 minute workshops</a:t>
            </a:r>
          </a:p>
          <a:p>
            <a:pPr marL="457200" lvl="1" indent="0">
              <a:lnSpc>
                <a:spcPct val="110000"/>
              </a:lnSpc>
              <a:buNone/>
            </a:pPr>
            <a:endParaRPr lang="en-US" sz="2400" dirty="0" smtClean="0"/>
          </a:p>
          <a:p>
            <a:pPr>
              <a:lnSpc>
                <a:spcPct val="110000"/>
              </a:lnSpc>
            </a:pPr>
            <a:r>
              <a:rPr lang="en-US" dirty="0" smtClean="0"/>
              <a:t>Partners:</a:t>
            </a:r>
          </a:p>
          <a:p>
            <a:pPr lvl="1">
              <a:lnSpc>
                <a:spcPct val="110000"/>
              </a:lnSpc>
            </a:pPr>
            <a:r>
              <a:rPr lang="en-US" dirty="0" smtClean="0"/>
              <a:t>University of Pennsylvania:</a:t>
            </a:r>
          </a:p>
          <a:p>
            <a:pPr lvl="2">
              <a:lnSpc>
                <a:spcPct val="110000"/>
              </a:lnSpc>
            </a:pPr>
            <a:r>
              <a:rPr lang="en-US" dirty="0" smtClean="0"/>
              <a:t>Dept. of MSE</a:t>
            </a:r>
          </a:p>
          <a:p>
            <a:pPr lvl="2">
              <a:lnSpc>
                <a:spcPct val="110000"/>
              </a:lnSpc>
            </a:pPr>
            <a:r>
              <a:rPr lang="en-US" dirty="0" smtClean="0"/>
              <a:t>Laboratory for Research on the Structure of Matter</a:t>
            </a:r>
          </a:p>
          <a:p>
            <a:pPr lvl="2">
              <a:lnSpc>
                <a:spcPct val="110000"/>
              </a:lnSpc>
            </a:pPr>
            <a:r>
              <a:rPr lang="en-US" dirty="0" err="1" smtClean="0"/>
              <a:t>Nano</a:t>
            </a:r>
            <a:r>
              <a:rPr lang="en-US" dirty="0" smtClean="0"/>
              <a:t>/Bio Interface Center</a:t>
            </a:r>
          </a:p>
          <a:p>
            <a:pPr lvl="1">
              <a:lnSpc>
                <a:spcPct val="110000"/>
              </a:lnSpc>
            </a:pPr>
            <a:r>
              <a:rPr lang="en-US" dirty="0" smtClean="0"/>
              <a:t>The Franklin Institute</a:t>
            </a:r>
          </a:p>
          <a:p>
            <a:pPr lvl="1">
              <a:lnSpc>
                <a:spcPct val="110000"/>
              </a:lnSpc>
            </a:pPr>
            <a:r>
              <a:rPr lang="en-US" dirty="0" smtClean="0"/>
              <a:t>The Academy of Natural Science </a:t>
            </a:r>
          </a:p>
          <a:p>
            <a:pPr>
              <a:lnSpc>
                <a:spcPct val="110000"/>
              </a:lnSpc>
            </a:pPr>
            <a:endParaRPr lang="en-US" dirty="0" smtClean="0"/>
          </a:p>
          <a:p>
            <a:pPr>
              <a:lnSpc>
                <a:spcPct val="110000"/>
              </a:lnSpc>
            </a:pPr>
            <a:endParaRPr lang="en-US" sz="2800" dirty="0" smtClean="0"/>
          </a:p>
        </p:txBody>
      </p:sp>
      <p:pic>
        <p:nvPicPr>
          <p:cNvPr id="2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9657" y="1104603"/>
            <a:ext cx="3346704" cy="2234120"/>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17" descr="C:\Users\Chris\Pictures\Canon SLR\_MG_0278.jp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5466772" y="3522847"/>
            <a:ext cx="3346142" cy="2230761"/>
          </a:xfrm>
          <a:prstGeom prst="rect">
            <a:avLst/>
          </a:prstGeom>
          <a:ln w="19050">
            <a:solidFill>
              <a:srgbClr val="FFC6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4639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Vertical)">
                                      <p:cBhvr>
                                        <p:cTn id="31" dur="500"/>
                                        <p:tgtEl>
                                          <p:spTgt spid="4">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arn(inVertical)">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barn(inVertical)">
                                      <p:cBhvr>
                                        <p:cTn id="39" dur="5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barn(inVertical)">
                                      <p:cBhvr>
                                        <p:cTn id="4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73E1212E00A942EDB958F145EF058942"/>
  <p:tag name="TPVERSION" val="5"/>
  <p:tag name="TPFULLVERSION" val="5.1.0.2296"/>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3295</TotalTime>
  <Words>1247</Words>
  <Application>Microsoft Macintosh PowerPoint</Application>
  <PresentationFormat>On-screen Show (4:3)</PresentationFormat>
  <Paragraphs>236</Paragraphs>
  <Slides>32</Slides>
  <Notes>17</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3_Office Theme</vt:lpstr>
      <vt:lpstr>PowerPoint Presentation</vt:lpstr>
      <vt:lpstr>PowerPoint Presentation</vt:lpstr>
      <vt:lpstr>KidsQuest Children’s Museum</vt:lpstr>
      <vt:lpstr>Science in the Park</vt:lpstr>
      <vt:lpstr>Science in the Park</vt:lpstr>
      <vt:lpstr>Science in the Park</vt:lpstr>
      <vt:lpstr>PowerPoint Presentation</vt:lpstr>
      <vt:lpstr>PowerPoint Presentation</vt:lpstr>
      <vt:lpstr>Philly Materials Day</vt:lpstr>
      <vt:lpstr>History</vt:lpstr>
      <vt:lpstr>Motivation</vt:lpstr>
      <vt:lpstr>Philly Materials Day Hands-On Demos</vt:lpstr>
      <vt:lpstr>Philly Materials Day Hands-On Demos</vt:lpstr>
      <vt:lpstr>Philly Materials Day Hands-On Demos</vt:lpstr>
      <vt:lpstr>NanoDays Kits in Action</vt:lpstr>
      <vt:lpstr>Volunteers</vt:lpstr>
      <vt:lpstr>Feedback in 2013</vt:lpstr>
      <vt:lpstr>Feedback in 2013</vt:lpstr>
      <vt:lpstr>Feedback in 2013</vt:lpstr>
      <vt:lpstr>Philadelphia Science Festival</vt:lpstr>
      <vt:lpstr>Neighborhood Science After School</vt:lpstr>
      <vt:lpstr>PSF Kickoff Party: 8-Bit Night</vt:lpstr>
      <vt:lpstr>Science Carnival on the Parkway</vt:lpstr>
      <vt:lpstr>Opportunities &amp; Challenges…</vt:lpstr>
      <vt:lpstr>Science Festival Alliance Resources</vt:lpstr>
      <vt:lpstr>NISE Network Resources</vt:lpstr>
      <vt:lpstr>NISE Network Resources</vt:lpstr>
      <vt:lpstr>PowerPoint Presentation</vt:lpstr>
      <vt:lpstr>Funding</vt:lpstr>
      <vt:lpstr>Getting the Word Out</vt:lpstr>
      <vt:lpstr>Attendance</vt:lpstr>
      <vt:lpstr>Challenges</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Zahradnik</dc:creator>
  <cp:lastModifiedBy>Catherine McCarthy</cp:lastModifiedBy>
  <cp:revision>122</cp:revision>
  <cp:lastPrinted>2013-04-13T02:50:28Z</cp:lastPrinted>
  <dcterms:created xsi:type="dcterms:W3CDTF">2012-09-19T19:41:52Z</dcterms:created>
  <dcterms:modified xsi:type="dcterms:W3CDTF">2015-06-22T20:36:18Z</dcterms:modified>
</cp:coreProperties>
</file>