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731" r:id="rId2"/>
    <p:sldMasterId id="2147483743" r:id="rId3"/>
  </p:sldMasterIdLst>
  <p:notesMasterIdLst>
    <p:notesMasterId r:id="rId21"/>
  </p:notesMasterIdLst>
  <p:sldIdLst>
    <p:sldId id="396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293" r:id="rId18"/>
    <p:sldId id="295" r:id="rId19"/>
    <p:sldId id="3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A50021"/>
    <a:srgbClr val="CC0000"/>
    <a:srgbClr val="336600"/>
    <a:srgbClr val="006600"/>
    <a:srgbClr val="0066CC"/>
    <a:srgbClr val="003399"/>
    <a:srgbClr val="0000CC"/>
    <a:srgbClr val="00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017" autoAdjust="0"/>
    <p:restoredTop sz="94660"/>
  </p:normalViewPr>
  <p:slideViewPr>
    <p:cSldViewPr>
      <p:cViewPr varScale="1">
        <p:scale>
          <a:sx n="91" d="100"/>
          <a:sy n="91" d="100"/>
        </p:scale>
        <p:origin x="-149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F3A09-BFED-442B-A18C-A610A26A2797}" type="datetimeFigureOut">
              <a:rPr lang="en-US" smtClean="0"/>
              <a:t>6/17/15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C50F-AADE-41E7-A738-A41E44228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1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0A9EB-6116-495A-90C4-847F8AB2187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66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000" b="0" kern="1200" spc="-1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FCMoD formed in 2004 as the result of a unique public/private partnership between a  local history museum and a hands-on science center. </a:t>
            </a:r>
          </a:p>
          <a:p>
            <a:pPr algn="r"/>
            <a:endParaRPr lang="en-US" sz="1000" b="0" kern="1200" spc="-1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US" sz="1000" b="0" kern="1200" spc="-1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 new 47,000 square-foot facility featuring a holistic interpretive approach blending science and history opened in 2012.</a:t>
            </a:r>
          </a:p>
          <a:p>
            <a:pPr algn="l"/>
            <a:endParaRPr lang="en-US" sz="1000" b="0" kern="1200" spc="-1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US" sz="1000" b="0" kern="1200" spc="-1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Annual visitation was 94,000 visitors in the last calendar year. Target visitation comes from a 100 mile radius and includes Denver and southern Wyoming.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0A9EB-6116-495A-90C4-847F8AB2187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48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McKinney-Vento: “children</a:t>
            </a:r>
            <a:r>
              <a:rPr lang="en-US" baseline="0" dirty="0" smtClean="0"/>
              <a:t> and youth aged birth to 21 years of age that lack a fixed, regular, and adequate nighttime residence.” </a:t>
            </a:r>
          </a:p>
          <a:p>
            <a:r>
              <a:rPr lang="en-US" baseline="0" dirty="0" smtClean="0"/>
              <a:t>Note, PSD will account for only registered students, and will be missing a portion of under-5 not in </a:t>
            </a:r>
            <a:r>
              <a:rPr lang="en-US" baseline="0" dirty="0" err="1" smtClean="0"/>
              <a:t>Headstart</a:t>
            </a:r>
            <a:r>
              <a:rPr lang="en-US" baseline="0" dirty="0" smtClean="0"/>
              <a:t> and Early </a:t>
            </a:r>
            <a:r>
              <a:rPr lang="en-US" baseline="0" dirty="0" err="1" smtClean="0"/>
              <a:t>Headstart</a:t>
            </a:r>
            <a:r>
              <a:rPr lang="en-US" baseline="0" dirty="0" smtClean="0"/>
              <a:t> as well as dropout and graduates still 21 or under.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0A9EB-6116-495A-90C4-847F8AB2187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9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pc="-100" dirty="0" smtClean="0"/>
              <a:t>Title 1 Elementary Schools (6 of 32 schools)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spc="-100" dirty="0" smtClean="0"/>
              <a:t>*75% Hispanic, 88% F&amp;R, 55% ELL, 20% Homeless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spc="-100" dirty="0" smtClean="0"/>
              <a:t>*70% Hispanic, 59% F&amp;R, 55% ELL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spc="-100" dirty="0" smtClean="0"/>
              <a:t>58% Hispanic, 85% F&amp;R, 27% ELL, 20% Homeless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spc="-100" dirty="0" smtClean="0"/>
              <a:t>39% Hispanic, 64% F&amp;R, 22% 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spc="-100" dirty="0" smtClean="0"/>
              <a:t>36% Hispanic, 52% F&amp;R, 21% 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spc="-100" dirty="0" smtClean="0"/>
              <a:t>19% Hispanic, 64% F&amp;R, 8% ELL</a:t>
            </a:r>
          </a:p>
          <a:p>
            <a:endParaRPr lang="en-US" b="1" spc="-100" dirty="0" smtClean="0"/>
          </a:p>
          <a:p>
            <a:r>
              <a:rPr lang="en-US" b="1" spc="-100" dirty="0" smtClean="0"/>
              <a:t>Other High ELL Elementary Schools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-100" dirty="0" smtClean="0"/>
              <a:t>One Non-Title Elementary  has  20% ELL (6% Hispanic, 26% F&amp;R)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-100" dirty="0" smtClean="0"/>
              <a:t>One Non-Title Elementary has  21% ELL  (29% Hispanic, 38% F&amp;R)</a:t>
            </a:r>
          </a:p>
          <a:p>
            <a:endParaRPr lang="en-US" sz="1050" b="1" spc="-100" dirty="0" smtClean="0"/>
          </a:p>
          <a:p>
            <a:r>
              <a:rPr lang="en-US" b="1" spc="-100" dirty="0" smtClean="0"/>
              <a:t>Title 1 Middle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-100" dirty="0" smtClean="0"/>
              <a:t>55% Hispanic, 76% F&amp;R, 25% 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-100" dirty="0" smtClean="0"/>
              <a:t>One Non-Title Middle has 13% ELL (28% Hispanic, 43% F&amp;R)</a:t>
            </a:r>
          </a:p>
          <a:p>
            <a:endParaRPr lang="en-US" sz="1050" b="1" spc="-100" dirty="0" smtClean="0"/>
          </a:p>
          <a:p>
            <a:r>
              <a:rPr lang="en-US" b="1" spc="-100" dirty="0" smtClean="0"/>
              <a:t>No Title High Schools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spc="-100" dirty="0" smtClean="0"/>
              <a:t>16% (4,166) Hispanic or Latino of any race; 29% (1,215) F&amp;R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spc="-100" dirty="0" smtClean="0"/>
              <a:t>3 high schools with 10% ELL populations </a:t>
            </a:r>
          </a:p>
          <a:p>
            <a:endParaRPr lang="en-US" sz="1050" b="1" spc="-100" dirty="0" smtClean="0"/>
          </a:p>
          <a:p>
            <a:r>
              <a:rPr lang="en-US" sz="1050" b="1" spc="-100" dirty="0" smtClean="0"/>
              <a:t>*Bilingual Education Model</a:t>
            </a:r>
          </a:p>
          <a:p>
            <a:r>
              <a:rPr lang="en-US" sz="1050" b="1" spc="-100" dirty="0" smtClean="0"/>
              <a:t>¹Statistics Poudre School District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0A9EB-6116-495A-90C4-847F8AB2187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72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0A9EB-6116-495A-90C4-847F8AB2187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30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0A9EB-6116-495A-90C4-847F8AB2187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93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MS PGothic" charset="0"/>
              </a:rPr>
              <a:t>And as always, thank you to NSF for supporting this project!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A6E7D11-6FCC-2944-863F-AE8F53925DD8}" type="slidenum">
              <a:rPr lang="en-US" sz="1200">
                <a:solidFill>
                  <a:prstClr val="black"/>
                </a:solidFill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51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172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3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C4D9F-50A7-4549-8A5F-A1CBE3B2F02E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2E210-1823-4FF3-8DA3-E34412C91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7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9C5E0-0116-4473-A366-F808361C66FB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82BB0-7E24-42F0-B01A-9C1ED1704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E3531-0004-442A-BCD1-42F000115B9A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76AE-91AF-4D50-B8FC-3DA76552F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35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EF20-AC7A-4C9F-B4A4-ADEB1B2E24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6000-3CB4-4CDB-BBE5-AA6E12639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43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EF20-AC7A-4C9F-B4A4-ADEB1B2E24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6000-3CB4-4CDB-BBE5-AA6E12639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84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EF20-AC7A-4C9F-B4A4-ADEB1B2E24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6000-3CB4-4CDB-BBE5-AA6E12639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14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EF20-AC7A-4C9F-B4A4-ADEB1B2E24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6000-3CB4-4CDB-BBE5-AA6E12639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00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EF20-AC7A-4C9F-B4A4-ADEB1B2E24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6000-3CB4-4CDB-BBE5-AA6E12639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56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EF20-AC7A-4C9F-B4A4-ADEB1B2E24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6000-3CB4-4CDB-BBE5-AA6E12639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03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EF20-AC7A-4C9F-B4A4-ADEB1B2E24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6000-3CB4-4CDB-BBE5-AA6E12639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57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EF20-AC7A-4C9F-B4A4-ADEB1B2E24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6000-3CB4-4CDB-BBE5-AA6E12639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6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ADE12-FB07-496F-946C-F0467DED1B30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DAD01-1C42-4DE2-8F69-F6AEC618F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7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EF20-AC7A-4C9F-B4A4-ADEB1B2E24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6000-3CB4-4CDB-BBE5-AA6E12639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38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EF20-AC7A-4C9F-B4A4-ADEB1B2E24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6000-3CB4-4CDB-BBE5-AA6E12639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86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EF20-AC7A-4C9F-B4A4-ADEB1B2E24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6000-3CB4-4CDB-BBE5-AA6E12639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26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8AC88-F60D-4CAB-8BC6-FB0FC73BF4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72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5DF5A-1713-4876-A17F-026CC37A6D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3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C6F0A-4954-4129-87B8-327ED0FAD9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20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D6766-7AB1-490A-86A1-701D6093F7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47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1B696-039D-4798-A65C-BBA9496ECF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3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661DB-9392-4198-A8C2-AB1184678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94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39F00-31DC-408D-A2A6-A31ACD59DD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7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9C213-8DC1-41D0-8409-33A9D61B2694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440B4-6DFB-451C-A83A-D3D8F92EC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73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D4E47-D3BC-4F61-A1BA-E165B57409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58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AEB84-5D0C-40D9-9F43-CA0B4EF9A5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9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C25EC-C05A-4125-9E4E-9B827FC5A5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34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75680-7432-4973-8976-DCEF709A79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1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4CC35-2636-4FD0-9B48-561344667F72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D6871-C25E-4A6C-A429-2445278D0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0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14C40-8EBD-40F5-96CC-6D61E5416CFF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FFAC-8039-4892-B3AE-B757BEC0E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8F36-8F1A-4749-87FC-73CBCEA6BADA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95E5-A25E-4C73-8B8B-05CC1AB32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B11D8-C559-4263-B9AA-3994FA0C6564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E23D6-CDE6-45D4-B977-140CE55E8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7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3A822-5998-4BFE-A53E-1183F31ACAF4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8FA1-4972-4AA1-9A0D-3E4B69635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7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3694-033A-4696-B3A3-B94C0EAE1BB8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47B0D-36C7-4BD6-934F-CB7B7F9F8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7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40ED7B0-7752-48E6-9083-E43DE262237F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21A30A0-5841-4FA5-B30E-A18C24080DE5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4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EF20-AC7A-4C9F-B4A4-ADEB1B2E24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16000-3CB4-4CDB-BBE5-AA6E12639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9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6E014A-1582-441E-B688-4CFA21BC018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6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gif"/><Relationship Id="rId3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12.png"/><Relationship Id="rId6" Type="http://schemas.microsoft.com/office/2007/relationships/hdphoto" Target="../media/hdphoto2.wdp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5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16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18903"/>
              </a:clrFrom>
              <a:clrTo>
                <a:srgbClr val="F189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6" t="2739" r="4775" b="6766"/>
          <a:stretch/>
        </p:blipFill>
        <p:spPr bwMode="auto">
          <a:xfrm>
            <a:off x="-493486" y="957943"/>
            <a:ext cx="6255658" cy="647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8" t="21554" r="885" b="19098"/>
          <a:stretch/>
        </p:blipFill>
        <p:spPr bwMode="auto">
          <a:xfrm>
            <a:off x="4124324" y="5207791"/>
            <a:ext cx="4495800" cy="40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5" y="-57150"/>
            <a:ext cx="9248775" cy="693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86600"/>
            <a:ext cx="7772400" cy="1470025"/>
          </a:xfrm>
        </p:spPr>
        <p:txBody>
          <a:bodyPr>
            <a:normAutofit/>
          </a:bodyPr>
          <a:lstStyle/>
          <a:p>
            <a:r>
              <a:rPr lang="en-US" sz="1200" dirty="0" smtClean="0"/>
              <a:t>Title</a:t>
            </a:r>
            <a:r>
              <a:rPr lang="en-US" sz="1200" baseline="0" dirty="0" smtClean="0"/>
              <a:t> Slide with Intro Animation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08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G_00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45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50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G_00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974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G_00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68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304800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xdtllogoblackground-300x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3733800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8077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7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412" y="373063"/>
            <a:ext cx="3362325" cy="102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566861"/>
            <a:ext cx="5238750" cy="2619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4105" y="4267200"/>
            <a:ext cx="4452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Aaron Hunt</a:t>
            </a:r>
          </a:p>
          <a:p>
            <a:pPr algn="ctr"/>
            <a:r>
              <a:rPr lang="en-US" sz="24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Texas A&amp;M University</a:t>
            </a:r>
          </a:p>
          <a:p>
            <a:pPr algn="ctr"/>
            <a:r>
              <a:rPr lang="en-US" sz="24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Canyon, TX</a:t>
            </a:r>
          </a:p>
        </p:txBody>
      </p:sp>
    </p:spTree>
    <p:extLst>
      <p:ext uri="{BB962C8B-B14F-4D97-AF65-F5344CB8AC3E}">
        <p14:creationId xmlns:p14="http://schemas.microsoft.com/office/powerpoint/2010/main" val="685403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2F1C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5" descr="20100815GH_1502_pp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3750"/>
            <a:ext cx="91440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73263"/>
            <a:ext cx="9144000" cy="90487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  <a:ea typeface="MS PGothic" charset="0"/>
              </a:rPr>
              <a:t> </a:t>
            </a:r>
          </a:p>
        </p:txBody>
      </p:sp>
      <p:pic>
        <p:nvPicPr>
          <p:cNvPr id="113667" name="Picture 8" descr="NISE_tag_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6307021"/>
            <a:ext cx="1085850" cy="42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86038" y="359568"/>
            <a:ext cx="5295900" cy="12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ea typeface="MS PGothic" charset="0"/>
              </a:rPr>
              <a:t>This presentation is based on work supported by the National Science Foundation under Grant No. </a:t>
            </a:r>
            <a:r>
              <a:rPr lang="en-US" sz="1400" dirty="0">
                <a:solidFill>
                  <a:prstClr val="black"/>
                </a:solidFill>
                <a:ea typeface="MS PGothic" charset="0"/>
              </a:rPr>
              <a:t>0940143</a:t>
            </a:r>
            <a:r>
              <a:rPr lang="en-US" sz="1400" kern="0" dirty="0" smtClean="0">
                <a:solidFill>
                  <a:prstClr val="black"/>
                </a:solidFill>
                <a:ea typeface="MS PGothic" charset="0"/>
              </a:rPr>
              <a:t>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400" kern="0" dirty="0">
              <a:solidFill>
                <a:prstClr val="black"/>
              </a:solidFill>
              <a:ea typeface="MS PGothic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ea typeface="MS PGothic" charset="0"/>
              </a:rPr>
              <a:t>Any opinions, findings, and conclusions or recommendations expressed in this presentation are those of the </a:t>
            </a:r>
            <a:r>
              <a:rPr lang="en-US" sz="1400" kern="0" dirty="0" err="1">
                <a:solidFill>
                  <a:prstClr val="black"/>
                </a:solidFill>
                <a:ea typeface="MS PGothic" charset="0"/>
              </a:rPr>
              <a:t>author(s</a:t>
            </a:r>
            <a:r>
              <a:rPr lang="en-US" sz="1400" kern="0" dirty="0">
                <a:solidFill>
                  <a:prstClr val="black"/>
                </a:solidFill>
                <a:ea typeface="MS PGothic" charset="0"/>
              </a:rPr>
              <a:t>) and do not necessarily reflect the views of the Foundation. </a:t>
            </a:r>
          </a:p>
        </p:txBody>
      </p:sp>
      <p:pic>
        <p:nvPicPr>
          <p:cNvPr id="113669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1474788" cy="14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55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2F1C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88" y="1988900"/>
            <a:ext cx="9144000" cy="90487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  <a:ea typeface="MS PGothic" charset="0"/>
              </a:rPr>
              <a:t> </a:t>
            </a:r>
          </a:p>
        </p:txBody>
      </p:sp>
      <p:pic>
        <p:nvPicPr>
          <p:cNvPr id="116738" name="Picture 8" descr="NISE_tag_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Rectangle 6"/>
          <p:cNvSpPr>
            <a:spLocks noChangeArrowheads="1"/>
          </p:cNvSpPr>
          <p:nvPr/>
        </p:nvSpPr>
        <p:spPr bwMode="auto">
          <a:xfrm>
            <a:off x="1825916" y="228600"/>
            <a:ext cx="548900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0C4225"/>
              </a:solidFill>
              <a:latin typeface="Georgia" charset="0"/>
              <a:ea typeface="MS PGothic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Georgia" charset="0"/>
                <a:ea typeface="MS PGothic" charset="0"/>
              </a:rPr>
              <a:t>Questions and Answers</a:t>
            </a:r>
            <a:endParaRPr lang="en-US" sz="4000" dirty="0">
              <a:solidFill>
                <a:schemeClr val="accent2">
                  <a:lumMod val="75000"/>
                  <a:lumOff val="25000"/>
                </a:schemeClr>
              </a:solidFill>
              <a:latin typeface="Georgia" charset="0"/>
              <a:ea typeface="MS PGothic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C4225"/>
              </a:solidFill>
              <a:latin typeface="Georgia" charset="0"/>
              <a:ea typeface="MS PGothic" charset="0"/>
            </a:endParaRPr>
          </a:p>
        </p:txBody>
      </p:sp>
      <p:pic>
        <p:nvPicPr>
          <p:cNvPr id="116740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2079625"/>
            <a:ext cx="9144001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8" descr="NISE_tag_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" y="64325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92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2F1C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88" y="1988900"/>
            <a:ext cx="9144000" cy="90487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  <a:ea typeface="MS PGothic" charset="0"/>
              </a:rPr>
              <a:t> </a:t>
            </a:r>
          </a:p>
        </p:txBody>
      </p:sp>
      <p:pic>
        <p:nvPicPr>
          <p:cNvPr id="116738" name="Picture 8" descr="NISE_tag_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Rectangle 6"/>
          <p:cNvSpPr>
            <a:spLocks noChangeArrowheads="1"/>
          </p:cNvSpPr>
          <p:nvPr/>
        </p:nvSpPr>
        <p:spPr bwMode="auto">
          <a:xfrm>
            <a:off x="185738" y="338790"/>
            <a:ext cx="88058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Georgia" charset="0"/>
                <a:ea typeface="MS PGothic" charset="0"/>
              </a:rPr>
              <a:t>THANK YOU!!!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Georgia" charset="0"/>
                <a:ea typeface="MS PGothic" charset="0"/>
              </a:rPr>
              <a:t>To all our partners, we could not do this work without you! </a:t>
            </a:r>
            <a:endParaRPr lang="en-US" sz="2400" dirty="0">
              <a:solidFill>
                <a:schemeClr val="accent2">
                  <a:lumMod val="75000"/>
                  <a:lumOff val="25000"/>
                </a:schemeClr>
              </a:solidFill>
              <a:latin typeface="Georgia" charset="0"/>
              <a:ea typeface="MS PGothic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C4225"/>
              </a:solidFill>
              <a:latin typeface="Georgia" charset="0"/>
              <a:ea typeface="MS PGothic" charset="0"/>
            </a:endParaRPr>
          </a:p>
        </p:txBody>
      </p:sp>
      <p:pic>
        <p:nvPicPr>
          <p:cNvPr id="116741" name="Picture 8" descr="NISE_tag_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" y="64325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an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3750"/>
            <a:ext cx="91440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NISE_tag_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257131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984" y="6169886"/>
            <a:ext cx="609600" cy="61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48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tbower\Desktop\transformer.cabine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4460" y="1066800"/>
            <a:ext cx="7721600" cy="5791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499" y="5943389"/>
            <a:ext cx="2095501" cy="91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5924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84202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kern="100" spc="-100" dirty="0" smtClean="0">
                <a:solidFill>
                  <a:prstClr val="white"/>
                </a:solidFill>
              </a:rPr>
              <a:t>About FCMoD</a:t>
            </a:r>
            <a:endParaRPr lang="en-US" sz="3000" b="1" kern="100" spc="-1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45923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pc="-100" dirty="0" smtClean="0">
              <a:solidFill>
                <a:prstClr val="white"/>
              </a:solidFill>
            </a:endParaRPr>
          </a:p>
          <a:p>
            <a:pPr algn="r"/>
            <a:endParaRPr lang="en-US" spc="-100" dirty="0">
              <a:solidFill>
                <a:srgbClr val="565A5C"/>
              </a:solidFill>
            </a:endParaRPr>
          </a:p>
          <a:p>
            <a:endParaRPr lang="en-US" spc="-100" dirty="0" smtClean="0">
              <a:solidFill>
                <a:srgbClr val="565A5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00800" y="1440359"/>
            <a:ext cx="2590800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spc="-100" dirty="0">
                <a:solidFill>
                  <a:prstClr val="black"/>
                </a:solidFill>
              </a:rPr>
              <a:t>The mission of the Fort Collins Museum of Discovery is to create meaningful opportunities for people to learn, reflect, and have fun through hands-on and collections-based explorations in science and culture.</a:t>
            </a:r>
          </a:p>
        </p:txBody>
      </p:sp>
    </p:spTree>
    <p:extLst>
      <p:ext uri="{BB962C8B-B14F-4D97-AF65-F5344CB8AC3E}">
        <p14:creationId xmlns:p14="http://schemas.microsoft.com/office/powerpoint/2010/main" val="85520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29" y="694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01" y="1219200"/>
            <a:ext cx="3644900" cy="54673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7570" y="5943388"/>
            <a:ext cx="2095501" cy="91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284202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kern="100" spc="-100" dirty="0" smtClean="0">
                <a:solidFill>
                  <a:prstClr val="white"/>
                </a:solidFill>
              </a:rPr>
              <a:t>About Fort Collins: Beyond Bikes, Beer, and Bands </a:t>
            </a:r>
            <a:endParaRPr lang="en-US" sz="3000" b="1" kern="100" spc="-1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9771" y="1219200"/>
            <a:ext cx="48006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100" dirty="0" smtClean="0">
                <a:solidFill>
                  <a:prstClr val="black"/>
                </a:solidFill>
              </a:rPr>
              <a:t>Income and Poverty </a:t>
            </a:r>
            <a:r>
              <a:rPr lang="en-US" sz="2000" b="1" spc="-100" dirty="0">
                <a:solidFill>
                  <a:prstClr val="black"/>
                </a:solidFill>
              </a:rPr>
              <a:t>	</a:t>
            </a:r>
            <a:r>
              <a:rPr lang="en-US" b="1" spc="-100" dirty="0" smtClean="0">
                <a:solidFill>
                  <a:prstClr val="black"/>
                </a:solidFill>
              </a:rPr>
              <a:t>	</a:t>
            </a:r>
            <a:endParaRPr lang="en-US" sz="1600" b="1" spc="-100" dirty="0" smtClean="0">
              <a:solidFill>
                <a:prstClr val="black"/>
              </a:solidFill>
            </a:endParaRPr>
          </a:p>
          <a:p>
            <a:r>
              <a:rPr lang="en-US" sz="1400" spc="-100" dirty="0">
                <a:solidFill>
                  <a:prstClr val="black"/>
                </a:solidFill>
              </a:rPr>
              <a:t>	</a:t>
            </a:r>
            <a:endParaRPr lang="en-US" sz="1400" spc="-1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Fort Collins annual household income: $44,459 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Larimer County median </a:t>
            </a:r>
            <a:r>
              <a:rPr lang="en-US" spc="-100" dirty="0">
                <a:solidFill>
                  <a:prstClr val="black"/>
                </a:solidFill>
              </a:rPr>
              <a:t>h</a:t>
            </a:r>
            <a:r>
              <a:rPr lang="en-US" spc="-100" dirty="0" smtClean="0">
                <a:solidFill>
                  <a:prstClr val="black"/>
                </a:solidFill>
              </a:rPr>
              <a:t>ousehold income: $64,450 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Larimer County median </a:t>
            </a:r>
            <a:r>
              <a:rPr lang="en-US" spc="-100" dirty="0">
                <a:solidFill>
                  <a:prstClr val="black"/>
                </a:solidFill>
              </a:rPr>
              <a:t>f</a:t>
            </a:r>
            <a:r>
              <a:rPr lang="en-US" spc="-100" dirty="0" smtClean="0">
                <a:solidFill>
                  <a:prstClr val="black"/>
                </a:solidFill>
              </a:rPr>
              <a:t>amily income: $89,332 ²</a:t>
            </a:r>
          </a:p>
          <a:p>
            <a:endParaRPr lang="en-US" sz="1400" spc="-1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5.5% of families live in poverty </a:t>
            </a:r>
            <a:r>
              <a:rPr lang="en-US" spc="-100" dirty="0">
                <a:solidFill>
                  <a:prstClr val="black"/>
                </a:solidFill>
              </a:rPr>
              <a:t>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14% of population live in poverty </a:t>
            </a:r>
            <a:r>
              <a:rPr lang="en-US" spc="-100" dirty="0">
                <a:solidFill>
                  <a:prstClr val="black"/>
                </a:solidFill>
              </a:rPr>
              <a:t>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8.3% of population below age 18 live in poverty ²</a:t>
            </a:r>
            <a:endParaRPr lang="en-US" spc="-100" dirty="0">
              <a:solidFill>
                <a:prstClr val="black"/>
              </a:solidFill>
            </a:endParaRPr>
          </a:p>
          <a:p>
            <a:endParaRPr lang="en-US" sz="1400" spc="-100" dirty="0" smtClean="0">
              <a:solidFill>
                <a:prstClr val="black"/>
              </a:solidFill>
            </a:endParaRPr>
          </a:p>
          <a:p>
            <a:r>
              <a:rPr lang="en-US" sz="2000" b="1" spc="-100" dirty="0" smtClean="0">
                <a:solidFill>
                  <a:prstClr val="black"/>
                </a:solidFill>
              </a:rPr>
              <a:t>Diversity</a:t>
            </a:r>
            <a:r>
              <a:rPr lang="en-US" sz="2000" spc="-100" dirty="0" smtClean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Historic context  of discrimination against immigrants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International presence due to university and continued immigration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Recent immigration includes Syrian and Sudanese families </a:t>
            </a:r>
            <a:endParaRPr lang="en-US" sz="2000" spc="-100" dirty="0">
              <a:solidFill>
                <a:prstClr val="black"/>
              </a:solidFill>
            </a:endParaRPr>
          </a:p>
          <a:p>
            <a:endParaRPr lang="en-US" sz="1600" b="1" spc="-100" dirty="0">
              <a:solidFill>
                <a:prstClr val="black"/>
              </a:solidFill>
            </a:endParaRPr>
          </a:p>
          <a:p>
            <a:r>
              <a:rPr lang="en-US" sz="1400" spc="-100" dirty="0" smtClean="0">
                <a:solidFill>
                  <a:prstClr val="black"/>
                </a:solidFill>
              </a:rPr>
              <a:t>¹ Fort Collins Convention and Visitors Bureau</a:t>
            </a:r>
          </a:p>
          <a:p>
            <a:r>
              <a:rPr lang="en-US" sz="1400" spc="-100" dirty="0" smtClean="0">
                <a:solidFill>
                  <a:prstClr val="black"/>
                </a:solidFill>
              </a:rPr>
              <a:t>² Larimer County</a:t>
            </a:r>
            <a:endParaRPr lang="en-US" sz="1400" spc="-100" dirty="0">
              <a:solidFill>
                <a:prstClr val="black"/>
              </a:solidFill>
            </a:endParaRPr>
          </a:p>
          <a:p>
            <a:endParaRPr lang="en-US" sz="1400" spc="-100" dirty="0">
              <a:solidFill>
                <a:prstClr val="black"/>
              </a:solidFill>
            </a:endParaRPr>
          </a:p>
          <a:p>
            <a:endParaRPr lang="en-US" spc="-100" dirty="0" smtClean="0">
              <a:solidFill>
                <a:prstClr val="black"/>
              </a:solidFill>
            </a:endParaRPr>
          </a:p>
          <a:p>
            <a:endParaRPr lang="en-US" spc="-100" dirty="0">
              <a:solidFill>
                <a:prstClr val="black"/>
              </a:solidFill>
            </a:endParaRPr>
          </a:p>
          <a:p>
            <a:endParaRPr lang="en-US" spc="-100" dirty="0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7071" y="1231900"/>
            <a:ext cx="3733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100" dirty="0">
                <a:solidFill>
                  <a:prstClr val="black"/>
                </a:solidFill>
              </a:rPr>
              <a:t>Fort Collins is the fourth largest city in Colorado, population </a:t>
            </a:r>
            <a:r>
              <a:rPr lang="en-US" sz="2000" b="1" spc="-100" dirty="0" smtClean="0">
                <a:solidFill>
                  <a:prstClr val="black"/>
                </a:solidFill>
              </a:rPr>
              <a:t>151,330 ¹</a:t>
            </a:r>
            <a:endParaRPr lang="en-US" sz="2000" b="1" spc="-100" dirty="0">
              <a:solidFill>
                <a:prstClr val="black"/>
              </a:solidFill>
            </a:endParaRPr>
          </a:p>
          <a:p>
            <a:endParaRPr lang="en-US" sz="1600" b="1" spc="-1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1980-2010 defined 132% population growth, from 65,092 in 1980 ¹</a:t>
            </a:r>
          </a:p>
          <a:p>
            <a:endParaRPr lang="en-US" sz="1600" spc="-1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Situated just east of the Rocky Mountain foothills and Rocky Mountain National Park</a:t>
            </a:r>
          </a:p>
          <a:p>
            <a:endParaRPr lang="en-US" sz="1600" spc="-1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Northern end of the Front Range Urban Corridor, population 4.4 Million ²</a:t>
            </a:r>
          </a:p>
          <a:p>
            <a:endParaRPr lang="en-US" sz="1600" spc="-1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We love beer (23 ² microbreweries and counting), bikes, bands, and dogs. </a:t>
            </a:r>
          </a:p>
          <a:p>
            <a:endParaRPr lang="en-US" sz="1600" spc="-100" dirty="0" smtClean="0">
              <a:solidFill>
                <a:prstClr val="black"/>
              </a:solidFill>
            </a:endParaRPr>
          </a:p>
          <a:p>
            <a:r>
              <a:rPr lang="en-US" sz="1400" spc="-100" dirty="0" smtClean="0">
                <a:solidFill>
                  <a:prstClr val="black"/>
                </a:solidFill>
              </a:rPr>
              <a:t>¹ 2010 US Census</a:t>
            </a:r>
          </a:p>
          <a:p>
            <a:r>
              <a:rPr lang="en-US" sz="1400" spc="-100" dirty="0" smtClean="0">
                <a:solidFill>
                  <a:prstClr val="black"/>
                </a:solidFill>
              </a:rPr>
              <a:t>² Fort Collins Convention and Visitors Bureau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pc="-1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9771" y="1214467"/>
            <a:ext cx="3886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100" dirty="0" smtClean="0">
                <a:solidFill>
                  <a:prstClr val="black"/>
                </a:solidFill>
              </a:rPr>
              <a:t>Demographics in Larimer County ¹</a:t>
            </a:r>
            <a:endParaRPr lang="en-US" sz="2000" b="1" spc="-100" dirty="0">
              <a:solidFill>
                <a:prstClr val="black"/>
              </a:solidFill>
            </a:endParaRPr>
          </a:p>
          <a:p>
            <a:endParaRPr lang="en-US" sz="1600" b="1" spc="-1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82% 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12% Hispanic or Latino of any 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3.5% Black or African American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2.4% Asian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&lt;1% Native American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&lt;1% Pacific Islander</a:t>
            </a:r>
          </a:p>
          <a:p>
            <a:endParaRPr lang="en-US" sz="1600" spc="-100" dirty="0" smtClean="0">
              <a:solidFill>
                <a:prstClr val="black"/>
              </a:solidFill>
            </a:endParaRPr>
          </a:p>
          <a:p>
            <a:r>
              <a:rPr lang="en-US" sz="2000" b="1" spc="-100" dirty="0" smtClean="0">
                <a:solidFill>
                  <a:prstClr val="black"/>
                </a:solidFill>
              </a:rPr>
              <a:t>Households Speaking Language other than English 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9% , upward trending </a:t>
            </a:r>
          </a:p>
          <a:p>
            <a:endParaRPr lang="en-US" sz="1600" spc="-100" dirty="0" smtClean="0">
              <a:solidFill>
                <a:prstClr val="black"/>
              </a:solidFill>
            </a:endParaRPr>
          </a:p>
          <a:p>
            <a:r>
              <a:rPr lang="en-US" sz="2000" b="1" spc="-100" dirty="0" smtClean="0">
                <a:solidFill>
                  <a:prstClr val="black"/>
                </a:solidFill>
              </a:rPr>
              <a:t>Linguistically Isolated Households 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2% in 2010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80% speak Spanish, upward </a:t>
            </a:r>
            <a:r>
              <a:rPr lang="en-US" spc="-100" dirty="0">
                <a:solidFill>
                  <a:prstClr val="black"/>
                </a:solidFill>
              </a:rPr>
              <a:t>trending </a:t>
            </a:r>
            <a:endParaRPr lang="en-US" spc="-1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16% Asian and Pacific Islander Languages</a:t>
            </a:r>
          </a:p>
          <a:p>
            <a:endParaRPr lang="en-US" sz="1600" spc="-100" dirty="0">
              <a:solidFill>
                <a:prstClr val="black"/>
              </a:solidFill>
            </a:endParaRPr>
          </a:p>
          <a:p>
            <a:r>
              <a:rPr lang="en-US" sz="1400" spc="-100" dirty="0" smtClean="0">
                <a:solidFill>
                  <a:prstClr val="black"/>
                </a:solidFill>
              </a:rPr>
              <a:t>¹ Larimer County</a:t>
            </a:r>
          </a:p>
          <a:p>
            <a:r>
              <a:rPr lang="en-US" sz="1400" spc="-100" dirty="0" smtClean="0">
                <a:solidFill>
                  <a:prstClr val="black"/>
                </a:solidFill>
              </a:rPr>
              <a:t>² 2010 US Census</a:t>
            </a:r>
          </a:p>
          <a:p>
            <a:endParaRPr lang="en-US" spc="-100" dirty="0" smtClean="0">
              <a:solidFill>
                <a:srgbClr val="565A5C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pc="-100" dirty="0">
              <a:solidFill>
                <a:srgbClr val="565A5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9771" y="1241762"/>
            <a:ext cx="3733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100" dirty="0" smtClean="0">
                <a:solidFill>
                  <a:prstClr val="black"/>
                </a:solidFill>
              </a:rPr>
              <a:t>Key Industries</a:t>
            </a:r>
          </a:p>
          <a:p>
            <a:endParaRPr lang="en-US" sz="1200" spc="-1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Education: Colorado State University and Poudre School District</a:t>
            </a:r>
          </a:p>
          <a:p>
            <a:endParaRPr lang="en-US" sz="1400" spc="-1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Breweries (23 microbreweries, plus Anheuser-Busch and New Belgium)</a:t>
            </a:r>
            <a:endParaRPr lang="en-US" sz="1600" spc="-100" dirty="0" smtClean="0">
              <a:solidFill>
                <a:prstClr val="black"/>
              </a:solidFill>
            </a:endParaRPr>
          </a:p>
          <a:p>
            <a:endParaRPr lang="en-US" sz="1400" spc="-1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Technology: Hewlett-Packard, Agilent Technologies, AMD, and Avago</a:t>
            </a:r>
          </a:p>
          <a:p>
            <a:endParaRPr lang="en-US" sz="1400" spc="-1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Manufacturing: OtterBox, Woodward Governor and Teledyne </a:t>
            </a:r>
            <a:r>
              <a:rPr lang="en-US" spc="-100" dirty="0" err="1" smtClean="0">
                <a:solidFill>
                  <a:prstClr val="black"/>
                </a:solidFill>
              </a:rPr>
              <a:t>Waterpik</a:t>
            </a:r>
            <a:endParaRPr lang="en-US" spc="-100" dirty="0" smtClean="0">
              <a:solidFill>
                <a:prstClr val="black"/>
              </a:solidFill>
            </a:endParaRPr>
          </a:p>
          <a:p>
            <a:endParaRPr lang="en-US" sz="1400" spc="-1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Alternative Energies: Advanced Energy and </a:t>
            </a:r>
            <a:r>
              <a:rPr lang="en-US" spc="-100" dirty="0" err="1" smtClean="0">
                <a:solidFill>
                  <a:prstClr val="black"/>
                </a:solidFill>
              </a:rPr>
              <a:t>Vestas</a:t>
            </a:r>
            <a:r>
              <a:rPr lang="en-US" spc="-100" dirty="0" smtClean="0">
                <a:solidFill>
                  <a:prstClr val="black"/>
                </a:solidFill>
              </a:rPr>
              <a:t> Wind Turbines</a:t>
            </a:r>
          </a:p>
          <a:p>
            <a:endParaRPr lang="en-US" sz="1400" spc="-1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Oil and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pc="-100" dirty="0" smtClean="0">
              <a:solidFill>
                <a:srgbClr val="565A5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pc="-100" dirty="0" smtClean="0">
              <a:solidFill>
                <a:srgbClr val="565A5C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pc="-100" dirty="0">
              <a:solidFill>
                <a:srgbClr val="565A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5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4" grpId="0"/>
      <p:bldP spid="14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878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6C5136"/>
              </a:clrFrom>
              <a:clrTo>
                <a:srgbClr val="6C513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762000"/>
            <a:ext cx="9144000" cy="678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498" y="5971267"/>
            <a:ext cx="2095501" cy="91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0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284202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kern="100" spc="-100" dirty="0" smtClean="0">
                <a:solidFill>
                  <a:prstClr val="white"/>
                </a:solidFill>
              </a:rPr>
              <a:t>AY 14-15 Demographics of Local School District¹</a:t>
            </a:r>
            <a:endParaRPr lang="en-US" sz="3000" b="1" kern="100" spc="-1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800" y="1161383"/>
            <a:ext cx="7239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100" dirty="0" smtClean="0">
                <a:solidFill>
                  <a:prstClr val="black"/>
                </a:solidFill>
              </a:rPr>
              <a:t>District consolidation of programs and funding has created higher than district-wide percentages of target populations in certain schools: </a:t>
            </a:r>
          </a:p>
          <a:p>
            <a:endParaRPr lang="en-US" sz="2000" b="1" spc="-1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spc="-100" dirty="0" smtClean="0">
                <a:solidFill>
                  <a:prstClr val="black"/>
                </a:solidFill>
              </a:rPr>
              <a:t>2 Bilingual Education elementary schools are also Title 1 schools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spc="-100" dirty="0" smtClean="0">
                <a:solidFill>
                  <a:prstClr val="black"/>
                </a:solidFill>
              </a:rPr>
              <a:t>75% and 70% Hispanic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spc="-100" dirty="0" smtClean="0">
                <a:solidFill>
                  <a:prstClr val="black"/>
                </a:solidFill>
              </a:rPr>
              <a:t>55% ELL each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spc="-100" dirty="0" smtClean="0">
                <a:solidFill>
                  <a:prstClr val="black"/>
                </a:solidFill>
              </a:rPr>
              <a:t>88% and 59% F&amp;R eligible respectively  </a:t>
            </a:r>
          </a:p>
          <a:p>
            <a:pPr lvl="1"/>
            <a:endParaRPr lang="en-US" b="1" spc="-1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spc="-100" dirty="0" smtClean="0">
                <a:solidFill>
                  <a:prstClr val="black"/>
                </a:solidFill>
              </a:rPr>
              <a:t>2 of the Title 1 elementary schools have homeless student rates of 20%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spc="-100" dirty="0" smtClean="0">
                <a:solidFill>
                  <a:prstClr val="black"/>
                </a:solidFill>
              </a:rPr>
              <a:t>Hispanic and Latino of any race are 75% and 58%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spc="-100" dirty="0" smtClean="0">
                <a:solidFill>
                  <a:prstClr val="black"/>
                </a:solidFill>
              </a:rPr>
              <a:t>ELL is 88% and 27%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spc="-100" dirty="0" smtClean="0">
                <a:solidFill>
                  <a:prstClr val="black"/>
                </a:solidFill>
              </a:rPr>
              <a:t>F&amp;R is 55% and 85%</a:t>
            </a:r>
            <a:endParaRPr lang="en-US" b="1" spc="-100" dirty="0" smtClean="0">
              <a:solidFill>
                <a:prstClr val="black"/>
              </a:solidFill>
            </a:endParaRPr>
          </a:p>
          <a:p>
            <a:endParaRPr lang="en-US" sz="2000" b="1" spc="-1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spc="-100" dirty="0" smtClean="0">
                <a:solidFill>
                  <a:prstClr val="black"/>
                </a:solidFill>
              </a:rPr>
              <a:t>All 6 elementary Title 1 schools also have high percentages of Hispanic and Latino of any race students; ELL students; and F&amp;R eligible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spc="-100" dirty="0">
                <a:solidFill>
                  <a:prstClr val="black"/>
                </a:solidFill>
              </a:rPr>
              <a:t>Hispanic and Latino of any race range from 19%-75%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spc="-100" dirty="0" smtClean="0">
                <a:solidFill>
                  <a:prstClr val="black"/>
                </a:solidFill>
              </a:rPr>
              <a:t>ELL range from 8%-55%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spc="-100" dirty="0" smtClean="0">
                <a:solidFill>
                  <a:prstClr val="black"/>
                </a:solidFill>
              </a:rPr>
              <a:t>F&amp;R range from 52%-88%</a:t>
            </a:r>
            <a:endParaRPr lang="en-US" sz="2000" b="1" spc="-100" dirty="0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200" y="1148683"/>
            <a:ext cx="8204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Total Students: 26,038, drawn from 1,856 square miles, diverse geography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73% 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18% Hispanic or Latino of any 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3% Asian Islander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3% Two or more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1% Black or African American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0.5% American Indian or Alaskan Native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0.14% Native Hawaiian or Pacific Islander</a:t>
            </a:r>
          </a:p>
          <a:p>
            <a:endParaRPr lang="en-US" sz="1400" b="1" dirty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prstClr val="black"/>
                </a:solidFill>
              </a:rPr>
              <a:t>Free and Reduced Lunch eligible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33% of all students F&amp;R, approximately 8,592 students</a:t>
            </a:r>
          </a:p>
          <a:p>
            <a:endParaRPr lang="en-US" sz="1400" b="1" dirty="0" smtClean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prstClr val="black"/>
                </a:solidFill>
              </a:rPr>
              <a:t>ELL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7% total population, approximately 1,822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-100" dirty="0" smtClean="0">
                <a:solidFill>
                  <a:prstClr val="black"/>
                </a:solidFill>
              </a:rPr>
              <a:t>Elementary 10%; middle 7%; high </a:t>
            </a:r>
            <a:r>
              <a:rPr lang="en-US" b="1" spc="-100" dirty="0">
                <a:solidFill>
                  <a:prstClr val="black"/>
                </a:solidFill>
              </a:rPr>
              <a:t>school </a:t>
            </a:r>
            <a:r>
              <a:rPr lang="en-US" b="1" spc="-100" dirty="0" smtClean="0">
                <a:solidFill>
                  <a:prstClr val="black"/>
                </a:solidFill>
              </a:rPr>
              <a:t> 4%</a:t>
            </a:r>
            <a:endParaRPr lang="en-US" b="1" spc="-100" dirty="0">
              <a:solidFill>
                <a:prstClr val="black"/>
              </a:solidFill>
            </a:endParaRPr>
          </a:p>
          <a:p>
            <a:endParaRPr lang="en-US" sz="1400" b="1" dirty="0" smtClean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prstClr val="black"/>
                </a:solidFill>
              </a:rPr>
              <a:t>Homelessness (</a:t>
            </a:r>
            <a:r>
              <a:rPr lang="en-US" b="1" spc="-100" dirty="0" smtClean="0">
                <a:solidFill>
                  <a:prstClr val="black"/>
                </a:solidFill>
              </a:rPr>
              <a:t>McKinney-Vento Students)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-100" dirty="0" smtClean="0">
                <a:solidFill>
                  <a:prstClr val="black"/>
                </a:solidFill>
              </a:rPr>
              <a:t> 4% of students, approximately 1,181, unofficial, upward </a:t>
            </a:r>
            <a:r>
              <a:rPr lang="en-US" b="1" spc="-100" dirty="0">
                <a:solidFill>
                  <a:prstClr val="black"/>
                </a:solidFill>
              </a:rPr>
              <a:t>trending since 2009</a:t>
            </a:r>
          </a:p>
          <a:p>
            <a:endParaRPr lang="en-US" sz="1400" b="1" dirty="0" smtClean="0">
              <a:solidFill>
                <a:prstClr val="black"/>
              </a:solidFill>
            </a:endParaRPr>
          </a:p>
          <a:p>
            <a:r>
              <a:rPr lang="en-US" sz="1400" b="1" dirty="0" smtClean="0">
                <a:solidFill>
                  <a:prstClr val="black"/>
                </a:solidFill>
              </a:rPr>
              <a:t>¹ Statistics courtesy Poudre School District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499" y="5943389"/>
            <a:ext cx="2095501" cy="91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5924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84202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kern="100" spc="-100" dirty="0" smtClean="0">
                <a:solidFill>
                  <a:prstClr val="white"/>
                </a:solidFill>
              </a:rPr>
              <a:t>Justification for Informal Bilingual </a:t>
            </a:r>
            <a:r>
              <a:rPr lang="en-US" sz="3000" b="1" kern="100" spc="-100" dirty="0" err="1" smtClean="0">
                <a:solidFill>
                  <a:prstClr val="white"/>
                </a:solidFill>
              </a:rPr>
              <a:t>Education@FCMoD</a:t>
            </a:r>
            <a:endParaRPr lang="en-US" sz="3000" b="1" kern="100" spc="-1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219200"/>
            <a:ext cx="8077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100" dirty="0" smtClean="0">
                <a:solidFill>
                  <a:prstClr val="black"/>
                </a:solidFill>
              </a:rPr>
              <a:t>Need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-100" dirty="0" smtClean="0">
                <a:solidFill>
                  <a:prstClr val="black"/>
                </a:solidFill>
              </a:rPr>
              <a:t>Fort Collins has a large percentage of Spanish-speaking residents and PSD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-100" dirty="0" smtClean="0">
                <a:solidFill>
                  <a:prstClr val="black"/>
                </a:solidFill>
              </a:rPr>
              <a:t>In providing bilingual programs and content, FCMoD must also address access</a:t>
            </a:r>
          </a:p>
          <a:p>
            <a:endParaRPr lang="en-US" sz="1600" spc="-100" dirty="0" smtClean="0">
              <a:solidFill>
                <a:prstClr val="black"/>
              </a:solidFill>
            </a:endParaRPr>
          </a:p>
          <a:p>
            <a:r>
              <a:rPr lang="en-US" sz="2000" b="1" spc="-100" dirty="0" smtClean="0">
                <a:solidFill>
                  <a:prstClr val="black"/>
                </a:solidFill>
              </a:rPr>
              <a:t>Informal education aids school readiness for all children regardless of language spoken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-100" dirty="0" smtClean="0">
                <a:solidFill>
                  <a:prstClr val="black"/>
                </a:solidFill>
              </a:rPr>
              <a:t>5x5 Concept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spc="-100" dirty="0" smtClean="0">
                <a:solidFill>
                  <a:prstClr val="black"/>
                </a:solidFill>
              </a:rPr>
              <a:t>Early language acquisition and increase vocabulary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spc="-100" dirty="0" smtClean="0">
                <a:solidFill>
                  <a:prstClr val="black"/>
                </a:solidFill>
              </a:rPr>
              <a:t>Interest in learning increases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spc="-100" dirty="0" smtClean="0">
                <a:solidFill>
                  <a:prstClr val="black"/>
                </a:solidFill>
              </a:rPr>
              <a:t>Confidence in ability to learn increases</a:t>
            </a:r>
          </a:p>
          <a:p>
            <a:endParaRPr lang="en-US" sz="1600" b="1" spc="-100" dirty="0" smtClean="0">
              <a:solidFill>
                <a:prstClr val="black"/>
              </a:solidFill>
            </a:endParaRPr>
          </a:p>
          <a:p>
            <a:pPr marL="0" lvl="1"/>
            <a:r>
              <a:rPr lang="en-US" sz="2000" b="1" spc="-100" dirty="0">
                <a:solidFill>
                  <a:prstClr val="black"/>
                </a:solidFill>
              </a:rPr>
              <a:t>Whole-family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-100" dirty="0" smtClean="0">
                <a:solidFill>
                  <a:prstClr val="black"/>
                </a:solidFill>
              </a:rPr>
              <a:t>Mentoring </a:t>
            </a:r>
            <a:r>
              <a:rPr lang="en-US" sz="2000" spc="-100" dirty="0">
                <a:solidFill>
                  <a:prstClr val="black"/>
                </a:solidFill>
              </a:rPr>
              <a:t>p</a:t>
            </a:r>
            <a:r>
              <a:rPr lang="en-US" sz="2000" spc="-100" dirty="0" smtClean="0">
                <a:solidFill>
                  <a:prstClr val="black"/>
                </a:solidFill>
              </a:rPr>
              <a:t>arents to support and advocate for child’s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-100" dirty="0" smtClean="0">
                <a:solidFill>
                  <a:prstClr val="black"/>
                </a:solidFill>
              </a:rPr>
              <a:t>Awareness of </a:t>
            </a:r>
            <a:r>
              <a:rPr lang="en-US" sz="2000" spc="-100" dirty="0">
                <a:solidFill>
                  <a:prstClr val="black"/>
                </a:solidFill>
              </a:rPr>
              <a:t> </a:t>
            </a:r>
            <a:r>
              <a:rPr lang="en-US" sz="2000" spc="-100" dirty="0" smtClean="0">
                <a:solidFill>
                  <a:prstClr val="black"/>
                </a:solidFill>
              </a:rPr>
              <a:t>unique needs of bilingual student during assessments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spc="-100" dirty="0" smtClean="0">
              <a:solidFill>
                <a:srgbClr val="565A5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spc="-100" dirty="0" smtClean="0">
              <a:solidFill>
                <a:srgbClr val="565A5C"/>
              </a:solidFill>
            </a:endParaRPr>
          </a:p>
          <a:p>
            <a:pPr lvl="1"/>
            <a:endParaRPr lang="en-US" sz="2000" spc="-100" dirty="0" smtClean="0">
              <a:solidFill>
                <a:srgbClr val="565A5C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spc="-100" dirty="0" smtClean="0">
              <a:solidFill>
                <a:srgbClr val="565A5C"/>
              </a:solidFill>
            </a:endParaRPr>
          </a:p>
          <a:p>
            <a:pPr lvl="2"/>
            <a:endParaRPr lang="en-US" sz="2000" spc="-100" dirty="0" smtClean="0">
              <a:solidFill>
                <a:srgbClr val="565A5C"/>
              </a:solidFill>
            </a:endParaRPr>
          </a:p>
          <a:p>
            <a:endParaRPr lang="en-US" sz="2000" b="1" spc="-100" dirty="0">
              <a:solidFill>
                <a:srgbClr val="565A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0" y="1062758"/>
            <a:ext cx="9601200" cy="720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7570" y="5943388"/>
            <a:ext cx="2095501" cy="91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284202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kern="100" spc="-100" dirty="0" smtClean="0">
                <a:solidFill>
                  <a:prstClr val="white"/>
                </a:solidFill>
              </a:rPr>
              <a:t>The Opportunity Program </a:t>
            </a:r>
            <a:endParaRPr lang="en-US" sz="3000" b="1" kern="100" spc="-1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322380"/>
            <a:ext cx="845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Begun in 2003 by the Discovery Science Center</a:t>
            </a:r>
          </a:p>
          <a:p>
            <a:endParaRPr lang="en-US" sz="1600" b="1" dirty="0" smtClean="0">
              <a:solidFill>
                <a:prstClr val="black"/>
              </a:solidFill>
            </a:endParaRPr>
          </a:p>
          <a:p>
            <a:r>
              <a:rPr lang="en-US" sz="2000" b="1" dirty="0" smtClean="0">
                <a:solidFill>
                  <a:prstClr val="black"/>
                </a:solidFill>
              </a:rPr>
              <a:t>Grant Funded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2000" b="1" dirty="0" smtClean="0">
                <a:solidFill>
                  <a:prstClr val="black"/>
                </a:solidFill>
              </a:rPr>
              <a:t>Targeted Communities </a:t>
            </a:r>
          </a:p>
          <a:p>
            <a:endParaRPr lang="en-US" sz="16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Families enrolled in Head Start, Early Head Start, or the Colorado Preschool Program 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Families living in poverty 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Families with at-risk adolescents 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Schools with high rates of students living in poverty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Non-English speaking families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endParaRPr lang="en-US" sz="1600" b="1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srgbClr val="565A5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300" y="1322380"/>
            <a:ext cx="8458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What do we provide? </a:t>
            </a:r>
            <a:endParaRPr lang="en-US" sz="2000" b="1" dirty="0" smtClean="0">
              <a:solidFill>
                <a:prstClr val="black"/>
              </a:solidFill>
            </a:endParaRPr>
          </a:p>
          <a:p>
            <a:endParaRPr lang="en-US" sz="16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Memberships to Head Start, Early Head Start, and Colorado Preschool Program families 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Private events, celebrations, and parties for clients of allied agencies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Passes </a:t>
            </a:r>
            <a:r>
              <a:rPr lang="en-US" dirty="0">
                <a:solidFill>
                  <a:prstClr val="black"/>
                </a:solidFill>
              </a:rPr>
              <a:t>handed out through agencies and at events (on-site and off-site)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After first visit, families have comfort, familiarity and hopefully ownership and will utilize the passes to come </a:t>
            </a:r>
            <a:r>
              <a:rPr lang="en-US" dirty="0" smtClean="0">
                <a:solidFill>
                  <a:prstClr val="black"/>
                </a:solidFill>
              </a:rPr>
              <a:t>back</a:t>
            </a:r>
          </a:p>
          <a:p>
            <a:pPr lvl="1"/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Admission Waivers for all students (from anywhere!) who are Free and Reduced Lunch </a:t>
            </a:r>
            <a:r>
              <a:rPr lang="en-US" dirty="0" smtClean="0">
                <a:solidFill>
                  <a:prstClr val="black"/>
                </a:solidFill>
              </a:rPr>
              <a:t>eligible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Scholarships for fee-based programs such as summer camps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We solicit local restaurants to provide lunches for children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8300" y="1308239"/>
            <a:ext cx="8305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Results, May 2014-May 2015</a:t>
            </a:r>
          </a:p>
          <a:p>
            <a:endParaRPr lang="en-US" sz="16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Opportunity Program served over 10,000 individuals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Distributed 1,148 family memberships through two school districts 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Hosted 11 private events for 3,032 individuals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Provided 5,902 </a:t>
            </a:r>
            <a:r>
              <a:rPr lang="en-US" dirty="0">
                <a:solidFill>
                  <a:prstClr val="black"/>
                </a:solidFill>
              </a:rPr>
              <a:t>student field trip </a:t>
            </a:r>
            <a:r>
              <a:rPr lang="en-US" dirty="0" smtClean="0">
                <a:solidFill>
                  <a:prstClr val="black"/>
                </a:solidFill>
              </a:rPr>
              <a:t>admission waivers for Free </a:t>
            </a:r>
            <a:r>
              <a:rPr lang="en-US" dirty="0">
                <a:solidFill>
                  <a:prstClr val="black"/>
                </a:solidFill>
              </a:rPr>
              <a:t>and Reduced </a:t>
            </a:r>
            <a:r>
              <a:rPr lang="en-US" dirty="0" smtClean="0">
                <a:solidFill>
                  <a:prstClr val="black"/>
                </a:solidFill>
              </a:rPr>
              <a:t>Lunch eligible students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1,359 passes redeemed (for family group as defined by them, not us!)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Granted 26 scholarships for summer programs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We reserve 10% of all spaces for Opportunity Program participants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4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/>
      <p:bldP spid="4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878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 descr="M:\Opportunity Program\Photos\Opportunity Program photos\03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2800" y="1219200"/>
            <a:ext cx="7493000" cy="53086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498" y="5971267"/>
            <a:ext cx="2095501" cy="91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0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284202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kern="100" spc="-100" dirty="0" smtClean="0">
                <a:solidFill>
                  <a:prstClr val="white"/>
                </a:solidFill>
              </a:rPr>
              <a:t>Strategies for Engaging the Spanish-Speaking Audience</a:t>
            </a:r>
            <a:endParaRPr lang="en-US" sz="3000" b="1" kern="100" spc="-1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398" y="1130456"/>
            <a:ext cx="815339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100" dirty="0" smtClean="0">
                <a:solidFill>
                  <a:prstClr val="black"/>
                </a:solidFill>
              </a:rPr>
              <a:t>We collaborate (hence the importance of demographics - know where to go!)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We have 18 formally allied service agencies that serve the target populations collaborating with 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As transportation can be a barrier to engagement, </a:t>
            </a:r>
            <a:r>
              <a:rPr lang="en-US" spc="-100" dirty="0">
                <a:solidFill>
                  <a:prstClr val="black"/>
                </a:solidFill>
              </a:rPr>
              <a:t>agencies will frequently provide transportation to the museum for their families</a:t>
            </a:r>
            <a:r>
              <a:rPr lang="en-US" spc="-100" dirty="0" smtClean="0">
                <a:solidFill>
                  <a:prstClr val="black"/>
                </a:solidFill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We work directly with the schools: principals, teachers, staff, faculty, and parents</a:t>
            </a:r>
          </a:p>
          <a:p>
            <a:endParaRPr lang="en-US" sz="1400" spc="-100" dirty="0">
              <a:solidFill>
                <a:prstClr val="black"/>
              </a:solidFill>
            </a:endParaRPr>
          </a:p>
          <a:p>
            <a:r>
              <a:rPr lang="en-US" sz="2000" b="1" spc="-100" dirty="0" smtClean="0">
                <a:solidFill>
                  <a:prstClr val="black"/>
                </a:solidFill>
              </a:rPr>
              <a:t>We go to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Bilingual staff attend events and meetings with the agency staff and clients</a:t>
            </a:r>
          </a:p>
          <a:p>
            <a:endParaRPr lang="en-US" sz="1400" spc="-100" dirty="0">
              <a:solidFill>
                <a:prstClr val="black"/>
              </a:solidFill>
            </a:endParaRPr>
          </a:p>
          <a:p>
            <a:r>
              <a:rPr lang="en-US" sz="2000" b="1" spc="-100" dirty="0" smtClean="0">
                <a:solidFill>
                  <a:prstClr val="black"/>
                </a:solidFill>
              </a:rPr>
              <a:t>We build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We speak their language: bilingual staff and volunteers visit agencies and work at the museum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We welcome them and demonstrate that the museum is a fun and safe place for their 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We respond to the needs of the families and the agencies as they express them to us</a:t>
            </a:r>
            <a:r>
              <a:rPr lang="en-US" sz="2000" b="1" spc="-100" dirty="0">
                <a:solidFill>
                  <a:prstClr val="black"/>
                </a:solidFill>
              </a:rPr>
              <a:t>	</a:t>
            </a:r>
            <a:r>
              <a:rPr lang="en-US" sz="2000" b="1" spc="-1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="1" spc="-100" dirty="0">
                <a:solidFill>
                  <a:prstClr val="black"/>
                </a:solidFill>
              </a:rPr>
              <a:t>	</a:t>
            </a:r>
            <a:endParaRPr lang="en-US" sz="1400" b="1" spc="-100" dirty="0" smtClean="0">
              <a:solidFill>
                <a:prstClr val="black"/>
              </a:solidFill>
            </a:endParaRPr>
          </a:p>
          <a:p>
            <a:r>
              <a:rPr lang="en-US" sz="2000" b="1" spc="-100" dirty="0" smtClean="0">
                <a:solidFill>
                  <a:prstClr val="black"/>
                </a:solidFill>
              </a:rPr>
              <a:t>We make it about them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We host private events based on their needs (i.e. ELA Graduation Celebration; Christmas Party)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We share dinner (agencies arrange for meals)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We have bilingual interpreters in the museum</a:t>
            </a:r>
            <a:r>
              <a:rPr lang="en-US" spc="-100" dirty="0">
                <a:solidFill>
                  <a:prstClr val="black"/>
                </a:solidFill>
              </a:rPr>
              <a:t>	</a:t>
            </a:r>
          </a:p>
          <a:p>
            <a:endParaRPr lang="en-US" sz="2000" b="1" spc="-100" dirty="0">
              <a:solidFill>
                <a:srgbClr val="565A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499" y="5943389"/>
            <a:ext cx="2095501" cy="91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5924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" y="284202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kern="100" spc="-100" dirty="0" smtClean="0">
                <a:solidFill>
                  <a:prstClr val="white"/>
                </a:solidFill>
              </a:rPr>
              <a:t>GEMS </a:t>
            </a:r>
            <a:r>
              <a:rPr lang="en-US" sz="3000" b="1" kern="100" spc="-100" dirty="0" err="1" smtClean="0">
                <a:solidFill>
                  <a:prstClr val="white"/>
                </a:solidFill>
              </a:rPr>
              <a:t>NanoCamp</a:t>
            </a:r>
            <a:endParaRPr lang="en-US" sz="3000" b="1" kern="100" spc="-1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179" y="1219199"/>
            <a:ext cx="85344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100" dirty="0" smtClean="0">
                <a:solidFill>
                  <a:prstClr val="black"/>
                </a:solidFill>
              </a:rPr>
              <a:t>Audience: Latina High School Students</a:t>
            </a:r>
            <a:endParaRPr lang="en-US" sz="2800" b="1" spc="-1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While Latinas in PSD have a lower than state average dropout rate, we are on a increasing trend and saw a spike of 15% in </a:t>
            </a:r>
            <a:r>
              <a:rPr lang="en-US" spc="-100" dirty="0">
                <a:solidFill>
                  <a:prstClr val="black"/>
                </a:solidFill>
              </a:rPr>
              <a:t>t</a:t>
            </a:r>
            <a:r>
              <a:rPr lang="en-US" spc="-100" dirty="0" smtClean="0">
                <a:solidFill>
                  <a:prstClr val="black"/>
                </a:solidFill>
              </a:rPr>
              <a:t>he rate in one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We wanted to experiment with a girls-only informal educational  environment to see if the girls expressed greater confidence in their participation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We recruited through our Opportunity Program connections</a:t>
            </a:r>
          </a:p>
          <a:p>
            <a:endParaRPr lang="en-US" sz="1600" b="1" spc="-100" dirty="0">
              <a:solidFill>
                <a:prstClr val="black"/>
              </a:solidFill>
            </a:endParaRPr>
          </a:p>
          <a:p>
            <a:r>
              <a:rPr lang="en-US" sz="2000" b="1" spc="-100" dirty="0" smtClean="0">
                <a:solidFill>
                  <a:prstClr val="black"/>
                </a:solidFill>
              </a:rPr>
              <a:t>Nano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We wanted to encourage girls to envision themselves as college students and scientists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Nano is cool, unexpected, and engaging</a:t>
            </a:r>
          </a:p>
          <a:p>
            <a:endParaRPr lang="en-US" sz="1600" b="1" spc="-100" dirty="0" smtClean="0">
              <a:solidFill>
                <a:prstClr val="black"/>
              </a:solidFill>
            </a:endParaRPr>
          </a:p>
          <a:p>
            <a:r>
              <a:rPr lang="en-US" sz="2000" b="1" spc="-100" dirty="0" smtClean="0">
                <a:solidFill>
                  <a:prstClr val="black"/>
                </a:solidFill>
              </a:rPr>
              <a:t>Role Models and Field Trips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-100" dirty="0" smtClean="0">
                <a:solidFill>
                  <a:prstClr val="black"/>
                </a:solidFill>
              </a:rPr>
              <a:t>CSU women professors of color mentored the students and hosted the girls in their labs</a:t>
            </a:r>
            <a:endParaRPr lang="en-US" b="1" spc="-100" dirty="0" smtClean="0">
              <a:solidFill>
                <a:prstClr val="black"/>
              </a:solidFill>
            </a:endParaRPr>
          </a:p>
          <a:p>
            <a:endParaRPr lang="en-US" sz="1600" b="1" spc="-100" dirty="0" smtClean="0">
              <a:solidFill>
                <a:prstClr val="black"/>
              </a:solidFill>
            </a:endParaRPr>
          </a:p>
          <a:p>
            <a:r>
              <a:rPr lang="en-US" sz="2000" b="1" spc="-100" dirty="0" smtClean="0">
                <a:solidFill>
                  <a:prstClr val="black"/>
                </a:solidFill>
              </a:rPr>
              <a:t>The project was meaningful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100" dirty="0" smtClean="0">
                <a:solidFill>
                  <a:prstClr val="black"/>
                </a:solidFill>
              </a:rPr>
              <a:t>The girls design activities modeled after Nano Kits for use by CSU professor in outreach activities</a:t>
            </a:r>
          </a:p>
          <a:p>
            <a:r>
              <a:rPr lang="en-US" sz="2000" b="1" spc="-100" dirty="0">
                <a:solidFill>
                  <a:prstClr val="black"/>
                </a:solidFill>
              </a:rPr>
              <a:t>	</a:t>
            </a:r>
            <a:endParaRPr lang="en-US" sz="2000" b="1" spc="-100" dirty="0" smtClean="0">
              <a:solidFill>
                <a:prstClr val="black"/>
              </a:solidFill>
            </a:endParaRPr>
          </a:p>
          <a:p>
            <a:endParaRPr lang="en-US" sz="2000" b="1" spc="-100" dirty="0">
              <a:solidFill>
                <a:srgbClr val="565A5C"/>
              </a:solidFill>
            </a:endParaRPr>
          </a:p>
          <a:p>
            <a:endParaRPr lang="en-US" sz="2000" spc="-100" dirty="0">
              <a:solidFill>
                <a:srgbClr val="565A5C"/>
              </a:solidFill>
            </a:endParaRPr>
          </a:p>
          <a:p>
            <a:endParaRPr lang="en-US" spc="-100" dirty="0" smtClean="0">
              <a:solidFill>
                <a:srgbClr val="565A5C"/>
              </a:solidFill>
            </a:endParaRPr>
          </a:p>
          <a:p>
            <a:endParaRPr lang="en-US" spc="-100" dirty="0">
              <a:solidFill>
                <a:srgbClr val="565A5C"/>
              </a:solidFill>
            </a:endParaRPr>
          </a:p>
          <a:p>
            <a:endParaRPr lang="en-US" spc="-100" dirty="0" smtClean="0">
              <a:solidFill>
                <a:srgbClr val="565A5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20417">
            <a:off x="1720853" y="197317"/>
            <a:ext cx="5854700" cy="64633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13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2052" name="Picture 4" descr="SF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635625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Bldg &amp; kids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924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632277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1618</Words>
  <Application>Microsoft Macintosh PowerPoint</Application>
  <PresentationFormat>On-screen Show (4:3)</PresentationFormat>
  <Paragraphs>258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3_Office Theme</vt:lpstr>
      <vt:lpstr>Office Theme</vt:lpstr>
      <vt:lpstr>Default Design</vt:lpstr>
      <vt:lpstr>Title Slide with Intro Animation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Guerrero</dc:creator>
  <cp:lastModifiedBy>Catherine McCarthy</cp:lastModifiedBy>
  <cp:revision>55</cp:revision>
  <dcterms:created xsi:type="dcterms:W3CDTF">2014-02-17T19:16:41Z</dcterms:created>
  <dcterms:modified xsi:type="dcterms:W3CDTF">2015-06-17T16:26:39Z</dcterms:modified>
</cp:coreProperties>
</file>