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39"/>
  </p:notesMasterIdLst>
  <p:sldIdLst>
    <p:sldId id="287" r:id="rId2"/>
    <p:sldId id="256" r:id="rId3"/>
    <p:sldId id="257" r:id="rId4"/>
    <p:sldId id="262" r:id="rId5"/>
    <p:sldId id="260" r:id="rId6"/>
    <p:sldId id="263" r:id="rId7"/>
    <p:sldId id="264" r:id="rId8"/>
    <p:sldId id="265" r:id="rId9"/>
    <p:sldId id="269" r:id="rId10"/>
    <p:sldId id="270" r:id="rId11"/>
    <p:sldId id="271" r:id="rId12"/>
    <p:sldId id="272" r:id="rId13"/>
    <p:sldId id="273" r:id="rId14"/>
    <p:sldId id="258" r:id="rId15"/>
    <p:sldId id="275" r:id="rId16"/>
    <p:sldId id="261"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323" r:id="rId34"/>
    <p:sldId id="328" r:id="rId35"/>
    <p:sldId id="327" r:id="rId36"/>
    <p:sldId id="324" r:id="rId37"/>
    <p:sldId id="32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4"/>
    <p:restoredTop sz="78049"/>
  </p:normalViewPr>
  <p:slideViewPr>
    <p:cSldViewPr snapToGrid="0" snapToObjects="1">
      <p:cViewPr varScale="1">
        <p:scale>
          <a:sx n="65" d="100"/>
          <a:sy n="65" d="100"/>
        </p:scale>
        <p:origin x="11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18EB-7AC2-D94F-BAA3-3D0F84A47604}" type="datetimeFigureOut">
              <a:rPr lang="en-US" smtClean="0"/>
              <a:t>5/15/18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3689AA-5E31-F941-9872-CA6FB7BD03EF}" type="slidenum">
              <a:rPr lang="en-US" smtClean="0"/>
              <a:t>‹#›</a:t>
            </a:fld>
            <a:endParaRPr lang="en-US"/>
          </a:p>
        </p:txBody>
      </p:sp>
    </p:spTree>
    <p:extLst>
      <p:ext uri="{BB962C8B-B14F-4D97-AF65-F5344CB8AC3E}">
        <p14:creationId xmlns:p14="http://schemas.microsoft.com/office/powerpoint/2010/main" val="143605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back everyone! I hope you enjoyed your planetarium show. Thank you for returning to the room in a timely manner. </a:t>
            </a:r>
          </a:p>
          <a:p>
            <a:r>
              <a:rPr lang="en-US" baseline="0" dirty="0"/>
              <a:t>We are now going to begin with session one. We will start with a brief introduction to </a:t>
            </a:r>
            <a:r>
              <a:rPr lang="en-US" baseline="0"/>
              <a:t>Kingtown. </a:t>
            </a:r>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a:t>
            </a:fld>
            <a:endParaRPr lang="en-US"/>
          </a:p>
        </p:txBody>
      </p:sp>
    </p:spTree>
    <p:extLst>
      <p:ext uri="{BB962C8B-B14F-4D97-AF65-F5344CB8AC3E}">
        <p14:creationId xmlns:p14="http://schemas.microsoft.com/office/powerpoint/2010/main" val="170684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Kingtown Power Station supplies the greater Kingtown Metro region area with electricity from natural gas. The plant is about 10 years old and has a planned lifespan of at least 20 more years. The city's recent flooding vulnerability assessment named the power station as "a crucial element of infrastructure that must be protected from future flooding as sea levels rise".</a:t>
            </a:r>
          </a:p>
        </p:txBody>
      </p:sp>
      <p:sp>
        <p:nvSpPr>
          <p:cNvPr id="4" name="Slide Number Placeholder 3"/>
          <p:cNvSpPr>
            <a:spLocks noGrp="1"/>
          </p:cNvSpPr>
          <p:nvPr>
            <p:ph type="sldNum" sz="quarter" idx="10"/>
          </p:nvPr>
        </p:nvSpPr>
        <p:spPr/>
        <p:txBody>
          <a:bodyPr/>
          <a:lstStyle/>
          <a:p>
            <a:fld id="{A53689AA-5E31-F941-9872-CA6FB7BD03EF}" type="slidenum">
              <a:rPr lang="en-US" smtClean="0"/>
              <a:t>10</a:t>
            </a:fld>
            <a:endParaRPr lang="en-US"/>
          </a:p>
        </p:txBody>
      </p:sp>
    </p:spTree>
    <p:extLst>
      <p:ext uri="{BB962C8B-B14F-4D97-AF65-F5344CB8AC3E}">
        <p14:creationId xmlns:p14="http://schemas.microsoft.com/office/powerpoint/2010/main" val="103342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Kingtown Central Station serves as a hub for regional railway and bus service, as well as the main connection point for the subway that serves the downtown area. If the station is flooded, it must be shut down and thus disrupts transportation throughout the Kingtown metro region.</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11</a:t>
            </a:fld>
            <a:endParaRPr lang="en-US"/>
          </a:p>
        </p:txBody>
      </p:sp>
    </p:spTree>
    <p:extLst>
      <p:ext uri="{BB962C8B-B14F-4D97-AF65-F5344CB8AC3E}">
        <p14:creationId xmlns:p14="http://schemas.microsoft.com/office/powerpoint/2010/main" val="9494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Kingtown Hospital provides high-quality healthcare services and programs to city residents. The current building is about 20 years old and serves a number of low-income neighborhoods. The city's recent vulnerability assessment identified the hospital as being vulnerable to coastal flooding as sea levels rise.</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12</a:t>
            </a:fld>
            <a:endParaRPr lang="en-US"/>
          </a:p>
        </p:txBody>
      </p:sp>
    </p:spTree>
    <p:extLst>
      <p:ext uri="{BB962C8B-B14F-4D97-AF65-F5344CB8AC3E}">
        <p14:creationId xmlns:p14="http://schemas.microsoft.com/office/powerpoint/2010/main" val="697071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One of the largest employers in Kingtown is </a:t>
            </a:r>
            <a:r>
              <a:rPr lang="en-US" sz="1200" b="0" i="0" kern="1200" dirty="0" err="1">
                <a:solidFill>
                  <a:schemeClr val="tx1"/>
                </a:solidFill>
                <a:effectLst/>
                <a:latin typeface="+mn-lt"/>
                <a:ea typeface="+mn-ea"/>
                <a:cs typeface="+mn-cs"/>
              </a:rPr>
              <a:t>AeroEng</a:t>
            </a:r>
            <a:r>
              <a:rPr lang="en-US" sz="1200" b="0" i="0" kern="1200" dirty="0">
                <a:solidFill>
                  <a:schemeClr val="tx1"/>
                </a:solidFill>
                <a:effectLst/>
                <a:latin typeface="+mn-lt"/>
                <a:ea typeface="+mn-ea"/>
                <a:cs typeface="+mn-cs"/>
              </a:rPr>
              <a:t>, a large international aerospace engineering firm. They recently built new corporate offices into an area in North Kingtown on the waterfront in a location that easily allows employees to get to the airport. </a:t>
            </a:r>
            <a:r>
              <a:rPr lang="en-US" sz="1200" b="0" i="0" kern="1200" dirty="0" err="1">
                <a:solidFill>
                  <a:schemeClr val="tx1"/>
                </a:solidFill>
                <a:effectLst/>
                <a:latin typeface="+mn-lt"/>
                <a:ea typeface="+mn-ea"/>
                <a:cs typeface="+mn-cs"/>
              </a:rPr>
              <a:t>AeroEng's</a:t>
            </a:r>
            <a:r>
              <a:rPr lang="en-US" sz="1200" b="0" i="0" kern="1200" dirty="0">
                <a:solidFill>
                  <a:schemeClr val="tx1"/>
                </a:solidFill>
                <a:effectLst/>
                <a:latin typeface="+mn-lt"/>
                <a:ea typeface="+mn-ea"/>
                <a:cs typeface="+mn-cs"/>
              </a:rPr>
              <a:t> leadership was originally hesitant to relocate near the water because of possible flood risks, but moved forward with the plan after the city offered tax incentives.</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13</a:t>
            </a:fld>
            <a:endParaRPr lang="en-US"/>
          </a:p>
        </p:txBody>
      </p:sp>
    </p:spTree>
    <p:extLst>
      <p:ext uri="{BB962C8B-B14F-4D97-AF65-F5344CB8AC3E}">
        <p14:creationId xmlns:p14="http://schemas.microsoft.com/office/powerpoint/2010/main" val="83828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Kingtown</a:t>
            </a:r>
            <a:r>
              <a:rPr lang="en-US" baseline="0" dirty="0"/>
              <a:t> has assembled a team of city planners </a:t>
            </a:r>
            <a:r>
              <a:rPr lang="en-US" sz="1200" b="0" i="0" kern="1200" dirty="0">
                <a:solidFill>
                  <a:schemeClr val="tx1"/>
                </a:solidFill>
                <a:effectLst/>
                <a:latin typeface="+mn-lt"/>
                <a:ea typeface="+mn-ea"/>
                <a:cs typeface="+mn-cs"/>
              </a:rPr>
              <a:t>planners, scientists, and engineers</a:t>
            </a:r>
            <a:r>
              <a:rPr lang="en-US" baseline="0" dirty="0"/>
              <a:t> to come up with options for resilience. They</a:t>
            </a:r>
            <a:r>
              <a:rPr lang="uk-UA" baseline="0" dirty="0"/>
              <a:t>’</a:t>
            </a:r>
            <a:r>
              <a:rPr lang="en-US" baseline="0" dirty="0" err="1"/>
              <a:t>ve</a:t>
            </a:r>
            <a:r>
              <a:rPr lang="en-US" baseline="0" dirty="0"/>
              <a:t> chosen three options, or resilience strategies, and have ranked them based on the economic, environmental, and social values of each strategy. The star rankings are a way to help you understand what the strategy does a bit better. You learned about these in your background packet and can refresh your memories on what these mean by looking in your workbooks for the section labeled "resilience strategies"</a:t>
            </a:r>
            <a:endParaRPr lang="en-US" dirty="0"/>
          </a:p>
          <a:p>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14</a:t>
            </a:fld>
            <a:endParaRPr lang="en-US"/>
          </a:p>
        </p:txBody>
      </p:sp>
    </p:spTree>
    <p:extLst>
      <p:ext uri="{BB962C8B-B14F-4D97-AF65-F5344CB8AC3E}">
        <p14:creationId xmlns:p14="http://schemas.microsoft.com/office/powerpoint/2010/main" val="22155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you will act as the resilience planning team for the city of Kingtown. Your team’s task is to create a plan that protects Kingtown while considering the values of people who live there, the impacts on the economy and the effects on the environment of the city. Follow the steps below to create your plan, then implement and explore your plan using digital visualizations. 	</a:t>
            </a:r>
            <a:endParaRPr lang="en-US" dirty="0"/>
          </a:p>
        </p:txBody>
      </p:sp>
      <p:sp>
        <p:nvSpPr>
          <p:cNvPr id="4" name="Slide Number Placeholder 3"/>
          <p:cNvSpPr>
            <a:spLocks noGrp="1"/>
          </p:cNvSpPr>
          <p:nvPr>
            <p:ph type="sldNum" sz="quarter" idx="10"/>
          </p:nvPr>
        </p:nvSpPr>
        <p:spPr/>
        <p:txBody>
          <a:bodyPr/>
          <a:lstStyle/>
          <a:p>
            <a:fld id="{C44895D3-93CE-8348-B400-F3698193CB75}" type="slidenum">
              <a:rPr lang="en-US" smtClean="0"/>
              <a:t>15</a:t>
            </a:fld>
            <a:endParaRPr lang="en-US"/>
          </a:p>
        </p:txBody>
      </p:sp>
    </p:spTree>
    <p:extLst>
      <p:ext uri="{BB962C8B-B14F-4D97-AF65-F5344CB8AC3E}">
        <p14:creationId xmlns:p14="http://schemas.microsoft.com/office/powerpoint/2010/main" val="9462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you know a little bit about </a:t>
            </a:r>
            <a:r>
              <a:rPr lang="en-US" baseline="0" dirty="0" err="1"/>
              <a:t>Kingtown</a:t>
            </a:r>
            <a:r>
              <a:rPr lang="en-US" baseline="0" dirty="0"/>
              <a:t>, let’s start planning! You will begin by learning about the stakeholders, or people who will be affected by coastal flooding and sea level rise, and the resilience plans you will put in place, then you will discuss some options for a plan, and then finally visualize them. </a:t>
            </a:r>
          </a:p>
          <a:p>
            <a:r>
              <a:rPr lang="en-US" dirty="0"/>
              <a:t>Now</a:t>
            </a:r>
            <a:r>
              <a:rPr lang="en-US" baseline="0" dirty="0"/>
              <a:t> that you know a little bit about Rivertown, let’s start planning! You will begin by learning about the stakeholders, or people who will be affected by extreme precipitation and the resilience plans you will put in place, then you will discuss some options for a plan, and then finally visualize them (hit next). </a:t>
            </a:r>
          </a:p>
          <a:p>
            <a:endParaRPr lang="en-US" baseline="0" dirty="0"/>
          </a:p>
          <a:p>
            <a:r>
              <a:rPr lang="en-US" baseline="0" dirty="0"/>
              <a:t>Now, your facilitators will begin section 1. You will have 15 minutes for section 1. Please keep track of time! </a:t>
            </a:r>
          </a:p>
          <a:p>
            <a:endParaRPr lang="en-US" baseline="0" dirty="0"/>
          </a:p>
          <a:p>
            <a:r>
              <a:rPr lang="en-US" baseline="0" dirty="0"/>
              <a:t>Participants, please remove the green Sea Level Rise Workbooks from your folders. </a:t>
            </a:r>
          </a:p>
          <a:p>
            <a:endParaRPr lang="en-US" baseline="0" dirty="0"/>
          </a:p>
          <a:p>
            <a:r>
              <a:rPr lang="en-US" baseline="0" dirty="0"/>
              <a:t>Facilitators please turn to page 1 of your facilitation guide and take out the stakeholder cards. </a:t>
            </a:r>
          </a:p>
          <a:p>
            <a:endParaRPr lang="en-US" baseline="0" dirty="0"/>
          </a:p>
          <a:p>
            <a:r>
              <a:rPr lang="en-US" baseline="0" dirty="0"/>
              <a:t>You may now begin. </a:t>
            </a:r>
          </a:p>
          <a:p>
            <a:r>
              <a:rPr lang="en-US" baseline="0" dirty="0"/>
              <a:t>Good luck! </a:t>
            </a:r>
            <a:endParaRPr lang="en-US" dirty="0"/>
          </a:p>
          <a:p>
            <a:endParaRPr lang="en-US" baseline="0" dirty="0"/>
          </a:p>
        </p:txBody>
      </p:sp>
      <p:sp>
        <p:nvSpPr>
          <p:cNvPr id="4" name="Slide Number Placeholder 3"/>
          <p:cNvSpPr>
            <a:spLocks noGrp="1"/>
          </p:cNvSpPr>
          <p:nvPr>
            <p:ph type="sldNum" sz="quarter" idx="10"/>
          </p:nvPr>
        </p:nvSpPr>
        <p:spPr/>
        <p:txBody>
          <a:bodyPr/>
          <a:lstStyle/>
          <a:p>
            <a:fld id="{A53689AA-5E31-F941-9872-CA6FB7BD03EF}" type="slidenum">
              <a:rPr lang="en-US" smtClean="0"/>
              <a:t>16</a:t>
            </a:fld>
            <a:endParaRPr lang="en-US"/>
          </a:p>
        </p:txBody>
      </p:sp>
    </p:spTree>
    <p:extLst>
      <p:ext uri="{BB962C8B-B14F-4D97-AF65-F5344CB8AC3E}">
        <p14:creationId xmlns:p14="http://schemas.microsoft.com/office/powerpoint/2010/main" val="1600664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17</a:t>
            </a:fld>
            <a:endParaRPr lang="en-US"/>
          </a:p>
        </p:txBody>
      </p:sp>
    </p:spTree>
    <p:extLst>
      <p:ext uri="{BB962C8B-B14F-4D97-AF65-F5344CB8AC3E}">
        <p14:creationId xmlns:p14="http://schemas.microsoft.com/office/powerpoint/2010/main" val="351484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18</a:t>
            </a:fld>
            <a:endParaRPr lang="en-US"/>
          </a:p>
        </p:txBody>
      </p:sp>
    </p:spTree>
    <p:extLst>
      <p:ext uri="{BB962C8B-B14F-4D97-AF65-F5344CB8AC3E}">
        <p14:creationId xmlns:p14="http://schemas.microsoft.com/office/powerpoint/2010/main" val="290332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19</a:t>
            </a:fld>
            <a:endParaRPr lang="en-US"/>
          </a:p>
        </p:txBody>
      </p:sp>
    </p:spTree>
    <p:extLst>
      <p:ext uri="{BB962C8B-B14F-4D97-AF65-F5344CB8AC3E}">
        <p14:creationId xmlns:p14="http://schemas.microsoft.com/office/powerpoint/2010/main" val="622855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introduce you to</a:t>
            </a:r>
            <a:r>
              <a:rPr lang="en-US" baseline="0" dirty="0"/>
              <a:t> </a:t>
            </a:r>
            <a:r>
              <a:rPr lang="en-US" baseline="0" dirty="0" err="1"/>
              <a:t>Kingtown</a:t>
            </a:r>
            <a:r>
              <a:rPr lang="en-US" baseline="0" dirty="0"/>
              <a:t>, which is the community we will be making a resilience plan for. </a:t>
            </a:r>
            <a:endParaRPr lang="en-US" dirty="0"/>
          </a:p>
          <a:p>
            <a:endParaRPr lang="en-US" dirty="0"/>
          </a:p>
          <a:p>
            <a:r>
              <a:rPr lang="en-US" dirty="0"/>
              <a:t>Picture:   https://3c1703fe8d.site.internapcdn.net/</a:t>
            </a:r>
            <a:r>
              <a:rPr lang="en-US" dirty="0" err="1"/>
              <a:t>newman</a:t>
            </a:r>
            <a:r>
              <a:rPr lang="en-US" dirty="0"/>
              <a:t>/</a:t>
            </a:r>
            <a:r>
              <a:rPr lang="en-US" dirty="0" err="1"/>
              <a:t>gfx</a:t>
            </a:r>
            <a:r>
              <a:rPr lang="en-US" dirty="0"/>
              <a:t>/news/hires/2017/</a:t>
            </a:r>
            <a:r>
              <a:rPr lang="en-US" dirty="0" err="1"/>
              <a:t>regionalseal.jpg</a:t>
            </a:r>
            <a:r>
              <a:rPr lang="en-US" dirty="0"/>
              <a:t>.  Image credit:</a:t>
            </a:r>
            <a:r>
              <a:rPr lang="en-US" baseline="0" dirty="0"/>
              <a:t>  NOAA</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2</a:t>
            </a:fld>
            <a:endParaRPr lang="en-US"/>
          </a:p>
        </p:txBody>
      </p:sp>
    </p:spTree>
    <p:extLst>
      <p:ext uri="{BB962C8B-B14F-4D97-AF65-F5344CB8AC3E}">
        <p14:creationId xmlns:p14="http://schemas.microsoft.com/office/powerpoint/2010/main" val="180913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we are now on Section 2.</a:t>
            </a:r>
            <a:r>
              <a:rPr lang="en-US" baseline="0" dirty="0"/>
              <a:t> You will need the stakeholder icons located in a white envelope in your folder. There are three sets of all six of the stakeholders. You will use one set per strategy on the board. Please remember to tape these down at the end of the section. </a:t>
            </a: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20</a:t>
            </a:fld>
            <a:endParaRPr lang="en-US"/>
          </a:p>
        </p:txBody>
      </p:sp>
    </p:spTree>
    <p:extLst>
      <p:ext uri="{BB962C8B-B14F-4D97-AF65-F5344CB8AC3E}">
        <p14:creationId xmlns:p14="http://schemas.microsoft.com/office/powerpoint/2010/main" val="4056503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21</a:t>
            </a:fld>
            <a:endParaRPr lang="en-US"/>
          </a:p>
        </p:txBody>
      </p:sp>
    </p:spTree>
    <p:extLst>
      <p:ext uri="{BB962C8B-B14F-4D97-AF65-F5344CB8AC3E}">
        <p14:creationId xmlns:p14="http://schemas.microsoft.com/office/powerpoint/2010/main" val="1497819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22</a:t>
            </a:fld>
            <a:endParaRPr lang="en-US"/>
          </a:p>
        </p:txBody>
      </p:sp>
    </p:spTree>
    <p:extLst>
      <p:ext uri="{BB962C8B-B14F-4D97-AF65-F5344CB8AC3E}">
        <p14:creationId xmlns:p14="http://schemas.microsoft.com/office/powerpoint/2010/main" val="84714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23</a:t>
            </a:fld>
            <a:endParaRPr lang="en-US"/>
          </a:p>
        </p:txBody>
      </p:sp>
    </p:spTree>
    <p:extLst>
      <p:ext uri="{BB962C8B-B14F-4D97-AF65-F5344CB8AC3E}">
        <p14:creationId xmlns:p14="http://schemas.microsoft.com/office/powerpoint/2010/main" val="2735401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24</a:t>
            </a:fld>
            <a:endParaRPr lang="en-US"/>
          </a:p>
        </p:txBody>
      </p:sp>
    </p:spTree>
    <p:extLst>
      <p:ext uri="{BB962C8B-B14F-4D97-AF65-F5344CB8AC3E}">
        <p14:creationId xmlns:p14="http://schemas.microsoft.com/office/powerpoint/2010/main" val="2666120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 we are now on Section 3. You</a:t>
            </a:r>
            <a:r>
              <a:rPr lang="en-US" baseline="0" dirty="0"/>
              <a:t> will need the A &amp; B cards and three coin chips. Participants can turn to the section in their workbooks that says Resilience Plans to follow along. Remember, only individual opinions are recorded in the workbooks. Table results are recorded on the board! What is in your workbook and on the board do not need to match!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25</a:t>
            </a:fld>
            <a:endParaRPr lang="en-US"/>
          </a:p>
        </p:txBody>
      </p:sp>
    </p:spTree>
    <p:extLst>
      <p:ext uri="{BB962C8B-B14F-4D97-AF65-F5344CB8AC3E}">
        <p14:creationId xmlns:p14="http://schemas.microsoft.com/office/powerpoint/2010/main" val="4144058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26</a:t>
            </a:fld>
            <a:endParaRPr lang="en-US"/>
          </a:p>
        </p:txBody>
      </p:sp>
    </p:spTree>
    <p:extLst>
      <p:ext uri="{BB962C8B-B14F-4D97-AF65-F5344CB8AC3E}">
        <p14:creationId xmlns:p14="http://schemas.microsoft.com/office/powerpoint/2010/main" val="1655937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27</a:t>
            </a:fld>
            <a:endParaRPr lang="en-US"/>
          </a:p>
        </p:txBody>
      </p:sp>
    </p:spTree>
    <p:extLst>
      <p:ext uri="{BB962C8B-B14F-4D97-AF65-F5344CB8AC3E}">
        <p14:creationId xmlns:p14="http://schemas.microsoft.com/office/powerpoint/2010/main" val="395684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28</a:t>
            </a:fld>
            <a:endParaRPr lang="en-US"/>
          </a:p>
        </p:txBody>
      </p:sp>
    </p:spTree>
    <p:extLst>
      <p:ext uri="{BB962C8B-B14F-4D97-AF65-F5344CB8AC3E}">
        <p14:creationId xmlns:p14="http://schemas.microsoft.com/office/powerpoint/2010/main" val="4193695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Facilitators</a:t>
            </a:r>
            <a:r>
              <a:rPr lang="en-US" baseline="0" dirty="0"/>
              <a:t>, you will now be using google earth videos and the final resilience plan cards. Remember to use the card to alert us if you need help using the google earth videos. If this is your final plan please remember to tape down the coins with what you choose. </a:t>
            </a:r>
            <a:endParaRPr lang="en-US" dirty="0"/>
          </a:p>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29</a:t>
            </a:fld>
            <a:endParaRPr lang="en-US"/>
          </a:p>
        </p:txBody>
      </p:sp>
    </p:spTree>
    <p:extLst>
      <p:ext uri="{BB962C8B-B14F-4D97-AF65-F5344CB8AC3E}">
        <p14:creationId xmlns:p14="http://schemas.microsoft.com/office/powerpoint/2010/main" val="470470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a:t>
            </a:r>
            <a:r>
              <a:rPr lang="en-US" baseline="0" dirty="0" err="1"/>
              <a:t>Kingtown</a:t>
            </a:r>
            <a:r>
              <a:rPr lang="en-US" baseline="0" dirty="0"/>
              <a:t>!  According to the National Climate Assessment, </a:t>
            </a:r>
            <a:r>
              <a:rPr lang="en-US" sz="1200" b="0" i="0" kern="1200" baseline="0" dirty="0">
                <a:solidFill>
                  <a:schemeClr val="tx1"/>
                </a:solidFill>
                <a:effectLst/>
                <a:latin typeface="+mn-lt"/>
                <a:ea typeface="+mn-ea"/>
                <a:cs typeface="+mn-cs"/>
              </a:rPr>
              <a:t>g</a:t>
            </a:r>
            <a:r>
              <a:rPr lang="en-US" sz="1200" b="0" i="0" kern="1200" dirty="0">
                <a:solidFill>
                  <a:schemeClr val="tx1"/>
                </a:solidFill>
                <a:effectLst/>
                <a:latin typeface="+mn-lt"/>
                <a:ea typeface="+mn-ea"/>
                <a:cs typeface="+mn-cs"/>
              </a:rPr>
              <a:t>lobal sea level has risen by about 8 inches since reliable record keeping began in 1880. It is projected to rise another 1 to 4 feet by 2100.</a:t>
            </a:r>
            <a:r>
              <a:rPr lang="en-US" sz="1200" b="0" i="0" kern="1200" baseline="0" dirty="0">
                <a:solidFill>
                  <a:schemeClr val="tx1"/>
                </a:solidFill>
                <a:effectLst/>
                <a:latin typeface="+mn-lt"/>
                <a:ea typeface="+mn-ea"/>
                <a:cs typeface="+mn-cs"/>
              </a:rPr>
              <a:t>  In </a:t>
            </a:r>
            <a:r>
              <a:rPr lang="en-US" sz="1200" b="0" i="0" kern="1200" baseline="0" dirty="0" err="1">
                <a:solidFill>
                  <a:schemeClr val="tx1"/>
                </a:solidFill>
                <a:effectLst/>
                <a:latin typeface="+mn-lt"/>
                <a:ea typeface="+mn-ea"/>
                <a:cs typeface="+mn-cs"/>
              </a:rPr>
              <a:t>Kingtown</a:t>
            </a:r>
            <a:r>
              <a:rPr lang="en-US" sz="1200" b="0" i="0" kern="1200" baseline="0" dirty="0">
                <a:solidFill>
                  <a:schemeClr val="tx1"/>
                </a:solidFill>
                <a:effectLst/>
                <a:latin typeface="+mn-lt"/>
                <a:ea typeface="+mn-ea"/>
                <a:cs typeface="+mn-cs"/>
              </a:rPr>
              <a:t>, sea levels have risen by about a foot over the last century..</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3</a:t>
            </a:fld>
            <a:endParaRPr lang="en-US"/>
          </a:p>
        </p:txBody>
      </p:sp>
    </p:spTree>
    <p:extLst>
      <p:ext uri="{BB962C8B-B14F-4D97-AF65-F5344CB8AC3E}">
        <p14:creationId xmlns:p14="http://schemas.microsoft.com/office/powerpoint/2010/main" val="1561138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30</a:t>
            </a:fld>
            <a:endParaRPr lang="en-US"/>
          </a:p>
        </p:txBody>
      </p:sp>
    </p:spTree>
    <p:extLst>
      <p:ext uri="{BB962C8B-B14F-4D97-AF65-F5344CB8AC3E}">
        <p14:creationId xmlns:p14="http://schemas.microsoft.com/office/powerpoint/2010/main" val="874534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Remember, only individual opinions are recorded in the workbooks. Table results are recorded on the board! </a:t>
            </a:r>
            <a:r>
              <a:rPr lang="en-US" baseline="0"/>
              <a:t>What is in your workbook and on the board do not need to match!</a:t>
            </a:r>
            <a:endParaRPr lang="en-US"/>
          </a:p>
        </p:txBody>
      </p:sp>
      <p:sp>
        <p:nvSpPr>
          <p:cNvPr id="4" name="Slide Number Placeholder 3"/>
          <p:cNvSpPr>
            <a:spLocks noGrp="1"/>
          </p:cNvSpPr>
          <p:nvPr>
            <p:ph type="sldNum" sz="quarter" idx="10"/>
          </p:nvPr>
        </p:nvSpPr>
        <p:spPr/>
        <p:txBody>
          <a:bodyPr/>
          <a:lstStyle/>
          <a:p>
            <a:fld id="{FF2C69A6-AF1E-644C-8DE5-1C0887931615}" type="slidenum">
              <a:rPr lang="en-US" smtClean="0"/>
              <a:t>31</a:t>
            </a:fld>
            <a:endParaRPr lang="en-US"/>
          </a:p>
        </p:txBody>
      </p:sp>
    </p:spTree>
    <p:extLst>
      <p:ext uri="{BB962C8B-B14F-4D97-AF65-F5344CB8AC3E}">
        <p14:creationId xmlns:p14="http://schemas.microsoft.com/office/powerpoint/2010/main" val="156519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32</a:t>
            </a:fld>
            <a:endParaRPr lang="en-US"/>
          </a:p>
        </p:txBody>
      </p:sp>
    </p:spTree>
    <p:extLst>
      <p:ext uri="{BB962C8B-B14F-4D97-AF65-F5344CB8AC3E}">
        <p14:creationId xmlns:p14="http://schemas.microsoft.com/office/powerpoint/2010/main" val="2922904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33</a:t>
            </a:fld>
            <a:endParaRPr lang="en-US"/>
          </a:p>
        </p:txBody>
      </p:sp>
    </p:spTree>
    <p:extLst>
      <p:ext uri="{BB962C8B-B14F-4D97-AF65-F5344CB8AC3E}">
        <p14:creationId xmlns:p14="http://schemas.microsoft.com/office/powerpoint/2010/main" val="15408924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34</a:t>
            </a:fld>
            <a:endParaRPr lang="en-US"/>
          </a:p>
        </p:txBody>
      </p:sp>
    </p:spTree>
    <p:extLst>
      <p:ext uri="{BB962C8B-B14F-4D97-AF65-F5344CB8AC3E}">
        <p14:creationId xmlns:p14="http://schemas.microsoft.com/office/powerpoint/2010/main" val="3688383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36</a:t>
            </a:fld>
            <a:endParaRPr lang="en-US"/>
          </a:p>
        </p:txBody>
      </p:sp>
    </p:spTree>
    <p:extLst>
      <p:ext uri="{BB962C8B-B14F-4D97-AF65-F5344CB8AC3E}">
        <p14:creationId xmlns:p14="http://schemas.microsoft.com/office/powerpoint/2010/main" val="4214000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2C69A6-AF1E-644C-8DE5-1C0887931615}" type="slidenum">
              <a:rPr lang="en-US" smtClean="0"/>
              <a:t>37</a:t>
            </a:fld>
            <a:endParaRPr lang="en-US"/>
          </a:p>
        </p:txBody>
      </p:sp>
    </p:spTree>
    <p:extLst>
      <p:ext uri="{BB962C8B-B14F-4D97-AF65-F5344CB8AC3E}">
        <p14:creationId xmlns:p14="http://schemas.microsoft.com/office/powerpoint/2010/main" val="38640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err="1">
                <a:solidFill>
                  <a:schemeClr val="tx1"/>
                </a:solidFill>
                <a:effectLst/>
                <a:latin typeface="+mn-lt"/>
                <a:ea typeface="+mn-ea"/>
                <a:cs typeface="+mn-cs"/>
              </a:rPr>
              <a:t>Kingtown</a:t>
            </a:r>
            <a:r>
              <a:rPr lang="en-US" sz="1200" b="0" i="0" kern="1200" baseline="0" dirty="0">
                <a:solidFill>
                  <a:schemeClr val="tx1"/>
                </a:solidFill>
                <a:effectLst/>
                <a:latin typeface="+mn-lt"/>
                <a:ea typeface="+mn-ea"/>
                <a:cs typeface="+mn-cs"/>
              </a:rPr>
              <a:t> is now prone to flooding on the streets at high tides and during coastal storms.  </a:t>
            </a:r>
            <a:r>
              <a:rPr lang="en-US" dirty="0"/>
              <a:t>This matters because the</a:t>
            </a:r>
            <a:r>
              <a:rPr lang="en-US" baseline="0" dirty="0"/>
              <a:t> structures we build to protect ourselves are built for the sea level people experienced a century or more ago.  When we find high tide and waves from storms on top of the sea level rise we are experiencing, water washes onshore. This means </a:t>
            </a:r>
            <a:r>
              <a:rPr lang="en-US" baseline="0" dirty="0" err="1"/>
              <a:t>Kingtown</a:t>
            </a:r>
            <a:r>
              <a:rPr lang="en-US" baseline="0" dirty="0"/>
              <a:t> needs to become more </a:t>
            </a:r>
            <a:r>
              <a:rPr lang="en-US" baseline="0" dirty="0" err="1"/>
              <a:t>reslient</a:t>
            </a:r>
            <a:r>
              <a:rPr lang="en-US" baseline="0" dirty="0"/>
              <a:t>.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4</a:t>
            </a:fld>
            <a:endParaRPr lang="en-US"/>
          </a:p>
        </p:txBody>
      </p:sp>
    </p:spTree>
    <p:extLst>
      <p:ext uri="{BB962C8B-B14F-4D97-AF65-F5344CB8AC3E}">
        <p14:creationId xmlns:p14="http://schemas.microsoft.com/office/powerpoint/2010/main" val="130726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a:t>
            </a:r>
          </a:p>
        </p:txBody>
      </p:sp>
      <p:sp>
        <p:nvSpPr>
          <p:cNvPr id="4" name="Slide Number Placeholder 3"/>
          <p:cNvSpPr>
            <a:spLocks noGrp="1"/>
          </p:cNvSpPr>
          <p:nvPr>
            <p:ph type="sldNum" sz="quarter" idx="10"/>
          </p:nvPr>
        </p:nvSpPr>
        <p:spPr/>
        <p:txBody>
          <a:bodyPr/>
          <a:lstStyle/>
          <a:p>
            <a:fld id="{A53689AA-5E31-F941-9872-CA6FB7BD03EF}" type="slidenum">
              <a:rPr lang="en-US" smtClean="0"/>
              <a:t>5</a:t>
            </a:fld>
            <a:endParaRPr lang="en-US"/>
          </a:p>
        </p:txBody>
      </p:sp>
    </p:spTree>
    <p:extLst>
      <p:ext uri="{BB962C8B-B14F-4D97-AF65-F5344CB8AC3E}">
        <p14:creationId xmlns:p14="http://schemas.microsoft.com/office/powerpoint/2010/main" val="32185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PROPERTY VALUE - THIS IS IN THE BACK OF THE WORKBOOKS</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6</a:t>
            </a:fld>
            <a:endParaRPr lang="en-US"/>
          </a:p>
        </p:txBody>
      </p:sp>
    </p:spTree>
    <p:extLst>
      <p:ext uri="{BB962C8B-B14F-4D97-AF65-F5344CB8AC3E}">
        <p14:creationId xmlns:p14="http://schemas.microsoft.com/office/powerpoint/2010/main" val="212442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point out</a:t>
            </a:r>
            <a:r>
              <a:rPr lang="en-US" baseline="0" dirty="0"/>
              <a:t> that the darker areas of blue that you see here are marshes and wetlands. Even though these places are flooding as a result of sea level rise, this will not directly affect the citizens of </a:t>
            </a:r>
            <a:r>
              <a:rPr lang="en-US" baseline="0" dirty="0" err="1"/>
              <a:t>Kingtown</a:t>
            </a:r>
            <a:r>
              <a:rPr lang="en-US" baseline="0" dirty="0"/>
              <a:t> because no one lives there. </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7</a:t>
            </a:fld>
            <a:endParaRPr lang="en-US"/>
          </a:p>
        </p:txBody>
      </p:sp>
    </p:spTree>
    <p:extLst>
      <p:ext uri="{BB962C8B-B14F-4D97-AF65-F5344CB8AC3E}">
        <p14:creationId xmlns:p14="http://schemas.microsoft.com/office/powerpoint/2010/main" val="180381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oyster beds along South Kingtown beach have sustained oyster harvesters for generations. In recent years, farmed oysters and mussels have provided a way for fishermen to embrace more sustainable practices, while providing ways for the city to promote economic development and tourism along the coastline.</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8</a:t>
            </a:fld>
            <a:endParaRPr lang="en-US"/>
          </a:p>
        </p:txBody>
      </p:sp>
    </p:spTree>
    <p:extLst>
      <p:ext uri="{BB962C8B-B14F-4D97-AF65-F5344CB8AC3E}">
        <p14:creationId xmlns:p14="http://schemas.microsoft.com/office/powerpoint/2010/main" val="1971113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neighborhood along the Eastern Sandbar is highly vulnerable to sea level rise. Property values are high here, because of the coastal views.</a:t>
            </a:r>
            <a:endParaRPr lang="en-US" dirty="0"/>
          </a:p>
        </p:txBody>
      </p:sp>
      <p:sp>
        <p:nvSpPr>
          <p:cNvPr id="4" name="Slide Number Placeholder 3"/>
          <p:cNvSpPr>
            <a:spLocks noGrp="1"/>
          </p:cNvSpPr>
          <p:nvPr>
            <p:ph type="sldNum" sz="quarter" idx="10"/>
          </p:nvPr>
        </p:nvSpPr>
        <p:spPr/>
        <p:txBody>
          <a:bodyPr/>
          <a:lstStyle/>
          <a:p>
            <a:fld id="{A53689AA-5E31-F941-9872-CA6FB7BD03EF}" type="slidenum">
              <a:rPr lang="en-US" smtClean="0"/>
              <a:t>9</a:t>
            </a:fld>
            <a:endParaRPr lang="en-US"/>
          </a:p>
        </p:txBody>
      </p:sp>
    </p:spTree>
    <p:extLst>
      <p:ext uri="{BB962C8B-B14F-4D97-AF65-F5344CB8AC3E}">
        <p14:creationId xmlns:p14="http://schemas.microsoft.com/office/powerpoint/2010/main" val="192006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D2A9E4-E353-4646-83F5-61BB3E98C13C}"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2A9E4-E353-4646-83F5-61BB3E98C13C}"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2A9E4-E353-4646-83F5-61BB3E98C13C}"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2A9E4-E353-4646-83F5-61BB3E98C13C}"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D2A9E4-E353-4646-83F5-61BB3E98C13C}" type="datetimeFigureOut">
              <a:rPr lang="en-US" smtClean="0"/>
              <a:t>5/15/18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D2A9E4-E353-4646-83F5-61BB3E98C13C}"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D2A9E4-E353-4646-83F5-61BB3E98C13C}" type="datetimeFigureOut">
              <a:rPr lang="en-US" smtClean="0"/>
              <a:t>5/15/18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D2A9E4-E353-4646-83F5-61BB3E98C13C}" type="datetimeFigureOut">
              <a:rPr lang="en-US" smtClean="0"/>
              <a:t>5/15/18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2A9E4-E353-4646-83F5-61BB3E98C13C}" type="datetimeFigureOut">
              <a:rPr lang="en-US" smtClean="0"/>
              <a:t>5/15/18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D2A9E4-E353-4646-83F5-61BB3E98C13C}"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D2A9E4-E353-4646-83F5-61BB3E98C13C}" type="datetimeFigureOut">
              <a:rPr lang="en-US" smtClean="0"/>
              <a:t>5/15/18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C5DC32-2B01-1647-8A9C-1163DA07E73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2A9E4-E353-4646-83F5-61BB3E98C13C}" type="datetimeFigureOut">
              <a:rPr lang="en-US" smtClean="0"/>
              <a:t>5/15/18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C5DC32-2B01-1647-8A9C-1163DA07E737}" type="slidenum">
              <a:rPr lang="en-US" smtClean="0"/>
              <a:t>‹#›</a:t>
            </a:fld>
            <a:endParaRPr lang="en-US"/>
          </a:p>
        </p:txBody>
      </p:sp>
    </p:spTree>
    <p:extLst>
      <p:ext uri="{BB962C8B-B14F-4D97-AF65-F5344CB8AC3E}">
        <p14:creationId xmlns:p14="http://schemas.microsoft.com/office/powerpoint/2010/main" val="290595232"/>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601203"/>
            <a:ext cx="8689976" cy="1655594"/>
          </a:xfrm>
        </p:spPr>
        <p:txBody>
          <a:bodyPr>
            <a:normAutofit/>
          </a:bodyPr>
          <a:lstStyle/>
          <a:p>
            <a:r>
              <a:rPr lang="en-US" dirty="0">
                <a:latin typeface="Arial" charset="0"/>
                <a:ea typeface="Arial" charset="0"/>
                <a:cs typeface="Arial" charset="0"/>
              </a:rPr>
              <a:t>Sea Level Rise</a:t>
            </a:r>
          </a:p>
        </p:txBody>
      </p:sp>
    </p:spTree>
    <p:extLst>
      <p:ext uri="{BB962C8B-B14F-4D97-AF65-F5344CB8AC3E}">
        <p14:creationId xmlns:p14="http://schemas.microsoft.com/office/powerpoint/2010/main" val="1082514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2" name="Picture 1"/>
          <p:cNvPicPr>
            <a:picLocks noChangeAspect="1"/>
          </p:cNvPicPr>
          <p:nvPr/>
        </p:nvPicPr>
        <p:blipFill rotWithShape="1">
          <a:blip r:embed="rId3"/>
          <a:srcRect l="6601" t="10723" r="401" b="839"/>
          <a:stretch/>
        </p:blipFill>
        <p:spPr>
          <a:xfrm>
            <a:off x="1917192" y="1325563"/>
            <a:ext cx="8357616" cy="5112894"/>
          </a:xfrm>
          <a:prstGeom prst="rect">
            <a:avLst/>
          </a:prstGeom>
        </p:spPr>
      </p:pic>
    </p:spTree>
    <p:extLst>
      <p:ext uri="{BB962C8B-B14F-4D97-AF65-F5344CB8AC3E}">
        <p14:creationId xmlns:p14="http://schemas.microsoft.com/office/powerpoint/2010/main" val="203251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2" name="Picture 1"/>
          <p:cNvPicPr>
            <a:picLocks noChangeAspect="1"/>
          </p:cNvPicPr>
          <p:nvPr/>
        </p:nvPicPr>
        <p:blipFill rotWithShape="1">
          <a:blip r:embed="rId3"/>
          <a:srcRect l="4414" t="7933" r="401" b="2929"/>
          <a:stretch/>
        </p:blipFill>
        <p:spPr>
          <a:xfrm>
            <a:off x="1917192" y="1325563"/>
            <a:ext cx="8357616" cy="4995357"/>
          </a:xfrm>
          <a:prstGeom prst="rect">
            <a:avLst/>
          </a:prstGeom>
        </p:spPr>
      </p:pic>
    </p:spTree>
    <p:extLst>
      <p:ext uri="{BB962C8B-B14F-4D97-AF65-F5344CB8AC3E}">
        <p14:creationId xmlns:p14="http://schemas.microsoft.com/office/powerpoint/2010/main" val="14750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2" name="Picture 1"/>
          <p:cNvPicPr>
            <a:picLocks noChangeAspect="1"/>
          </p:cNvPicPr>
          <p:nvPr/>
        </p:nvPicPr>
        <p:blipFill rotWithShape="1">
          <a:blip r:embed="rId3"/>
          <a:srcRect l="8790" t="9900" r="400" b="5694"/>
          <a:stretch/>
        </p:blipFill>
        <p:spPr>
          <a:xfrm>
            <a:off x="1917192" y="1325563"/>
            <a:ext cx="8357616" cy="5135403"/>
          </a:xfrm>
          <a:prstGeom prst="rect">
            <a:avLst/>
          </a:prstGeom>
        </p:spPr>
      </p:pic>
    </p:spTree>
    <p:extLst>
      <p:ext uri="{BB962C8B-B14F-4D97-AF65-F5344CB8AC3E}">
        <p14:creationId xmlns:p14="http://schemas.microsoft.com/office/powerpoint/2010/main" val="157822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2" name="Picture 1"/>
          <p:cNvPicPr>
            <a:picLocks noChangeAspect="1"/>
          </p:cNvPicPr>
          <p:nvPr/>
        </p:nvPicPr>
        <p:blipFill rotWithShape="1">
          <a:blip r:embed="rId3"/>
          <a:srcRect l="10976" t="917" r="403" b="779"/>
          <a:stretch/>
        </p:blipFill>
        <p:spPr>
          <a:xfrm>
            <a:off x="1917192" y="1015139"/>
            <a:ext cx="8357616" cy="5571744"/>
          </a:xfrm>
          <a:prstGeom prst="rect">
            <a:avLst/>
          </a:prstGeom>
        </p:spPr>
      </p:pic>
    </p:spTree>
    <p:extLst>
      <p:ext uri="{BB962C8B-B14F-4D97-AF65-F5344CB8AC3E}">
        <p14:creationId xmlns:p14="http://schemas.microsoft.com/office/powerpoint/2010/main" val="199860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92539" cy="1325563"/>
          </a:xfrm>
        </p:spPr>
        <p:txBody>
          <a:bodyPr/>
          <a:lstStyle/>
          <a:p>
            <a:r>
              <a:rPr lang="en-US" dirty="0" err="1"/>
              <a:t>Kingtown’s</a:t>
            </a:r>
            <a:r>
              <a:rPr lang="en-US" dirty="0"/>
              <a:t> Possible Resilience Strategies</a:t>
            </a:r>
          </a:p>
        </p:txBody>
      </p:sp>
      <p:pic>
        <p:nvPicPr>
          <p:cNvPr id="5" name="Picture 4">
            <a:extLst>
              <a:ext uri="{FF2B5EF4-FFF2-40B4-BE49-F238E27FC236}">
                <a16:creationId xmlns:a16="http://schemas.microsoft.com/office/drawing/2014/main" id="{712A1362-4B3D-F447-B100-9C8F7B6D6643}"/>
              </a:ext>
            </a:extLst>
          </p:cNvPr>
          <p:cNvPicPr>
            <a:picLocks noChangeAspect="1"/>
          </p:cNvPicPr>
          <p:nvPr/>
        </p:nvPicPr>
        <p:blipFill>
          <a:blip r:embed="rId3"/>
          <a:stretch>
            <a:fillRect/>
          </a:stretch>
        </p:blipFill>
        <p:spPr>
          <a:xfrm>
            <a:off x="2283409" y="1481540"/>
            <a:ext cx="7802118" cy="5033306"/>
          </a:xfrm>
          <a:prstGeom prst="rect">
            <a:avLst/>
          </a:prstGeom>
        </p:spPr>
      </p:pic>
    </p:spTree>
    <p:extLst>
      <p:ext uri="{BB962C8B-B14F-4D97-AF65-F5344CB8AC3E}">
        <p14:creationId xmlns:p14="http://schemas.microsoft.com/office/powerpoint/2010/main" val="36474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746" r="16013"/>
          <a:stretch/>
        </p:blipFill>
        <p:spPr>
          <a:xfrm>
            <a:off x="9576420" y="2712556"/>
            <a:ext cx="2286000" cy="1721893"/>
          </a:xfrm>
          <a:prstGeom prst="rect">
            <a:avLst/>
          </a:prstGeom>
        </p:spPr>
      </p:pic>
      <p:sp>
        <p:nvSpPr>
          <p:cNvPr id="4" name="Title 1"/>
          <p:cNvSpPr>
            <a:spLocks noGrp="1"/>
          </p:cNvSpPr>
          <p:nvPr>
            <p:ph type="title"/>
          </p:nvPr>
        </p:nvSpPr>
        <p:spPr>
          <a:xfrm>
            <a:off x="0" y="263567"/>
            <a:ext cx="12192000" cy="1325563"/>
          </a:xfrm>
        </p:spPr>
        <p:txBody>
          <a:bodyPr/>
          <a:lstStyle/>
          <a:p>
            <a:pPr algn="ctr"/>
            <a:r>
              <a:rPr lang="en-US" dirty="0"/>
              <a:t>Resilience for </a:t>
            </a:r>
            <a:r>
              <a:rPr lang="en-US" dirty="0" err="1"/>
              <a:t>Kingtown</a:t>
            </a:r>
            <a:endParaRPr lang="en-US" dirty="0"/>
          </a:p>
        </p:txBody>
      </p:sp>
      <p:sp>
        <p:nvSpPr>
          <p:cNvPr id="5" name="Rectangle 4"/>
          <p:cNvSpPr/>
          <p:nvPr/>
        </p:nvSpPr>
        <p:spPr>
          <a:xfrm>
            <a:off x="930165" y="5284605"/>
            <a:ext cx="6821615" cy="830997"/>
          </a:xfrm>
          <a:prstGeom prst="rect">
            <a:avLst/>
          </a:prstGeom>
        </p:spPr>
        <p:txBody>
          <a:bodyPr wrap="square">
            <a:spAutoFit/>
          </a:bodyPr>
          <a:lstStyle/>
          <a:p>
            <a:r>
              <a:rPr lang="en-US" sz="2400" dirty="0"/>
              <a:t>Step 4: Implement and Explore Your Resilience Plan</a:t>
            </a:r>
          </a:p>
        </p:txBody>
      </p:sp>
      <p:sp>
        <p:nvSpPr>
          <p:cNvPr id="12" name="Rectangle 11"/>
          <p:cNvSpPr/>
          <p:nvPr/>
        </p:nvSpPr>
        <p:spPr>
          <a:xfrm>
            <a:off x="930165" y="2005708"/>
            <a:ext cx="6936827" cy="461665"/>
          </a:xfrm>
          <a:prstGeom prst="rect">
            <a:avLst/>
          </a:prstGeom>
        </p:spPr>
        <p:txBody>
          <a:bodyPr wrap="square">
            <a:spAutoFit/>
          </a:bodyPr>
          <a:lstStyle/>
          <a:p>
            <a:r>
              <a:rPr lang="en-US" sz="2400" dirty="0">
                <a:ea typeface="Calibri" charset="0"/>
                <a:cs typeface="Times New Roman" charset="0"/>
              </a:rPr>
              <a:t>Step 1: Consider Stakeholder Perspectives</a:t>
            </a:r>
          </a:p>
        </p:txBody>
      </p:sp>
      <p:sp>
        <p:nvSpPr>
          <p:cNvPr id="13" name="Rectangle 12"/>
          <p:cNvSpPr/>
          <p:nvPr/>
        </p:nvSpPr>
        <p:spPr>
          <a:xfrm>
            <a:off x="930165" y="3090063"/>
            <a:ext cx="5707517" cy="461665"/>
          </a:xfrm>
          <a:prstGeom prst="rect">
            <a:avLst/>
          </a:prstGeom>
        </p:spPr>
        <p:txBody>
          <a:bodyPr wrap="square">
            <a:spAutoFit/>
          </a:bodyPr>
          <a:lstStyle/>
          <a:p>
            <a:r>
              <a:rPr lang="en-US" sz="2400" dirty="0"/>
              <a:t>Step 2: Prioritize Stakeholder Values</a:t>
            </a:r>
          </a:p>
        </p:txBody>
      </p:sp>
      <p:sp>
        <p:nvSpPr>
          <p:cNvPr id="14" name="Rectangle 13"/>
          <p:cNvSpPr/>
          <p:nvPr/>
        </p:nvSpPr>
        <p:spPr>
          <a:xfrm>
            <a:off x="930165" y="4187334"/>
            <a:ext cx="5748281" cy="461665"/>
          </a:xfrm>
          <a:prstGeom prst="rect">
            <a:avLst/>
          </a:prstGeom>
        </p:spPr>
        <p:txBody>
          <a:bodyPr wrap="square">
            <a:spAutoFit/>
          </a:bodyPr>
          <a:lstStyle/>
          <a:p>
            <a:r>
              <a:rPr lang="en-US" sz="2400" dirty="0"/>
              <a:t>Step 3: Make your Resilience Plan</a:t>
            </a:r>
          </a:p>
        </p:txBody>
      </p:sp>
      <p:pic>
        <p:nvPicPr>
          <p:cNvPr id="2" name="Picture 1"/>
          <p:cNvPicPr>
            <a:picLocks noChangeAspect="1"/>
          </p:cNvPicPr>
          <p:nvPr/>
        </p:nvPicPr>
        <p:blipFill>
          <a:blip r:embed="rId4"/>
          <a:stretch>
            <a:fillRect/>
          </a:stretch>
        </p:blipFill>
        <p:spPr>
          <a:xfrm>
            <a:off x="7407880" y="2067460"/>
            <a:ext cx="2079139" cy="1783080"/>
          </a:xfrm>
          <a:prstGeom prst="rect">
            <a:avLst/>
          </a:prstGeom>
        </p:spPr>
      </p:pic>
      <p:pic>
        <p:nvPicPr>
          <p:cNvPr id="6" name="Picture 5"/>
          <p:cNvPicPr>
            <a:picLocks noChangeAspect="1"/>
          </p:cNvPicPr>
          <p:nvPr/>
        </p:nvPicPr>
        <p:blipFill>
          <a:blip r:embed="rId5"/>
          <a:stretch>
            <a:fillRect/>
          </a:stretch>
        </p:blipFill>
        <p:spPr>
          <a:xfrm>
            <a:off x="8354089" y="3935311"/>
            <a:ext cx="2348041" cy="1828800"/>
          </a:xfrm>
          <a:prstGeom prst="rect">
            <a:avLst/>
          </a:prstGeom>
        </p:spPr>
      </p:pic>
    </p:spTree>
    <p:extLst>
      <p:ext uri="{BB962C8B-B14F-4D97-AF65-F5344CB8AC3E}">
        <p14:creationId xmlns:p14="http://schemas.microsoft.com/office/powerpoint/2010/main" val="63746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69" y="2549440"/>
            <a:ext cx="5300134" cy="3388952"/>
          </a:xfrm>
          <a:prstGeom prst="rect">
            <a:avLst/>
          </a:prstGeom>
        </p:spPr>
      </p:pic>
      <p:sp>
        <p:nvSpPr>
          <p:cNvPr id="2" name="Title 1"/>
          <p:cNvSpPr>
            <a:spLocks noGrp="1"/>
          </p:cNvSpPr>
          <p:nvPr>
            <p:ph type="title"/>
          </p:nvPr>
        </p:nvSpPr>
        <p:spPr>
          <a:xfrm>
            <a:off x="2231136" y="270425"/>
            <a:ext cx="7729728" cy="1188720"/>
          </a:xfrm>
        </p:spPr>
        <p:txBody>
          <a:bodyPr/>
          <a:lstStyle/>
          <a:p>
            <a:pPr algn="ctr"/>
            <a:r>
              <a:rPr lang="en-US" dirty="0"/>
              <a:t>Resilience for </a:t>
            </a:r>
            <a:r>
              <a:rPr lang="en-US" dirty="0" err="1"/>
              <a:t>Kingtown</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732" y="2540862"/>
            <a:ext cx="5300133" cy="3406107"/>
          </a:xfrm>
          <a:prstGeom prst="rect">
            <a:avLst/>
          </a:prstGeom>
        </p:spPr>
      </p:pic>
      <p:cxnSp>
        <p:nvCxnSpPr>
          <p:cNvPr id="7" name="Straight Arrow Connector 6"/>
          <p:cNvCxnSpPr/>
          <p:nvPr/>
        </p:nvCxnSpPr>
        <p:spPr>
          <a:xfrm>
            <a:off x="5672667" y="4267200"/>
            <a:ext cx="8128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3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Table Introductions &amp; Overview</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2</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69629"/>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102 minutes remaining</a:t>
            </a:r>
          </a:p>
        </p:txBody>
      </p:sp>
    </p:spTree>
    <p:extLst>
      <p:ext uri="{BB962C8B-B14F-4D97-AF65-F5344CB8AC3E}">
        <p14:creationId xmlns:p14="http://schemas.microsoft.com/office/powerpoint/2010/main" val="713767720"/>
      </p:ext>
    </p:extLst>
  </p:cSld>
  <p:clrMapOvr>
    <a:masterClrMapping/>
  </p:clrMapOvr>
  <mc:AlternateContent xmlns:mc="http://schemas.openxmlformats.org/markup-compatibility/2006" xmlns:p14="http://schemas.microsoft.com/office/powerpoint/2010/main">
    <mc:Choice Requires="p14">
      <p:transition spd="slow" p14:dur="2000" advTm="120000"/>
    </mc:Choice>
    <mc:Fallback xmlns="">
      <p:transition spd="slow" advTm="1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1: Consider Stakeholder Perspectives</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7" name="TextBox 6">
            <a:extLst>
              <a:ext uri="{FF2B5EF4-FFF2-40B4-BE49-F238E27FC236}">
                <a16:creationId xmlns:a16="http://schemas.microsoft.com/office/drawing/2014/main" id="{44E48B65-6F75-6249-A621-2230B85E0C67}"/>
              </a:ext>
            </a:extLst>
          </p:cNvPr>
          <p:cNvSpPr txBox="1"/>
          <p:nvPr/>
        </p:nvSpPr>
        <p:spPr>
          <a:xfrm>
            <a:off x="4481903" y="5669629"/>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100 minutes remaining</a:t>
            </a:r>
          </a:p>
        </p:txBody>
      </p:sp>
    </p:spTree>
    <p:extLst>
      <p:ext uri="{BB962C8B-B14F-4D97-AF65-F5344CB8AC3E}">
        <p14:creationId xmlns:p14="http://schemas.microsoft.com/office/powerpoint/2010/main" val="320072748"/>
      </p:ext>
    </p:extLst>
  </p:cSld>
  <p:clrMapOvr>
    <a:masterClrMapping/>
  </p:clrMapOvr>
  <mc:AlternateContent xmlns:mc="http://schemas.openxmlformats.org/markup-compatibility/2006" xmlns:p14="http://schemas.microsoft.com/office/powerpoint/2010/main">
    <mc:Choice Requires="p14">
      <p:transition spd="slow" p14:dur="2000" advTm="480000"/>
    </mc:Choice>
    <mc:Fallback xmlns="">
      <p:transition spd="slow" advTm="48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1: Consider Stakeholder Perspectives</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4E53B116-5392-3949-977B-2C5169C8B22E}"/>
              </a:ext>
            </a:extLst>
          </p:cNvPr>
          <p:cNvSpPr txBox="1"/>
          <p:nvPr/>
        </p:nvSpPr>
        <p:spPr>
          <a:xfrm>
            <a:off x="4481903" y="5669629"/>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90  minutes remaining</a:t>
            </a:r>
          </a:p>
        </p:txBody>
      </p:sp>
    </p:spTree>
    <p:extLst>
      <p:ext uri="{BB962C8B-B14F-4D97-AF65-F5344CB8AC3E}">
        <p14:creationId xmlns:p14="http://schemas.microsoft.com/office/powerpoint/2010/main" val="229215155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199" y="397923"/>
            <a:ext cx="9332843" cy="1053189"/>
          </a:xfrm>
        </p:spPr>
        <p:txBody>
          <a:bodyPr>
            <a:normAutofit/>
          </a:bodyPr>
          <a:lstStyle/>
          <a:p>
            <a:r>
              <a:rPr lang="en-US" dirty="0"/>
              <a:t>Welcome to </a:t>
            </a:r>
            <a:r>
              <a:rPr lang="en-US" dirty="0" err="1"/>
              <a:t>Kingtown</a:t>
            </a:r>
            <a:r>
              <a:rPr lang="en-US" dirty="0"/>
              <a:t>!</a:t>
            </a:r>
          </a:p>
        </p:txBody>
      </p:sp>
      <p:sp>
        <p:nvSpPr>
          <p:cNvPr id="3" name="Subtitle 2"/>
          <p:cNvSpPr>
            <a:spLocks noGrp="1"/>
          </p:cNvSpPr>
          <p:nvPr>
            <p:ph type="subTitle" idx="1"/>
          </p:nvPr>
        </p:nvSpPr>
        <p:spPr>
          <a:xfrm>
            <a:off x="2865813" y="5979636"/>
            <a:ext cx="6801612" cy="1239894"/>
          </a:xfrm>
        </p:spPr>
        <p:txBody>
          <a:bodyPr/>
          <a:lstStyle/>
          <a:p>
            <a:r>
              <a:rPr lang="en-US"/>
              <a:t>Session 1</a:t>
            </a:r>
            <a:r>
              <a:rPr lang="en-US" dirty="0"/>
              <a:t>: Sea Level Rise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314" y="1775143"/>
            <a:ext cx="5234609" cy="3880461"/>
          </a:xfrm>
          <a:prstGeom prst="rect">
            <a:avLst/>
          </a:prstGeom>
        </p:spPr>
      </p:pic>
    </p:spTree>
    <p:extLst>
      <p:ext uri="{BB962C8B-B14F-4D97-AF65-F5344CB8AC3E}">
        <p14:creationId xmlns:p14="http://schemas.microsoft.com/office/powerpoint/2010/main" val="1954133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Stakeholder Values</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25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85 minutes remaining</a:t>
            </a:r>
          </a:p>
        </p:txBody>
      </p:sp>
    </p:spTree>
    <p:extLst>
      <p:ext uri="{BB962C8B-B14F-4D97-AF65-F5344CB8AC3E}">
        <p14:creationId xmlns:p14="http://schemas.microsoft.com/office/powerpoint/2010/main" val="331772085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a:t>
            </a:r>
            <a:r>
              <a:rPr lang="en-US">
                <a:solidFill>
                  <a:schemeClr val="bg1"/>
                </a:solidFill>
                <a:latin typeface="Franklin Gothic Book" charset="0"/>
                <a:ea typeface="Franklin Gothic Book" charset="0"/>
                <a:cs typeface="Franklin Gothic Book" charset="0"/>
              </a:rPr>
              <a:t>Stakeholder Values</a:t>
            </a:r>
            <a:endParaRPr lang="en-US" dirty="0">
              <a:solidFill>
                <a:schemeClr val="bg1"/>
              </a:solidFill>
              <a:latin typeface="Franklin Gothic Book" charset="0"/>
              <a:ea typeface="Franklin Gothic Book" charset="0"/>
              <a:cs typeface="Franklin Gothic Book" charset="0"/>
            </a:endParaRP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20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08CB52E7-8AFD-FC47-912D-A9145E81EDFE}"/>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80 minutes remaining</a:t>
            </a:r>
          </a:p>
        </p:txBody>
      </p:sp>
    </p:spTree>
    <p:extLst>
      <p:ext uri="{BB962C8B-B14F-4D97-AF65-F5344CB8AC3E}">
        <p14:creationId xmlns:p14="http://schemas.microsoft.com/office/powerpoint/2010/main" val="103874920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a:t>
            </a:r>
            <a:r>
              <a:rPr lang="en-US">
                <a:solidFill>
                  <a:schemeClr val="bg1"/>
                </a:solidFill>
                <a:latin typeface="Franklin Gothic Book" charset="0"/>
                <a:ea typeface="Franklin Gothic Book" charset="0"/>
                <a:cs typeface="Franklin Gothic Book" charset="0"/>
              </a:rPr>
              <a:t>Stakeholder Values</a:t>
            </a:r>
            <a:endParaRPr lang="en-US" dirty="0">
              <a:solidFill>
                <a:schemeClr val="bg1"/>
              </a:solidFill>
              <a:latin typeface="Franklin Gothic Book" charset="0"/>
              <a:ea typeface="Franklin Gothic Book" charset="0"/>
              <a:cs typeface="Franklin Gothic Book" charset="0"/>
            </a:endParaRP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73981B1A-7155-604F-9FBA-9C9A8B856766}"/>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75 minutes remaining</a:t>
            </a:r>
          </a:p>
        </p:txBody>
      </p:sp>
    </p:spTree>
    <p:extLst>
      <p:ext uri="{BB962C8B-B14F-4D97-AF65-F5344CB8AC3E}">
        <p14:creationId xmlns:p14="http://schemas.microsoft.com/office/powerpoint/2010/main" val="243582708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a:t>
            </a:r>
            <a:r>
              <a:rPr lang="en-US">
                <a:solidFill>
                  <a:schemeClr val="bg1"/>
                </a:solidFill>
                <a:latin typeface="Franklin Gothic Book" charset="0"/>
                <a:ea typeface="Franklin Gothic Book" charset="0"/>
                <a:cs typeface="Franklin Gothic Book" charset="0"/>
              </a:rPr>
              <a:t>Stakeholder Values</a:t>
            </a:r>
            <a:endParaRPr lang="en-US" dirty="0">
              <a:solidFill>
                <a:schemeClr val="bg1"/>
              </a:solidFill>
              <a:latin typeface="Franklin Gothic Book" charset="0"/>
              <a:ea typeface="Franklin Gothic Book" charset="0"/>
              <a:cs typeface="Franklin Gothic Book" charset="0"/>
            </a:endParaRP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70 minutes remaining</a:t>
            </a:r>
          </a:p>
        </p:txBody>
      </p:sp>
    </p:spTree>
    <p:extLst>
      <p:ext uri="{BB962C8B-B14F-4D97-AF65-F5344CB8AC3E}">
        <p14:creationId xmlns:p14="http://schemas.microsoft.com/office/powerpoint/2010/main" val="3835889861"/>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2: Prioritize Stakeholder Values</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65 minutes remaining</a:t>
            </a:r>
          </a:p>
        </p:txBody>
      </p:sp>
    </p:spTree>
    <p:extLst>
      <p:ext uri="{BB962C8B-B14F-4D97-AF65-F5344CB8AC3E}">
        <p14:creationId xmlns:p14="http://schemas.microsoft.com/office/powerpoint/2010/main" val="246085259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20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60 minutes remaining</a:t>
            </a:r>
          </a:p>
        </p:txBody>
      </p:sp>
    </p:spTree>
    <p:extLst>
      <p:ext uri="{BB962C8B-B14F-4D97-AF65-F5344CB8AC3E}">
        <p14:creationId xmlns:p14="http://schemas.microsoft.com/office/powerpoint/2010/main" val="101641435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7" name="TextBox 6">
            <a:extLst>
              <a:ext uri="{FF2B5EF4-FFF2-40B4-BE49-F238E27FC236}">
                <a16:creationId xmlns:a16="http://schemas.microsoft.com/office/drawing/2014/main" id="{8BDF630C-8D57-B246-80A3-AB4034F4579B}"/>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55 minutes remaining</a:t>
            </a:r>
          </a:p>
        </p:txBody>
      </p:sp>
    </p:spTree>
    <p:extLst>
      <p:ext uri="{BB962C8B-B14F-4D97-AF65-F5344CB8AC3E}">
        <p14:creationId xmlns:p14="http://schemas.microsoft.com/office/powerpoint/2010/main" val="80639072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1B1F7506-DE11-8441-8690-8CBB1582ED25}"/>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 50 minutes remaining</a:t>
            </a:r>
          </a:p>
        </p:txBody>
      </p:sp>
    </p:spTree>
    <p:extLst>
      <p:ext uri="{BB962C8B-B14F-4D97-AF65-F5344CB8AC3E}">
        <p14:creationId xmlns:p14="http://schemas.microsoft.com/office/powerpoint/2010/main" val="3532898158"/>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3: Make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0E91C8AF-5E67-6C4D-8BF0-D0530640AF57}"/>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 45 minutes remaining</a:t>
            </a:r>
          </a:p>
        </p:txBody>
      </p:sp>
    </p:spTree>
    <p:extLst>
      <p:ext uri="{BB962C8B-B14F-4D97-AF65-F5344CB8AC3E}">
        <p14:creationId xmlns:p14="http://schemas.microsoft.com/office/powerpoint/2010/main" val="3896634080"/>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4: Implement and Explore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6" name="TextBox 5">
            <a:extLst>
              <a:ext uri="{FF2B5EF4-FFF2-40B4-BE49-F238E27FC236}">
                <a16:creationId xmlns:a16="http://schemas.microsoft.com/office/drawing/2014/main" id="{59B15E28-22CE-144C-BEC4-63012D8ACFE4}"/>
              </a:ext>
            </a:extLst>
          </p:cNvPr>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 40 minutes remaining</a:t>
            </a:r>
          </a:p>
        </p:txBody>
      </p:sp>
    </p:spTree>
    <p:extLst>
      <p:ext uri="{BB962C8B-B14F-4D97-AF65-F5344CB8AC3E}">
        <p14:creationId xmlns:p14="http://schemas.microsoft.com/office/powerpoint/2010/main" val="183922950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79" y="1950205"/>
            <a:ext cx="5613823" cy="3928642"/>
          </a:xfrm>
          <a:prstGeom prst="rect">
            <a:avLst/>
          </a:prstGeom>
        </p:spPr>
      </p:pic>
      <p:sp>
        <p:nvSpPr>
          <p:cNvPr id="5" name="TextBox 4"/>
          <p:cNvSpPr txBox="1"/>
          <p:nvPr/>
        </p:nvSpPr>
        <p:spPr>
          <a:xfrm flipH="1">
            <a:off x="-516837" y="6138364"/>
            <a:ext cx="5961681" cy="307777"/>
          </a:xfrm>
          <a:prstGeom prst="rect">
            <a:avLst/>
          </a:prstGeom>
          <a:noFill/>
        </p:spPr>
        <p:txBody>
          <a:bodyPr wrap="square" rtlCol="0">
            <a:spAutoFit/>
          </a:bodyPr>
          <a:lstStyle/>
          <a:p>
            <a:pPr algn="ctr"/>
            <a:r>
              <a:rPr lang="en-US" sz="1400" i="1"/>
              <a:t>Global Sea </a:t>
            </a:r>
            <a:r>
              <a:rPr lang="en-US" sz="1400" i="1" dirty="0"/>
              <a:t>Level Change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144" y="2406962"/>
            <a:ext cx="6338464" cy="3015126"/>
          </a:xfrm>
          <a:prstGeom prst="rect">
            <a:avLst/>
          </a:prstGeom>
        </p:spPr>
      </p:pic>
      <p:sp>
        <p:nvSpPr>
          <p:cNvPr id="9" name="TextBox 8"/>
          <p:cNvSpPr txBox="1"/>
          <p:nvPr/>
        </p:nvSpPr>
        <p:spPr>
          <a:xfrm flipH="1">
            <a:off x="6041927" y="5571070"/>
            <a:ext cx="5961681" cy="307777"/>
          </a:xfrm>
          <a:prstGeom prst="rect">
            <a:avLst/>
          </a:prstGeom>
          <a:noFill/>
        </p:spPr>
        <p:txBody>
          <a:bodyPr wrap="square" rtlCol="0">
            <a:spAutoFit/>
          </a:bodyPr>
          <a:lstStyle/>
          <a:p>
            <a:pPr algn="ctr"/>
            <a:r>
              <a:rPr lang="en-US" sz="1400" i="1" dirty="0" err="1"/>
              <a:t>Kingtown</a:t>
            </a:r>
            <a:r>
              <a:rPr lang="en-US" sz="1400" i="1" dirty="0"/>
              <a:t> Sea Level Change</a:t>
            </a:r>
          </a:p>
        </p:txBody>
      </p:sp>
      <p:sp>
        <p:nvSpPr>
          <p:cNvPr id="6" name="Title 4"/>
          <p:cNvSpPr>
            <a:spLocks noGrp="1"/>
          </p:cNvSpPr>
          <p:nvPr>
            <p:ph type="title"/>
          </p:nvPr>
        </p:nvSpPr>
        <p:spPr>
          <a:xfrm>
            <a:off x="838200" y="365125"/>
            <a:ext cx="10515600" cy="1325563"/>
          </a:xfrm>
        </p:spPr>
        <p:txBody>
          <a:bodyPr>
            <a:normAutofit/>
          </a:bodyPr>
          <a:lstStyle/>
          <a:p>
            <a:pPr algn="ctr"/>
            <a:r>
              <a:rPr lang="en-US" sz="3600" dirty="0"/>
              <a:t>Around the world, sea levels are rising at an alarming rate.</a:t>
            </a:r>
          </a:p>
        </p:txBody>
      </p:sp>
    </p:spTree>
    <p:extLst>
      <p:ext uri="{BB962C8B-B14F-4D97-AF65-F5344CB8AC3E}">
        <p14:creationId xmlns:p14="http://schemas.microsoft.com/office/powerpoint/2010/main" val="2251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4: Implement and Explore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35 minutes remaining</a:t>
            </a:r>
          </a:p>
        </p:txBody>
      </p:sp>
    </p:spTree>
    <p:extLst>
      <p:ext uri="{BB962C8B-B14F-4D97-AF65-F5344CB8AC3E}">
        <p14:creationId xmlns:p14="http://schemas.microsoft.com/office/powerpoint/2010/main" val="264655650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5: Re-Evaluate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30 minutes remaining</a:t>
            </a:r>
          </a:p>
        </p:txBody>
      </p:sp>
    </p:spTree>
    <p:extLst>
      <p:ext uri="{BB962C8B-B14F-4D97-AF65-F5344CB8AC3E}">
        <p14:creationId xmlns:p14="http://schemas.microsoft.com/office/powerpoint/2010/main" val="214861256"/>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5: Re-Evaluate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25 minutes remaining</a:t>
            </a:r>
          </a:p>
        </p:txBody>
      </p:sp>
    </p:spTree>
    <p:extLst>
      <p:ext uri="{BB962C8B-B14F-4D97-AF65-F5344CB8AC3E}">
        <p14:creationId xmlns:p14="http://schemas.microsoft.com/office/powerpoint/2010/main" val="751172445"/>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6: Explore Your New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20 minutes remaining</a:t>
            </a:r>
          </a:p>
        </p:txBody>
      </p:sp>
    </p:spTree>
    <p:extLst>
      <p:ext uri="{BB962C8B-B14F-4D97-AF65-F5344CB8AC3E}">
        <p14:creationId xmlns:p14="http://schemas.microsoft.com/office/powerpoint/2010/main" val="3408957783"/>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6: Explore Your New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15 minutes remaining</a:t>
            </a:r>
          </a:p>
        </p:txBody>
      </p:sp>
    </p:spTree>
    <p:extLst>
      <p:ext uri="{BB962C8B-B14F-4D97-AF65-F5344CB8AC3E}">
        <p14:creationId xmlns:p14="http://schemas.microsoft.com/office/powerpoint/2010/main" val="281031936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766" y="1786267"/>
            <a:ext cx="10515600" cy="1325563"/>
          </a:xfrm>
        </p:spPr>
        <p:txBody>
          <a:bodyPr>
            <a:noAutofit/>
          </a:bodyPr>
          <a:lstStyle/>
          <a:p>
            <a:pPr algn="ctr"/>
            <a:r>
              <a:rPr lang="en-US" sz="9600" dirty="0">
                <a:solidFill>
                  <a:schemeClr val="bg1"/>
                </a:solidFill>
                <a:latin typeface="Franklin Gothic Book" charset="0"/>
                <a:ea typeface="Franklin Gothic Book" charset="0"/>
                <a:cs typeface="Franklin Gothic Book" charset="0"/>
              </a:rPr>
              <a:t>Time’s up!</a:t>
            </a:r>
          </a:p>
        </p:txBody>
      </p:sp>
      <p:sp>
        <p:nvSpPr>
          <p:cNvPr id="4" name="TextBox 3"/>
          <p:cNvSpPr txBox="1"/>
          <p:nvPr/>
        </p:nvSpPr>
        <p:spPr>
          <a:xfrm>
            <a:off x="2881803" y="3971835"/>
            <a:ext cx="6365527" cy="1015663"/>
          </a:xfrm>
          <a:prstGeom prst="rect">
            <a:avLst/>
          </a:prstGeom>
          <a:noFill/>
        </p:spPr>
        <p:txBody>
          <a:bodyPr wrap="square" rtlCol="0">
            <a:spAutoFit/>
          </a:bodyPr>
          <a:lstStyle/>
          <a:p>
            <a:pPr algn="ctr"/>
            <a:r>
              <a:rPr lang="en-US" sz="2000" dirty="0"/>
              <a:t>Please make sure all of your pieces are taped down on your board and that you write down your final plan in the space provided on the board. </a:t>
            </a:r>
          </a:p>
        </p:txBody>
      </p:sp>
    </p:spTree>
    <p:extLst>
      <p:ext uri="{BB962C8B-B14F-4D97-AF65-F5344CB8AC3E}">
        <p14:creationId xmlns:p14="http://schemas.microsoft.com/office/powerpoint/2010/main" val="3975258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7: Share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10</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10 minutes remaining</a:t>
            </a:r>
          </a:p>
        </p:txBody>
      </p:sp>
    </p:spTree>
    <p:extLst>
      <p:ext uri="{BB962C8B-B14F-4D97-AF65-F5344CB8AC3E}">
        <p14:creationId xmlns:p14="http://schemas.microsoft.com/office/powerpoint/2010/main" val="1902197304"/>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bg1"/>
                </a:solidFill>
                <a:latin typeface="Franklin Gothic Book" charset="0"/>
                <a:ea typeface="Franklin Gothic Book" charset="0"/>
                <a:cs typeface="Franklin Gothic Book" charset="0"/>
              </a:rPr>
              <a:t>Step 7: Share Your Resilience Plan</a:t>
            </a:r>
          </a:p>
        </p:txBody>
      </p:sp>
      <p:sp>
        <p:nvSpPr>
          <p:cNvPr id="4" name="Content Placeholder 2"/>
          <p:cNvSpPr>
            <a:spLocks noGrp="1"/>
          </p:cNvSpPr>
          <p:nvPr>
            <p:ph idx="1"/>
          </p:nvPr>
        </p:nvSpPr>
        <p:spPr>
          <a:xfrm>
            <a:off x="4481903" y="2367093"/>
            <a:ext cx="3228194" cy="2894456"/>
          </a:xfrm>
          <a:ln w="76200">
            <a:solidFill>
              <a:schemeClr val="accent6">
                <a:lumMod val="40000"/>
                <a:lumOff val="60000"/>
              </a:schemeClr>
            </a:solidFill>
          </a:ln>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800" dirty="0">
                <a:solidFill>
                  <a:schemeClr val="bg1"/>
                </a:solidFill>
                <a:latin typeface="Franklin Gothic Book" charset="0"/>
                <a:ea typeface="Franklin Gothic Book" charset="0"/>
                <a:cs typeface="Franklin Gothic Book" charset="0"/>
              </a:rPr>
              <a:t>5</a:t>
            </a:r>
          </a:p>
          <a:p>
            <a:pPr marL="0" marR="0" lvl="0" indent="0" algn="ctr" defTabSz="914400" eaLnBrk="1" fontAlgn="auto" latinLnBrk="0" hangingPunct="1">
              <a:lnSpc>
                <a:spcPct val="100000"/>
              </a:lnSpc>
              <a:spcBef>
                <a:spcPts val="0"/>
              </a:spcBef>
              <a:spcAft>
                <a:spcPts val="0"/>
              </a:spcAft>
              <a:buClrTx/>
              <a:buSzTx/>
              <a:buFontTx/>
              <a:buNone/>
              <a:tabLst/>
              <a:defRPr/>
            </a:pPr>
            <a:r>
              <a:rPr lang="en-US" sz="5400" dirty="0">
                <a:solidFill>
                  <a:schemeClr val="bg1"/>
                </a:solidFill>
                <a:latin typeface="Franklin Gothic Book" charset="0"/>
                <a:ea typeface="Franklin Gothic Book" charset="0"/>
                <a:cs typeface="Franklin Gothic Book" charset="0"/>
              </a:rPr>
              <a:t>minutes</a:t>
            </a:r>
          </a:p>
        </p:txBody>
      </p:sp>
      <p:sp>
        <p:nvSpPr>
          <p:cNvPr id="5" name="TextBox 4"/>
          <p:cNvSpPr txBox="1"/>
          <p:nvPr/>
        </p:nvSpPr>
        <p:spPr>
          <a:xfrm>
            <a:off x="4481903" y="5645566"/>
            <a:ext cx="3186720" cy="400110"/>
          </a:xfrm>
          <a:prstGeom prst="rect">
            <a:avLst/>
          </a:prstGeom>
          <a:noFill/>
        </p:spPr>
        <p:txBody>
          <a:bodyPr wrap="square" rtlCol="0">
            <a:spAutoFit/>
          </a:bodyPr>
          <a:lstStyle/>
          <a:p>
            <a:pPr algn="ctr"/>
            <a:r>
              <a:rPr lang="en-US" sz="2000" dirty="0">
                <a:solidFill>
                  <a:schemeClr val="bg1"/>
                </a:solidFill>
                <a:latin typeface="Franklin Gothic Book" charset="0"/>
                <a:ea typeface="Franklin Gothic Book" charset="0"/>
                <a:cs typeface="Franklin Gothic Book" charset="0"/>
              </a:rPr>
              <a:t>5 minutes remaining</a:t>
            </a:r>
          </a:p>
        </p:txBody>
      </p:sp>
    </p:spTree>
    <p:extLst>
      <p:ext uri="{BB962C8B-B14F-4D97-AF65-F5344CB8AC3E}">
        <p14:creationId xmlns:p14="http://schemas.microsoft.com/office/powerpoint/2010/main" val="1737229147"/>
      </p:ext>
    </p:extLst>
  </p:cSld>
  <p:clrMapOvr>
    <a:masterClrMapping/>
  </p:clrMapOvr>
  <mc:AlternateContent xmlns:mc="http://schemas.openxmlformats.org/markup-compatibility/2006" xmlns:p14="http://schemas.microsoft.com/office/powerpoint/2010/main">
    <mc:Choice Requires="p14">
      <p:transition spd="slow" p14:dur="2000" advTm="300000"/>
    </mc:Choice>
    <mc:Fallback xmlns="">
      <p:transition spd="slow" advTm="30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9737" y="2428732"/>
            <a:ext cx="11552527" cy="2926080"/>
            <a:chOff x="294468" y="2428732"/>
            <a:chExt cx="11552527" cy="292608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68" y="2428732"/>
              <a:ext cx="6086656" cy="29260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2951" y="2430565"/>
              <a:ext cx="5194044" cy="2924247"/>
            </a:xfrm>
            <a:prstGeom prst="rect">
              <a:avLst/>
            </a:prstGeom>
          </p:spPr>
        </p:pic>
      </p:grpSp>
      <p:sp>
        <p:nvSpPr>
          <p:cNvPr id="4" name="Title 7"/>
          <p:cNvSpPr>
            <a:spLocks noGrp="1"/>
          </p:cNvSpPr>
          <p:nvPr>
            <p:ph type="title"/>
          </p:nvPr>
        </p:nvSpPr>
        <p:spPr>
          <a:xfrm>
            <a:off x="838200" y="690589"/>
            <a:ext cx="10515600" cy="1325563"/>
          </a:xfrm>
        </p:spPr>
        <p:txBody>
          <a:bodyPr>
            <a:normAutofit/>
          </a:bodyPr>
          <a:lstStyle/>
          <a:p>
            <a:pPr algn="ctr"/>
            <a:r>
              <a:rPr lang="en-US" sz="3600" dirty="0"/>
              <a:t>Storm surges combined with sea level rise can lead to flooding.</a:t>
            </a:r>
          </a:p>
        </p:txBody>
      </p:sp>
    </p:spTree>
    <p:extLst>
      <p:ext uri="{BB962C8B-B14F-4D97-AF65-F5344CB8AC3E}">
        <p14:creationId xmlns:p14="http://schemas.microsoft.com/office/powerpoint/2010/main" val="1529522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0"/>
            <a:ext cx="10515600" cy="1325563"/>
          </a:xfrm>
        </p:spPr>
        <p:txBody>
          <a:bodyPr/>
          <a:lstStyle/>
          <a:p>
            <a:pPr algn="ctr"/>
            <a:r>
              <a:rPr lang="en-US" dirty="0"/>
              <a:t>Who lives in Kingtown?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21"/>
          <a:stretch/>
        </p:blipFill>
        <p:spPr>
          <a:xfrm>
            <a:off x="1848679" y="1325563"/>
            <a:ext cx="8494643" cy="5261849"/>
          </a:xfrm>
          <a:prstGeom prst="rect">
            <a:avLst/>
          </a:prstGeom>
        </p:spPr>
      </p:pic>
      <p:grpSp>
        <p:nvGrpSpPr>
          <p:cNvPr id="5" name="Group 4"/>
          <p:cNvGrpSpPr/>
          <p:nvPr/>
        </p:nvGrpSpPr>
        <p:grpSpPr>
          <a:xfrm>
            <a:off x="6007655" y="5591573"/>
            <a:ext cx="4317799" cy="830998"/>
            <a:chOff x="1751522" y="1325563"/>
            <a:chExt cx="4668981" cy="830998"/>
          </a:xfrm>
        </p:grpSpPr>
        <p:sp>
          <p:nvSpPr>
            <p:cNvPr id="6" name="Rectangle 5"/>
            <p:cNvSpPr/>
            <p:nvPr/>
          </p:nvSpPr>
          <p:spPr>
            <a:xfrm>
              <a:off x="2410307" y="1325563"/>
              <a:ext cx="3951395" cy="8309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p:cNvSpPr txBox="1"/>
            <p:nvPr/>
          </p:nvSpPr>
          <p:spPr>
            <a:xfrm>
              <a:off x="1751522" y="1325563"/>
              <a:ext cx="4668981" cy="830997"/>
            </a:xfrm>
            <a:prstGeom prst="rect">
              <a:avLst/>
            </a:prstGeom>
            <a:noFill/>
            <a:ln>
              <a:noFill/>
            </a:ln>
          </p:spPr>
          <p:txBody>
            <a:bodyPr wrap="square" rtlCol="0">
              <a:spAutoFit/>
            </a:bodyPr>
            <a:lstStyle/>
            <a:p>
              <a:r>
                <a:rPr lang="en-US" sz="1600" dirty="0">
                  <a:solidFill>
                    <a:schemeClr val="bg2">
                      <a:lumMod val="10000"/>
                    </a:schemeClr>
                  </a:solidFill>
                </a:rPr>
                <a:t>	Yellow	100 - 1000 people </a:t>
              </a:r>
            </a:p>
            <a:p>
              <a:r>
                <a:rPr lang="en-US" sz="1600" dirty="0">
                  <a:solidFill>
                    <a:schemeClr val="bg2">
                      <a:lumMod val="10000"/>
                    </a:schemeClr>
                  </a:solidFill>
                </a:rPr>
                <a:t>	Orange	1,000 - 10,000 people</a:t>
              </a:r>
            </a:p>
            <a:p>
              <a:r>
                <a:rPr lang="en-US" sz="1600" dirty="0">
                  <a:solidFill>
                    <a:schemeClr val="bg2">
                      <a:lumMod val="10000"/>
                    </a:schemeClr>
                  </a:solidFill>
                </a:rPr>
                <a:t>	Red	10,000 - 100,000 people </a:t>
              </a:r>
            </a:p>
          </p:txBody>
        </p:sp>
        <p:sp>
          <p:nvSpPr>
            <p:cNvPr id="8" name="Rectangle 7"/>
            <p:cNvSpPr/>
            <p:nvPr/>
          </p:nvSpPr>
          <p:spPr>
            <a:xfrm>
              <a:off x="2567178" y="1443424"/>
              <a:ext cx="141792" cy="1295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p:cNvSpPr/>
            <p:nvPr/>
          </p:nvSpPr>
          <p:spPr>
            <a:xfrm>
              <a:off x="2567176" y="1690843"/>
              <a:ext cx="141792" cy="1295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p:cNvSpPr/>
            <p:nvPr/>
          </p:nvSpPr>
          <p:spPr>
            <a:xfrm>
              <a:off x="2567176" y="1923701"/>
              <a:ext cx="141792" cy="12955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53285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838199" y="0"/>
            <a:ext cx="10515600" cy="1325563"/>
          </a:xfrm>
        </p:spPr>
        <p:txBody>
          <a:bodyPr/>
          <a:lstStyle/>
          <a:p>
            <a:pPr algn="ctr"/>
            <a:r>
              <a:rPr lang="en-US" dirty="0"/>
              <a:t>Who lives in Kingtown?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61" y="1325563"/>
            <a:ext cx="9055879" cy="5325497"/>
          </a:xfrm>
          <a:prstGeom prst="rect">
            <a:avLst/>
          </a:prstGeom>
        </p:spPr>
      </p:pic>
      <p:grpSp>
        <p:nvGrpSpPr>
          <p:cNvPr id="6" name="Group 5"/>
          <p:cNvGrpSpPr/>
          <p:nvPr/>
        </p:nvGrpSpPr>
        <p:grpSpPr>
          <a:xfrm>
            <a:off x="5663696" y="5495336"/>
            <a:ext cx="7455056" cy="1077218"/>
            <a:chOff x="1718441" y="1325512"/>
            <a:chExt cx="7141780" cy="1077218"/>
          </a:xfrm>
        </p:grpSpPr>
        <p:sp>
          <p:nvSpPr>
            <p:cNvPr id="7" name="Rectangle 6"/>
            <p:cNvSpPr/>
            <p:nvPr/>
          </p:nvSpPr>
          <p:spPr>
            <a:xfrm>
              <a:off x="2205622" y="1355537"/>
              <a:ext cx="4181800" cy="1047193"/>
            </a:xfrm>
            <a:prstGeom prst="rect">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18441" y="1325512"/>
              <a:ext cx="7141780" cy="1077218"/>
            </a:xfrm>
            <a:prstGeom prst="rect">
              <a:avLst/>
            </a:prstGeom>
            <a:noFill/>
            <a:ln>
              <a:noFill/>
            </a:ln>
          </p:spPr>
          <p:txBody>
            <a:bodyPr wrap="square" rtlCol="0">
              <a:spAutoFit/>
            </a:bodyPr>
            <a:lstStyle/>
            <a:p>
              <a:r>
                <a:rPr lang="en-US" sz="1600" dirty="0">
                  <a:solidFill>
                    <a:schemeClr val="bg2">
                      <a:lumMod val="10000"/>
                    </a:schemeClr>
                  </a:solidFill>
                </a:rPr>
                <a:t>	Yellow	     $100,000 - $1 million</a:t>
              </a:r>
            </a:p>
            <a:p>
              <a:r>
                <a:rPr lang="en-US" sz="1600" dirty="0">
                  <a:solidFill>
                    <a:schemeClr val="bg2">
                      <a:lumMod val="10000"/>
                    </a:schemeClr>
                  </a:solidFill>
                </a:rPr>
                <a:t>	Orange	     $1 million - $10 million</a:t>
              </a:r>
            </a:p>
            <a:p>
              <a:r>
                <a:rPr lang="en-US" sz="1600" dirty="0">
                  <a:solidFill>
                    <a:schemeClr val="bg2">
                      <a:lumMod val="10000"/>
                    </a:schemeClr>
                  </a:solidFill>
                </a:rPr>
                <a:t>	Dk. Orange   $10 million - $100 million</a:t>
              </a:r>
            </a:p>
            <a:p>
              <a:r>
                <a:rPr lang="en-US" sz="1600" dirty="0">
                  <a:solidFill>
                    <a:schemeClr val="bg2">
                      <a:lumMod val="10000"/>
                    </a:schemeClr>
                  </a:solidFill>
                </a:rPr>
                <a:t>	Red	     $100 million +</a:t>
              </a:r>
            </a:p>
          </p:txBody>
        </p:sp>
        <p:sp>
          <p:nvSpPr>
            <p:cNvPr id="9" name="Rectangle 8"/>
            <p:cNvSpPr/>
            <p:nvPr/>
          </p:nvSpPr>
          <p:spPr>
            <a:xfrm>
              <a:off x="2431689" y="1446692"/>
              <a:ext cx="113951" cy="115728"/>
            </a:xfrm>
            <a:prstGeom prst="rect">
              <a:avLst/>
            </a:prstGeom>
            <a:solidFill>
              <a:srgbClr val="FFFF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1689" y="1694586"/>
              <a:ext cx="113951" cy="115728"/>
            </a:xfrm>
            <a:prstGeom prst="rect">
              <a:avLst/>
            </a:prstGeom>
            <a:solidFill>
              <a:srgbClr val="FFC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31690" y="2182155"/>
              <a:ext cx="113951" cy="115728"/>
            </a:xfrm>
            <a:prstGeom prst="rect">
              <a:avLst/>
            </a:prstGeom>
            <a:solidFill>
              <a:srgbClr val="FF00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31689" y="1934261"/>
              <a:ext cx="113951" cy="115728"/>
            </a:xfrm>
            <a:prstGeom prst="rect">
              <a:avLst/>
            </a:prstGeom>
            <a:solidFill>
              <a:schemeClr val="accent2">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0561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25" y="1210686"/>
            <a:ext cx="8008750" cy="5033386"/>
          </a:xfrm>
          <a:prstGeom prst="rect">
            <a:avLst/>
          </a:prstGeom>
        </p:spPr>
      </p:pic>
    </p:spTree>
    <p:extLst>
      <p:ext uri="{BB962C8B-B14F-4D97-AF65-F5344CB8AC3E}">
        <p14:creationId xmlns:p14="http://schemas.microsoft.com/office/powerpoint/2010/main" val="585464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3" name="Picture 2"/>
          <p:cNvPicPr>
            <a:picLocks noChangeAspect="1"/>
          </p:cNvPicPr>
          <p:nvPr/>
        </p:nvPicPr>
        <p:blipFill rotWithShape="1">
          <a:blip r:embed="rId3"/>
          <a:srcRect l="3306" t="8488" r="390" b="-54"/>
          <a:stretch/>
        </p:blipFill>
        <p:spPr>
          <a:xfrm>
            <a:off x="1917192" y="1106579"/>
            <a:ext cx="8357616" cy="5413456"/>
          </a:xfrm>
          <a:prstGeom prst="rect">
            <a:avLst/>
          </a:prstGeom>
        </p:spPr>
      </p:pic>
    </p:spTree>
    <p:extLst>
      <p:ext uri="{BB962C8B-B14F-4D97-AF65-F5344CB8AC3E}">
        <p14:creationId xmlns:p14="http://schemas.microsoft.com/office/powerpoint/2010/main" val="48240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0" y="0"/>
            <a:ext cx="12192000" cy="1325563"/>
          </a:xfrm>
        </p:spPr>
        <p:txBody>
          <a:bodyPr>
            <a:normAutofit/>
          </a:bodyPr>
          <a:lstStyle/>
          <a:p>
            <a:pPr algn="ctr"/>
            <a:r>
              <a:rPr lang="en-US" sz="3600" dirty="0"/>
              <a:t>What makes Kingtown vulnerable?</a:t>
            </a:r>
          </a:p>
        </p:txBody>
      </p:sp>
      <p:pic>
        <p:nvPicPr>
          <p:cNvPr id="2" name="Picture 1"/>
          <p:cNvPicPr>
            <a:picLocks noChangeAspect="1"/>
          </p:cNvPicPr>
          <p:nvPr/>
        </p:nvPicPr>
        <p:blipFill rotWithShape="1">
          <a:blip r:embed="rId3"/>
          <a:srcRect l="4414" t="12397" r="401" b="-268"/>
          <a:stretch/>
        </p:blipFill>
        <p:spPr>
          <a:xfrm>
            <a:off x="1917192" y="1325563"/>
            <a:ext cx="8357616" cy="5091421"/>
          </a:xfrm>
          <a:prstGeom prst="rect">
            <a:avLst/>
          </a:prstGeom>
        </p:spPr>
      </p:pic>
    </p:spTree>
    <p:extLst>
      <p:ext uri="{BB962C8B-B14F-4D97-AF65-F5344CB8AC3E}">
        <p14:creationId xmlns:p14="http://schemas.microsoft.com/office/powerpoint/2010/main" val="856038445"/>
      </p:ext>
    </p:extLst>
  </p:cSld>
  <p:clrMapOvr>
    <a:masterClrMapping/>
  </p:clrMapOvr>
</p:sld>
</file>

<file path=ppt/theme/theme1.xml><?xml version="1.0" encoding="utf-8"?>
<a:theme xmlns:a="http://schemas.openxmlformats.org/drawingml/2006/main" name="Office Theme">
  <a:themeElements>
    <a:clrScheme name="Custom 3">
      <a:dk1>
        <a:srgbClr val="FEFFFF"/>
      </a:dk1>
      <a:lt1>
        <a:srgbClr val="FFFFFF"/>
      </a:lt1>
      <a:dk2>
        <a:srgbClr val="008574"/>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768</TotalTime>
  <Words>1610</Words>
  <Application>Microsoft Macintosh PowerPoint</Application>
  <PresentationFormat>Widescreen</PresentationFormat>
  <Paragraphs>181</Paragraphs>
  <Slides>37</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Franklin Gothic Book</vt:lpstr>
      <vt:lpstr>Times New Roman</vt:lpstr>
      <vt:lpstr>Office Theme</vt:lpstr>
      <vt:lpstr>Sea Level Rise</vt:lpstr>
      <vt:lpstr>Welcome to Kingtown!</vt:lpstr>
      <vt:lpstr>Around the world, sea levels are rising at an alarming rate.</vt:lpstr>
      <vt:lpstr>Storm surges combined with sea level rise can lead to flooding.</vt:lpstr>
      <vt:lpstr>Who lives in Kingtown?</vt:lpstr>
      <vt:lpstr>Who lives in Kingtown?</vt:lpstr>
      <vt:lpstr>What makes Kingtown vulnerable?</vt:lpstr>
      <vt:lpstr>What makes Kingtown vulnerable?</vt:lpstr>
      <vt:lpstr>What makes Kingtown vulnerable?</vt:lpstr>
      <vt:lpstr>What makes Kingtown vulnerable?</vt:lpstr>
      <vt:lpstr>What makes Kingtown vulnerable?</vt:lpstr>
      <vt:lpstr>What makes Kingtown vulnerable?</vt:lpstr>
      <vt:lpstr>What makes Kingtown vulnerable?</vt:lpstr>
      <vt:lpstr>Kingtown’s Possible Resilience Strategies</vt:lpstr>
      <vt:lpstr>Resilience for Kingtown</vt:lpstr>
      <vt:lpstr>Resilience for Kingtown</vt:lpstr>
      <vt:lpstr>Table Introductions &amp; Overview</vt:lpstr>
      <vt:lpstr>Step 1: Consider Stakeholder Perspectives</vt:lpstr>
      <vt:lpstr>Step 1: Consider Stakeholder Perspectives</vt:lpstr>
      <vt:lpstr>Step 2: Prioritize Stakeholder Values</vt:lpstr>
      <vt:lpstr>Step 2: Prioritize Stakeholder Values</vt:lpstr>
      <vt:lpstr>Step 2: Prioritize Stakeholder Values</vt:lpstr>
      <vt:lpstr>Step 2: Prioritize Stakeholder Values</vt:lpstr>
      <vt:lpstr>Step 2: Prioritize Stakeholder Values</vt:lpstr>
      <vt:lpstr>Step 3: Make Your Resilience Plan</vt:lpstr>
      <vt:lpstr>Step 3: Make Your Resilience Plan</vt:lpstr>
      <vt:lpstr>Step 3: Make Your Resilience Plan</vt:lpstr>
      <vt:lpstr>Step 3: Make Your Resilience Plan</vt:lpstr>
      <vt:lpstr>Step 4: Implement and Explore Your Resilience Plan</vt:lpstr>
      <vt:lpstr>Step 4: Implement and Explore Your Resilience Plan</vt:lpstr>
      <vt:lpstr>Step 5: Re-Evaluate Your Resilience Plan</vt:lpstr>
      <vt:lpstr>Step 5: Re-Evaluate Your Resilience Plan</vt:lpstr>
      <vt:lpstr>Step 6: Explore Your New Resilience Plan</vt:lpstr>
      <vt:lpstr>Step 6: Explore Your New Resilience Plan</vt:lpstr>
      <vt:lpstr>Time’s up!</vt:lpstr>
      <vt:lpstr>Step 7: Share Your Resilience Plan</vt:lpstr>
      <vt:lpstr>Step 7: Share Your Resilience Plan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rivertown</dc:title>
  <dc:creator>Emily Hostetler</dc:creator>
  <cp:lastModifiedBy>Emily Hostetler</cp:lastModifiedBy>
  <cp:revision>60</cp:revision>
  <dcterms:created xsi:type="dcterms:W3CDTF">2017-03-28T21:23:31Z</dcterms:created>
  <dcterms:modified xsi:type="dcterms:W3CDTF">2018-05-15T18:17:53Z</dcterms:modified>
</cp:coreProperties>
</file>