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Helvetica Neue"/>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3" roundtripDataSignature="AMtx7mhJZ8RwxulbMyvkAQy00oMnRjxt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5.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HelveticaNeue-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mages.nasa.gov/details/GSFC_20171208_Archive_e000234"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oon.nasa.gov/resources/77/the-near-side-of-the-moon/"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paceplace.nasa.gov/eclipses/en/"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sa.gov/feature/goddard/2023/sun/new-nasa-map-details-2023-and-2024-solar-eclipses-in-the-us" TargetMode="External"/><Relationship Id="rId3" Type="http://schemas.openxmlformats.org/officeDocument/2006/relationships/hyperlink" Target="https://svs.gsfc.nasa.gov/5073" TargetMode="External"/><Relationship Id="rId4" Type="http://schemas.openxmlformats.org/officeDocument/2006/relationships/hyperlink" Target="https://www.youtube.com/watch?v=fmb3z--tfhM" TargetMode="External"/><Relationship Id="rId5" Type="http://schemas.openxmlformats.org/officeDocument/2006/relationships/hyperlink" Target="https://www.nisenet.org/solareclipse" TargetMode="External"/><Relationship Id="rId6" Type="http://schemas.openxmlformats.org/officeDocument/2006/relationships/hyperlink" Target="https://svs.gsfc.nasa.gov/5073#section_credit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reatamericaneclipse.com/2023-annular-solar-eclipse-over-the-united-state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reatamericaneclipse.com/2024-total-solar-eclipse-over-the-united-stat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mages.nasa.gov/details/NHQ201708210105"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olarsystem.nasa.gov/resources/2689/eclipse-fact-sheet/" TargetMode="External"/><Relationship Id="rId3" Type="http://schemas.openxmlformats.org/officeDocument/2006/relationships/hyperlink" Target="https://solarsystem.nasa.gov/resources/2782/october-14-2023-annular-eclipse-fact-sheet/" TargetMode="External"/><Relationship Id="rId4" Type="http://schemas.openxmlformats.org/officeDocument/2006/relationships/hyperlink" Target="https://images.nasa.gov/details/NHQ201708210112"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olarsystem.nasa.gov/eclipses/safety/" TargetMode="External"/><Relationship Id="rId3" Type="http://schemas.openxmlformats.org/officeDocument/2006/relationships/hyperlink" Target="https://mynasadata.larc.nasa.gov/sites/default/files/inline-images/eclipse%20glasses%20and%20sunglasses_0.jpg" TargetMode="External"/><Relationship Id="rId4" Type="http://schemas.openxmlformats.org/officeDocument/2006/relationships/hyperlink" Target="https://mynasadata.larc.nasa.gov/basic-page/solar-eclipses-background-information"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mages.nasa.gov/details/GSFC_20171208_Archive_e001976"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mages.nasa.gov/details/GSFC_20170621_Eclipse_m12638_PinholeProjector" TargetMode="External"/><Relationship Id="rId3" Type="http://schemas.openxmlformats.org/officeDocument/2006/relationships/hyperlink" Target="https://svs.gsfc.nasa.gov/vis/a010000/a012200/a012200/Eclipse_Rehoboth_Beach_1396.jpg" TargetMode="External"/><Relationship Id="rId4" Type="http://schemas.openxmlformats.org/officeDocument/2006/relationships/hyperlink" Target="https://svs.gsfc.nasa.gov/vis/a010000/a012200/a012200/Eclipse_Rehoboth_Beach_1383.jpg" TargetMode="External"/><Relationship Id="rId5" Type="http://schemas.openxmlformats.org/officeDocument/2006/relationships/hyperlink" Target="https://svs.gsfc.nasa.gov/12200/"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xploratorium.edu/eclipse" TargetMode="External"/><Relationship Id="rId3" Type="http://schemas.openxmlformats.org/officeDocument/2006/relationships/hyperlink" Target="https://www.exploratorium.edu/eclipse/viewin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clipsesoundscapes.or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bserver.globe.gov/eclips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ightsky.jpl.nasa.gov/index.cfm" TargetMode="External"/><Relationship Id="rId3" Type="http://schemas.openxmlformats.org/officeDocument/2006/relationships/hyperlink" Target="https://astrosociety.org/education-outreach/amateur-astronomers/eclipse-ambassadors/program.html" TargetMode="External"/><Relationship Id="rId4" Type="http://schemas.openxmlformats.org/officeDocument/2006/relationships/hyperlink" Target="https://solarsystem.nasa.gov/solar-system-ambassadors/events/" TargetMode="External"/><Relationship Id="rId5" Type="http://schemas.openxmlformats.org/officeDocument/2006/relationships/hyperlink" Target="https://www.nisenet.org/working-with-expert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senet.org/solareclipse" TargetMode="External"/><Relationship Id="rId3" Type="http://schemas.openxmlformats.org/officeDocument/2006/relationships/hyperlink" Target="https://sservi.nasa.gov/books/eclipses.html"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senet.org/catalog/exploring-solar-system-big-sun-small-moon" TargetMode="External"/><Relationship Id="rId3" Type="http://schemas.openxmlformats.org/officeDocument/2006/relationships/hyperlink" Target="https://www.nisenet.org/catalog/exploring-solar-system-solar-eclipse" TargetMode="External"/><Relationship Id="rId4" Type="http://schemas.openxmlformats.org/officeDocument/2006/relationships/hyperlink" Target="https://www.nisenet.org/catalog/exploring-solar-system-observe-sun" TargetMode="External"/><Relationship Id="rId5" Type="http://schemas.openxmlformats.org/officeDocument/2006/relationships/hyperlink" Target="https://www.nisenet.org/catalog/exploring-earth-bears-shadow" TargetMode="External"/><Relationship Id="rId6" Type="http://schemas.openxmlformats.org/officeDocument/2006/relationships/hyperlink" Target="https://www.nisenet.org/solareclipse" TargetMode="External"/><Relationship Id="rId7" Type="http://schemas.openxmlformats.org/officeDocument/2006/relationships/hyperlink" Target="https://www.nisenet.org/astronomy"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senet.org/solarsystem-kit"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senet.org/diy-sun-science-app" TargetMode="External"/><Relationship Id="rId3" Type="http://schemas.openxmlformats.org/officeDocument/2006/relationships/hyperlink" Target="https://www.nisenet.org/diy-solar-system-app"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ndex.php?curid=36349192"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clipse2017.nasa.gov/smartphone-photography-eclipse" TargetMode="External"/><Relationship Id="rId3" Type="http://schemas.openxmlformats.org/officeDocument/2006/relationships/hyperlink" Target="https://eclipse.aas.org/imaging-video/images-videos" TargetMode="External"/><Relationship Id="rId4" Type="http://schemas.openxmlformats.org/officeDocument/2006/relationships/hyperlink" Target="https://eclipse2017.nasa.gov/smartphone-photography-eclipse" TargetMode="External"/><Relationship Id="rId5" Type="http://schemas.openxmlformats.org/officeDocument/2006/relationships/hyperlink" Target="https://www.nasa.gov/feature/goddard/2017/five-tips-from-nasa-for-photographing-the-total-solar-eclipse-on-aug-21" TargetMode="External"/><Relationship Id="rId6" Type="http://schemas.openxmlformats.org/officeDocument/2006/relationships/hyperlink" Target="https://eclipse.gsfc.nasa.gov/SEhelp/eclipsePhoto.html" TargetMode="External"/><Relationship Id="rId7" Type="http://schemas.openxmlformats.org/officeDocument/2006/relationships/hyperlink" Target="https://solarsystem.nasa.gov/eclipses/safety/" TargetMode="External"/><Relationship Id="rId8" Type="http://schemas.openxmlformats.org/officeDocument/2006/relationships/hyperlink" Target="https://images.nasa.gov/details/NHQ201708210100"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olarsystem.nasa.gov/resources/2940/save-the-date-postcard-upcoming-us-solar-eclipses/?total_eclipse"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clipse.aas.org" TargetMode="External"/><Relationship Id="rId3" Type="http://schemas.openxmlformats.org/officeDocument/2006/relationships/hyperlink" Target="https://astrosociety.org" TargetMode="External"/><Relationship Id="rId4" Type="http://schemas.openxmlformats.org/officeDocument/2006/relationships/hyperlink" Target="https://eclipsesoundscapes.org/" TargetMode="External"/><Relationship Id="rId11" Type="http://schemas.openxmlformats.org/officeDocument/2006/relationships/hyperlink" Target="https://science.nasa.gov/learners" TargetMode="External"/><Relationship Id="rId10" Type="http://schemas.openxmlformats.org/officeDocument/2006/relationships/hyperlink" Target="https://nightskynetwork.org" TargetMode="External"/><Relationship Id="rId12" Type="http://schemas.openxmlformats.org/officeDocument/2006/relationships/hyperlink" Target="https://www.starnetlibraries.org/about/our-projects/solar-eclipse-activities-libraries-seal/" TargetMode="External"/><Relationship Id="rId9" Type="http://schemas.openxmlformats.org/officeDocument/2006/relationships/hyperlink" Target="https://observer.globe.gov/eclipse" TargetMode="External"/><Relationship Id="rId5" Type="http://schemas.openxmlformats.org/officeDocument/2006/relationships/hyperlink" Target="https://www.exploratorium.edu/eclipse" TargetMode="External"/><Relationship Id="rId6" Type="http://schemas.openxmlformats.org/officeDocument/2006/relationships/hyperlink" Target="https://www.greatamericaneclipse.com/" TargetMode="External"/><Relationship Id="rId7" Type="http://schemas.openxmlformats.org/officeDocument/2006/relationships/hyperlink" Target="https://solarsystem.nasa.gov/eclipses/home/" TargetMode="External"/><Relationship Id="rId8" Type="http://schemas.openxmlformats.org/officeDocument/2006/relationships/hyperlink" Target="https://astrosociety.org/education-outreach/amateur-astronomers/eclipse-ambassadors/program.html"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senet.org/solareclipse" TargetMode="External"/><Relationship Id="rId3" Type="http://schemas.openxmlformats.org/officeDocument/2006/relationships/hyperlink" Target="https://www.nisenet.org/lunareclipse" TargetMode="External"/><Relationship Id="rId4" Type="http://schemas.openxmlformats.org/officeDocument/2006/relationships/hyperlink" Target="https://spaceplace.nasa.gov/eclipses/e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nasadata.larc.nasa.gov/basic-page/solar-eclipses-background-information" TargetMode="External"/><Relationship Id="rId3" Type="http://schemas.openxmlformats.org/officeDocument/2006/relationships/hyperlink" Target="https://giphy.com/gifs/nasa-nasagif-solar-eclipse-3oEhn4OFaCE9mYv8aI"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arthobservatory.nasa.gov/images/87675/an-epic-eclips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vs.gsfc.nasa.gov/12414#section_credit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nasadata.larc.nasa.gov/sites/default/files/inline-images/Eclipse%20type%20images_3.pn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nasadata.larc.nasa.gov/sites/default/files/inline-images/perogee%20and%20apogee_2.pn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Opening slide</a:t>
            </a:r>
            <a:endParaRPr/>
          </a:p>
          <a:p>
            <a:pPr indent="0" lvl="0" marL="0" rtl="0" algn="l">
              <a:spcBef>
                <a:spcPts val="0"/>
              </a:spcBef>
              <a:spcAft>
                <a:spcPts val="0"/>
              </a:spcAft>
              <a:buClr>
                <a:schemeClr val="dk1"/>
              </a:buClr>
              <a:buSzPts val="1400"/>
              <a:buFont typeface="Arial"/>
              <a:buNone/>
            </a:pPr>
            <a:r>
              <a:rPr lang="en-US"/>
              <a:t>-----------</a:t>
            </a:r>
            <a:endParaRPr/>
          </a:p>
          <a:p>
            <a:pPr indent="0" lvl="0" marL="0" rtl="0" algn="l">
              <a:lnSpc>
                <a:spcPct val="100000"/>
              </a:lnSpc>
              <a:spcBef>
                <a:spcPts val="0"/>
              </a:spcBef>
              <a:spcAft>
                <a:spcPts val="0"/>
              </a:spcAft>
              <a:buSzPts val="1400"/>
              <a:buNone/>
            </a:pPr>
            <a:r>
              <a:rPr lang="en-US"/>
              <a:t>Image Description: Two images from the March 2015 Solar Eclipse; the left image shows a </a:t>
            </a:r>
            <a:r>
              <a:rPr lang="en-US">
                <a:extLst>
                  <a:ext uri="http://customooxmlschemas.google.com/">
                    <go:slidesCustomData xmlns:go="http://customooxmlschemas.google.com/" textRoundtripDataId="0"/>
                  </a:ext>
                </a:extLst>
              </a:rPr>
              <a:t>partial solar eclipse and the right shows a total solar eclipse.</a:t>
            </a:r>
            <a:endParaRPr/>
          </a:p>
          <a:p>
            <a:pPr indent="0" lvl="0" marL="0" rtl="0" algn="l">
              <a:lnSpc>
                <a:spcPct val="100000"/>
              </a:lnSpc>
              <a:spcBef>
                <a:spcPts val="0"/>
              </a:spcBef>
              <a:spcAft>
                <a:spcPts val="0"/>
              </a:spcAft>
              <a:buSzPts val="1400"/>
              <a:buNone/>
            </a:pPr>
            <a:r>
              <a:rPr lang="en-US"/>
              <a:t>Image Credit: NASA Goddard, </a:t>
            </a:r>
            <a:r>
              <a:rPr lang="en-US" u="sng">
                <a:solidFill>
                  <a:schemeClr val="hlink"/>
                </a:solidFill>
                <a:hlinkClick r:id="rId2"/>
              </a:rPr>
              <a:t>https://images.nasa.gov/details/GSFC_20171208_Archive_e000234</a:t>
            </a:r>
            <a:r>
              <a:rPr lang="en-US"/>
              <a:t> </a:t>
            </a:r>
            <a:endParaRPr/>
          </a:p>
          <a:p>
            <a:pPr indent="0" lvl="0" marL="0" rtl="0" algn="l">
              <a:spcBef>
                <a:spcPts val="0"/>
              </a:spcBef>
              <a:spcAft>
                <a:spcPts val="0"/>
              </a:spcAft>
              <a:buSzPts val="1400"/>
              <a:buNone/>
            </a:pPr>
            <a:r>
              <a:rPr lang="en-US"/>
              <a:t>-----------</a:t>
            </a:r>
            <a:endParaRPr/>
          </a:p>
          <a:p>
            <a:pPr indent="0" lvl="0" marL="0" rtl="0" algn="l">
              <a:spcBef>
                <a:spcPts val="0"/>
              </a:spcBef>
              <a:spcAft>
                <a:spcPts val="0"/>
              </a:spcAft>
              <a:buClr>
                <a:schemeClr val="dk1"/>
              </a:buClr>
              <a:buSzPts val="1400"/>
              <a:buFont typeface="Arial"/>
              <a:buNone/>
            </a:pPr>
            <a:r>
              <a:rPr lang="en-US"/>
              <a:t>This slide presentation is based on the “Preparing for a Partial Eclipse: An Event to Remember” 2017 slideshow presentation created by the NASA Night Sky Network and Astronomical Society of the Pacific.</a:t>
            </a:r>
            <a:endParaRPr/>
          </a:p>
          <a:p>
            <a:pPr indent="0" lvl="0" marL="0" rtl="0" algn="l">
              <a:spcBef>
                <a:spcPts val="0"/>
              </a:spcBef>
              <a:spcAft>
                <a:spcPts val="0"/>
              </a:spcAft>
              <a:buClr>
                <a:schemeClr val="dk1"/>
              </a:buClr>
              <a:buSzPts val="1400"/>
              <a:buFont typeface="Arial"/>
              <a:buNone/>
            </a:pPr>
            <a:r>
              <a:rPr lang="en-US"/>
              <a:t>-----------</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400"/>
              <a:buFont typeface="Arial"/>
              <a:buNone/>
            </a:pPr>
            <a:r>
              <a:rPr lang="en-US"/>
              <a:t>The fact that the Moon is just the right distance for eclipses is an amazing coincidence! </a:t>
            </a:r>
            <a:endParaRPr/>
          </a:p>
          <a:p>
            <a:pPr indent="0" lvl="0" marL="0" rtl="0" algn="l">
              <a:spcBef>
                <a:spcPts val="360"/>
              </a:spcBef>
              <a:spcAft>
                <a:spcPts val="0"/>
              </a:spcAft>
              <a:buClr>
                <a:schemeClr val="dk1"/>
              </a:buClr>
              <a:buSzPts val="1400"/>
              <a:buFont typeface="Arial"/>
              <a:buNone/>
            </a:pPr>
            <a:r>
              <a:t/>
            </a:r>
            <a:endParaRPr/>
          </a:p>
          <a:p>
            <a:pPr indent="0" lvl="0" marL="0" rtl="0" algn="l">
              <a:spcBef>
                <a:spcPts val="360"/>
              </a:spcBef>
              <a:spcAft>
                <a:spcPts val="0"/>
              </a:spcAft>
              <a:buClr>
                <a:schemeClr val="dk1"/>
              </a:buClr>
              <a:buSzPts val="1400"/>
              <a:buFont typeface="Arial"/>
              <a:buNone/>
            </a:pPr>
            <a:r>
              <a:rPr lang="en-US"/>
              <a:t>Solar eclipses are possible because the Sun and the Moon have the same apparent size in the sky. The Sun is actually much bigger than the Moon, but they look the same size because the Sun is much farther away. The Sun’s diameter is about 400 times wider than that of the Moon, but the Sun is also about 400 times farther away from Earth.</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Image Description: The near side of the Moon, as seen by the cameras aboard NASA's Lunar Reconnaissance Orbiter spacecraft 2017.</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Image credit: NASA/GSFC/Arizona State University, </a:t>
            </a:r>
            <a:r>
              <a:rPr lang="en-US" u="sng">
                <a:solidFill>
                  <a:schemeClr val="hlink"/>
                </a:solidFill>
                <a:hlinkClick r:id="rId2"/>
              </a:rPr>
              <a:t>https://moon.nasa.gov/resources/77/the-near-side-of-the-moon/</a:t>
            </a:r>
            <a:r>
              <a:rPr lang="en-US"/>
              <a:t> </a:t>
            </a:r>
            <a:endParaRPr/>
          </a:p>
          <a:p>
            <a:pPr indent="0" lvl="0" marL="0" rtl="0" algn="l">
              <a:spcBef>
                <a:spcPts val="0"/>
              </a:spcBef>
              <a:spcAft>
                <a:spcPts val="0"/>
              </a:spcAft>
              <a:buClr>
                <a:schemeClr val="dk1"/>
              </a:buClr>
              <a:buSzPts val="1100"/>
              <a:buFont typeface="Arial"/>
              <a:buNone/>
            </a:pPr>
            <a:r>
              <a:t/>
            </a:r>
            <a:endParaRPr/>
          </a:p>
        </p:txBody>
      </p:sp>
      <p:sp>
        <p:nvSpPr>
          <p:cNvPr id="172" name="Google Shape;172;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3811f8aa8d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3811f8aa8d_3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400"/>
              <a:buFont typeface="Arial"/>
              <a:buNone/>
            </a:pPr>
            <a:r>
              <a:rPr lang="en-US"/>
              <a:t>There are an average of 2 solar eclipses and 2 lunar eclipses every year, but they aren’t visible from everywhere on Earth.</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The Moon’s shadow has to hit the Earth where you live, and the Moon’s shadow on Earth isn’t very big.</a:t>
            </a:r>
            <a:endParaRPr/>
          </a:p>
          <a:p>
            <a:pPr indent="0" lvl="0" marL="0" rtl="0" algn="l">
              <a:spcBef>
                <a:spcPts val="0"/>
              </a:spcBef>
              <a:spcAft>
                <a:spcPts val="0"/>
              </a:spcAft>
              <a:buClr>
                <a:schemeClr val="dk1"/>
              </a:buClr>
              <a:buSzPts val="1200"/>
              <a:buFont typeface="Calibri"/>
              <a:buNone/>
            </a:pPr>
            <a:r>
              <a:rPr lang="en-US"/>
              <a:t>You have to be on the sunny side of the planet when it happens. You also have to be in the path of the Moon’s shadow</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b="1" lang="en-US"/>
              <a:t>Why don’t we have solar eclipses every month?</a:t>
            </a:r>
            <a:br>
              <a:rPr b="1" lang="en-US"/>
            </a:br>
            <a:r>
              <a:rPr lang="en-US"/>
              <a:t>The Moon’s orbit is tilted just a bit (5 degrees) from the Earth-Sun orbit, so the shadow is likely to miss the Earth most of the time; the Moon’s shadow is either too high or too low.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b="1" lang="en-US"/>
              <a:t>Why don’t we have a lunar eclipse every month?</a:t>
            </a:r>
            <a:endParaRPr b="1"/>
          </a:p>
          <a:p>
            <a:pPr indent="0" lvl="0" marL="0" rtl="0" algn="l">
              <a:spcBef>
                <a:spcPts val="0"/>
              </a:spcBef>
              <a:spcAft>
                <a:spcPts val="0"/>
              </a:spcAft>
              <a:buClr>
                <a:schemeClr val="dk1"/>
              </a:buClr>
              <a:buSzPts val="1200"/>
              <a:buFont typeface="Calibri"/>
              <a:buNone/>
            </a:pPr>
            <a:r>
              <a:rPr lang="en-US"/>
              <a:t>The Moon goes around Earth every month, but it doesn’t always get in Earth’s shadow. The Moon’s path around Earth is tilted compared to Earth’s orbit around the Sun.</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lnSpc>
                <a:spcPct val="115000"/>
              </a:lnSpc>
              <a:spcBef>
                <a:spcPts val="1100"/>
              </a:spcBef>
              <a:spcAft>
                <a:spcPts val="0"/>
              </a:spcAft>
              <a:buClr>
                <a:schemeClr val="dk1"/>
              </a:buClr>
              <a:buSzPts val="1100"/>
              <a:buFont typeface="Arial"/>
              <a:buNone/>
            </a:pPr>
            <a:r>
              <a:rPr lang="en-US"/>
              <a:t>Image Description: Moon’s orbit around Earth at a 5 degree tilt.</a:t>
            </a:r>
            <a:endParaRPr/>
          </a:p>
          <a:p>
            <a:pPr indent="0" lvl="0" marL="0" marR="381000" rtl="0" algn="l">
              <a:lnSpc>
                <a:spcPct val="115000"/>
              </a:lnSpc>
              <a:spcBef>
                <a:spcPts val="1100"/>
              </a:spcBef>
              <a:spcAft>
                <a:spcPts val="0"/>
              </a:spcAft>
              <a:buClr>
                <a:schemeClr val="dk1"/>
              </a:buClr>
              <a:buSzPts val="1100"/>
              <a:buFont typeface="Arial"/>
              <a:buNone/>
            </a:pPr>
            <a:r>
              <a:rPr lang="en-US"/>
              <a:t>Image Credit: NASA Space Place, </a:t>
            </a:r>
            <a:r>
              <a:rPr lang="en-US" u="sng">
                <a:solidFill>
                  <a:schemeClr val="hlink"/>
                </a:solidFill>
                <a:hlinkClick r:id="rId2"/>
              </a:rPr>
              <a:t>https://spaceplace.nasa.gov/eclipses/en/</a:t>
            </a:r>
            <a:r>
              <a:rPr lang="en-US"/>
              <a:t> </a:t>
            </a:r>
            <a:endParaRPr/>
          </a:p>
          <a:p>
            <a:pPr indent="0" lvl="0" marL="0" rtl="0" algn="l">
              <a:spcBef>
                <a:spcPts val="1100"/>
              </a:spcBef>
              <a:spcAft>
                <a:spcPts val="0"/>
              </a:spcAft>
              <a:buClr>
                <a:schemeClr val="dk1"/>
              </a:buClr>
              <a:buSzPts val="1400"/>
              <a:buFont typeface="Arial"/>
              <a:buNone/>
            </a:pPr>
            <a:r>
              <a:t/>
            </a:r>
            <a:endParaRPr sz="1600"/>
          </a:p>
        </p:txBody>
      </p:sp>
      <p:sp>
        <p:nvSpPr>
          <p:cNvPr id="181" name="Google Shape;181;g23811f8aa8d_3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5e0d9cbcc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5e0d9cbcc1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400"/>
              <a:buFont typeface="Arial"/>
              <a:buNone/>
            </a:pPr>
            <a:r>
              <a:rPr lang="en-US"/>
              <a:t>Eclipses aren’t just beautiful – they’re great for science. Experiencing an eclipse is one way that everyone can participate in NASA science, and you </a:t>
            </a:r>
            <a:r>
              <a:rPr lang="en-US"/>
              <a:t>don’t even need a telescope! </a:t>
            </a:r>
            <a:r>
              <a:rPr lang="en-US"/>
              <a:t>Scientists use solar eclipses to study the Sun-Earth relationship, especially how the Sun’s radiation affects the Earth’s upper atmosphere. NASA plans to use satellites, suborbital rockets, and high-altitude balloons to observe the eclipse and its effects. You can participate in citizen science projects (We’ll talk about that later.)</a:t>
            </a:r>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spcBef>
                <a:spcPts val="1100"/>
              </a:spcBef>
              <a:spcAft>
                <a:spcPts val="0"/>
              </a:spcAft>
              <a:buClr>
                <a:schemeClr val="dk1"/>
              </a:buClr>
              <a:buSzPts val="1100"/>
              <a:buFont typeface="Arial"/>
              <a:buNone/>
            </a:pPr>
            <a:r>
              <a:rPr lang="en-US"/>
              <a:t>Image Descriptions: Photo of three young participants looking up at the sky, all wearing eclipse safety glasses (left); Photo of a mixed age group within a larger crowd, seated, wearing eclipse safety glasses, and looking up at the sky (center top), Photo of two adults and a teen viewing the sky from indoors, wearing eclipse safety glasses (center bottom), Photo of large crowd in an outdoor viewing area, a young girl has her head turned and is looking up at the sky while wearing eclipse safety glasses (right)</a:t>
            </a:r>
            <a:endParaRPr/>
          </a:p>
          <a:p>
            <a:pPr indent="0" lvl="0" marL="0" marR="381000" rtl="0" algn="l">
              <a:lnSpc>
                <a:spcPct val="115000"/>
              </a:lnSpc>
              <a:spcBef>
                <a:spcPts val="1100"/>
              </a:spcBef>
              <a:spcAft>
                <a:spcPts val="0"/>
              </a:spcAft>
              <a:buClr>
                <a:schemeClr val="dk1"/>
              </a:buClr>
              <a:buSzPts val="1100"/>
              <a:buFont typeface="Arial"/>
              <a:buNone/>
            </a:pPr>
            <a:r>
              <a:rPr lang="en-US"/>
              <a:t>Image Credit: Science Museum of Minnesota (left &amp; center bottom images); Emily Maletz for NISE Network (center top &amp; right images)</a:t>
            </a:r>
            <a:endParaRPr/>
          </a:p>
          <a:p>
            <a:pPr indent="0" lvl="0" marL="0" marR="381000" rtl="0" algn="l">
              <a:lnSpc>
                <a:spcPct val="115000"/>
              </a:lnSpc>
              <a:spcBef>
                <a:spcPts val="1100"/>
              </a:spcBef>
              <a:spcAft>
                <a:spcPts val="1100"/>
              </a:spcAft>
              <a:buClr>
                <a:schemeClr val="dk1"/>
              </a:buClr>
              <a:buSzPts val="1100"/>
              <a:buFont typeface="Arial"/>
              <a:buNone/>
            </a:pPr>
            <a:r>
              <a:t/>
            </a:r>
            <a:endParaRPr/>
          </a:p>
        </p:txBody>
      </p:sp>
      <p:sp>
        <p:nvSpPr>
          <p:cNvPr id="190" name="Google Shape;190;g25e0d9cbcc1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are two opportunities to see an eclipse coming up very soon: October 14, 2023 and April 8, 2024. </a:t>
            </a:r>
            <a:endParaRPr/>
          </a:p>
          <a:p>
            <a:pPr indent="0" lvl="0" marL="0" rtl="0" algn="l">
              <a:lnSpc>
                <a:spcPct val="100000"/>
              </a:lnSpc>
              <a:spcBef>
                <a:spcPts val="0"/>
              </a:spcBef>
              <a:spcAft>
                <a:spcPts val="0"/>
              </a:spcAft>
              <a:buSzPts val="1400"/>
              <a:buNone/>
            </a:pPr>
            <a:r>
              <a:rPr lang="en-US"/>
              <a:t>You</a:t>
            </a:r>
            <a:r>
              <a:rPr lang="en-US"/>
              <a:t> can see the line </a:t>
            </a:r>
            <a:r>
              <a:rPr lang="en-US"/>
              <a:t>(from Oregon to Texas) </a:t>
            </a:r>
            <a:r>
              <a:rPr lang="en-US"/>
              <a:t>that represents the October 14, 2023 Annular Solar Eclipse path of annularity and the other line (from Texas to Maine) that represents the April 8, 2024 Total Solar Eclipse path of totality.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if you are not on one of these paths, never fear. The</a:t>
            </a:r>
            <a:r>
              <a:rPr lang="en-US"/>
              <a:t> good news is that everyone in North America (with clear skies) will be able to see at least a partial eclipse during both events.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Learn more about the map: </a:t>
            </a:r>
            <a:r>
              <a:rPr lang="en-US" u="sng">
                <a:solidFill>
                  <a:schemeClr val="hlink"/>
                </a:solidFill>
                <a:hlinkClick r:id="rId2"/>
              </a:rPr>
              <a:t>https://www.nasa.gov/feature/goddard/2023/sun/new-nasa-map-details-2023-and-2024-solar-eclipses-in-the-us</a:t>
            </a:r>
            <a:r>
              <a:rPr lang="en-US"/>
              <a:t> </a:t>
            </a:r>
            <a:endParaRPr/>
          </a:p>
          <a:p>
            <a:pPr indent="0" lvl="0" marL="0" rtl="0" algn="l">
              <a:spcBef>
                <a:spcPts val="0"/>
              </a:spcBef>
              <a:spcAft>
                <a:spcPts val="0"/>
              </a:spcAft>
              <a:buClr>
                <a:schemeClr val="dk1"/>
              </a:buClr>
              <a:buSzPts val="1100"/>
              <a:buFont typeface="Arial"/>
              <a:buNone/>
            </a:pPr>
            <a:r>
              <a:rPr lang="en-US"/>
              <a:t>Map: </a:t>
            </a:r>
            <a:r>
              <a:rPr lang="en-US" u="sng">
                <a:solidFill>
                  <a:schemeClr val="hlink"/>
                </a:solidFill>
                <a:hlinkClick r:id="rId3"/>
              </a:rPr>
              <a:t>https://svs.gsfc.nasa.gov/5073</a:t>
            </a:r>
            <a:endParaRPr/>
          </a:p>
          <a:p>
            <a:pPr indent="0" lvl="0" marL="0" rtl="0" algn="l">
              <a:lnSpc>
                <a:spcPct val="100000"/>
              </a:lnSpc>
              <a:spcBef>
                <a:spcPts val="0"/>
              </a:spcBef>
              <a:spcAft>
                <a:spcPts val="0"/>
              </a:spcAft>
              <a:buSzPts val="1100"/>
              <a:buNone/>
            </a:pPr>
            <a:r>
              <a:rPr lang="en-US"/>
              <a:t>View an up-close tour of the map: </a:t>
            </a:r>
            <a:r>
              <a:rPr lang="en-US" u="sng">
                <a:solidFill>
                  <a:schemeClr val="hlink"/>
                </a:solidFill>
                <a:hlinkClick r:id="rId4"/>
              </a:rPr>
              <a:t>https://www.youtube.com/watch?v=fmb3z--tfhM</a:t>
            </a:r>
            <a:r>
              <a:rPr lang="en-US"/>
              <a:t> </a:t>
            </a:r>
            <a:endParaRPr/>
          </a:p>
          <a:p>
            <a:pPr indent="0" lvl="0" marL="0" rtl="0" algn="l">
              <a:spcBef>
                <a:spcPts val="0"/>
              </a:spcBef>
              <a:spcAft>
                <a:spcPts val="0"/>
              </a:spcAft>
              <a:buClr>
                <a:schemeClr val="dk1"/>
              </a:buClr>
              <a:buSzPts val="1200"/>
              <a:buFont typeface="Calibri"/>
              <a:buNone/>
            </a:pPr>
            <a:r>
              <a:rPr lang="en-US"/>
              <a:t>Additional maps available at: </a:t>
            </a:r>
            <a:r>
              <a:rPr lang="en-US" u="sng">
                <a:solidFill>
                  <a:schemeClr val="hlink"/>
                </a:solidFill>
                <a:hlinkClick r:id="rId5"/>
              </a:rPr>
              <a:t>https://www.nisenet.org/solareclipse</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SzPts val="1400"/>
              <a:buNone/>
            </a:pPr>
            <a:r>
              <a:rPr lang="en-US"/>
              <a:t>-----------</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Image Description: NASA map of the continental United States showing a line at the left (from Oregon to Texas) that represents the October 14, 2023 Annular Solar Eclipse path of annularity, and a line on the right (from Texas to Maine) that represents the April 8, 2024 Total Solar Eclipse path of totality.</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Image credit: NASA's Scientific Visualization Studio</a:t>
            </a:r>
            <a:r>
              <a:rPr lang="en-US"/>
              <a:t>, </a:t>
            </a:r>
            <a:r>
              <a:rPr lang="en-US" u="sng">
                <a:solidFill>
                  <a:schemeClr val="hlink"/>
                </a:solidFill>
                <a:hlinkClick r:id="rId6"/>
              </a:rPr>
              <a:t>https://svs.gsfc.nasa.gov/5073#section_credits</a:t>
            </a:r>
            <a:r>
              <a:rPr lang="en-US"/>
              <a:t> </a:t>
            </a:r>
            <a:endParaRPr>
              <a:solidFill>
                <a:schemeClr val="dk1"/>
              </a:solidFill>
            </a:endParaRPr>
          </a:p>
          <a:p>
            <a:pPr indent="0" lvl="0" marL="0" rtl="0" algn="l">
              <a:spcBef>
                <a:spcPts val="0"/>
              </a:spcBef>
              <a:spcAft>
                <a:spcPts val="0"/>
              </a:spcAft>
              <a:buClr>
                <a:schemeClr val="dk1"/>
              </a:buClr>
              <a:buSzPts val="1400"/>
              <a:buFont typeface="Arial"/>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201" name="Google Shape;201;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3811f8aa8d_2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3811f8aa8d_2_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This map shows the path of annularity from Oregon to Texas for the </a:t>
            </a:r>
            <a:r>
              <a:rPr b="1" lang="en-US"/>
              <a:t>Saturday, October 14, 2023</a:t>
            </a:r>
            <a:r>
              <a:rPr lang="en-US"/>
              <a:t> Annual Solar Eclipse. This annular solar eclipse will cross North, Central, and South America. All 48 contiguous states plus parts of Alaska will experience a partial solar eclipse.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During an annular solar eclipse the Moon covers the Sun, but because the Moon is farther from Earth than average, it appears smaller it doesn’t cover the Sun completely</a:t>
            </a:r>
            <a:br>
              <a:rPr lang="en-US"/>
            </a:br>
            <a:endParaRPr/>
          </a:p>
          <a:p>
            <a:pPr indent="0" lvl="0" marL="0" rtl="0" algn="l">
              <a:lnSpc>
                <a:spcPct val="90000"/>
              </a:lnSpc>
              <a:spcBef>
                <a:spcPts val="0"/>
              </a:spcBef>
              <a:spcAft>
                <a:spcPts val="0"/>
              </a:spcAft>
              <a:buNone/>
            </a:pPr>
            <a:r>
              <a:rPr lang="en-US"/>
              <a:t>If you are inside the path of annularity, which is about 125 miles wide and runs from Oregon to Texas, the Sun will appear as a “ring of fire” in the sky. Annularity lasts up to 5 minutes depending on the viewer’s location within this narrow path. Outside of this path, viewers within the 48 contiguous U.S. states and many other areas will see a partial solar eclipse.</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It is important to remember that during an annular solar eclipse it is </a:t>
            </a:r>
            <a:r>
              <a:rPr b="1" lang="en-US"/>
              <a:t>never</a:t>
            </a:r>
            <a:r>
              <a:rPr lang="en-US"/>
              <a:t> </a:t>
            </a:r>
            <a:r>
              <a:rPr b="1" lang="en-US"/>
              <a:t>safe to look directly at the Sun </a:t>
            </a:r>
            <a:r>
              <a:rPr lang="en-US"/>
              <a:t>without proper eye protection</a:t>
            </a:r>
            <a:r>
              <a:rPr b="1" lang="en-US"/>
              <a:t>,</a:t>
            </a:r>
            <a:r>
              <a:rPr lang="en-US"/>
              <a:t> even on the path of annularity, since the Sun is not completely blocked.</a:t>
            </a:r>
            <a:endParaRPr/>
          </a:p>
          <a:p>
            <a:pPr indent="0" lvl="0" marL="0" rtl="0" algn="l">
              <a:lnSpc>
                <a:spcPct val="90000"/>
              </a:lnSpc>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lnSpc>
                <a:spcPct val="115000"/>
              </a:lnSpc>
              <a:spcBef>
                <a:spcPts val="1100"/>
              </a:spcBef>
              <a:spcAft>
                <a:spcPts val="0"/>
              </a:spcAft>
              <a:buClr>
                <a:schemeClr val="dk1"/>
              </a:buClr>
              <a:buSzPts val="1100"/>
              <a:buFont typeface="Arial"/>
              <a:buNone/>
            </a:pPr>
            <a:r>
              <a:rPr lang="en-US"/>
              <a:t>Image Description: Map of the continental United States created by Michael Zeiler, GreatAmericanEclipse.com showing a line at the left (from Oregon to Texas) that represents the October 14, 2023 Annular Solar Eclipse path of annularity.</a:t>
            </a:r>
            <a:endParaRPr/>
          </a:p>
          <a:p>
            <a:pPr indent="0" lvl="0" marL="0" marR="381000" rtl="0" algn="l">
              <a:lnSpc>
                <a:spcPct val="115000"/>
              </a:lnSpc>
              <a:spcBef>
                <a:spcPts val="1100"/>
              </a:spcBef>
              <a:spcAft>
                <a:spcPts val="1100"/>
              </a:spcAft>
              <a:buClr>
                <a:schemeClr val="dk1"/>
              </a:buClr>
              <a:buSzPts val="1100"/>
              <a:buFont typeface="Arial"/>
              <a:buNone/>
            </a:pPr>
            <a:r>
              <a:rPr lang="en-US"/>
              <a:t>Image Credit: Michael Zeiler, GreatAmericanEclipse.com, </a:t>
            </a:r>
            <a:r>
              <a:rPr lang="en-US" sz="1100" u="sng">
                <a:solidFill>
                  <a:schemeClr val="hlink"/>
                </a:solidFill>
                <a:latin typeface="Arial"/>
                <a:ea typeface="Arial"/>
                <a:cs typeface="Arial"/>
                <a:sym typeface="Arial"/>
                <a:hlinkClick r:id="rId2"/>
              </a:rPr>
              <a:t>https://www.greatamericaneclipse.com/2023-annular-solar-eclipse-over-the-united-states</a:t>
            </a:r>
            <a:endParaRPr/>
          </a:p>
        </p:txBody>
      </p:sp>
      <p:sp>
        <p:nvSpPr>
          <p:cNvPr id="210" name="Google Shape;210;g23811f8aa8d_2_2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3811f8aa8d_2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3811f8aa8d_2_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300"/>
              <a:buFont typeface="Arial"/>
              <a:buNone/>
            </a:pPr>
            <a:r>
              <a:rPr lang="en-US"/>
              <a:t>This map shows the path of totality from Texas to Maine for the Total Solar Eclipse that will take place on </a:t>
            </a:r>
            <a:r>
              <a:rPr b="1" lang="en-US"/>
              <a:t>Monday, </a:t>
            </a:r>
            <a:r>
              <a:rPr b="1" lang="en-US"/>
              <a:t>April 8, 2024</a:t>
            </a:r>
            <a:r>
              <a:rPr lang="en-US"/>
              <a:t>. </a:t>
            </a:r>
            <a:endParaRPr/>
          </a:p>
          <a:p>
            <a:pPr indent="0" lvl="0" marL="0" rtl="0" algn="l">
              <a:lnSpc>
                <a:spcPct val="90000"/>
              </a:lnSpc>
              <a:spcBef>
                <a:spcPts val="0"/>
              </a:spcBef>
              <a:spcAft>
                <a:spcPts val="0"/>
              </a:spcAft>
              <a:buClr>
                <a:schemeClr val="dk1"/>
              </a:buClr>
              <a:buSzPts val="1300"/>
              <a:buFont typeface="Arial"/>
              <a:buNone/>
            </a:pPr>
            <a:r>
              <a:t/>
            </a:r>
            <a:endParaRPr/>
          </a:p>
          <a:p>
            <a:pPr indent="0" lvl="0" marL="0" rtl="0" algn="l">
              <a:lnSpc>
                <a:spcPct val="90000"/>
              </a:lnSpc>
              <a:spcBef>
                <a:spcPts val="0"/>
              </a:spcBef>
              <a:spcAft>
                <a:spcPts val="0"/>
              </a:spcAft>
              <a:buClr>
                <a:schemeClr val="dk1"/>
              </a:buClr>
              <a:buSzPts val="1300"/>
              <a:buFont typeface="Arial"/>
              <a:buNone/>
            </a:pPr>
            <a:r>
              <a:rPr lang="en-US"/>
              <a:t>During a total solar eclipse, the moon fully covers the sun for a short few minutes. In order to see this, you must be in the path of totality, which is this relatively thin path about 70 miles wide that will cross the U.S. from Southwest to Northeast. States on the path of totality include: Texas, Oklahoma, Arkansas, Missouri, Illinois, Indiana, Kentucky, Ohio, New York, Vermont, New Hampshire, and Maine. </a:t>
            </a:r>
            <a:endParaRPr/>
          </a:p>
          <a:p>
            <a:pPr indent="0" lvl="0" marL="0" rtl="0" algn="l">
              <a:lnSpc>
                <a:spcPct val="90000"/>
              </a:lnSpc>
              <a:spcBef>
                <a:spcPts val="0"/>
              </a:spcBef>
              <a:spcAft>
                <a:spcPts val="0"/>
              </a:spcAft>
              <a:buClr>
                <a:schemeClr val="dk1"/>
              </a:buClr>
              <a:buSzPts val="1300"/>
              <a:buFont typeface="Arial"/>
              <a:buNone/>
            </a:pPr>
            <a:r>
              <a:t/>
            </a:r>
            <a:endParaRPr/>
          </a:p>
          <a:p>
            <a:pPr indent="0" lvl="0" marL="0" rtl="0" algn="l">
              <a:lnSpc>
                <a:spcPct val="90000"/>
              </a:lnSpc>
              <a:spcBef>
                <a:spcPts val="0"/>
              </a:spcBef>
              <a:spcAft>
                <a:spcPts val="0"/>
              </a:spcAft>
              <a:buClr>
                <a:schemeClr val="dk1"/>
              </a:buClr>
              <a:buSzPts val="1300"/>
              <a:buFont typeface="Arial"/>
              <a:buNone/>
            </a:pPr>
            <a:r>
              <a:rPr lang="en-US"/>
              <a:t>A</a:t>
            </a:r>
            <a:r>
              <a:rPr lang="en-US">
                <a:extLst>
                  <a:ext uri="http://customooxmlschemas.google.com/">
                    <go:slidesCustomData xmlns:go="http://customooxmlschemas.google.com/" textRoundtripDataId="34"/>
                  </a:ext>
                </a:extLst>
              </a:rPr>
              <a:t>ll 48 contiguous states plus parts of Alaska will experience at least a partial solar eclipse</a:t>
            </a:r>
            <a:r>
              <a:rPr lang="en-US"/>
              <a:t> in April 2024.</a:t>
            </a:r>
            <a:endParaRPr/>
          </a:p>
          <a:p>
            <a:pPr indent="0" lvl="0" marL="0" rtl="0" algn="l">
              <a:lnSpc>
                <a:spcPct val="90000"/>
              </a:lnSpc>
              <a:spcBef>
                <a:spcPts val="0"/>
              </a:spcBef>
              <a:spcAft>
                <a:spcPts val="0"/>
              </a:spcAft>
              <a:buClr>
                <a:schemeClr val="dk1"/>
              </a:buClr>
              <a:buSzPts val="1300"/>
              <a:buFont typeface="Arial"/>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lnSpc>
                <a:spcPct val="115000"/>
              </a:lnSpc>
              <a:spcBef>
                <a:spcPts val="1100"/>
              </a:spcBef>
              <a:spcAft>
                <a:spcPts val="0"/>
              </a:spcAft>
              <a:buClr>
                <a:schemeClr val="dk1"/>
              </a:buClr>
              <a:buSzPts val="1100"/>
              <a:buFont typeface="Arial"/>
              <a:buNone/>
            </a:pPr>
            <a:r>
              <a:rPr lang="en-US"/>
              <a:t>Image Description: Map of the continental United States created by Michael Zeiler, GreatAmericanEclipse.com showing a line on the right (from Texas to Maine) that represents the April 8, 2024 Total Solar Eclipse path of totality.</a:t>
            </a:r>
            <a:endParaRPr/>
          </a:p>
          <a:p>
            <a:pPr indent="0" lvl="0" marL="0" marR="381000" rtl="0" algn="l">
              <a:lnSpc>
                <a:spcPct val="115000"/>
              </a:lnSpc>
              <a:spcBef>
                <a:spcPts val="1100"/>
              </a:spcBef>
              <a:spcAft>
                <a:spcPts val="1100"/>
              </a:spcAft>
              <a:buClr>
                <a:schemeClr val="dk1"/>
              </a:buClr>
              <a:buSzPts val="1100"/>
              <a:buFont typeface="Arial"/>
              <a:buNone/>
            </a:pPr>
            <a:r>
              <a:rPr lang="en-US"/>
              <a:t>Image Credit: Michael Zeiler, GreatAmericanEclipse.com, </a:t>
            </a:r>
            <a:r>
              <a:rPr lang="en-US" sz="1100" u="sng">
                <a:solidFill>
                  <a:schemeClr val="hlink"/>
                </a:solidFill>
                <a:latin typeface="Arial"/>
                <a:ea typeface="Arial"/>
                <a:cs typeface="Arial"/>
                <a:sym typeface="Arial"/>
                <a:hlinkClick r:id="rId2"/>
              </a:rPr>
              <a:t>https://www.greatamericaneclipse.com/2024-total-solar-eclipse-over-the-united-states</a:t>
            </a:r>
            <a:endParaRPr/>
          </a:p>
        </p:txBody>
      </p:sp>
      <p:sp>
        <p:nvSpPr>
          <p:cNvPr id="217" name="Google Shape;217;g23811f8aa8d_2_3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With clear skies, everyone in North America will be able to celebrate both spectacular events. Now if skies are not clear where you are, there are still ways to participant in the excitement. We’ll discuss those in a bit. First we need to talk about safe viewing.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a:t>
            </a:r>
            <a:r>
              <a:rPr lang="en-US"/>
              <a:t> should never look directly at the Sun! So let’s go over some other methods of observing this phenomenon. Remember, whether you find yourself on the path of annularity or totality for either event, the partial eclipse will last for hours before and after totality occurs. We also want to point out that d</a:t>
            </a:r>
            <a:r>
              <a:rPr lang="en-US"/>
              <a:t>uring an annular eclipse even those on the path of annularity should never, ever look directly at the sun without proper eyewear.</a:t>
            </a:r>
            <a:endParaRPr/>
          </a:p>
          <a:p>
            <a:pPr indent="0" lvl="0" marL="0" rtl="0" algn="l">
              <a:spcBef>
                <a:spcPts val="0"/>
              </a:spcBef>
              <a:spcAft>
                <a:spcPts val="0"/>
              </a:spcAft>
              <a:buClr>
                <a:schemeClr val="dk1"/>
              </a:buClr>
              <a:buSzPts val="1400"/>
              <a:buFont typeface="Arial"/>
              <a:buNone/>
            </a:pPr>
            <a:r>
              <a:t/>
            </a:r>
            <a:endParaRPr sz="1150">
              <a:solidFill>
                <a:srgbClr val="DDDDDD"/>
              </a:solidFill>
              <a:highlight>
                <a:srgbClr val="26282F"/>
              </a:highlight>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a:t>-----------</a:t>
            </a:r>
            <a:endParaRPr/>
          </a:p>
          <a:p>
            <a:pPr indent="0" lvl="0" marL="0" rtl="0" algn="l">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rPr lang="en-US">
                <a:extLst>
                  <a:ext uri="http://customooxmlschemas.google.com/">
                    <go:slidesCustomData xmlns:go="http://customooxmlschemas.google.com/" textRoundtripDataId="35"/>
                  </a:ext>
                </a:extLst>
              </a:rPr>
              <a:t>Image Description: The August 21, 2017 Total Solar Eclipse as seen above Madras, OR; image captures various points from start to finish of the total solar eclipse, showing the Moon as it begins to partially </a:t>
            </a:r>
            <a:r>
              <a:rPr lang="en-US">
                <a:extLst>
                  <a:ext uri="http://customooxmlschemas.google.com/">
                    <go:slidesCustomData xmlns:go="http://customooxmlschemas.google.com/" textRoundtripDataId="36"/>
                  </a:ext>
                </a:extLst>
              </a:rPr>
              <a:t>eclipses </a:t>
            </a:r>
            <a:r>
              <a:rPr lang="en-US">
                <a:extLst>
                  <a:ext uri="http://customooxmlschemas.google.com/">
                    <go:slidesCustomData xmlns:go="http://customooxmlschemas.google.com/" textRoundtripDataId="37"/>
                  </a:ext>
                </a:extLst>
              </a:rPr>
              <a:t>the Sun, as it covers the Sun completely (totality), and then as the Moon moves away and partially eclipses the Sun again. </a:t>
            </a:r>
            <a:endParaRPr>
              <a:extLst>
                <a:ext uri="http://customooxmlschemas.google.com/">
                  <go:slidesCustomData xmlns:go="http://customooxmlschemas.google.com/" textRoundtripDataId="38"/>
                </a:ext>
              </a:extLst>
            </a:endParaRPr>
          </a:p>
          <a:p>
            <a:pPr indent="0" lvl="0" marL="0" rtl="0" algn="l">
              <a:lnSpc>
                <a:spcPct val="100000"/>
              </a:lnSpc>
              <a:spcBef>
                <a:spcPts val="0"/>
              </a:spcBef>
              <a:spcAft>
                <a:spcPts val="0"/>
              </a:spcAft>
              <a:buSzPts val="1400"/>
              <a:buNone/>
            </a:pPr>
            <a:r>
              <a:rPr lang="en-US">
                <a:extLst>
                  <a:ext uri="http://customooxmlschemas.google.com/">
                    <go:slidesCustomData xmlns:go="http://customooxmlschemas.google.com/" textRoundtripDataId="39"/>
                  </a:ext>
                </a:extLst>
              </a:rPr>
              <a:t>Image Credit: NASA/Aubrey Gemignani, </a:t>
            </a:r>
            <a:r>
              <a:rPr lang="en-US" u="sng">
                <a:solidFill>
                  <a:schemeClr val="hlink"/>
                </a:solidFill>
                <a:hlinkClick r:id="rId2"/>
                <a:extLst>
                  <a:ext uri="http://customooxmlschemas.google.com/">
                    <go:slidesCustomData xmlns:go="http://customooxmlschemas.google.com/" textRoundtripDataId="40"/>
                  </a:ext>
                </a:extLst>
              </a:rPr>
              <a:t>https://images.nasa.gov/details/NHQ201708210105</a:t>
            </a:r>
            <a:r>
              <a:rPr lang="en-US">
                <a:extLst>
                  <a:ext uri="http://customooxmlschemas.google.com/">
                    <go:slidesCustomData xmlns:go="http://customooxmlschemas.google.com/" textRoundtripDataId="41"/>
                  </a:ext>
                </a:extLst>
              </a:rPr>
              <a:t> </a:t>
            </a:r>
            <a:endParaRPr>
              <a:extLst>
                <a:ext uri="http://customooxmlschemas.google.com/">
                  <go:slidesCustomData xmlns:go="http://customooxmlschemas.google.com/" textRoundtripDataId="42"/>
                </a:ext>
              </a:extLst>
            </a:endParaRPr>
          </a:p>
          <a:p>
            <a:pPr indent="0" lvl="0" marL="0" rtl="0" algn="l">
              <a:lnSpc>
                <a:spcPct val="100000"/>
              </a:lnSpc>
              <a:spcBef>
                <a:spcPts val="0"/>
              </a:spcBef>
              <a:spcAft>
                <a:spcPts val="0"/>
              </a:spcAft>
              <a:buSzPts val="1400"/>
              <a:buNone/>
            </a:pPr>
            <a:r>
              <a:t/>
            </a:r>
            <a:endParaRPr/>
          </a:p>
        </p:txBody>
      </p:sp>
      <p:sp>
        <p:nvSpPr>
          <p:cNvPr id="224" name="Google Shape;224;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t>
            </a:r>
            <a:r>
              <a:rPr lang="en-US">
                <a:solidFill>
                  <a:srgbClr val="333333"/>
                </a:solidFill>
              </a:rPr>
              <a:t>here are numerous ways to safely view an eclipse, including eclipse glasses, shadows, and pinhole projections. We’ll review these. </a:t>
            </a:r>
            <a:endParaRPr>
              <a:solidFill>
                <a:srgbClr val="333333"/>
              </a:solidFill>
            </a:endParaRPr>
          </a:p>
          <a:p>
            <a:pPr indent="0" lvl="0" marL="0" rtl="0" algn="l">
              <a:lnSpc>
                <a:spcPct val="100000"/>
              </a:lnSpc>
              <a:spcBef>
                <a:spcPts val="0"/>
              </a:spcBef>
              <a:spcAft>
                <a:spcPts val="0"/>
              </a:spcAft>
              <a:buSzPts val="1400"/>
              <a:buNone/>
            </a:pPr>
            <a:r>
              <a:t/>
            </a:r>
            <a:endParaRPr>
              <a:solidFill>
                <a:srgbClr val="333333"/>
              </a:solidFill>
            </a:endParaRPr>
          </a:p>
          <a:p>
            <a:pPr indent="0" lvl="0" marL="0" rtl="0" algn="l">
              <a:lnSpc>
                <a:spcPct val="100000"/>
              </a:lnSpc>
              <a:spcBef>
                <a:spcPts val="0"/>
              </a:spcBef>
              <a:spcAft>
                <a:spcPts val="0"/>
              </a:spcAft>
              <a:buSzPts val="1400"/>
              <a:buNone/>
            </a:pPr>
            <a:r>
              <a:rPr lang="en-US">
                <a:solidFill>
                  <a:srgbClr val="333333"/>
                </a:solidFill>
              </a:rPr>
              <a:t>Do note that NASA has some great tips sheets </a:t>
            </a:r>
            <a:r>
              <a:rPr lang="en-US">
                <a:solidFill>
                  <a:srgbClr val="333333"/>
                </a:solidFill>
              </a:rPr>
              <a:t>to use as quick references for</a:t>
            </a:r>
            <a:r>
              <a:rPr lang="en-US">
                <a:solidFill>
                  <a:srgbClr val="333333"/>
                </a:solidFill>
              </a:rPr>
              <a:t> solar eclipses and safe solar viewing (links below for sharing and/or printing).</a:t>
            </a:r>
            <a:endParaRPr>
              <a:solidFill>
                <a:srgbClr val="333333"/>
              </a:solidFill>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NASA solar eclipse safe viewing fact sheet handout (without dates)</a:t>
            </a:r>
            <a:endParaRPr/>
          </a:p>
          <a:p>
            <a:pPr indent="0" lvl="0" marL="0" rtl="0" algn="l">
              <a:spcBef>
                <a:spcPts val="0"/>
              </a:spcBef>
              <a:spcAft>
                <a:spcPts val="0"/>
              </a:spcAft>
              <a:buClr>
                <a:schemeClr val="dk1"/>
              </a:buClr>
              <a:buSzPts val="1400"/>
              <a:buFont typeface="Arial"/>
              <a:buNone/>
            </a:pPr>
            <a:r>
              <a:rPr lang="en-US" u="sng">
                <a:solidFill>
                  <a:schemeClr val="hlink"/>
                </a:solidFill>
                <a:hlinkClick r:id="rId2"/>
              </a:rPr>
              <a:t>https://solarsystem.nasa.gov/resources/2689/eclipse-fact-sheet/</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NASA solar eclipse safe viewing fact sheet handout (October 2023 dates)</a:t>
            </a:r>
            <a:endParaRPr/>
          </a:p>
          <a:p>
            <a:pPr indent="0" lvl="0" marL="0" rtl="0" algn="l">
              <a:lnSpc>
                <a:spcPct val="115000"/>
              </a:lnSpc>
              <a:spcBef>
                <a:spcPts val="0"/>
              </a:spcBef>
              <a:spcAft>
                <a:spcPts val="0"/>
              </a:spcAft>
              <a:buClr>
                <a:schemeClr val="dk1"/>
              </a:buClr>
              <a:buSzPts val="1100"/>
              <a:buFont typeface="Arial"/>
              <a:buNone/>
            </a:pPr>
            <a:r>
              <a:rPr lang="en-US" u="sng">
                <a:solidFill>
                  <a:schemeClr val="hlink"/>
                </a:solidFill>
                <a:hlinkClick r:id="rId3"/>
              </a:rPr>
              <a:t>https://solarsystem.nasa.gov/resources/2782/october-14-2023-annular-eclipse-fact-sheet/</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lnSpc>
                <a:spcPct val="115000"/>
              </a:lnSpc>
              <a:spcBef>
                <a:spcPts val="1100"/>
              </a:spcBef>
              <a:spcAft>
                <a:spcPts val="0"/>
              </a:spcAft>
              <a:buClr>
                <a:schemeClr val="dk1"/>
              </a:buClr>
              <a:buSzPts val="1100"/>
              <a:buFont typeface="Arial"/>
              <a:buNone/>
            </a:pPr>
            <a:r>
              <a:rPr lang="en-US"/>
              <a:t>Image Description: Toddler putting on eclipse safety glasses (top left); Projection of a partial solar eclipse, projection created by using a colander to project tiny images of the partially covered Sun onto white paper (top right); Projected shadow of a partial eclipse into a box, the partially eclipsed Sun is seen on top of a shadow created by an extended hand doing a shadow puppet figure (bottom).</a:t>
            </a:r>
            <a:endParaRPr/>
          </a:p>
          <a:p>
            <a:pPr indent="0" lvl="0" marL="0" marR="381000" rtl="0" algn="l">
              <a:lnSpc>
                <a:spcPct val="115000"/>
              </a:lnSpc>
              <a:spcBef>
                <a:spcPts val="1100"/>
              </a:spcBef>
              <a:spcAft>
                <a:spcPts val="0"/>
              </a:spcAft>
              <a:buClr>
                <a:schemeClr val="dk1"/>
              </a:buClr>
              <a:buSzPts val="1100"/>
              <a:buFont typeface="Arial"/>
              <a:buNone/>
            </a:pPr>
            <a:r>
              <a:rPr lang="en-US"/>
              <a:t>Image Credit: Emily Maletz for NISE Network (top two photos); NASA/Aubrey Gemignani (bottom photo), </a:t>
            </a:r>
            <a:r>
              <a:rPr lang="en-US" u="sng">
                <a:solidFill>
                  <a:schemeClr val="hlink"/>
                </a:solidFill>
                <a:hlinkClick r:id="rId4"/>
              </a:rPr>
              <a:t>https://images.nasa.gov/details/NHQ201708210112</a:t>
            </a:r>
            <a:r>
              <a:rPr lang="en-US"/>
              <a:t> </a:t>
            </a:r>
            <a:endParaRPr/>
          </a:p>
          <a:p>
            <a:pPr indent="0" lvl="0" marL="0" marR="381000" rtl="0" algn="l">
              <a:lnSpc>
                <a:spcPct val="115000"/>
              </a:lnSpc>
              <a:spcBef>
                <a:spcPts val="1100"/>
              </a:spcBef>
              <a:spcAft>
                <a:spcPts val="0"/>
              </a:spcAft>
              <a:buClr>
                <a:schemeClr val="dk1"/>
              </a:buClr>
              <a:buSzPts val="1100"/>
              <a:buFont typeface="Arial"/>
              <a:buNone/>
            </a:pPr>
            <a:r>
              <a:t/>
            </a:r>
            <a:endParaRPr/>
          </a:p>
          <a:p>
            <a:pPr indent="0" lvl="0" marL="0" rtl="0" algn="l">
              <a:lnSpc>
                <a:spcPct val="100000"/>
              </a:lnSpc>
              <a:spcBef>
                <a:spcPts val="1100"/>
              </a:spcBef>
              <a:spcAft>
                <a:spcPts val="0"/>
              </a:spcAft>
              <a:buSzPts val="1400"/>
              <a:buNone/>
            </a:pPr>
            <a:r>
              <a:t/>
            </a:r>
            <a:endParaRPr/>
          </a:p>
        </p:txBody>
      </p:sp>
      <p:sp>
        <p:nvSpPr>
          <p:cNvPr id="233" name="Google Shape;233;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5d6ef73d6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5d6ef73d60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300"/>
              </a:spcBef>
              <a:spcAft>
                <a:spcPts val="0"/>
              </a:spcAft>
              <a:buClr>
                <a:schemeClr val="dk1"/>
              </a:buClr>
              <a:buSzPts val="1100"/>
              <a:buFont typeface="Arial"/>
              <a:buNone/>
            </a:pPr>
            <a:r>
              <a:rPr b="1" lang="en-US">
                <a:solidFill>
                  <a:srgbClr val="000000"/>
                </a:solidFill>
              </a:rPr>
              <a:t>Safety glasses - it can’t be said enough, l</a:t>
            </a:r>
            <a:r>
              <a:rPr b="1" lang="en-US">
                <a:solidFill>
                  <a:srgbClr val="000000"/>
                </a:solidFill>
              </a:rPr>
              <a:t>ooking directly at the Sun without eye protection on any day can cause permanent eye damage! </a:t>
            </a:r>
            <a:r>
              <a:rPr lang="en-US">
                <a:solidFill>
                  <a:srgbClr val="000000"/>
                </a:solidFill>
              </a:rPr>
              <a:t>So n</a:t>
            </a:r>
            <a:r>
              <a:rPr lang="en-US"/>
              <a:t>ever look directly at the Sun without the appropriate safe solar viewing equipment.</a:t>
            </a:r>
            <a:endParaRPr>
              <a:solidFill>
                <a:srgbClr val="000000"/>
              </a:solidFill>
            </a:endParaRPr>
          </a:p>
          <a:p>
            <a:pPr indent="0" lvl="0" marL="0" rtl="0" algn="l">
              <a:lnSpc>
                <a:spcPct val="115000"/>
              </a:lnSpc>
              <a:spcBef>
                <a:spcPts val="1400"/>
              </a:spcBef>
              <a:spcAft>
                <a:spcPts val="0"/>
              </a:spcAft>
              <a:buClr>
                <a:schemeClr val="dk1"/>
              </a:buClr>
              <a:buSzPts val="1100"/>
              <a:buFont typeface="Arial"/>
              <a:buNone/>
            </a:pPr>
            <a:r>
              <a:rPr lang="en-US"/>
              <a:t>The only safe way to look directly at the un-eclipsed or partially eclipsed Sun is through special-purpose solar filters, such as eclipse glasses or handheld solar viewers. Homemade filters or ordinary sunglasses, even very dark ones, are NOT safe for looking at the Sun. Solar filters are 1000 times darker than sunglasses and block all infrared and UV light, and nearly all visible light. Even if you plan to use a telescope, binoculars, or camera (phone cameras included), to view any part of the bright Sun you need a special-purpose solar filter secured over the front of the optics to avoid severe eye injury.</a:t>
            </a:r>
            <a:endParaRPr/>
          </a:p>
          <a:p>
            <a:pPr indent="0" lvl="0" marL="0" rtl="0" algn="l">
              <a:lnSpc>
                <a:spcPct val="115000"/>
              </a:lnSpc>
              <a:spcBef>
                <a:spcPts val="1400"/>
              </a:spcBef>
              <a:spcAft>
                <a:spcPts val="0"/>
              </a:spcAft>
              <a:buClr>
                <a:schemeClr val="dk1"/>
              </a:buClr>
              <a:buSzPts val="1100"/>
              <a:buFont typeface="Arial"/>
              <a:buNone/>
            </a:pPr>
            <a:r>
              <a:rPr lang="en-US"/>
              <a:t>Also, please remember that for an annular solar eclipse it is never safe to remove eye protection at any time, even on the path of annularity. An annular solar eclipse does not block the entire view of the Sun like a total eclipse does. Instead those on the path of annularity will see a “ring of fire” that must be viewed using proper safety equipment or else you risk severely damaging your eyes. </a:t>
            </a:r>
            <a:endParaRPr/>
          </a:p>
          <a:p>
            <a:pPr indent="0" lvl="0" marL="0" rtl="0" algn="l">
              <a:lnSpc>
                <a:spcPct val="115000"/>
              </a:lnSpc>
              <a:spcBef>
                <a:spcPts val="1400"/>
              </a:spcBef>
              <a:spcAft>
                <a:spcPts val="0"/>
              </a:spcAft>
              <a:buClr>
                <a:schemeClr val="dk1"/>
              </a:buClr>
              <a:buSzPts val="1100"/>
              <a:buFont typeface="Arial"/>
              <a:buNone/>
            </a:pPr>
            <a:r>
              <a:rPr lang="en-US"/>
              <a:t>More from NASA on Solar Eclipse Safety: </a:t>
            </a:r>
            <a:r>
              <a:rPr lang="en-US" u="sng">
                <a:solidFill>
                  <a:schemeClr val="hlink"/>
                </a:solidFill>
                <a:hlinkClick r:id="rId2"/>
              </a:rPr>
              <a:t>https://solarsystem.nasa.gov/eclipses/safety/</a:t>
            </a:r>
            <a:r>
              <a:rPr lang="en-US"/>
              <a:t> </a:t>
            </a:r>
            <a:endParaRPr/>
          </a:p>
          <a:p>
            <a:pPr indent="0" lvl="0" marL="0" rtl="0" algn="l">
              <a:spcBef>
                <a:spcPts val="1400"/>
              </a:spcBef>
              <a:spcAft>
                <a:spcPts val="0"/>
              </a:spcAft>
              <a:buClr>
                <a:schemeClr val="dk1"/>
              </a:buClr>
              <a:buSzPts val="1400"/>
              <a:buFont typeface="Arial"/>
              <a:buNone/>
            </a:pPr>
            <a:r>
              <a:rPr lang="en-US"/>
              <a:t>-----------</a:t>
            </a:r>
            <a:endParaRPr/>
          </a:p>
          <a:p>
            <a:pPr indent="0" lvl="0" marL="0" rtl="0" algn="l">
              <a:spcBef>
                <a:spcPts val="0"/>
              </a:spcBef>
              <a:spcAft>
                <a:spcPts val="0"/>
              </a:spcAft>
              <a:buNone/>
            </a:pPr>
            <a:r>
              <a:rPr lang="en-US"/>
              <a:t>Image Description: Eclipse glasses and sunglasses, sunglasses are not safe to wear to observe a solar eclipse.</a:t>
            </a:r>
            <a:endParaRPr/>
          </a:p>
          <a:p>
            <a:pPr indent="0" lvl="0" marL="0" rtl="0" algn="l">
              <a:spcBef>
                <a:spcPts val="0"/>
              </a:spcBef>
              <a:spcAft>
                <a:spcPts val="0"/>
              </a:spcAft>
              <a:buNone/>
            </a:pPr>
            <a:r>
              <a:rPr lang="en-US"/>
              <a:t>Image Credit: NASA, </a:t>
            </a:r>
            <a:r>
              <a:rPr lang="en-US" u="sng">
                <a:solidFill>
                  <a:srgbClr val="0000FF"/>
                </a:solidFill>
                <a:hlinkClick r:id="rId3">
                  <a:extLst>
                    <a:ext uri="{A12FA001-AC4F-418D-AE19-62706E023703}">
                      <ahyp:hlinkClr val="tx"/>
                    </a:ext>
                  </a:extLst>
                </a:hlinkClick>
              </a:rPr>
              <a:t>https://mynasadata.larc.nasa.gov/sites/default/files/inline-images/eclipse%20glasses%20and%20sunglasses_0.jpg</a:t>
            </a:r>
            <a:r>
              <a:rPr lang="en-US">
                <a:solidFill>
                  <a:srgbClr val="0000FF"/>
                </a:solidFill>
              </a:rPr>
              <a:t>, </a:t>
            </a:r>
            <a:r>
              <a:rPr lang="en-US" u="sng">
                <a:solidFill>
                  <a:schemeClr val="hlink"/>
                </a:solidFill>
                <a:hlinkClick r:id="rId4"/>
              </a:rPr>
              <a:t>https://mynasadata.larc.nasa.gov/basic-page/solar-eclipses-background-information</a:t>
            </a:r>
            <a:r>
              <a:rPr lang="en-US">
                <a:solidFill>
                  <a:srgbClr val="0000FF"/>
                </a:solidFill>
              </a:rPr>
              <a:t> </a:t>
            </a:r>
            <a:endParaRPr>
              <a:solidFill>
                <a:srgbClr val="0000FF"/>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44" name="Google Shape;244;g25d6ef73d60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300"/>
              </a:spcBef>
              <a:spcAft>
                <a:spcPts val="0"/>
              </a:spcAft>
              <a:buClr>
                <a:schemeClr val="dk1"/>
              </a:buClr>
              <a:buSzPts val="1100"/>
              <a:buFont typeface="Arial"/>
              <a:buNone/>
            </a:pPr>
            <a:r>
              <a:rPr lang="en-US"/>
              <a:t> So now we’ll discuss some indirect ways to safely observe a solar eclipse, like using shadows.</a:t>
            </a:r>
            <a:endParaRPr/>
          </a:p>
          <a:p>
            <a:pPr indent="0" lvl="0" marL="0" rtl="0" algn="l">
              <a:lnSpc>
                <a:spcPct val="100000"/>
              </a:lnSpc>
              <a:spcBef>
                <a:spcPts val="1400"/>
              </a:spcBef>
              <a:spcAft>
                <a:spcPts val="0"/>
              </a:spcAft>
              <a:buSzPts val="1400"/>
              <a:buNone/>
            </a:pPr>
            <a:r>
              <a:rPr lang="en-US">
                <a:extLst>
                  <a:ext uri="http://customooxmlschemas.google.com/">
                    <go:slidesCustomData xmlns:go="http://customooxmlschemas.google.com/" textRoundtripDataId="44"/>
                  </a:ext>
                </a:extLst>
              </a:rPr>
              <a:t>You might not know this, but the round lights you see everyday on the ground, between the leaves of trees are actually projections of the Sun! </a:t>
            </a:r>
            <a:endParaRPr>
              <a:extLst>
                <a:ext uri="http://customooxmlschemas.google.com/">
                  <go:slidesCustomData xmlns:go="http://customooxmlschemas.google.com/" textRoundtripDataId="45"/>
                </a:ext>
              </a:extLst>
            </a:endParaRPr>
          </a:p>
          <a:p>
            <a:pPr indent="0" lvl="0" marL="0" rtl="0" algn="l">
              <a:lnSpc>
                <a:spcPct val="100000"/>
              </a:lnSpc>
              <a:spcBef>
                <a:spcPts val="0"/>
              </a:spcBef>
              <a:spcAft>
                <a:spcPts val="0"/>
              </a:spcAft>
              <a:buSzPts val="1400"/>
              <a:buNone/>
            </a:pPr>
            <a:r>
              <a:rPr lang="en-US">
                <a:extLst>
                  <a:ext uri="http://customooxmlschemas.google.com/">
                    <go:slidesCustomData xmlns:go="http://customooxmlschemas.google.com/" textRoundtripDataId="46"/>
                  </a:ext>
                </a:extLst>
              </a:rPr>
              <a:t>You can use any number of small holes like the spaces between leaves, a colander, or even your hands. </a:t>
            </a:r>
            <a:endParaRPr>
              <a:extLst>
                <a:ext uri="http://customooxmlschemas.google.com/">
                  <go:slidesCustomData xmlns:go="http://customooxmlschemas.google.com/" textRoundtripDataId="47"/>
                </a:ext>
              </a:extLst>
            </a:endParaRPr>
          </a:p>
          <a:p>
            <a:pPr indent="0" lvl="0" marL="0" rtl="0" algn="l">
              <a:lnSpc>
                <a:spcPct val="100000"/>
              </a:lnSpc>
              <a:spcBef>
                <a:spcPts val="0"/>
              </a:spcBef>
              <a:spcAft>
                <a:spcPts val="0"/>
              </a:spcAft>
              <a:buSzPts val="1400"/>
              <a:buNone/>
            </a:pPr>
            <a:r>
              <a:t/>
            </a:r>
            <a:endParaRPr>
              <a:extLst>
                <a:ext uri="http://customooxmlschemas.google.com/">
                  <go:slidesCustomData xmlns:go="http://customooxmlschemas.google.com/" textRoundtripDataId="48"/>
                </a:ext>
              </a:extLst>
            </a:endParaRPr>
          </a:p>
          <a:p>
            <a:pPr indent="0" lvl="0" marL="0" rtl="0" algn="l">
              <a:lnSpc>
                <a:spcPct val="100000"/>
              </a:lnSpc>
              <a:spcBef>
                <a:spcPts val="0"/>
              </a:spcBef>
              <a:spcAft>
                <a:spcPts val="0"/>
              </a:spcAft>
              <a:buSzPts val="1400"/>
              <a:buNone/>
            </a:pPr>
            <a:r>
              <a:rPr lang="en-US">
                <a:extLst>
                  <a:ext uri="http://customooxmlschemas.google.com/">
                    <go:slidesCustomData xmlns:go="http://customooxmlschemas.google.com/" textRoundtripDataId="49"/>
                  </a:ext>
                </a:extLst>
              </a:rPr>
              <a:t>Get creative and try it out before the eclipse. You can try different shaped holes and different sizes to see what works best.</a:t>
            </a:r>
            <a:endParaRPr>
              <a:extLst>
                <a:ext uri="http://customooxmlschemas.google.com/">
                  <go:slidesCustomData xmlns:go="http://customooxmlschemas.google.com/" textRoundtripDataId="50"/>
                </a:ext>
              </a:extLst>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lnSpc>
                <a:spcPct val="115000"/>
              </a:lnSpc>
              <a:spcBef>
                <a:spcPts val="1100"/>
              </a:spcBef>
              <a:spcAft>
                <a:spcPts val="0"/>
              </a:spcAft>
              <a:buClr>
                <a:schemeClr val="dk1"/>
              </a:buClr>
              <a:buSzPts val="1100"/>
              <a:buFont typeface="Arial"/>
              <a:buNone/>
            </a:pPr>
            <a:r>
              <a:rPr lang="en-US">
                <a:extLst>
                  <a:ext uri="http://customooxmlschemas.google.com/">
                    <go:slidesCustomData xmlns:go="http://customooxmlschemas.google.com/" textRoundtripDataId="51"/>
                  </a:ext>
                </a:extLst>
              </a:rPr>
              <a:t>Image Description: Young participant is tracing the image of the partially eclipsed Sun on white paper, projection created by a colander.</a:t>
            </a:r>
            <a:endParaRPr>
              <a:extLst>
                <a:ext uri="http://customooxmlschemas.google.com/">
                  <go:slidesCustomData xmlns:go="http://customooxmlschemas.google.com/" textRoundtripDataId="52"/>
                </a:ext>
              </a:extLst>
            </a:endParaRPr>
          </a:p>
          <a:p>
            <a:pPr indent="0" lvl="0" marL="0" marR="381000" rtl="0" algn="l">
              <a:lnSpc>
                <a:spcPct val="115000"/>
              </a:lnSpc>
              <a:spcBef>
                <a:spcPts val="1100"/>
              </a:spcBef>
              <a:spcAft>
                <a:spcPts val="1100"/>
              </a:spcAft>
              <a:buClr>
                <a:schemeClr val="dk1"/>
              </a:buClr>
              <a:buSzPts val="1100"/>
              <a:buFont typeface="Arial"/>
              <a:buNone/>
            </a:pPr>
            <a:r>
              <a:rPr lang="en-US">
                <a:extLst>
                  <a:ext uri="http://customooxmlschemas.google.com/">
                    <go:slidesCustomData xmlns:go="http://customooxmlschemas.google.com/" textRoundtripDataId="53"/>
                  </a:ext>
                </a:extLst>
              </a:rPr>
              <a:t>Image Credit:</a:t>
            </a:r>
            <a:r>
              <a:rPr lang="en-US"/>
              <a:t> Emily Maletz for the NISE Network</a:t>
            </a:r>
            <a:endParaRPr/>
          </a:p>
        </p:txBody>
      </p:sp>
      <p:sp>
        <p:nvSpPr>
          <p:cNvPr id="254" name="Google Shape;254;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Feel free to add your own information, use only parts of this presentation, or modify as you like.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extLst>
                  <a:ext uri="http://customooxmlschemas.google.com/">
                    <go:slidesCustomData xmlns:go="http://customooxmlschemas.google.com/" textRoundtripDataId="1"/>
                  </a:ext>
                </a:extLst>
              </a:rPr>
              <a:t>Image Description: The Solar Dynamics Observatory (SDO) observed its first lunar transit when the new Moon passed directly between the spacecraft (in its geosynchronous orbit) and the Sun. With SDO watching the Sun in a wavelength of extreme ultraviolet light, the dark Moon created a partial eclipse of the Sun.</a:t>
            </a:r>
            <a:endParaRPr>
              <a:extLst>
                <a:ext uri="http://customooxmlschemas.google.com/">
                  <go:slidesCustomData xmlns:go="http://customooxmlschemas.google.com/" textRoundtripDataId="2"/>
                </a:ext>
              </a:extLst>
            </a:endParaRPr>
          </a:p>
          <a:p>
            <a:pPr indent="0" lvl="0" marL="0" rtl="0" algn="l">
              <a:lnSpc>
                <a:spcPct val="100000"/>
              </a:lnSpc>
              <a:spcBef>
                <a:spcPts val="0"/>
              </a:spcBef>
              <a:spcAft>
                <a:spcPts val="0"/>
              </a:spcAft>
              <a:buSzPts val="1400"/>
              <a:buNone/>
            </a:pPr>
            <a:r>
              <a:t/>
            </a:r>
            <a:endParaRPr>
              <a:extLst>
                <a:ext uri="http://customooxmlschemas.google.com/">
                  <go:slidesCustomData xmlns:go="http://customooxmlschemas.google.com/" textRoundtripDataId="3"/>
                </a:ext>
              </a:extLst>
            </a:endParaRPr>
          </a:p>
          <a:p>
            <a:pPr indent="0" lvl="0" marL="0" rtl="0" algn="l">
              <a:lnSpc>
                <a:spcPct val="100000"/>
              </a:lnSpc>
              <a:spcBef>
                <a:spcPts val="0"/>
              </a:spcBef>
              <a:spcAft>
                <a:spcPts val="0"/>
              </a:spcAft>
              <a:buSzPts val="1400"/>
              <a:buNone/>
            </a:pPr>
            <a:r>
              <a:rPr lang="en-US">
                <a:extLst>
                  <a:ext uri="http://customooxmlschemas.google.com/">
                    <go:slidesCustomData xmlns:go="http://customooxmlschemas.google.com/" textRoundtripDataId="4"/>
                  </a:ext>
                </a:extLst>
              </a:rPr>
              <a:t>Image Credit: NASA Goddard, </a:t>
            </a:r>
            <a:r>
              <a:rPr lang="en-US" u="sng">
                <a:solidFill>
                  <a:schemeClr val="hlink"/>
                </a:solidFill>
                <a:hlinkClick r:id="rId2"/>
              </a:rPr>
              <a:t>https://images.nasa.gov/details/GSFC_20171208_Archive_e001976</a:t>
            </a:r>
            <a:r>
              <a:rPr lang="en-US"/>
              <a:t> </a:t>
            </a:r>
            <a:endParaRPr/>
          </a:p>
        </p:txBody>
      </p:sp>
      <p:sp>
        <p:nvSpPr>
          <p:cNvPr id="95" name="Google Shape;95;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3811f8aa8d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23811f8aa8d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p</a:t>
            </a:r>
            <a:r>
              <a:rPr lang="en-US"/>
              <a:t>inhole projector is another </a:t>
            </a:r>
            <a:r>
              <a:rPr lang="en-US"/>
              <a:t>indirect way to safely observe a solar eclipse.</a:t>
            </a:r>
            <a:r>
              <a:rPr lang="en-US"/>
              <a:t> Just make a small hole in a piece of cardboard or tinfoil and look at the light that shines through the hole on a flat surface a few feet away. You can also do this with a small to medium box, like a shoe box or cereal box.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might be hard to notice here, but both of these individual have the pinhole side of their projectors aimed towards the sun while they themselves are looking at the opposite side of the box, where the image is being projected through the hole. Again, never look directly at the sun; use your pinhole </a:t>
            </a:r>
            <a:r>
              <a:rPr lang="en-US"/>
              <a:t>projector</a:t>
            </a:r>
            <a:r>
              <a:rPr lang="en-US"/>
              <a:t> to project onto another surface to observe.</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There is also a NASA video here that shows how to make a pinhole projector out of a cereal box: </a:t>
            </a:r>
            <a:r>
              <a:rPr lang="en-US" u="sng">
                <a:solidFill>
                  <a:schemeClr val="hlink"/>
                </a:solidFill>
                <a:hlinkClick r:id="rId2"/>
              </a:rPr>
              <a:t>https://images.nasa.gov/details/GSFC_20170621_Eclipse_m12638_PinholeProjector</a:t>
            </a:r>
            <a:r>
              <a:rPr lang="en-US"/>
              <a:t>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lnSpc>
                <a:spcPct val="115000"/>
              </a:lnSpc>
              <a:spcBef>
                <a:spcPts val="1100"/>
              </a:spcBef>
              <a:spcAft>
                <a:spcPts val="0"/>
              </a:spcAft>
              <a:buClr>
                <a:schemeClr val="dk1"/>
              </a:buClr>
              <a:buSzPts val="1100"/>
              <a:buFont typeface="Arial"/>
              <a:buNone/>
            </a:pPr>
            <a:r>
              <a:rPr lang="en-US">
                <a:extLst>
                  <a:ext uri="http://customooxmlschemas.google.com/">
                    <go:slidesCustomData xmlns:go="http://customooxmlschemas.google.com/" textRoundtripDataId="55"/>
                  </a:ext>
                </a:extLst>
              </a:rPr>
              <a:t>Image Description: Two individuals at the Rehoboth Beach boardwalk in Delaware view the August 21, 2017 solar eclipse, one with eclipse safety glasses and the other with a pinhole viewer made from a cardboard shoebox (left); Man views the solar eclipse through his handmade cereal box pinhole projector (right)</a:t>
            </a:r>
            <a:endParaRPr>
              <a:extLst>
                <a:ext uri="http://customooxmlschemas.google.com/">
                  <go:slidesCustomData xmlns:go="http://customooxmlschemas.google.com/" textRoundtripDataId="56"/>
                </a:ext>
              </a:extLst>
            </a:endParaRPr>
          </a:p>
          <a:p>
            <a:pPr indent="0" lvl="0" marL="0" marR="381000" rtl="0" algn="l">
              <a:lnSpc>
                <a:spcPct val="115000"/>
              </a:lnSpc>
              <a:spcBef>
                <a:spcPts val="1100"/>
              </a:spcBef>
              <a:spcAft>
                <a:spcPts val="1100"/>
              </a:spcAft>
              <a:buClr>
                <a:schemeClr val="dk1"/>
              </a:buClr>
              <a:buSzPts val="1100"/>
              <a:buFont typeface="Arial"/>
              <a:buNone/>
            </a:pPr>
            <a:r>
              <a:rPr lang="en-US">
                <a:extLst>
                  <a:ext uri="http://customooxmlschemas.google.com/">
                    <go:slidesCustomData xmlns:go="http://customooxmlschemas.google.com/" textRoundtripDataId="57"/>
                  </a:ext>
                </a:extLst>
              </a:rPr>
              <a:t>Image Credit:</a:t>
            </a:r>
            <a:r>
              <a:rPr lang="en-US"/>
              <a:t> NASA/Mary Pat Hrybyk-Keith, </a:t>
            </a:r>
            <a:r>
              <a:rPr lang="en-US" u="sng">
                <a:solidFill>
                  <a:schemeClr val="hlink"/>
                </a:solidFill>
                <a:hlinkClick r:id="rId3"/>
              </a:rPr>
              <a:t>https://svs.gsfc.nasa.gov/vis/a010000/a012200/a012200/Eclipse_Rehoboth_Beach_1396.jpg</a:t>
            </a:r>
            <a:r>
              <a:rPr lang="en-US"/>
              <a:t>, </a:t>
            </a:r>
            <a:r>
              <a:rPr lang="en-US" u="sng">
                <a:solidFill>
                  <a:schemeClr val="hlink"/>
                </a:solidFill>
                <a:hlinkClick r:id="rId4"/>
              </a:rPr>
              <a:t>https://svs.gsfc.nasa.gov/vis/a010000/a012200/a012200/Eclipse_Rehoboth_Beach_1383.jpg</a:t>
            </a:r>
            <a:r>
              <a:rPr lang="en-US"/>
              <a:t>, </a:t>
            </a:r>
            <a:r>
              <a:rPr lang="en-US" u="sng">
                <a:solidFill>
                  <a:schemeClr val="hlink"/>
                </a:solidFill>
                <a:hlinkClick r:id="rId5"/>
              </a:rPr>
              <a:t>https://svs.gsfc.nasa.gov/12200/</a:t>
            </a:r>
            <a:endParaRPr/>
          </a:p>
        </p:txBody>
      </p:sp>
      <p:sp>
        <p:nvSpPr>
          <p:cNvPr id="262" name="Google Shape;262;g23811f8aa8d_2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3811f8aa8d_1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23811f8aa8d_1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SzPts val="1400"/>
              <a:buNone/>
            </a:pPr>
            <a:r>
              <a:rPr lang="en-US"/>
              <a:t>Live streaming - this is a great way to safely view totality or annularity, especially if you are not on the paths of the upcoming solar eclipses. This is also a wonderful resource for anyone who is worried about having clear skies for viewing or who just wants to be a part of the larger community celebrating the eclipse.</a:t>
            </a:r>
            <a:endParaRPr/>
          </a:p>
          <a:p>
            <a:pPr indent="0" lvl="0" marL="0" rtl="0" algn="l">
              <a:spcBef>
                <a:spcPts val="360"/>
              </a:spcBef>
              <a:spcAft>
                <a:spcPts val="0"/>
              </a:spcAft>
              <a:buSzPts val="1400"/>
              <a:buNone/>
            </a:pPr>
            <a:r>
              <a:t/>
            </a:r>
            <a:endParaRPr/>
          </a:p>
          <a:p>
            <a:pPr indent="0" lvl="0" marL="0" rtl="0" algn="l">
              <a:spcBef>
                <a:spcPts val="0"/>
              </a:spcBef>
              <a:spcAft>
                <a:spcPts val="0"/>
              </a:spcAft>
              <a:buSzPts val="1100"/>
              <a:buNone/>
            </a:pPr>
            <a:r>
              <a:rPr lang="en-US"/>
              <a:t>Since 1998, the Exploratorium and NASA have worked together to broadcast stunning images of eclipses from around the world. </a:t>
            </a:r>
            <a:r>
              <a:rPr lang="en-US"/>
              <a:t>The Exploratorium produces multiple live streams from a few different locations that you can gain access to through their site or on the Exploratorium’s Total Solar Eclipse app for iOS and Android, which </a:t>
            </a:r>
            <a:r>
              <a:rPr lang="en-US"/>
              <a:t>works</a:t>
            </a:r>
            <a:r>
              <a:rPr lang="en-US"/>
              <a:t> great for outdoor viewers! </a:t>
            </a:r>
            <a:endParaRPr/>
          </a:p>
          <a:p>
            <a:pPr indent="0" lvl="0" marL="0" rtl="0" algn="l">
              <a:spcBef>
                <a:spcPts val="0"/>
              </a:spcBef>
              <a:spcAft>
                <a:spcPts val="0"/>
              </a:spcAft>
              <a:buSzPts val="1500"/>
              <a:buNone/>
            </a:pPr>
            <a:r>
              <a:t/>
            </a:r>
            <a:endParaRPr b="1"/>
          </a:p>
          <a:p>
            <a:pPr indent="0" lvl="0" marL="0" rtl="0" algn="l">
              <a:spcBef>
                <a:spcPts val="0"/>
              </a:spcBef>
              <a:spcAft>
                <a:spcPts val="0"/>
              </a:spcAft>
              <a:buClr>
                <a:schemeClr val="dk1"/>
              </a:buClr>
              <a:buSzPts val="1500"/>
              <a:buFont typeface="Arial"/>
              <a:buNone/>
            </a:pPr>
            <a:r>
              <a:rPr lang="en-US"/>
              <a:t>Find the app and livestream information at </a:t>
            </a:r>
            <a:r>
              <a:rPr lang="en-US" u="sng">
                <a:hlinkClick r:id="rId2"/>
              </a:rPr>
              <a:t>https://www.exploratorium.edu/eclipse</a:t>
            </a:r>
            <a:endParaRPr/>
          </a:p>
          <a:p>
            <a:pPr indent="0" lvl="0" marL="0" rtl="0" algn="l">
              <a:spcBef>
                <a:spcPts val="0"/>
              </a:spcBef>
              <a:spcAft>
                <a:spcPts val="0"/>
              </a:spcAft>
              <a:buClr>
                <a:schemeClr val="dk1"/>
              </a:buClr>
              <a:buSzPts val="1500"/>
              <a:buFont typeface="Arial"/>
              <a:buNone/>
            </a:pPr>
            <a:r>
              <a:rPr lang="en-US"/>
              <a:t>Links to more info about the live streams for both the October 2023 and April 2024 solar eclipse events can also be found here: </a:t>
            </a:r>
            <a:r>
              <a:rPr lang="en-US" u="sng">
                <a:hlinkClick r:id="rId3"/>
              </a:rPr>
              <a:t>https://www.exploratorium.edu/eclipse/viewing</a:t>
            </a:r>
            <a:r>
              <a:rPr lang="en-US"/>
              <a:t> </a:t>
            </a:r>
            <a:endParaRPr/>
          </a:p>
          <a:p>
            <a:pPr indent="0" lvl="0" marL="0" rtl="0" algn="l">
              <a:spcBef>
                <a:spcPts val="0"/>
              </a:spcBef>
              <a:spcAft>
                <a:spcPts val="0"/>
              </a:spcAft>
              <a:buClr>
                <a:schemeClr val="dk1"/>
              </a:buClr>
              <a:buSzPts val="1500"/>
              <a:buFont typeface="Arial"/>
              <a:buNone/>
            </a:pPr>
            <a:r>
              <a:t/>
            </a:r>
            <a:endParaRPr/>
          </a:p>
          <a:p>
            <a:pPr indent="0" lvl="0" marL="0" rtl="0" algn="l">
              <a:spcBef>
                <a:spcPts val="0"/>
              </a:spcBef>
              <a:spcAft>
                <a:spcPts val="0"/>
              </a:spcAft>
              <a:buClr>
                <a:schemeClr val="dk1"/>
              </a:buClr>
              <a:buSzPts val="1500"/>
              <a:buFont typeface="Arial"/>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lnSpc>
                <a:spcPct val="115000"/>
              </a:lnSpc>
              <a:spcBef>
                <a:spcPts val="1100"/>
              </a:spcBef>
              <a:spcAft>
                <a:spcPts val="0"/>
              </a:spcAft>
              <a:buClr>
                <a:schemeClr val="dk1"/>
              </a:buClr>
              <a:buSzPts val="1100"/>
              <a:buFont typeface="Arial"/>
              <a:buNone/>
            </a:pPr>
            <a:r>
              <a:rPr lang="en-US"/>
              <a:t>Image Description:  Exploratorium logo with added Solar Eclipse project branding. </a:t>
            </a:r>
            <a:endParaRPr/>
          </a:p>
          <a:p>
            <a:pPr indent="0" lvl="0" marL="0" rtl="0" algn="l">
              <a:spcBef>
                <a:spcPts val="1100"/>
              </a:spcBef>
              <a:spcAft>
                <a:spcPts val="0"/>
              </a:spcAft>
              <a:buClr>
                <a:schemeClr val="dk1"/>
              </a:buClr>
              <a:buSzPts val="1400"/>
              <a:buFont typeface="Arial"/>
              <a:buNone/>
            </a:pPr>
            <a:r>
              <a:rPr lang="en-US"/>
              <a:t>Image Credit</a:t>
            </a:r>
            <a:r>
              <a:rPr lang="en-US"/>
              <a:t>: Exploratorium</a:t>
            </a:r>
            <a:endParaRPr/>
          </a:p>
        </p:txBody>
      </p:sp>
      <p:sp>
        <p:nvSpPr>
          <p:cNvPr id="271" name="Google Shape;271;g23811f8aa8d_1_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3811f8aa8d_2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23811f8aa8d_2_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So now let’s talk more about some other resources you can use during both upcoming solar </a:t>
            </a:r>
            <a:r>
              <a:rPr lang="en-US"/>
              <a:t>eclipses</a:t>
            </a:r>
            <a:r>
              <a:rPr lang="en-US"/>
              <a:t>. As we mentioned earlier, e</a:t>
            </a:r>
            <a:r>
              <a:rPr lang="en-US"/>
              <a:t>xperiencing an eclipse is one way that everyone can participate in NASA science. </a:t>
            </a:r>
            <a:r>
              <a:rPr lang="en-US"/>
              <a:t>There are a number of c</a:t>
            </a:r>
            <a:r>
              <a:rPr lang="en-US"/>
              <a:t>itizen science projects that study eclipses’ effects on animals, insects, and the environment, and on the Earth’s outer atmosphere.</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400"/>
              <a:buFont typeface="Arial"/>
              <a:buNone/>
            </a:pPr>
            <a:r>
              <a:rPr lang="en-US"/>
              <a:t>The Eclipse Soundscapes: Citizen Science Project is studying how eclipses affect life on Earth. Eclipse Soundscapes citizen scientists will help collect and analyze observations and sound data from the October 14, 2023, annular eclipse and the April 8, 2024, total solar eclipse. </a:t>
            </a:r>
            <a:r>
              <a:rPr lang="en-US"/>
              <a:t>There are many different ways that people can participate in the Eclipse Soundscapes: Citizen Science Project and support its scientists. </a:t>
            </a:r>
            <a:r>
              <a:rPr lang="en-US"/>
              <a:t>The observations and sound data collected will help us understand the impact of the 2023 and 2024 solar eclipses on various U.S. ecosystems.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More information can be found at </a:t>
            </a:r>
            <a:r>
              <a:rPr lang="en-US" u="sng">
                <a:solidFill>
                  <a:schemeClr val="hlink"/>
                </a:solidFill>
                <a:hlinkClick r:id="rId2"/>
              </a:rPr>
              <a:t>https://eclipsesoundscapes.org/</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lnSpc>
                <a:spcPct val="115000"/>
              </a:lnSpc>
              <a:spcBef>
                <a:spcPts val="1100"/>
              </a:spcBef>
              <a:spcAft>
                <a:spcPts val="0"/>
              </a:spcAft>
              <a:buClr>
                <a:schemeClr val="dk1"/>
              </a:buClr>
              <a:buSzPts val="1100"/>
              <a:buFont typeface="Arial"/>
              <a:buNone/>
            </a:pPr>
            <a:r>
              <a:rPr lang="en-US"/>
              <a:t>Image Description: Eclipse Soundscapes logo, grasshopper on plant stem with the text Eclipse Soundscapes.</a:t>
            </a:r>
            <a:endParaRPr/>
          </a:p>
          <a:p>
            <a:pPr indent="0" lvl="0" marL="0" marR="381000" rtl="0" algn="l">
              <a:lnSpc>
                <a:spcPct val="115000"/>
              </a:lnSpc>
              <a:spcBef>
                <a:spcPts val="1100"/>
              </a:spcBef>
              <a:spcAft>
                <a:spcPts val="0"/>
              </a:spcAft>
              <a:buClr>
                <a:schemeClr val="dk1"/>
              </a:buClr>
              <a:buSzPts val="1100"/>
              <a:buFont typeface="Arial"/>
              <a:buNone/>
            </a:pPr>
            <a:r>
              <a:rPr lang="en-US"/>
              <a:t>Image Credit: Eclipse Soundscapes</a:t>
            </a:r>
            <a:endParaRPr/>
          </a:p>
          <a:p>
            <a:pPr indent="0" lvl="0" marL="0" rtl="0" algn="l">
              <a:lnSpc>
                <a:spcPct val="100000"/>
              </a:lnSpc>
              <a:spcBef>
                <a:spcPts val="110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79" name="Google Shape;279;g23811f8aa8d_2_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5e0d9cbcc1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25e0d9cbcc1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T</a:t>
            </a:r>
            <a:r>
              <a:rPr lang="en-US"/>
              <a:t>he </a:t>
            </a:r>
            <a:r>
              <a:rPr lang="en-US"/>
              <a:t>GLOBE Observer app is another great was to contribute to a citizen science database used by scientists and students to study the effects of eclipses on the atmosphere. Volunteer scientists are able to observe how the eclipse changes atmospheric conditions near you by reporting on clouds and air temperature.</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Learn more at: </a:t>
            </a:r>
            <a:r>
              <a:rPr lang="en-US" u="sng">
                <a:solidFill>
                  <a:schemeClr val="hlink"/>
                </a:solidFill>
                <a:hlinkClick r:id="rId2"/>
              </a:rPr>
              <a:t>https://observer.globe.gov/eclipse</a:t>
            </a:r>
            <a:r>
              <a:rPr lang="en-US"/>
              <a:t> </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lnSpc>
                <a:spcPct val="115000"/>
              </a:lnSpc>
              <a:spcBef>
                <a:spcPts val="1100"/>
              </a:spcBef>
              <a:spcAft>
                <a:spcPts val="0"/>
              </a:spcAft>
              <a:buClr>
                <a:schemeClr val="dk1"/>
              </a:buClr>
              <a:buSzPts val="1100"/>
              <a:buFont typeface="Arial"/>
              <a:buNone/>
            </a:pPr>
            <a:r>
              <a:rPr lang="en-US"/>
              <a:t>Image Description: GlOBE Eclipse logo, GLOVE Observer cover of Total Eclipse guide, with child and caregiver viewing a total eclipse while reviewing the guide.</a:t>
            </a:r>
            <a:endParaRPr/>
          </a:p>
          <a:p>
            <a:pPr indent="0" lvl="0" marL="0" rtl="0" algn="l">
              <a:spcBef>
                <a:spcPts val="1100"/>
              </a:spcBef>
              <a:spcAft>
                <a:spcPts val="0"/>
              </a:spcAft>
              <a:buClr>
                <a:schemeClr val="dk1"/>
              </a:buClr>
              <a:buSzPts val="1400"/>
              <a:buFont typeface="Arial"/>
              <a:buNone/>
            </a:pPr>
            <a:r>
              <a:rPr lang="en-US"/>
              <a:t>Image Credit:</a:t>
            </a:r>
            <a:r>
              <a:rPr lang="en-US"/>
              <a:t> NASA </a:t>
            </a:r>
            <a:r>
              <a:rPr lang="en-US"/>
              <a:t>GLOBE Observer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89" name="Google Shape;289;g25e0d9cbcc1_0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Again,</a:t>
            </a:r>
            <a:r>
              <a:rPr lang="en-US"/>
              <a:t> eclipses are great ways to engage your whole community and you can also integrate local expertise into your event.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Night Sky Network can connect you to your local amateur astronomy club: </a:t>
            </a:r>
            <a:r>
              <a:rPr lang="en-US" u="sng">
                <a:solidFill>
                  <a:schemeClr val="hlink"/>
                </a:solidFill>
                <a:hlinkClick r:id="rId2"/>
              </a:rPr>
              <a:t>https://nightsky.jpl.nasa.gov/index.cfm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Eclipse Ambassadors</a:t>
            </a:r>
            <a:r>
              <a:rPr lang="en-US">
                <a:solidFill>
                  <a:srgbClr val="000000"/>
                </a:solidFill>
              </a:rPr>
              <a:t> will engage their local communities, providing solar viewing glasses as well as context for underserved communities off the central paths</a:t>
            </a:r>
            <a:r>
              <a:rPr lang="en-US"/>
              <a:t>: </a:t>
            </a:r>
            <a:r>
              <a:rPr lang="en-US" u="sng">
                <a:solidFill>
                  <a:schemeClr val="hlink"/>
                </a:solidFill>
                <a:hlinkClick r:id="rId3"/>
              </a:rPr>
              <a:t>https://astrosociety.org/education-outreach/amateur-astronomers/eclipse-ambassadors/program.html</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Solar System Ambassadors program trains volunteers from across the US to communicate the science and excitement of NASA's space exploration missions and discoveries. </a:t>
            </a:r>
            <a:r>
              <a:rPr lang="en-US" u="sng">
                <a:solidFill>
                  <a:schemeClr val="hlink"/>
                </a:solidFill>
                <a:hlinkClick r:id="rId4"/>
              </a:rPr>
              <a:t>https://solarsystem.nasa.gov/solar-system-ambassadors/events/</a:t>
            </a:r>
            <a:r>
              <a:rPr lang="en-US">
                <a:solidFill>
                  <a:srgbClr val="3A3A3A"/>
                </a:solidFill>
              </a:rPr>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Finally, the NISE Network has a guide with more information, strategies for recruitment, and ideas for places where you can find experts in your community. This includes Indigenous, Black and African American, Hispanic and Latinx, and Asian and Pacific Islander storytellers, elders, and experts who can share local and historical knowledge as well as their experiences and traditions, particularly as they reflect on the night sky, our Earth, and solar eclipses. </a:t>
            </a:r>
            <a:r>
              <a:rPr lang="en-US" u="sng">
                <a:solidFill>
                  <a:schemeClr val="hlink"/>
                </a:solidFill>
                <a:hlinkClick r:id="rId5"/>
              </a:rPr>
              <a:t>https://www.nisenet.org/working-with-experts</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rtl="0" algn="l">
              <a:spcBef>
                <a:spcPts val="0"/>
              </a:spcBef>
              <a:spcAft>
                <a:spcPts val="0"/>
              </a:spcAft>
              <a:buClr>
                <a:schemeClr val="dk1"/>
              </a:buClr>
              <a:buSzPts val="1400"/>
              <a:buFont typeface="Arial"/>
              <a:buNone/>
            </a:pPr>
            <a:r>
              <a:t/>
            </a:r>
            <a:endParaRPr>
              <a:extLst>
                <a:ext uri="http://customooxmlschemas.google.com/">
                  <go:slidesCustomData xmlns:go="http://customooxmlschemas.google.com/" textRoundtripDataId="60"/>
                </a:ext>
              </a:extLst>
            </a:endParaRPr>
          </a:p>
          <a:p>
            <a:pPr indent="0" lvl="0" marL="0" rtl="0" algn="l">
              <a:spcBef>
                <a:spcPts val="0"/>
              </a:spcBef>
              <a:spcAft>
                <a:spcPts val="0"/>
              </a:spcAft>
              <a:buClr>
                <a:schemeClr val="dk1"/>
              </a:buClr>
              <a:buSzPts val="1400"/>
              <a:buFont typeface="Arial"/>
              <a:buNone/>
            </a:pPr>
            <a:r>
              <a:rPr lang="en-US">
                <a:extLst>
                  <a:ext uri="http://customooxmlschemas.google.com/">
                    <go:slidesCustomData xmlns:go="http://customooxmlschemas.google.com/" textRoundtripDataId="61"/>
                  </a:ext>
                </a:extLst>
              </a:rPr>
              <a:t>Image Description:</a:t>
            </a:r>
            <a:r>
              <a:rPr lang="en-US"/>
              <a:t> Two young participants speaking with a Solar System Ambassador while doing a table top coloring activity (left); Child and caregiver watching a small table top rover demonstration led by a Solar System Ambassador (center top), Child and caregiver speaking to a Solar System Ambassador who has multiple table top demonstrations including an iPad app and a Lego model rocket (center bottom); Child looking up at the sky with a telescope with an amateur astronomer nearby offering guidance and information (right)</a:t>
            </a:r>
            <a:endParaRPr/>
          </a:p>
          <a:p>
            <a:pPr indent="0" lvl="0" marL="0" rtl="0" algn="l">
              <a:spcBef>
                <a:spcPts val="0"/>
              </a:spcBef>
              <a:spcAft>
                <a:spcPts val="0"/>
              </a:spcAft>
              <a:buClr>
                <a:schemeClr val="dk1"/>
              </a:buClr>
              <a:buSzPts val="1400"/>
              <a:buFont typeface="Arial"/>
              <a:buNone/>
            </a:pPr>
            <a:r>
              <a:t/>
            </a:r>
            <a:endParaRPr>
              <a:extLst>
                <a:ext uri="http://customooxmlschemas.google.com/">
                  <go:slidesCustomData xmlns:go="http://customooxmlschemas.google.com/" textRoundtripDataId="62"/>
                </a:ext>
              </a:extLst>
            </a:endParaRPr>
          </a:p>
          <a:p>
            <a:pPr indent="0" lvl="0" marL="0" rtl="0" algn="l">
              <a:spcBef>
                <a:spcPts val="0"/>
              </a:spcBef>
              <a:spcAft>
                <a:spcPts val="0"/>
              </a:spcAft>
              <a:buClr>
                <a:schemeClr val="dk1"/>
              </a:buClr>
              <a:buSzPts val="1400"/>
              <a:buFont typeface="Arial"/>
              <a:buNone/>
            </a:pPr>
            <a:r>
              <a:rPr lang="en-US">
                <a:extLst>
                  <a:ext uri="http://customooxmlschemas.google.com/">
                    <go:slidesCustomData xmlns:go="http://customooxmlschemas.google.com/" textRoundtripDataId="63"/>
                  </a:ext>
                </a:extLst>
              </a:rPr>
              <a:t>Image Credits: </a:t>
            </a:r>
            <a:r>
              <a:rPr lang="en-US"/>
              <a:t>Science Museum of Minnesota for NISE Network</a:t>
            </a:r>
            <a:endParaRPr/>
          </a:p>
          <a:p>
            <a:pPr indent="0" lvl="0" marL="0" rtl="0" algn="l">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301" name="Google Shape;301;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3811f8aa8d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3811f8aa8d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NISE Network has a compilation of solar eclipse resources. </a:t>
            </a:r>
            <a:r>
              <a:rPr lang="en-US" u="sng">
                <a:solidFill>
                  <a:schemeClr val="hlink"/>
                </a:solidFill>
                <a:hlinkClick r:id="rId2"/>
              </a:rPr>
              <a:t>https://www.nisenet.org/solareclipse</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This include more </a:t>
            </a:r>
            <a:r>
              <a:rPr lang="en-US"/>
              <a:t>information about planning an event, hands-on activities and other resources to engage the public, as well as links to all of NASA’s updated resources for preparing audiences for this big event. With that, NASA has updated its Solar Eclipse Tactile Book, “Getting a Feel for Eclipses,” which explains the details surrounding the October 14, 2023 and April 8, 2024 eclipses for visually impaired audiences. </a:t>
            </a:r>
            <a:r>
              <a:rPr lang="en-US" u="sng">
                <a:solidFill>
                  <a:schemeClr val="hlink"/>
                </a:solidFill>
                <a:hlinkClick r:id="rId3"/>
              </a:rPr>
              <a:t>https://sservi.nasa.gov/books/eclipses.html</a:t>
            </a:r>
            <a:r>
              <a:rPr lang="en-US"/>
              <a:t> (a copy is included in the NISE Network Voyage through the Solar System 2023 kit; NASA has many other wonderful tactile book resources) </a:t>
            </a:r>
            <a:endParaRPr/>
          </a:p>
          <a:p>
            <a:pPr indent="0" lvl="0" marL="0" rtl="0" algn="l">
              <a:spcBef>
                <a:spcPts val="0"/>
              </a:spcBef>
              <a:spcAft>
                <a:spcPts val="0"/>
              </a:spcAft>
              <a:buClr>
                <a:schemeClr val="dk1"/>
              </a:buClr>
              <a:buSzPts val="1400"/>
              <a:buFont typeface="Arial"/>
              <a:buNone/>
            </a:pPr>
            <a:r>
              <a:t/>
            </a:r>
            <a:endParaRPr b="1">
              <a:solidFill>
                <a:srgbClr val="333333"/>
              </a:solidFill>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lnSpc>
                <a:spcPct val="115000"/>
              </a:lnSpc>
              <a:spcBef>
                <a:spcPts val="1100"/>
              </a:spcBef>
              <a:spcAft>
                <a:spcPts val="1100"/>
              </a:spcAft>
              <a:buClr>
                <a:schemeClr val="dk1"/>
              </a:buClr>
              <a:buSzPts val="1100"/>
              <a:buFont typeface="Arial"/>
              <a:buNone/>
            </a:pPr>
            <a:r>
              <a:rPr lang="en-US">
                <a:extLst>
                  <a:ext uri="http://customooxmlschemas.google.com/">
                    <go:slidesCustomData xmlns:go="http://customooxmlschemas.google.com/" textRoundtripDataId="65"/>
                  </a:ext>
                </a:extLst>
              </a:rPr>
              <a:t>Image Description: QR code for nisenet.org/solareclipse</a:t>
            </a:r>
            <a:endParaRPr/>
          </a:p>
        </p:txBody>
      </p:sp>
      <p:sp>
        <p:nvSpPr>
          <p:cNvPr id="312" name="Google Shape;312;g23811f8aa8d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6dc1647bc6_0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26dc1647bc6_0_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Hands-on activities are a great way to engage your community in advance of an eclipse, and on the day of the eclipse.</a:t>
            </a:r>
            <a:endParaRPr/>
          </a:p>
          <a:p>
            <a:pPr indent="0" lvl="0" marL="0" rtl="0" algn="l">
              <a:lnSpc>
                <a:spcPct val="100000"/>
              </a:lnSpc>
              <a:spcBef>
                <a:spcPts val="600"/>
              </a:spcBef>
              <a:spcAft>
                <a:spcPts val="0"/>
              </a:spcAft>
              <a:buSzPts val="1100"/>
              <a:buNone/>
            </a:pPr>
            <a:r>
              <a:rPr lang="en-US"/>
              <a:t>NISE Network hands-on eclipse activities with downloadable guides and training videos include:</a:t>
            </a:r>
            <a:endParaRPr/>
          </a:p>
          <a:p>
            <a:pPr indent="-317500" lvl="0" marL="457200" rtl="0" algn="l">
              <a:lnSpc>
                <a:spcPct val="100000"/>
              </a:lnSpc>
              <a:spcBef>
                <a:spcPts val="600"/>
              </a:spcBef>
              <a:spcAft>
                <a:spcPts val="0"/>
              </a:spcAft>
              <a:buSzPts val="1400"/>
              <a:buChar char="●"/>
            </a:pPr>
            <a:r>
              <a:rPr lang="en-US"/>
              <a:t>Exploring the Solar System: Big Sun, Small Moon</a:t>
            </a:r>
            <a:br>
              <a:rPr lang="en-US"/>
            </a:br>
            <a:r>
              <a:rPr lang="en-US" u="sng">
                <a:solidFill>
                  <a:schemeClr val="hlink"/>
                </a:solidFill>
                <a:hlinkClick r:id="rId2"/>
              </a:rPr>
              <a:t>https://www.nisenet.org/catalog/exploring-solar-system-big-sun-small-moon</a:t>
            </a:r>
            <a:endParaRPr/>
          </a:p>
          <a:p>
            <a:pPr indent="-317500" lvl="0" marL="457200" rtl="0" algn="l">
              <a:lnSpc>
                <a:spcPct val="100000"/>
              </a:lnSpc>
              <a:spcBef>
                <a:spcPts val="0"/>
              </a:spcBef>
              <a:spcAft>
                <a:spcPts val="0"/>
              </a:spcAft>
              <a:buSzPts val="1400"/>
              <a:buChar char="●"/>
            </a:pPr>
            <a:r>
              <a:rPr lang="en-US"/>
              <a:t>Exploring the Solar System: Solar Eclipse</a:t>
            </a:r>
            <a:br>
              <a:rPr lang="en-US"/>
            </a:br>
            <a:r>
              <a:rPr lang="en-US" u="sng">
                <a:solidFill>
                  <a:schemeClr val="hlink"/>
                </a:solidFill>
                <a:hlinkClick r:id="rId3"/>
              </a:rPr>
              <a:t>https://www.nisenet.org/catalog/exploring-solar-system-solar-eclipse</a:t>
            </a:r>
            <a:endParaRPr/>
          </a:p>
          <a:p>
            <a:pPr indent="-317500" lvl="0" marL="457200" rtl="0" algn="l">
              <a:lnSpc>
                <a:spcPct val="100000"/>
              </a:lnSpc>
              <a:spcBef>
                <a:spcPts val="0"/>
              </a:spcBef>
              <a:spcAft>
                <a:spcPts val="0"/>
              </a:spcAft>
              <a:buSzPts val="1400"/>
              <a:buChar char="●"/>
            </a:pPr>
            <a:r>
              <a:rPr lang="en-US"/>
              <a:t>Exploring the Solar System: Observe the Sun</a:t>
            </a:r>
            <a:br>
              <a:rPr lang="en-US"/>
            </a:br>
            <a:r>
              <a:rPr lang="en-US" u="sng">
                <a:solidFill>
                  <a:schemeClr val="hlink"/>
                </a:solidFill>
                <a:hlinkClick r:id="rId4"/>
              </a:rPr>
              <a:t>https://www.nisenet.org/catalog/exploring-solar-system-observe-sun</a:t>
            </a:r>
            <a:endParaRPr/>
          </a:p>
          <a:p>
            <a:pPr indent="-317500" lvl="0" marL="457200" rtl="0" algn="l">
              <a:lnSpc>
                <a:spcPct val="100000"/>
              </a:lnSpc>
              <a:spcBef>
                <a:spcPts val="0"/>
              </a:spcBef>
              <a:spcAft>
                <a:spcPts val="0"/>
              </a:spcAft>
              <a:buSzPts val="1400"/>
              <a:buChar char="●"/>
            </a:pPr>
            <a:r>
              <a:rPr lang="en-US"/>
              <a:t>Exploring Earth: Bear’s Shadow</a:t>
            </a:r>
            <a:br>
              <a:rPr lang="en-US"/>
            </a:br>
            <a:r>
              <a:rPr lang="en-US" u="sng">
                <a:solidFill>
                  <a:schemeClr val="hlink"/>
                </a:solidFill>
                <a:hlinkClick r:id="rId5"/>
              </a:rPr>
              <a:t>https://www.nisenet.org/catalog/exploring-earth-bears-shadow</a:t>
            </a:r>
            <a:endParaRPr/>
          </a:p>
          <a:p>
            <a:pPr indent="-317500" lvl="0" marL="457200" rtl="0" algn="l">
              <a:lnSpc>
                <a:spcPct val="100000"/>
              </a:lnSpc>
              <a:spcBef>
                <a:spcPts val="0"/>
              </a:spcBef>
              <a:spcAft>
                <a:spcPts val="0"/>
              </a:spcAft>
              <a:buSzPts val="1400"/>
              <a:buChar char="●"/>
            </a:pPr>
            <a:r>
              <a:rPr lang="en-US"/>
              <a:t>More: </a:t>
            </a:r>
            <a:r>
              <a:rPr lang="en-US" u="sng">
                <a:solidFill>
                  <a:schemeClr val="hlink"/>
                </a:solidFill>
                <a:hlinkClick r:id="rId6"/>
              </a:rPr>
              <a:t>https://www.nisenet.org/solareclipse</a:t>
            </a:r>
            <a:endParaRPr/>
          </a:p>
          <a:p>
            <a:pPr indent="-317500" lvl="0" marL="457200" rtl="0" algn="l">
              <a:lnSpc>
                <a:spcPct val="100000"/>
              </a:lnSpc>
              <a:spcBef>
                <a:spcPts val="0"/>
              </a:spcBef>
              <a:spcAft>
                <a:spcPts val="0"/>
              </a:spcAft>
              <a:buSzPts val="1400"/>
              <a:buChar char="●"/>
            </a:pPr>
            <a:r>
              <a:rPr lang="en-US"/>
              <a:t>More: </a:t>
            </a:r>
            <a:r>
              <a:rPr lang="en-US" u="sng">
                <a:solidFill>
                  <a:schemeClr val="hlink"/>
                </a:solidFill>
                <a:hlinkClick r:id="rId7"/>
              </a:rPr>
              <a:t>https://www.nisenet.org/astronomy</a:t>
            </a:r>
            <a:endParaRPr/>
          </a:p>
          <a:p>
            <a:pPr indent="0" lvl="0" marL="0" rtl="0" algn="l">
              <a:lnSpc>
                <a:spcPct val="100000"/>
              </a:lnSpc>
              <a:spcBef>
                <a:spcPts val="60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a:extLst>
                  <a:ext uri="http://customooxmlschemas.google.com/">
                    <go:slidesCustomData xmlns:go="http://customooxmlschemas.google.com/" textRoundtripDataId="66"/>
                  </a:ext>
                </a:extLst>
              </a:rPr>
              <a:t>-----------</a:t>
            </a:r>
            <a:endParaRPr>
              <a:extLst>
                <a:ext uri="http://customooxmlschemas.google.com/">
                  <go:slidesCustomData xmlns:go="http://customooxmlschemas.google.com/" textRoundtripDataId="67"/>
                </a:ext>
              </a:extLst>
            </a:endParaRPr>
          </a:p>
          <a:p>
            <a:pPr indent="0" lvl="0" marL="0" marR="381000" rtl="0" algn="l">
              <a:lnSpc>
                <a:spcPct val="100000"/>
              </a:lnSpc>
              <a:spcBef>
                <a:spcPts val="1100"/>
              </a:spcBef>
              <a:spcAft>
                <a:spcPts val="0"/>
              </a:spcAft>
              <a:buClr>
                <a:schemeClr val="dk1"/>
              </a:buClr>
              <a:buSzPts val="1100"/>
              <a:buFont typeface="Arial"/>
              <a:buNone/>
            </a:pPr>
            <a:r>
              <a:rPr lang="en-US">
                <a:extLst>
                  <a:ext uri="http://customooxmlschemas.google.com/">
                    <go:slidesCustomData xmlns:go="http://customooxmlschemas.google.com/" textRoundtripDataId="68"/>
                  </a:ext>
                </a:extLst>
              </a:rPr>
              <a:t>Image Description: </a:t>
            </a:r>
            <a:r>
              <a:rPr lang="en-US">
                <a:extLst>
                  <a:ext uri="http://customooxmlschemas.google.com/">
                    <go:slidesCustomData xmlns:go="http://customooxmlschemas.google.com/" textRoundtripDataId="69"/>
                  </a:ext>
                </a:extLst>
              </a:rPr>
              <a:t>Two children using familiar objects (a tennis ball and a beach ball) to compare the size of the Sun and Moon in the Big Sun, Small Moon activity (top left); Two children using an inflatable Earth beach ball and a small Moon ball to compare the size of the Sun and the Moon and mimic an eclipse in </a:t>
            </a:r>
            <a:r>
              <a:rPr lang="en-US"/>
              <a:t>the Exploring the Solar System: Solar Eclipse</a:t>
            </a:r>
            <a:r>
              <a:rPr lang="en-US">
                <a:extLst>
                  <a:ext uri="http://customooxmlschemas.google.com/">
                    <go:slidesCustomData xmlns:go="http://customooxmlschemas.google.com/" textRoundtripDataId="70"/>
                  </a:ext>
                </a:extLst>
              </a:rPr>
              <a:t> hands-on activity (top right); </a:t>
            </a:r>
            <a:r>
              <a:rPr lang="en-US">
                <a:extLst>
                  <a:ext uri="http://customooxmlschemas.google.com/">
                    <go:slidesCustomData xmlns:go="http://customooxmlschemas.google.com/" textRoundtripDataId="71"/>
                  </a:ext>
                </a:extLst>
              </a:rPr>
              <a:t>A mother and young child using a flashlight and toy bear and tree to </a:t>
            </a:r>
            <a:r>
              <a:rPr lang="en-US">
                <a:extLst>
                  <a:ext uri="http://customooxmlschemas.google.com/">
                    <go:slidesCustomData xmlns:go="http://customooxmlschemas.google.com/" textRoundtripDataId="72"/>
                  </a:ext>
                </a:extLst>
              </a:rPr>
              <a:t>explore</a:t>
            </a:r>
            <a:r>
              <a:rPr lang="en-US">
                <a:extLst>
                  <a:ext uri="http://customooxmlschemas.google.com/">
                    <go:slidesCustomData xmlns:go="http://customooxmlschemas.google.com/" textRoundtripDataId="73"/>
                  </a:ext>
                </a:extLst>
              </a:rPr>
              <a:t> the Sun’s shadows in the </a:t>
            </a:r>
            <a:r>
              <a:rPr lang="en-US"/>
              <a:t>Exploring Earth: Bear’s Shadow</a:t>
            </a:r>
            <a:r>
              <a:rPr lang="en-US">
                <a:extLst>
                  <a:ext uri="http://customooxmlschemas.google.com/">
                    <go:slidesCustomData xmlns:go="http://customooxmlschemas.google.com/" textRoundtripDataId="74"/>
                  </a:ext>
                </a:extLst>
              </a:rPr>
              <a:t> activity (bottom left); </a:t>
            </a:r>
            <a:r>
              <a:rPr lang="en-US">
                <a:extLst>
                  <a:ext uri="http://customooxmlschemas.google.com/">
                    <go:slidesCustomData xmlns:go="http://customooxmlschemas.google.com/" textRoundtripDataId="75"/>
                  </a:ext>
                </a:extLst>
              </a:rPr>
              <a:t>A young learner in a grassy field safely observes an image of the Sun being projected on a solarscope using </a:t>
            </a:r>
            <a:r>
              <a:rPr lang="en-US"/>
              <a:t>the Exploring the Solar System: Observe the Sun</a:t>
            </a:r>
            <a:r>
              <a:rPr lang="en-US">
                <a:extLst>
                  <a:ext uri="http://customooxmlschemas.google.com/">
                    <go:slidesCustomData xmlns:go="http://customooxmlschemas.google.com/" textRoundtripDataId="76"/>
                  </a:ext>
                </a:extLst>
              </a:rPr>
              <a:t> activity (bottom right)</a:t>
            </a:r>
            <a:endParaRPr>
              <a:extLst>
                <a:ext uri="http://customooxmlschemas.google.com/">
                  <go:slidesCustomData xmlns:go="http://customooxmlschemas.google.com/" textRoundtripDataId="77"/>
                </a:ext>
              </a:extLst>
            </a:endParaRPr>
          </a:p>
          <a:p>
            <a:pPr indent="0" lvl="0" marL="0" marR="381000" rtl="0" algn="l">
              <a:lnSpc>
                <a:spcPct val="100000"/>
              </a:lnSpc>
              <a:spcBef>
                <a:spcPts val="1100"/>
              </a:spcBef>
              <a:spcAft>
                <a:spcPts val="1100"/>
              </a:spcAft>
              <a:buClr>
                <a:schemeClr val="dk1"/>
              </a:buClr>
              <a:buSzPts val="1100"/>
              <a:buFont typeface="Arial"/>
              <a:buNone/>
            </a:pPr>
            <a:r>
              <a:rPr lang="en-US">
                <a:extLst>
                  <a:ext uri="http://customooxmlschemas.google.com/">
                    <go:slidesCustomData xmlns:go="http://customooxmlschemas.google.com/" textRoundtripDataId="78"/>
                  </a:ext>
                </a:extLst>
              </a:rPr>
              <a:t>Image Credits:</a:t>
            </a:r>
            <a:r>
              <a:rPr lang="en-US"/>
              <a:t> Science Museum of Minnesota for the NISE Network </a:t>
            </a:r>
            <a:r>
              <a:rPr lang="en-US">
                <a:extLst>
                  <a:ext uri="http://customooxmlschemas.google.com/">
                    <go:slidesCustomData xmlns:go="http://customooxmlschemas.google.com/" textRoundtripDataId="79"/>
                  </a:ext>
                </a:extLst>
              </a:rPr>
              <a:t>top left (bottom left, top right)</a:t>
            </a:r>
            <a:r>
              <a:rPr lang="en-US"/>
              <a:t>; Emily Maletz for the NISE Network </a:t>
            </a:r>
            <a:r>
              <a:rPr lang="en-US">
                <a:extLst>
                  <a:ext uri="http://customooxmlschemas.google.com/">
                    <go:slidesCustomData xmlns:go="http://customooxmlschemas.google.com/" textRoundtripDataId="80"/>
                  </a:ext>
                </a:extLst>
              </a:rPr>
              <a:t>(bottom right)</a:t>
            </a:r>
            <a:endParaRPr/>
          </a:p>
        </p:txBody>
      </p:sp>
      <p:sp>
        <p:nvSpPr>
          <p:cNvPr id="322" name="Google Shape;322;g26dc1647bc6_0_1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7698ec4134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27698ec4134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1" lang="en-US"/>
              <a:t>If you received the Explore Science: Voyage through the Solar System kit, include this slide for staff and volunteers.</a:t>
            </a:r>
            <a:endParaRPr/>
          </a:p>
          <a:p>
            <a:pPr indent="0" lvl="0" marL="0" rtl="0" algn="l">
              <a:lnSpc>
                <a:spcPct val="100000"/>
              </a:lnSpc>
              <a:spcBef>
                <a:spcPts val="600"/>
              </a:spcBef>
              <a:spcAft>
                <a:spcPts val="0"/>
              </a:spcAft>
              <a:buSzPts val="1100"/>
              <a:buNone/>
            </a:pPr>
            <a:r>
              <a:rPr lang="en-US"/>
              <a:t>In addition, the NISE Network’s new resources from the Explore Science: Voyage through the Solar System kit are great for hands-on engagement with eclipse audiences. These new activities and professional resources focus on NASA's ongoing efforts to send future astronauts to the Moon, Mars, and beyond. These materials are designed to help connect participants to solar system discoveries, imagine possible space futures, and consider the ways that human needs and values intersect with space exploration. </a:t>
            </a:r>
            <a:endParaRPr/>
          </a:p>
          <a:p>
            <a:pPr indent="0" lvl="0" marL="0" rtl="0" algn="l">
              <a:lnSpc>
                <a:spcPct val="100000"/>
              </a:lnSpc>
              <a:spcBef>
                <a:spcPts val="600"/>
              </a:spcBef>
              <a:spcAft>
                <a:spcPts val="0"/>
              </a:spcAft>
              <a:buSzPts val="1100"/>
              <a:buNone/>
            </a:pPr>
            <a:r>
              <a:rPr lang="en-US" u="sng">
                <a:solidFill>
                  <a:schemeClr val="hlink"/>
                </a:solidFill>
                <a:hlinkClick r:id="rId2"/>
              </a:rPr>
              <a:t>https://www.nisenet.org/solarsystem-kit</a:t>
            </a:r>
            <a:r>
              <a:rPr lang="en-US"/>
              <a:t> </a:t>
            </a:r>
            <a:endParaRPr/>
          </a:p>
          <a:p>
            <a:pPr indent="0" lvl="0" marL="0" rtl="0" algn="l">
              <a:lnSpc>
                <a:spcPct val="100000"/>
              </a:lnSpc>
              <a:spcBef>
                <a:spcPts val="600"/>
              </a:spcBef>
              <a:spcAft>
                <a:spcPts val="0"/>
              </a:spcAft>
              <a:buSzPts val="1100"/>
              <a:buNone/>
            </a:pPr>
            <a:r>
              <a:rPr lang="en-US"/>
              <a:t>The hands-on activities include:</a:t>
            </a:r>
            <a:endParaRPr/>
          </a:p>
          <a:p>
            <a:pPr indent="-317500" lvl="0" marL="457200" rtl="0" algn="l">
              <a:lnSpc>
                <a:spcPct val="100000"/>
              </a:lnSpc>
              <a:spcBef>
                <a:spcPts val="600"/>
              </a:spcBef>
              <a:spcAft>
                <a:spcPts val="0"/>
              </a:spcAft>
              <a:buSzPts val="1400"/>
              <a:buChar char="●"/>
            </a:pPr>
            <a:r>
              <a:rPr b="1" lang="en-US"/>
              <a:t>Build a Moon Base</a:t>
            </a:r>
            <a:r>
              <a:rPr lang="en-US"/>
              <a:t>: In this activity, learners use building blocks to design and construct a base on the moon that allows explorers to survive and thrive!</a:t>
            </a:r>
            <a:endParaRPr/>
          </a:p>
          <a:p>
            <a:pPr indent="-317500" lvl="0" marL="457200" rtl="0" algn="l">
              <a:lnSpc>
                <a:spcPct val="100000"/>
              </a:lnSpc>
              <a:spcBef>
                <a:spcPts val="0"/>
              </a:spcBef>
              <a:spcAft>
                <a:spcPts val="0"/>
              </a:spcAft>
              <a:buSzPts val="1400"/>
              <a:buChar char="●"/>
            </a:pPr>
            <a:r>
              <a:rPr b="1" lang="en-US"/>
              <a:t>Space Souvenir:</a:t>
            </a:r>
            <a:r>
              <a:rPr lang="en-US"/>
              <a:t> In this activity, learners make their own mission medallion with foil and cardboard!</a:t>
            </a:r>
            <a:endParaRPr/>
          </a:p>
          <a:p>
            <a:pPr indent="-317500" lvl="0" marL="457200" rtl="0" algn="l">
              <a:lnSpc>
                <a:spcPct val="100000"/>
              </a:lnSpc>
              <a:spcBef>
                <a:spcPts val="0"/>
              </a:spcBef>
              <a:spcAft>
                <a:spcPts val="0"/>
              </a:spcAft>
              <a:buSzPts val="1400"/>
              <a:buChar char="●"/>
            </a:pPr>
            <a:r>
              <a:rPr b="1" lang="en-US"/>
              <a:t>Breath of Fresh Air</a:t>
            </a:r>
            <a:r>
              <a:rPr lang="en-US"/>
              <a:t>: In this activity, learners do an experiment that demonstrates some of the science concepts involved in keeping breathable air available on the International Space Station.</a:t>
            </a:r>
            <a:endParaRPr/>
          </a:p>
          <a:p>
            <a:pPr indent="0" lvl="0" marL="0" rtl="0" algn="l">
              <a:lnSpc>
                <a:spcPct val="100000"/>
              </a:lnSpc>
              <a:spcBef>
                <a:spcPts val="60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extLst>
                  <a:ext uri="http://customooxmlschemas.google.com/">
                    <go:slidesCustomData xmlns:go="http://customooxmlschemas.google.com/" textRoundtripDataId="81"/>
                  </a:ext>
                </a:extLst>
              </a:rPr>
              <a:t>-----------</a:t>
            </a:r>
            <a:endParaRPr>
              <a:extLst>
                <a:ext uri="http://customooxmlschemas.google.com/">
                  <go:slidesCustomData xmlns:go="http://customooxmlschemas.google.com/" textRoundtripDataId="82"/>
                </a:ext>
              </a:extLst>
            </a:endParaRPr>
          </a:p>
          <a:p>
            <a:pPr indent="0" lvl="0" marL="0" marR="381000" rtl="0" algn="l">
              <a:lnSpc>
                <a:spcPct val="115000"/>
              </a:lnSpc>
              <a:spcBef>
                <a:spcPts val="1100"/>
              </a:spcBef>
              <a:spcAft>
                <a:spcPts val="0"/>
              </a:spcAft>
              <a:buClr>
                <a:schemeClr val="dk1"/>
              </a:buClr>
              <a:buSzPts val="1100"/>
              <a:buFont typeface="Arial"/>
              <a:buNone/>
            </a:pPr>
            <a:r>
              <a:rPr lang="en-US">
                <a:extLst>
                  <a:ext uri="http://customooxmlschemas.google.com/">
                    <go:slidesCustomData xmlns:go="http://customooxmlschemas.google.com/" textRoundtripDataId="83"/>
                  </a:ext>
                </a:extLst>
              </a:rPr>
              <a:t>Image Description: </a:t>
            </a:r>
            <a:r>
              <a:rPr lang="en-US"/>
              <a:t>Photo of three sets of hands manipulating building blocks and golden foil as part of the Build a Moon Base activity (left); Photo of one set of hands using a wooden stylus to etch a design onto foil wrapped around a circle of cardboard as part of the Space Souvenir activity (center); Photo of three young women using small test tubes filled halfway with water as part of the Breath of Fresh Air activity (right)</a:t>
            </a:r>
            <a:endParaRPr>
              <a:extLst>
                <a:ext uri="http://customooxmlschemas.google.com/">
                  <go:slidesCustomData xmlns:go="http://customooxmlschemas.google.com/" textRoundtripDataId="84"/>
                </a:ext>
              </a:extLst>
            </a:endParaRPr>
          </a:p>
          <a:p>
            <a:pPr indent="0" lvl="0" marL="0" marR="381000" rtl="0" algn="l">
              <a:lnSpc>
                <a:spcPct val="115000"/>
              </a:lnSpc>
              <a:spcBef>
                <a:spcPts val="1100"/>
              </a:spcBef>
              <a:spcAft>
                <a:spcPts val="1100"/>
              </a:spcAft>
              <a:buClr>
                <a:schemeClr val="dk1"/>
              </a:buClr>
              <a:buSzPts val="1100"/>
              <a:buFont typeface="Arial"/>
              <a:buNone/>
            </a:pPr>
            <a:r>
              <a:rPr lang="en-US">
                <a:extLst>
                  <a:ext uri="http://customooxmlschemas.google.com/">
                    <go:slidesCustomData xmlns:go="http://customooxmlschemas.google.com/" textRoundtripDataId="85"/>
                  </a:ext>
                </a:extLst>
              </a:rPr>
              <a:t>Image Credit:</a:t>
            </a:r>
            <a:r>
              <a:rPr lang="en-US"/>
              <a:t> Emily Maletz for the NISE Network</a:t>
            </a:r>
            <a:endParaRPr/>
          </a:p>
        </p:txBody>
      </p:sp>
      <p:sp>
        <p:nvSpPr>
          <p:cNvPr id="337" name="Google Shape;337;g27698ec4134_0_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6dc1647bc6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6dc1647bc6_0_1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None/>
            </a:pPr>
            <a:r>
              <a:rPr lang="en-US"/>
              <a:t>In addition, there are two apps that anyone can use to continue their exploration of the sun and solar system.</a:t>
            </a:r>
            <a:endParaRPr/>
          </a:p>
          <a:p>
            <a:pPr indent="-304800" lvl="0" marL="457200" rtl="0" algn="l">
              <a:lnSpc>
                <a:spcPct val="115000"/>
              </a:lnSpc>
              <a:spcBef>
                <a:spcPts val="2100"/>
              </a:spcBef>
              <a:spcAft>
                <a:spcPts val="0"/>
              </a:spcAft>
              <a:buClr>
                <a:schemeClr val="dk1"/>
              </a:buClr>
              <a:buSzPts val="1200"/>
              <a:buFont typeface="Arial"/>
              <a:buChar char="●"/>
            </a:pPr>
            <a:r>
              <a:rPr b="1" lang="en-US"/>
              <a:t>DIY Sun Science</a:t>
            </a:r>
            <a:r>
              <a:rPr lang="en-US"/>
              <a:t> is designed to make it easy for families and educators to learn about the Sun anywhere, anytime. </a:t>
            </a:r>
            <a:r>
              <a:rPr lang="en-US" u="sng">
                <a:solidFill>
                  <a:schemeClr val="hlink"/>
                </a:solidFill>
                <a:hlinkClick r:id="rId2"/>
              </a:rPr>
              <a:t>https://www.nisenet.org/diy-sun-science-app</a:t>
            </a:r>
            <a:r>
              <a:rPr lang="en-US"/>
              <a:t> </a:t>
            </a:r>
            <a:endParaRPr/>
          </a:p>
          <a:p>
            <a:pPr indent="-304800" lvl="0" marL="457200" rtl="0" algn="l">
              <a:lnSpc>
                <a:spcPct val="115000"/>
              </a:lnSpc>
              <a:spcBef>
                <a:spcPts val="0"/>
              </a:spcBef>
              <a:spcAft>
                <a:spcPts val="0"/>
              </a:spcAft>
              <a:buClr>
                <a:schemeClr val="dk1"/>
              </a:buClr>
              <a:buSzPts val="1200"/>
              <a:buFont typeface="Arial"/>
              <a:buChar char="●"/>
            </a:pPr>
            <a:r>
              <a:rPr b="1" lang="en-US"/>
              <a:t>DIY Solar System</a:t>
            </a:r>
            <a:r>
              <a:rPr lang="en-US"/>
              <a:t> makes it easy for families and educators to explore the solar system; the app even includes a Planet Walk feature where users can</a:t>
            </a:r>
            <a:r>
              <a:rPr lang="en-US"/>
              <a:t> walk through a scale model of our solar system from right outside their home! </a:t>
            </a:r>
            <a:r>
              <a:rPr lang="en-US" u="sng">
                <a:solidFill>
                  <a:schemeClr val="hlink"/>
                </a:solidFill>
                <a:hlinkClick r:id="rId3"/>
              </a:rPr>
              <a:t>https://www.nisenet.org/diy-solar-system-app</a:t>
            </a:r>
            <a:r>
              <a:rPr lang="en-US"/>
              <a:t> </a:t>
            </a:r>
            <a:endParaRPr/>
          </a:p>
          <a:p>
            <a:pPr indent="0" lvl="0" marL="0" rtl="0" algn="l">
              <a:lnSpc>
                <a:spcPct val="115000"/>
              </a:lnSpc>
              <a:spcBef>
                <a:spcPts val="2100"/>
              </a:spcBef>
              <a:spcAft>
                <a:spcPts val="0"/>
              </a:spcAft>
              <a:buNone/>
            </a:pPr>
            <a:r>
              <a:rPr lang="en-US"/>
              <a:t>Both apps include beautiful NASA imagery and hands-on activities; both are available for iPhones and iPads from the App Store.</a:t>
            </a:r>
            <a:endParaRPr/>
          </a:p>
          <a:p>
            <a:pPr indent="0" lvl="0" marL="0" rtl="0" algn="l">
              <a:lnSpc>
                <a:spcPct val="115000"/>
              </a:lnSpc>
              <a:spcBef>
                <a:spcPts val="2100"/>
              </a:spcBef>
              <a:spcAft>
                <a:spcPts val="0"/>
              </a:spcAft>
              <a:buNone/>
            </a:pPr>
            <a:r>
              <a:rPr lang="en-US"/>
              <a:t>DIY Sun Science is currently available in English and Spanish, as well as for Android devices; DIY Solar System will be available for Android and include a Spanish translation soon.</a:t>
            </a:r>
            <a:endParaRPr/>
          </a:p>
          <a:p>
            <a:pPr indent="0" lvl="0" marL="0" rtl="0" algn="l">
              <a:spcBef>
                <a:spcPts val="2100"/>
              </a:spcBef>
              <a:spcAft>
                <a:spcPts val="0"/>
              </a:spcAft>
              <a:buClr>
                <a:schemeClr val="dk1"/>
              </a:buClr>
              <a:buSzPts val="1400"/>
              <a:buFont typeface="Arial"/>
              <a:buNone/>
            </a:pPr>
            <a:r>
              <a:rPr lang="en-US"/>
              <a:t>-----------</a:t>
            </a:r>
            <a:endParaRPr/>
          </a:p>
          <a:p>
            <a:pPr indent="0" lvl="0" marL="0" rtl="0" algn="l">
              <a:lnSpc>
                <a:spcPct val="115000"/>
              </a:lnSpc>
              <a:spcBef>
                <a:spcPts val="400"/>
              </a:spcBef>
              <a:spcAft>
                <a:spcPts val="0"/>
              </a:spcAft>
              <a:buNone/>
            </a:pPr>
            <a:r>
              <a:rPr lang="en-US"/>
              <a:t>Image description:</a:t>
            </a:r>
            <a:br>
              <a:rPr lang="en-US"/>
            </a:br>
            <a:r>
              <a:rPr lang="en-US"/>
              <a:t>Select screenshots from the DIY Sun Science app.</a:t>
            </a:r>
            <a:br>
              <a:rPr lang="en-US"/>
            </a:br>
            <a:r>
              <a:rPr lang="en-US"/>
              <a:t>Select screenshots from both the DIY Solar System app.</a:t>
            </a:r>
            <a:endParaRPr/>
          </a:p>
          <a:p>
            <a:pPr indent="0" lvl="0" marL="0" rtl="0" algn="l">
              <a:lnSpc>
                <a:spcPct val="115000"/>
              </a:lnSpc>
              <a:spcBef>
                <a:spcPts val="2100"/>
              </a:spcBef>
              <a:spcAft>
                <a:spcPts val="210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3811f8aa8d_2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3811f8aa8d_2_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Tips for hosting a solar eclipse viewing event</a:t>
            </a:r>
            <a:endParaRPr b="1"/>
          </a:p>
          <a:p>
            <a:pPr indent="0" lvl="0" marL="0" rtl="0" algn="l">
              <a:lnSpc>
                <a:spcPct val="115000"/>
              </a:lnSpc>
              <a:spcBef>
                <a:spcPts val="600"/>
              </a:spcBef>
              <a:spcAft>
                <a:spcPts val="0"/>
              </a:spcAft>
              <a:buClr>
                <a:schemeClr val="dk1"/>
              </a:buClr>
              <a:buSzPts val="1100"/>
              <a:buFont typeface="Arial"/>
              <a:buNone/>
            </a:pPr>
            <a:r>
              <a:rPr lang="en-US"/>
              <a:t>If possible, plan this many months in advance - especially if you are on the path of annularity or totality!</a:t>
            </a:r>
            <a:endParaRPr/>
          </a:p>
          <a:p>
            <a:pPr indent="-304800" lvl="0" marL="457200" rtl="0" algn="l">
              <a:lnSpc>
                <a:spcPct val="115000"/>
              </a:lnSpc>
              <a:spcBef>
                <a:spcPts val="0"/>
              </a:spcBef>
              <a:spcAft>
                <a:spcPts val="0"/>
              </a:spcAft>
              <a:buClr>
                <a:schemeClr val="dk1"/>
              </a:buClr>
              <a:buSzPts val="1200"/>
              <a:buFont typeface="Calibri"/>
              <a:buChar char="●"/>
            </a:pPr>
            <a:r>
              <a:rPr b="1" lang="en-US"/>
              <a:t>A spacious location outside </a:t>
            </a:r>
            <a:r>
              <a:rPr lang="en-US"/>
              <a:t>with horizon lines that will allow viewing (e.g. field or parking lot rather than forested area), can accommodate large crowds, and have necessary amenities for visitors; again nisenet.org/solareclipse includes links to guides to help you consider all the logistics</a:t>
            </a:r>
            <a:endParaRPr/>
          </a:p>
          <a:p>
            <a:pPr indent="-304800" lvl="0" marL="457200" rtl="0" algn="l">
              <a:lnSpc>
                <a:spcPct val="115000"/>
              </a:lnSpc>
              <a:spcBef>
                <a:spcPts val="0"/>
              </a:spcBef>
              <a:spcAft>
                <a:spcPts val="0"/>
              </a:spcAft>
              <a:buClr>
                <a:schemeClr val="dk1"/>
              </a:buClr>
              <a:buSzPts val="1200"/>
              <a:buFont typeface="Calibri"/>
              <a:buChar char="●"/>
            </a:pPr>
            <a:r>
              <a:rPr b="1" lang="en-US"/>
              <a:t>Staff and volunteers</a:t>
            </a:r>
            <a:r>
              <a:rPr lang="en-US"/>
              <a:t> to support the event by answering questions, facilitating activities, and demonstrating safe viewing; this can include those local experts from the community</a:t>
            </a:r>
            <a:endParaRPr/>
          </a:p>
          <a:p>
            <a:pPr indent="-304800" lvl="0" marL="457200" rtl="0" algn="l">
              <a:lnSpc>
                <a:spcPct val="115000"/>
              </a:lnSpc>
              <a:spcBef>
                <a:spcPts val="0"/>
              </a:spcBef>
              <a:spcAft>
                <a:spcPts val="0"/>
              </a:spcAft>
              <a:buClr>
                <a:schemeClr val="dk1"/>
              </a:buClr>
              <a:buSzPts val="1200"/>
              <a:buFont typeface="Calibri"/>
              <a:buChar char="●"/>
            </a:pPr>
            <a:r>
              <a:rPr b="1" lang="en-US"/>
              <a:t>Viewing equipment </a:t>
            </a:r>
            <a:r>
              <a:rPr lang="en-US"/>
              <a:t>like solar eclipse safety glasses, projection methods as discussed earlier (pinhole projectors, colanders, etc.), and special filters for cameras and telescopes - next we’re going to talk tips for taking photos</a:t>
            </a:r>
            <a:endParaRPr/>
          </a:p>
          <a:p>
            <a:pPr indent="-304800" lvl="0" marL="457200" rtl="0" algn="l">
              <a:lnSpc>
                <a:spcPct val="115000"/>
              </a:lnSpc>
              <a:spcBef>
                <a:spcPts val="0"/>
              </a:spcBef>
              <a:spcAft>
                <a:spcPts val="0"/>
              </a:spcAft>
              <a:buClr>
                <a:schemeClr val="dk1"/>
              </a:buClr>
              <a:buSzPts val="1200"/>
              <a:buFont typeface="Calibri"/>
              <a:buChar char="●"/>
            </a:pPr>
            <a:r>
              <a:rPr b="1" lang="en-US"/>
              <a:t>Live stream </a:t>
            </a:r>
            <a:r>
              <a:rPr lang="en-US"/>
              <a:t>in case it’s cloudy– or even if it’s not– have a live stream set up!</a:t>
            </a:r>
            <a:endParaRPr/>
          </a:p>
          <a:p>
            <a:pPr indent="-317500" lvl="0" marL="457200" rtl="0" algn="l">
              <a:lnSpc>
                <a:spcPct val="115000"/>
              </a:lnSpc>
              <a:spcBef>
                <a:spcPts val="0"/>
              </a:spcBef>
              <a:spcAft>
                <a:spcPts val="0"/>
              </a:spcAft>
              <a:buClr>
                <a:schemeClr val="dk1"/>
              </a:buClr>
              <a:buSzPts val="1400"/>
              <a:buChar char="●"/>
            </a:pPr>
            <a:r>
              <a:rPr b="1" lang="en-US"/>
              <a:t>Hands-on activities</a:t>
            </a:r>
            <a:endParaRPr b="1"/>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extLst>
                  <a:ext uri="http://customooxmlschemas.google.com/">
                    <go:slidesCustomData xmlns:go="http://customooxmlschemas.google.com/" textRoundtripDataId="86"/>
                  </a:ext>
                </a:extLst>
              </a:rPr>
              <a:t>-----------</a:t>
            </a:r>
            <a:endParaRPr>
              <a:extLst>
                <a:ext uri="http://customooxmlschemas.google.com/">
                  <go:slidesCustomData xmlns:go="http://customooxmlschemas.google.com/" textRoundtripDataId="87"/>
                </a:ext>
              </a:extLst>
            </a:endParaRPr>
          </a:p>
          <a:p>
            <a:pPr indent="0" lvl="0" marL="0" marR="381000" rtl="0" algn="l">
              <a:lnSpc>
                <a:spcPct val="115000"/>
              </a:lnSpc>
              <a:spcBef>
                <a:spcPts val="1100"/>
              </a:spcBef>
              <a:spcAft>
                <a:spcPts val="0"/>
              </a:spcAft>
              <a:buClr>
                <a:schemeClr val="dk1"/>
              </a:buClr>
              <a:buSzPts val="1100"/>
              <a:buFont typeface="Arial"/>
              <a:buNone/>
            </a:pPr>
            <a:r>
              <a:rPr lang="en-US">
                <a:extLst>
                  <a:ext uri="http://customooxmlschemas.google.com/">
                    <go:slidesCustomData xmlns:go="http://customooxmlschemas.google.com/" textRoundtripDataId="88"/>
                  </a:ext>
                </a:extLst>
              </a:rPr>
              <a:t>Image Description:  Huge crowd wearing eclipse safety glasses stands looking up at the sky from a balcony.</a:t>
            </a:r>
            <a:endParaRPr>
              <a:extLst>
                <a:ext uri="http://customooxmlschemas.google.com/">
                  <go:slidesCustomData xmlns:go="http://customooxmlschemas.google.com/" textRoundtripDataId="89"/>
                </a:ext>
              </a:extLst>
            </a:endParaRPr>
          </a:p>
          <a:p>
            <a:pPr indent="0" lvl="0" marL="0" marR="381000" rtl="0" algn="l">
              <a:lnSpc>
                <a:spcPct val="115000"/>
              </a:lnSpc>
              <a:spcBef>
                <a:spcPts val="1100"/>
              </a:spcBef>
              <a:spcAft>
                <a:spcPts val="0"/>
              </a:spcAft>
              <a:buClr>
                <a:schemeClr val="dk1"/>
              </a:buClr>
              <a:buSzPts val="1100"/>
              <a:buFont typeface="Arial"/>
              <a:buNone/>
            </a:pPr>
            <a:r>
              <a:rPr lang="en-US">
                <a:extLst>
                  <a:ext uri="http://customooxmlschemas.google.com/">
                    <go:slidesCustomData xmlns:go="http://customooxmlschemas.google.com/" textRoundtripDataId="90"/>
                  </a:ext>
                </a:extLst>
              </a:rPr>
              <a:t>Image Credit:</a:t>
            </a:r>
            <a:r>
              <a:rPr lang="en-US"/>
              <a:t> Science Museum of Minnesota</a:t>
            </a:r>
            <a:endParaRPr/>
          </a:p>
          <a:p>
            <a:pPr indent="0" lvl="0" marL="0" rtl="0" algn="l">
              <a:lnSpc>
                <a:spcPct val="100000"/>
              </a:lnSpc>
              <a:spcBef>
                <a:spcPts val="1100"/>
              </a:spcBef>
              <a:spcAft>
                <a:spcPts val="0"/>
              </a:spcAft>
              <a:buSzPts val="1400"/>
              <a:buNone/>
            </a:pPr>
            <a:r>
              <a:t/>
            </a:r>
            <a:endParaRPr/>
          </a:p>
        </p:txBody>
      </p:sp>
      <p:sp>
        <p:nvSpPr>
          <p:cNvPr id="363" name="Google Shape;363;g23811f8aa8d_2_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Who in the room has seen a partial solar eclipse? (ask for a show of hands)</a:t>
            </a:r>
            <a:endParaRPr/>
          </a:p>
          <a:p>
            <a:pPr indent="0" lvl="0" marL="0" rtl="0" algn="l">
              <a:spcBef>
                <a:spcPts val="0"/>
              </a:spcBef>
              <a:spcAft>
                <a:spcPts val="0"/>
              </a:spcAft>
              <a:buClr>
                <a:schemeClr val="dk1"/>
              </a:buClr>
              <a:buFont typeface="Arial"/>
              <a:buNone/>
            </a:pPr>
            <a:r>
              <a:rPr lang="en-US"/>
              <a:t>Who in the room has seen a total solar eclipse? </a:t>
            </a:r>
            <a:r>
              <a:rPr lang="en-US"/>
              <a:t>(ask for a show of hands)</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Now, has anyone </a:t>
            </a:r>
            <a:r>
              <a:rPr lang="en-US"/>
              <a:t>has seen a lunar eclipse? (solar vs. lunar on next slide)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Image Description: </a:t>
            </a:r>
            <a:r>
              <a:rPr lang="en-US" sz="1200">
                <a:solidFill>
                  <a:schemeClr val="dk1"/>
                </a:solidFill>
                <a:latin typeface="Calibri"/>
                <a:ea typeface="Calibri"/>
                <a:cs typeface="Calibri"/>
                <a:sym typeface="Calibri"/>
              </a:rPr>
              <a:t>Solar eclipse of October 23, 2014 from Minneapolis, Minnesota.</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t>Image C</a:t>
            </a:r>
            <a:r>
              <a:rPr lang="en-US" sz="1200">
                <a:solidFill>
                  <a:schemeClr val="dk1"/>
                </a:solidFill>
                <a:latin typeface="Calibri"/>
                <a:ea typeface="Calibri"/>
                <a:cs typeface="Calibri"/>
                <a:sym typeface="Calibri"/>
              </a:rPr>
              <a:t>redit: Tomruen - Own work, CC BY-SA 4.0, </a:t>
            </a:r>
            <a:r>
              <a:rPr lang="en-US" sz="1200" u="sng">
                <a:solidFill>
                  <a:schemeClr val="hlink"/>
                </a:solidFill>
                <a:latin typeface="Calibri"/>
                <a:ea typeface="Calibri"/>
                <a:cs typeface="Calibri"/>
                <a:sym typeface="Calibri"/>
                <a:hlinkClick r:id="rId2"/>
              </a:rPr>
              <a:t>https://commons.wikimedia.org/w/index.php?curid=36349192</a:t>
            </a:r>
            <a:r>
              <a:rPr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p:txBody>
      </p:sp>
      <p:sp>
        <p:nvSpPr>
          <p:cNvPr id="104" name="Google Shape;104;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5e0d9cbcc1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25e0d9cbcc1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1714500" rtl="0" algn="l">
              <a:lnSpc>
                <a:spcPct val="100000"/>
              </a:lnSpc>
              <a:spcBef>
                <a:spcPts val="1400"/>
              </a:spcBef>
              <a:spcAft>
                <a:spcPts val="0"/>
              </a:spcAft>
              <a:buClr>
                <a:schemeClr val="dk1"/>
              </a:buClr>
              <a:buSzPts val="1100"/>
              <a:buFont typeface="Arial"/>
              <a:buNone/>
            </a:pPr>
            <a:r>
              <a:rPr lang="en-US"/>
              <a:t>Tips for taking photos - The best advice is to simply treat your camera like your eyes and cover the lens with a solar filter during the moments before and after totality when the sunlight is still blindingly bright. Though </a:t>
            </a:r>
            <a:r>
              <a:rPr lang="en-US"/>
              <a:t>NASA offers many resources that include tips for taking great photos and video during a solar eclipse (links below), there are no official</a:t>
            </a:r>
            <a:r>
              <a:rPr lang="en-US"/>
              <a:t> recommendations for safety equipment because of the inherent risk involved with looking directly at the Sun and the huge number of optical filter and camera models that may be used (and often misused). If you are unsure, seek expert advice from an astronomer before using a solar filter with cameras, telescopes, binoculars, or any other optical devices, and do NOT just use eclipse glasses or handheld viewers as they are many different types of solar filters and using the wrong one can damage your eyes and equipment.</a:t>
            </a:r>
            <a:endParaRPr/>
          </a:p>
          <a:p>
            <a:pPr indent="0" lvl="0" marL="0" marR="1714500" rtl="0" algn="l">
              <a:lnSpc>
                <a:spcPct val="100000"/>
              </a:lnSpc>
              <a:spcBef>
                <a:spcPts val="1400"/>
              </a:spcBef>
              <a:spcAft>
                <a:spcPts val="0"/>
              </a:spcAft>
              <a:buClr>
                <a:schemeClr val="dk1"/>
              </a:buClr>
              <a:buSzPts val="1100"/>
              <a:buFont typeface="Arial"/>
              <a:buNone/>
            </a:pPr>
            <a:r>
              <a:rPr lang="en-US"/>
              <a:t>Now most of us will likely just be using the camera on our smartphone to capture shots. NASA has a list of tips as well as a PDF with more info on how to take the best camera phone pictures during a solar eclipse. Again, just be sure to use the right filter for your phone’s camera: </a:t>
            </a:r>
            <a:r>
              <a:rPr lang="en-US" u="sng">
                <a:solidFill>
                  <a:schemeClr val="hlink"/>
                </a:solidFill>
                <a:hlinkClick r:id="rId2"/>
              </a:rPr>
              <a:t>https://eclipse2017.nasa.gov/smartphone-photography-eclipse</a:t>
            </a:r>
            <a:r>
              <a:rPr lang="en-US"/>
              <a:t> </a:t>
            </a:r>
            <a:endParaRPr/>
          </a:p>
          <a:p>
            <a:pPr indent="0" lvl="0" marL="0" rtl="0" algn="l">
              <a:lnSpc>
                <a:spcPct val="110000"/>
              </a:lnSpc>
              <a:spcBef>
                <a:spcPts val="1400"/>
              </a:spcBef>
              <a:spcAft>
                <a:spcPts val="0"/>
              </a:spcAft>
              <a:buClr>
                <a:schemeClr val="dk1"/>
              </a:buClr>
              <a:buSzPts val="1100"/>
              <a:buFont typeface="Arial"/>
              <a:buNone/>
            </a:pPr>
            <a:r>
              <a:rPr lang="en-US"/>
              <a:t>Also remember, especially if it is cloudy, you can still get some great photos of the event by just observing the people and environment around </a:t>
            </a:r>
            <a:r>
              <a:rPr lang="en-US"/>
              <a:t>you.</a:t>
            </a:r>
            <a:endParaRPr/>
          </a:p>
          <a:p>
            <a:pPr indent="0" lvl="0" marL="0" rtl="0" algn="l">
              <a:lnSpc>
                <a:spcPct val="110000"/>
              </a:lnSpc>
              <a:spcBef>
                <a:spcPts val="0"/>
              </a:spcBef>
              <a:spcAft>
                <a:spcPts val="0"/>
              </a:spcAft>
              <a:buClr>
                <a:schemeClr val="dk1"/>
              </a:buClr>
              <a:buSzPts val="1100"/>
              <a:buFont typeface="Arial"/>
              <a:buNone/>
            </a:pPr>
            <a:r>
              <a:t/>
            </a:r>
            <a:endParaRPr/>
          </a:p>
          <a:p>
            <a:pPr indent="0" lvl="0" marL="0" rtl="0" algn="l">
              <a:lnSpc>
                <a:spcPct val="110000"/>
              </a:lnSpc>
              <a:spcBef>
                <a:spcPts val="0"/>
              </a:spcBef>
              <a:spcAft>
                <a:spcPts val="0"/>
              </a:spcAft>
              <a:buClr>
                <a:schemeClr val="dk1"/>
              </a:buClr>
              <a:buSzPts val="1100"/>
              <a:buFont typeface="Arial"/>
              <a:buNone/>
            </a:pPr>
            <a:r>
              <a:rPr lang="en-US"/>
              <a:t>M</a:t>
            </a:r>
            <a:r>
              <a:rPr lang="en-US"/>
              <a:t>ore tips for photographing a solar eclipse: </a:t>
            </a:r>
            <a:endParaRPr/>
          </a:p>
          <a:p>
            <a:pPr indent="-317500" lvl="0" marL="457200" rtl="0" algn="l">
              <a:lnSpc>
                <a:spcPct val="110000"/>
              </a:lnSpc>
              <a:spcBef>
                <a:spcPts val="0"/>
              </a:spcBef>
              <a:spcAft>
                <a:spcPts val="0"/>
              </a:spcAft>
              <a:buSzPts val="1400"/>
              <a:buChar char="●"/>
            </a:pPr>
            <a:r>
              <a:rPr lang="en-US" u="sng">
                <a:solidFill>
                  <a:schemeClr val="hlink"/>
                </a:solidFill>
                <a:hlinkClick r:id="rId3"/>
              </a:rPr>
              <a:t>https://eclipse.aas.org/imaging-video/images-videos</a:t>
            </a:r>
            <a:endParaRPr/>
          </a:p>
          <a:p>
            <a:pPr indent="-317500" lvl="0" marL="457200" rtl="0" algn="l">
              <a:lnSpc>
                <a:spcPct val="110000"/>
              </a:lnSpc>
              <a:spcBef>
                <a:spcPts val="0"/>
              </a:spcBef>
              <a:spcAft>
                <a:spcPts val="0"/>
              </a:spcAft>
              <a:buSzPts val="1400"/>
              <a:buChar char="●"/>
            </a:pPr>
            <a:r>
              <a:rPr lang="en-US" u="sng">
                <a:solidFill>
                  <a:schemeClr val="hlink"/>
                </a:solidFill>
                <a:hlinkClick r:id="rId4"/>
              </a:rPr>
              <a:t>https://eclipse2017.nasa.gov/smartphone-photography-eclipse</a:t>
            </a:r>
            <a:endParaRPr/>
          </a:p>
          <a:p>
            <a:pPr indent="-317500" lvl="0" marL="457200" rtl="0" algn="l">
              <a:lnSpc>
                <a:spcPct val="110000"/>
              </a:lnSpc>
              <a:spcBef>
                <a:spcPts val="0"/>
              </a:spcBef>
              <a:spcAft>
                <a:spcPts val="0"/>
              </a:spcAft>
              <a:buSzPts val="1400"/>
              <a:buChar char="●"/>
            </a:pPr>
            <a:r>
              <a:rPr lang="en-US" u="sng">
                <a:solidFill>
                  <a:schemeClr val="hlink"/>
                </a:solidFill>
                <a:hlinkClick r:id="rId5"/>
              </a:rPr>
              <a:t>https://www.nasa.gov/feature/goddard/2017/five-tips-from-nasa-for-photographing-the-total-solar-eclipse-on-aug-21</a:t>
            </a:r>
            <a:endParaRPr/>
          </a:p>
          <a:p>
            <a:pPr indent="-317500" lvl="0" marL="457200" rtl="0" algn="l">
              <a:lnSpc>
                <a:spcPct val="110000"/>
              </a:lnSpc>
              <a:spcBef>
                <a:spcPts val="0"/>
              </a:spcBef>
              <a:spcAft>
                <a:spcPts val="0"/>
              </a:spcAft>
              <a:buSzPts val="1400"/>
              <a:buChar char="●"/>
            </a:pPr>
            <a:r>
              <a:rPr lang="en-US" u="sng">
                <a:solidFill>
                  <a:schemeClr val="hlink"/>
                </a:solidFill>
                <a:hlinkClick r:id="rId6"/>
              </a:rPr>
              <a:t>https://eclipse.gsfc.nasa.gov/SEhelp/eclipsePhoto.html</a:t>
            </a:r>
            <a:endParaRPr/>
          </a:p>
          <a:p>
            <a:pPr indent="-317500" lvl="0" marL="457200" rtl="0" algn="l">
              <a:lnSpc>
                <a:spcPct val="110000"/>
              </a:lnSpc>
              <a:spcBef>
                <a:spcPts val="0"/>
              </a:spcBef>
              <a:spcAft>
                <a:spcPts val="0"/>
              </a:spcAft>
              <a:buSzPts val="1400"/>
              <a:buChar char="●"/>
            </a:pPr>
            <a:r>
              <a:rPr lang="en-US" u="sng">
                <a:solidFill>
                  <a:schemeClr val="hlink"/>
                </a:solidFill>
                <a:hlinkClick r:id="rId7"/>
              </a:rPr>
              <a:t>https://solarsystem.nasa.gov/eclipses/safety/</a:t>
            </a:r>
            <a:r>
              <a:rPr lang="en-US"/>
              <a:t>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lnSpc>
                <a:spcPct val="115000"/>
              </a:lnSpc>
              <a:spcBef>
                <a:spcPts val="1100"/>
              </a:spcBef>
              <a:spcAft>
                <a:spcPts val="0"/>
              </a:spcAft>
              <a:buClr>
                <a:schemeClr val="dk1"/>
              </a:buClr>
              <a:buSzPts val="1100"/>
              <a:buFont typeface="Arial"/>
              <a:buNone/>
            </a:pPr>
            <a:r>
              <a:rPr lang="en-US">
                <a:extLst>
                  <a:ext uri="http://customooxmlschemas.google.com/">
                    <go:slidesCustomData xmlns:go="http://customooxmlschemas.google.com/" textRoundtripDataId="92"/>
                  </a:ext>
                </a:extLst>
              </a:rPr>
              <a:t>Image Description:  The 2017 Total Solar Eclipse is seen on Monday, August 21, 2017 above Madras, Oregon during totality.</a:t>
            </a:r>
            <a:endParaRPr>
              <a:extLst>
                <a:ext uri="http://customooxmlschemas.google.com/">
                  <go:slidesCustomData xmlns:go="http://customooxmlschemas.google.com/" textRoundtripDataId="93"/>
                </a:ext>
              </a:extLst>
            </a:endParaRPr>
          </a:p>
          <a:p>
            <a:pPr indent="0" lvl="0" marL="0" marR="381000" rtl="0" algn="l">
              <a:lnSpc>
                <a:spcPct val="115000"/>
              </a:lnSpc>
              <a:spcBef>
                <a:spcPts val="1100"/>
              </a:spcBef>
              <a:spcAft>
                <a:spcPts val="1100"/>
              </a:spcAft>
              <a:buClr>
                <a:schemeClr val="dk1"/>
              </a:buClr>
              <a:buSzPts val="1100"/>
              <a:buFont typeface="Arial"/>
              <a:buNone/>
            </a:pPr>
            <a:r>
              <a:rPr lang="en-US">
                <a:extLst>
                  <a:ext uri="http://customooxmlschemas.google.com/">
                    <go:slidesCustomData xmlns:go="http://customooxmlschemas.google.com/" textRoundtripDataId="94"/>
                  </a:ext>
                </a:extLst>
              </a:rPr>
              <a:t>Image Credit</a:t>
            </a:r>
            <a:r>
              <a:rPr lang="en-US"/>
              <a:t>: NASA/Aubrey Gemignani, </a:t>
            </a:r>
            <a:r>
              <a:rPr lang="en-US" u="sng">
                <a:solidFill>
                  <a:schemeClr val="hlink"/>
                </a:solidFill>
                <a:hlinkClick r:id="rId8"/>
              </a:rPr>
              <a:t>https://images.nasa.gov/details/NHQ201708210100</a:t>
            </a:r>
            <a:r>
              <a:rPr lang="en-US"/>
              <a:t> </a:t>
            </a:r>
            <a:endParaRPr/>
          </a:p>
        </p:txBody>
      </p:sp>
      <p:sp>
        <p:nvSpPr>
          <p:cNvPr id="372" name="Google Shape;372;g25e0d9cbcc1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1438ed6d4c_1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21438ed6d4c_1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rPr lang="en-US"/>
              <a:t>Any questions?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lnSpc>
                <a:spcPct val="115000"/>
              </a:lnSpc>
              <a:spcBef>
                <a:spcPts val="1100"/>
              </a:spcBef>
              <a:spcAft>
                <a:spcPts val="0"/>
              </a:spcAft>
              <a:buClr>
                <a:schemeClr val="dk1"/>
              </a:buClr>
              <a:buSzPts val="1100"/>
              <a:buFont typeface="Arial"/>
              <a:buNone/>
            </a:pPr>
            <a:r>
              <a:rPr lang="en-US"/>
              <a:t>Image Description: Save the Date Postcard for the 2023 and 2024 Solar Eclipses from NASA HEAT.</a:t>
            </a:r>
            <a:endParaRPr/>
          </a:p>
          <a:p>
            <a:pPr indent="0" lvl="0" marL="0" marR="381000" rtl="0" algn="l">
              <a:lnSpc>
                <a:spcPct val="115000"/>
              </a:lnSpc>
              <a:spcBef>
                <a:spcPts val="1100"/>
              </a:spcBef>
              <a:spcAft>
                <a:spcPts val="1100"/>
              </a:spcAft>
              <a:buClr>
                <a:schemeClr val="dk1"/>
              </a:buClr>
              <a:buSzPts val="1100"/>
              <a:buFont typeface="Arial"/>
              <a:buNone/>
            </a:pPr>
            <a:r>
              <a:rPr lang="en-US"/>
              <a:t>Image Credit: NASA HEAT, </a:t>
            </a:r>
            <a:r>
              <a:rPr lang="en-US" u="sng">
                <a:solidFill>
                  <a:schemeClr val="hlink"/>
                </a:solidFill>
                <a:hlinkClick r:id="rId2"/>
              </a:rPr>
              <a:t>https://solarsystem.nasa.gov/resources/2940/save-the-date-postcard-upcoming-us-solar-eclipses/?total_eclipse</a:t>
            </a:r>
            <a:r>
              <a:rPr lang="en-US"/>
              <a:t> </a:t>
            </a:r>
            <a:endParaRPr/>
          </a:p>
        </p:txBody>
      </p:sp>
      <p:sp>
        <p:nvSpPr>
          <p:cNvPr id="381" name="Google Shape;381;g21438ed6d4c_1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6dc1647bc6_0_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26dc1647bc6_0_2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rPr lang="en-US"/>
              <a:t>Thank you for your time and to all the institutions and individuals who made this presentation possible!</a:t>
            </a:r>
            <a:endParaRPr/>
          </a:p>
          <a:p>
            <a:pPr indent="-304800" lvl="0" marL="457200" rtl="0" algn="l">
              <a:spcBef>
                <a:spcPts val="560"/>
              </a:spcBef>
              <a:spcAft>
                <a:spcPts val="0"/>
              </a:spcAft>
              <a:buClr>
                <a:schemeClr val="dk1"/>
              </a:buClr>
              <a:buSzPts val="1200"/>
              <a:buFont typeface="Calibri"/>
              <a:buChar char="•"/>
            </a:pPr>
            <a:r>
              <a:rPr lang="en-US"/>
              <a:t>American Astronomical Society: </a:t>
            </a:r>
            <a:r>
              <a:rPr lang="en-US" u="sng">
                <a:solidFill>
                  <a:schemeClr val="hlink"/>
                </a:solidFill>
                <a:hlinkClick r:id="rId2"/>
              </a:rPr>
              <a:t>https://eclipse.aas.org</a:t>
            </a:r>
            <a:r>
              <a:rPr lang="en-US"/>
              <a:t> </a:t>
            </a:r>
            <a:endParaRPr/>
          </a:p>
          <a:p>
            <a:pPr indent="-304800" lvl="0" marL="457200" rtl="0" algn="l">
              <a:spcBef>
                <a:spcPts val="0"/>
              </a:spcBef>
              <a:spcAft>
                <a:spcPts val="0"/>
              </a:spcAft>
              <a:buClr>
                <a:schemeClr val="dk1"/>
              </a:buClr>
              <a:buSzPts val="1200"/>
              <a:buFont typeface="Calibri"/>
              <a:buChar char="•"/>
            </a:pPr>
            <a:r>
              <a:rPr lang="en-US"/>
              <a:t>Astronomical Society of the Pacific: </a:t>
            </a:r>
            <a:r>
              <a:rPr lang="en-US" u="sng">
                <a:solidFill>
                  <a:schemeClr val="hlink"/>
                </a:solidFill>
                <a:hlinkClick r:id="rId3"/>
              </a:rPr>
              <a:t>https://astrosociety.org</a:t>
            </a:r>
            <a:r>
              <a:rPr lang="en-US"/>
              <a:t> </a:t>
            </a:r>
            <a:endParaRPr/>
          </a:p>
          <a:p>
            <a:pPr indent="-304800" lvl="0" marL="457200" rtl="0" algn="l">
              <a:spcBef>
                <a:spcPts val="0"/>
              </a:spcBef>
              <a:spcAft>
                <a:spcPts val="0"/>
              </a:spcAft>
              <a:buClr>
                <a:schemeClr val="dk1"/>
              </a:buClr>
              <a:buSzPts val="1200"/>
              <a:buFont typeface="Calibri"/>
              <a:buChar char="•"/>
            </a:pPr>
            <a:r>
              <a:rPr lang="en-US"/>
              <a:t>Eclipse Soundscapes: </a:t>
            </a:r>
            <a:r>
              <a:rPr lang="en-US" u="sng">
                <a:solidFill>
                  <a:schemeClr val="hlink"/>
                </a:solidFill>
                <a:hlinkClick r:id="rId4"/>
              </a:rPr>
              <a:t>https://eclipsesoundscapes.org/</a:t>
            </a:r>
            <a:r>
              <a:rPr lang="en-US"/>
              <a:t> </a:t>
            </a:r>
            <a:endParaRPr/>
          </a:p>
          <a:p>
            <a:pPr indent="-304800" lvl="0" marL="457200" rtl="0" algn="l">
              <a:spcBef>
                <a:spcPts val="0"/>
              </a:spcBef>
              <a:spcAft>
                <a:spcPts val="0"/>
              </a:spcAft>
              <a:buClr>
                <a:schemeClr val="dk1"/>
              </a:buClr>
              <a:buSzPts val="1200"/>
              <a:buFont typeface="Calibri"/>
              <a:buChar char="•"/>
            </a:pPr>
            <a:r>
              <a:rPr lang="en-US"/>
              <a:t>Exploratorium: </a:t>
            </a:r>
            <a:r>
              <a:rPr lang="en-US" u="sng">
                <a:solidFill>
                  <a:srgbClr val="0000FF"/>
                </a:solidFill>
                <a:hlinkClick r:id="rId5">
                  <a:extLst>
                    <a:ext uri="{A12FA001-AC4F-418D-AE19-62706E023703}">
                      <ahyp:hlinkClr val="tx"/>
                    </a:ext>
                  </a:extLst>
                </a:hlinkClick>
              </a:rPr>
              <a:t>https://www.exploratorium.edu/eclipse</a:t>
            </a:r>
            <a:r>
              <a:rPr lang="en-US" u="sng">
                <a:solidFill>
                  <a:srgbClr val="0000FF"/>
                </a:solidFill>
              </a:rPr>
              <a:t> </a:t>
            </a:r>
            <a:endParaRPr u="sng">
              <a:solidFill>
                <a:srgbClr val="0000FF"/>
              </a:solidFill>
            </a:endParaRPr>
          </a:p>
          <a:p>
            <a:pPr indent="-304800" lvl="0" marL="457200" rtl="0" algn="l">
              <a:spcBef>
                <a:spcPts val="0"/>
              </a:spcBef>
              <a:spcAft>
                <a:spcPts val="0"/>
              </a:spcAft>
              <a:buClr>
                <a:schemeClr val="dk1"/>
              </a:buClr>
              <a:buSzPts val="1200"/>
              <a:buChar char="•"/>
            </a:pPr>
            <a:r>
              <a:rPr lang="en-US"/>
              <a:t>Great American Eclipse: </a:t>
            </a:r>
            <a:r>
              <a:rPr lang="en-US" u="sng">
                <a:solidFill>
                  <a:schemeClr val="hlink"/>
                </a:solidFill>
                <a:hlinkClick r:id="rId6"/>
              </a:rPr>
              <a:t>https://www.greatamericaneclipse.com/</a:t>
            </a:r>
            <a:r>
              <a:rPr lang="en-US">
                <a:solidFill>
                  <a:schemeClr val="hlink"/>
                </a:solidFill>
              </a:rPr>
              <a:t> </a:t>
            </a:r>
            <a:r>
              <a:rPr lang="en-US"/>
              <a:t> </a:t>
            </a:r>
            <a:endParaRPr/>
          </a:p>
          <a:p>
            <a:pPr indent="-304800" lvl="0" marL="457200" rtl="0" algn="l">
              <a:spcBef>
                <a:spcPts val="0"/>
              </a:spcBef>
              <a:spcAft>
                <a:spcPts val="0"/>
              </a:spcAft>
              <a:buClr>
                <a:schemeClr val="dk1"/>
              </a:buClr>
              <a:buSzPts val="1200"/>
              <a:buChar char="•"/>
            </a:pPr>
            <a:r>
              <a:rPr lang="en-US"/>
              <a:t>NASA: </a:t>
            </a:r>
            <a:r>
              <a:rPr lang="en-US" u="sng">
                <a:solidFill>
                  <a:schemeClr val="hlink"/>
                </a:solidFill>
                <a:hlinkClick r:id="rId7"/>
              </a:rPr>
              <a:t>https://solarsystem.nasa.gov/eclipses/home/</a:t>
            </a:r>
            <a:r>
              <a:rPr lang="en-US"/>
              <a:t> </a:t>
            </a:r>
            <a:endParaRPr/>
          </a:p>
          <a:p>
            <a:pPr indent="-304800" lvl="0" marL="457200" rtl="0" algn="l">
              <a:spcBef>
                <a:spcPts val="0"/>
              </a:spcBef>
              <a:spcAft>
                <a:spcPts val="0"/>
              </a:spcAft>
              <a:buClr>
                <a:schemeClr val="dk1"/>
              </a:buClr>
              <a:buSzPts val="1200"/>
              <a:buChar char="•"/>
            </a:pPr>
            <a:r>
              <a:rPr lang="en-US"/>
              <a:t>NASA Eclipse Ambassadors: </a:t>
            </a:r>
            <a:r>
              <a:rPr lang="en-US" u="sng">
                <a:solidFill>
                  <a:schemeClr val="hlink"/>
                </a:solidFill>
                <a:hlinkClick r:id="rId8"/>
              </a:rPr>
              <a:t>https://astrosociety.org/education-outreach/amateur-astronomers/eclipse-ambassadors/program.html</a:t>
            </a:r>
            <a:r>
              <a:rPr lang="en-US">
                <a:solidFill>
                  <a:schemeClr val="hlink"/>
                </a:solidFill>
              </a:rPr>
              <a:t>  </a:t>
            </a:r>
            <a:endParaRPr/>
          </a:p>
          <a:p>
            <a:pPr indent="-304800" lvl="0" marL="457200" rtl="0" algn="l">
              <a:spcBef>
                <a:spcPts val="0"/>
              </a:spcBef>
              <a:spcAft>
                <a:spcPts val="0"/>
              </a:spcAft>
              <a:buClr>
                <a:schemeClr val="dk1"/>
              </a:buClr>
              <a:buSzPts val="1200"/>
              <a:buFont typeface="Calibri"/>
              <a:buChar char="•"/>
            </a:pPr>
            <a:r>
              <a:rPr lang="en-US"/>
              <a:t>NASA GLOBE Observer: </a:t>
            </a:r>
            <a:r>
              <a:rPr lang="en-US" u="sng">
                <a:solidFill>
                  <a:schemeClr val="hlink"/>
                </a:solidFill>
                <a:hlinkClick r:id="rId9"/>
              </a:rPr>
              <a:t>https://observer.globe.gov/eclipse</a:t>
            </a:r>
            <a:r>
              <a:rPr lang="en-US"/>
              <a:t> </a:t>
            </a:r>
            <a:endParaRPr u="sng"/>
          </a:p>
          <a:p>
            <a:pPr indent="-304800" lvl="0" marL="457200" rtl="0" algn="l">
              <a:spcBef>
                <a:spcPts val="0"/>
              </a:spcBef>
              <a:spcAft>
                <a:spcPts val="0"/>
              </a:spcAft>
              <a:buClr>
                <a:schemeClr val="dk1"/>
              </a:buClr>
              <a:buSzPts val="1200"/>
              <a:buFont typeface="Calibri"/>
              <a:buChar char="•"/>
            </a:pPr>
            <a:r>
              <a:rPr lang="en-US"/>
              <a:t>NASA Night Sky Network: </a:t>
            </a:r>
            <a:r>
              <a:rPr lang="en-US" u="sng">
                <a:solidFill>
                  <a:schemeClr val="hlink"/>
                </a:solidFill>
                <a:hlinkClick r:id="rId10"/>
              </a:rPr>
              <a:t>https://nightskynetwork.org</a:t>
            </a:r>
            <a:endParaRPr/>
          </a:p>
          <a:p>
            <a:pPr indent="-304800" lvl="0" marL="457200" rtl="0" algn="l">
              <a:spcBef>
                <a:spcPts val="0"/>
              </a:spcBef>
              <a:spcAft>
                <a:spcPts val="0"/>
              </a:spcAft>
              <a:buClr>
                <a:schemeClr val="dk1"/>
              </a:buClr>
              <a:buSzPts val="1200"/>
              <a:buChar char="•"/>
            </a:pPr>
            <a:r>
              <a:rPr lang="en-US"/>
              <a:t>NASA Science Activation: </a:t>
            </a:r>
            <a:r>
              <a:rPr lang="en-US" u="sng">
                <a:solidFill>
                  <a:schemeClr val="hlink"/>
                </a:solidFill>
                <a:hlinkClick r:id="rId11"/>
              </a:rPr>
              <a:t>https://science.nasa.gov/learners</a:t>
            </a:r>
            <a:r>
              <a:rPr lang="en-US">
                <a:solidFill>
                  <a:schemeClr val="hlink"/>
                </a:solidFill>
              </a:rPr>
              <a:t>	</a:t>
            </a:r>
            <a:endParaRPr/>
          </a:p>
          <a:p>
            <a:pPr indent="-304800" lvl="0" marL="457200" rtl="0" algn="l">
              <a:spcBef>
                <a:spcPts val="0"/>
              </a:spcBef>
              <a:spcAft>
                <a:spcPts val="0"/>
              </a:spcAft>
              <a:buClr>
                <a:schemeClr val="dk1"/>
              </a:buClr>
              <a:buSzPts val="1200"/>
              <a:buFont typeface="Calibri"/>
              <a:buChar char="•"/>
            </a:pPr>
            <a:r>
              <a:rPr lang="en-US"/>
              <a:t>Space Science Institute: </a:t>
            </a:r>
            <a:r>
              <a:rPr lang="en-US">
                <a:solidFill>
                  <a:schemeClr val="hlink"/>
                </a:solidFill>
              </a:rPr>
              <a:t>https://www.spacescience.org/</a:t>
            </a:r>
            <a:endParaRPr/>
          </a:p>
          <a:p>
            <a:pPr indent="-304800" lvl="0" marL="457200" rtl="0" algn="l">
              <a:spcBef>
                <a:spcPts val="0"/>
              </a:spcBef>
              <a:spcAft>
                <a:spcPts val="0"/>
              </a:spcAft>
              <a:buClr>
                <a:schemeClr val="dk1"/>
              </a:buClr>
              <a:buSzPts val="1200"/>
              <a:buFont typeface="Calibri"/>
              <a:buChar char="•"/>
            </a:pPr>
            <a:r>
              <a:rPr lang="en-US"/>
              <a:t>STAR Net Solar Eclipse Activities for Libraries (SEAL): </a:t>
            </a:r>
            <a:r>
              <a:rPr lang="en-US" u="sng">
                <a:solidFill>
                  <a:schemeClr val="hlink"/>
                </a:solidFill>
                <a:hlinkClick r:id="rId12"/>
              </a:rPr>
              <a:t>https://www.starnetlibraries.org/about/our-projects/solar-eclipse-activities-libraries-seal/</a:t>
            </a:r>
            <a:r>
              <a:rPr lang="en-US">
                <a:solidFill>
                  <a:schemeClr val="hlink"/>
                </a:solidFill>
              </a:rPr>
              <a:t>  </a:t>
            </a:r>
            <a:endParaRPr/>
          </a:p>
          <a:p>
            <a:pPr indent="0" lvl="0" marL="0" rtl="0" algn="l">
              <a:spcBef>
                <a:spcPts val="560"/>
              </a:spcBef>
              <a:spcAft>
                <a:spcPts val="0"/>
              </a:spcAft>
              <a:buNone/>
            </a:pPr>
            <a:r>
              <a:t/>
            </a:r>
            <a:endParaRPr u="sng"/>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p:txBody>
      </p:sp>
      <p:sp>
        <p:nvSpPr>
          <p:cNvPr id="388" name="Google Shape;388;g26dc1647bc6_0_2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3811f8aa8d_3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23811f8aa8d_3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Acknowledgements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a:t>
            </a:r>
            <a:endParaRPr/>
          </a:p>
          <a:p>
            <a:pPr indent="0" lvl="0" marL="0" marR="381000" rtl="0" algn="l">
              <a:lnSpc>
                <a:spcPct val="100000"/>
              </a:lnSpc>
              <a:spcBef>
                <a:spcPts val="1100"/>
              </a:spcBef>
              <a:spcAft>
                <a:spcPts val="1100"/>
              </a:spcAft>
              <a:buNone/>
            </a:pPr>
            <a:r>
              <a:rPr lang="en-US"/>
              <a:t>Image Descriptions: National Informal STEM Education Network (NISE Network) logo, Explore Science: Voyage through the Solar System logo, Explore Science: Earth &amp; Space logo, NASA Partner logo, Creative Commons Attribution Non-Commercial Share Alike logo.</a:t>
            </a:r>
            <a:endParaRPr/>
          </a:p>
        </p:txBody>
      </p:sp>
      <p:sp>
        <p:nvSpPr>
          <p:cNvPr id="396" name="Google Shape;396;g23811f8aa8d_3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solidFill>
                  <a:srgbClr val="222222"/>
                </a:solidFill>
              </a:rPr>
              <a:t>This is a very simplified diagram showing the difference between a solar eclipse and a lunar eclipse.</a:t>
            </a:r>
            <a:endParaRPr sz="1100">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US" sz="1100">
                <a:solidFill>
                  <a:srgbClr val="222222"/>
                </a:solidFill>
              </a:rPr>
              <a:t>During a lunar eclipse, the Earth blocks most of the sunlight that normally reaches the Moon. The Earth is between the Sun and the Moon.</a:t>
            </a:r>
            <a:endParaRPr sz="1100">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US" sz="1100">
                <a:solidFill>
                  <a:srgbClr val="222222"/>
                </a:solidFill>
              </a:rPr>
              <a:t>This is different from a solar eclipse, when the Moon passes between the Sun and Earth and blocks all or part of the Sun.</a:t>
            </a:r>
            <a:endParaRPr sz="1100">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US" sz="1100">
                <a:solidFill>
                  <a:srgbClr val="222222"/>
                </a:solidFill>
              </a:rPr>
              <a:t>In a solar eclipse, the Sun gets darker; in a lunar eclipse, the Moon gets darker.</a:t>
            </a:r>
            <a:endParaRPr sz="1100">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US" sz="1100">
                <a:solidFill>
                  <a:srgbClr val="222222"/>
                </a:solidFill>
              </a:rPr>
              <a:t>Today our focus is on solar eclipses…</a:t>
            </a:r>
            <a:endParaRPr sz="1100">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US" sz="1100">
                <a:solidFill>
                  <a:srgbClr val="222222"/>
                </a:solidFill>
              </a:rPr>
              <a:t>-----------</a:t>
            </a:r>
            <a:endParaRPr sz="1100">
              <a:solidFill>
                <a:srgbClr val="222222"/>
              </a:solidFill>
            </a:endParaRPr>
          </a:p>
          <a:p>
            <a:pPr indent="0" lvl="0" marL="0" rtl="0" algn="l">
              <a:lnSpc>
                <a:spcPct val="115000"/>
              </a:lnSpc>
              <a:spcBef>
                <a:spcPts val="0"/>
              </a:spcBef>
              <a:spcAft>
                <a:spcPts val="0"/>
              </a:spcAft>
              <a:buSzPts val="1100"/>
              <a:buNone/>
            </a:pPr>
            <a:r>
              <a:t/>
            </a:r>
            <a:endParaRPr sz="1100">
              <a:solidFill>
                <a:srgbClr val="222222"/>
              </a:solidFill>
            </a:endParaRPr>
          </a:p>
          <a:p>
            <a:pPr indent="0" lvl="0" marL="0" rtl="0" algn="l">
              <a:lnSpc>
                <a:spcPct val="115000"/>
              </a:lnSpc>
              <a:spcBef>
                <a:spcPts val="0"/>
              </a:spcBef>
              <a:spcAft>
                <a:spcPts val="0"/>
              </a:spcAft>
              <a:buSzPts val="1100"/>
              <a:buNone/>
            </a:pPr>
            <a:r>
              <a:rPr lang="en-US" sz="1100">
                <a:solidFill>
                  <a:srgbClr val="222222"/>
                </a:solidFill>
              </a:rPr>
              <a:t>Solar eclipse resources: </a:t>
            </a:r>
            <a:r>
              <a:rPr lang="en-US" sz="1100" u="sng">
                <a:solidFill>
                  <a:schemeClr val="hlink"/>
                </a:solidFill>
                <a:hlinkClick r:id="rId2"/>
              </a:rPr>
              <a:t>https://www.nisenet.org/solareclipse</a:t>
            </a:r>
            <a:endParaRPr sz="1100">
              <a:solidFill>
                <a:srgbClr val="222222"/>
              </a:solidFill>
            </a:endParaRPr>
          </a:p>
          <a:p>
            <a:pPr indent="0" lvl="0" marL="0" rtl="0" algn="l">
              <a:lnSpc>
                <a:spcPct val="115000"/>
              </a:lnSpc>
              <a:spcBef>
                <a:spcPts val="0"/>
              </a:spcBef>
              <a:spcAft>
                <a:spcPts val="0"/>
              </a:spcAft>
              <a:buSzPts val="1100"/>
              <a:buNone/>
            </a:pPr>
            <a:r>
              <a:rPr lang="en-US" sz="1100">
                <a:solidFill>
                  <a:srgbClr val="222222"/>
                </a:solidFill>
              </a:rPr>
              <a:t>Lunar eclipse resources: </a:t>
            </a:r>
            <a:r>
              <a:rPr lang="en-US" sz="1100" u="sng">
                <a:solidFill>
                  <a:schemeClr val="hlink"/>
                </a:solidFill>
                <a:hlinkClick r:id="rId3"/>
              </a:rPr>
              <a:t>https://www.nisenet.org/lunareclipse</a:t>
            </a:r>
            <a:endParaRPr sz="1100">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US" sz="1100">
                <a:solidFill>
                  <a:srgbClr val="222222"/>
                </a:solidFill>
              </a:rPr>
              <a:t>-----------</a:t>
            </a:r>
            <a:endParaRPr sz="1100">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US" sz="1100">
                <a:solidFill>
                  <a:srgbClr val="222222"/>
                </a:solidFill>
              </a:rPr>
              <a:t>Image Description (Top): This is a very simplified diagram showing the difference between a solar eclipse and a lunar eclipse. In a solar eclipse, the Sun gets darker; in a lunar eclipse, the Moon gets darker.</a:t>
            </a:r>
            <a:endParaRPr sz="1100">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US" sz="1100">
                <a:solidFill>
                  <a:srgbClr val="222222"/>
                </a:solidFill>
              </a:rPr>
              <a:t>Image Description (Bottom): This is a very simplified diagram showing the difference between a solar eclipse and a lunar eclipse. During a lunar eclipse, the Earth blocks most of the sunlight that normally reaches the Moon. The Earth is between the Sun and the Moon.</a:t>
            </a:r>
            <a:endParaRPr sz="1100">
              <a:solidFill>
                <a:srgbClr val="222222"/>
              </a:solidFill>
            </a:endParaRPr>
          </a:p>
          <a:p>
            <a:pPr indent="0" lvl="0" marL="0" rtl="0" algn="l">
              <a:lnSpc>
                <a:spcPct val="100000"/>
              </a:lnSpc>
              <a:spcBef>
                <a:spcPts val="0"/>
              </a:spcBef>
              <a:spcAft>
                <a:spcPts val="0"/>
              </a:spcAft>
              <a:buSzPts val="1400"/>
              <a:buNone/>
            </a:pPr>
            <a:r>
              <a:rPr lang="en-US" sz="1100">
                <a:solidFill>
                  <a:srgbClr val="222222"/>
                </a:solidFill>
              </a:rPr>
              <a:t>Image Credit (Both): Image credit: NASA Space Place, </a:t>
            </a:r>
            <a:r>
              <a:rPr lang="en-US" sz="1100" u="sng">
                <a:solidFill>
                  <a:schemeClr val="hlink"/>
                </a:solidFill>
                <a:hlinkClick r:id="rId4"/>
              </a:rPr>
              <a:t>https://spaceplace.nasa.gov/eclipses/en/</a:t>
            </a:r>
            <a:endParaRPr sz="1100">
              <a:solidFill>
                <a:srgbClr val="222222"/>
              </a:solidFill>
            </a:endParaRPr>
          </a:p>
          <a:p>
            <a:pPr indent="0" lvl="0" marL="0" rtl="0" algn="l">
              <a:lnSpc>
                <a:spcPct val="100000"/>
              </a:lnSpc>
              <a:spcBef>
                <a:spcPts val="0"/>
              </a:spcBef>
              <a:spcAft>
                <a:spcPts val="0"/>
              </a:spcAft>
              <a:buSzPts val="1400"/>
              <a:buNone/>
            </a:pPr>
            <a:r>
              <a:t/>
            </a:r>
            <a:endParaRPr sz="1100">
              <a:solidFill>
                <a:srgbClr val="222222"/>
              </a:solidFill>
            </a:endParaRPr>
          </a:p>
        </p:txBody>
      </p:sp>
      <p:sp>
        <p:nvSpPr>
          <p:cNvPr id="113" name="Google Shape;113;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5d6ef73d60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5d6ef73d60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 </a:t>
            </a:r>
            <a:r>
              <a:rPr lang="en-US"/>
              <a:t>solar eclipse occurs when the Moon passes between the Sun and Earth. A shadow is cast over parts of Earth and blocks the face of the Sun.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During a solar eclipse, the Moon comes very close to covering the entire Sun. Earth is the only place in the whole solar system where a total solar eclipse can be observed!</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400"/>
              <a:buFont typeface="Arial"/>
              <a:buNone/>
            </a:pPr>
            <a:r>
              <a:rPr lang="en-US"/>
              <a: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extLst>
                  <a:ext uri="http://customooxmlschemas.google.com/">
                    <go:slidesCustomData xmlns:go="http://customooxmlschemas.google.com/" textRoundtripDataId="5"/>
                  </a:ext>
                </a:extLst>
              </a:rPr>
              <a:t>Image Description: Illustration of a solar eclipse, the Moon is between the Sun and Earth; the Moon is casting its shadow over parts of Earth.</a:t>
            </a:r>
            <a:endParaRPr>
              <a:extLst>
                <a:ext uri="http://customooxmlschemas.google.com/">
                  <go:slidesCustomData xmlns:go="http://customooxmlschemas.google.com/" textRoundtripDataId="6"/>
                </a:ext>
              </a:extLst>
            </a:endParaRPr>
          </a:p>
          <a:p>
            <a:pPr indent="0" lvl="0" marL="0" rtl="0" algn="l">
              <a:spcBef>
                <a:spcPts val="0"/>
              </a:spcBef>
              <a:spcAft>
                <a:spcPts val="0"/>
              </a:spcAft>
              <a:buNone/>
            </a:pPr>
            <a:r>
              <a:t/>
            </a:r>
            <a:endParaRPr>
              <a:extLst>
                <a:ext uri="http://customooxmlschemas.google.com/">
                  <go:slidesCustomData xmlns:go="http://customooxmlschemas.google.com/" textRoundtripDataId="7"/>
                </a:ext>
              </a:extLst>
            </a:endParaRPr>
          </a:p>
          <a:p>
            <a:pPr indent="0" lvl="0" marL="0" rtl="0" algn="l">
              <a:spcBef>
                <a:spcPts val="0"/>
              </a:spcBef>
              <a:spcAft>
                <a:spcPts val="0"/>
              </a:spcAft>
              <a:buNone/>
            </a:pPr>
            <a:r>
              <a:rPr lang="en-US">
                <a:extLst>
                  <a:ext uri="http://customooxmlschemas.google.com/">
                    <go:slidesCustomData xmlns:go="http://customooxmlschemas.google.com/" textRoundtripDataId="8"/>
                  </a:ext>
                </a:extLst>
              </a:rPr>
              <a:t>Image Credit: NASA's Goddard Space Flight Center, </a:t>
            </a:r>
            <a:r>
              <a:rPr lang="en-US" u="sng">
                <a:solidFill>
                  <a:schemeClr val="hlink"/>
                </a:solidFill>
                <a:hlinkClick r:id="rId2"/>
                <a:extLst>
                  <a:ext uri="http://customooxmlschemas.google.com/">
                    <go:slidesCustomData xmlns:go="http://customooxmlschemas.google.com/" textRoundtripDataId="9"/>
                  </a:ext>
                </a:extLst>
              </a:rPr>
              <a:t>https://mynasadata.larc.nasa.gov/basic-page/solar-eclipses-background-information</a:t>
            </a:r>
            <a:r>
              <a:rPr lang="en-US">
                <a:extLst>
                  <a:ext uri="http://customooxmlschemas.google.com/">
                    <go:slidesCustomData xmlns:go="http://customooxmlschemas.google.com/" textRoundtripDataId="10"/>
                  </a:ext>
                </a:extLst>
              </a:rPr>
              <a:t> </a:t>
            </a:r>
            <a:r>
              <a:rPr lang="en-US"/>
              <a:t>(a GIF version showing the Moon as it moves between the Sun and Earth can be found here: </a:t>
            </a:r>
            <a:r>
              <a:rPr lang="en-US" u="sng">
                <a:solidFill>
                  <a:schemeClr val="hlink"/>
                </a:solidFill>
                <a:hlinkClick r:id="rId3"/>
              </a:rPr>
              <a:t>https://giphy.com/gifs/nasa-nasagif-solar-eclipse-3oEhn4OFaCE9mYv8aI</a:t>
            </a:r>
            <a:r>
              <a:rPr lang="en-US"/>
              <a:t> </a:t>
            </a:r>
            <a:endParaRPr>
              <a:extLst>
                <a:ext uri="http://customooxmlschemas.google.com/">
                  <go:slidesCustomData xmlns:go="http://customooxmlschemas.google.com/" textRoundtripDataId="11"/>
                </a:ext>
              </a:extLst>
            </a:endParaRPr>
          </a:p>
          <a:p>
            <a:pPr indent="0" lvl="0" marL="0" rtl="0" algn="l">
              <a:spcBef>
                <a:spcPts val="0"/>
              </a:spcBef>
              <a:spcAft>
                <a:spcPts val="0"/>
              </a:spcAft>
              <a:buNone/>
            </a:pPr>
            <a:r>
              <a:t/>
            </a:r>
            <a:endParaRPr/>
          </a:p>
        </p:txBody>
      </p:sp>
      <p:sp>
        <p:nvSpPr>
          <p:cNvPr id="123" name="Google Shape;123;g25d6ef73d60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most of us see eclipses from here on Earth, but NASA spacecraft can see an eclipse from space. </a:t>
            </a:r>
            <a:r>
              <a:rPr lang="en-US">
                <a:extLst>
                  <a:ext uri="http://customooxmlschemas.google.com/">
                    <go:slidesCustomData xmlns:go="http://customooxmlschemas.google.com/" textRoundtripDataId="13"/>
                  </a:ext>
                </a:extLst>
              </a:rPr>
              <a:t>Here you can see the March 9, 2016 total solar eclipse as the Moon’s shadow travels across the Earth. The </a:t>
            </a:r>
            <a:r>
              <a:rPr lang="en-US">
                <a:extLst>
                  <a:ext uri="http://customooxmlschemas.google.com/">
                    <go:slidesCustomData xmlns:go="http://customooxmlschemas.google.com/" textRoundtripDataId="14"/>
                  </a:ext>
                </a:extLst>
              </a:rPr>
              <a:t>central shadow of the solar eclipse will be moving more than twice as fast as the speed of sound – at about 2,000 miles per hour.</a:t>
            </a:r>
            <a:endParaRPr>
              <a:extLst>
                <a:ext uri="http://customooxmlschemas.google.com/">
                  <go:slidesCustomData xmlns:go="http://customooxmlschemas.google.com/" textRoundtripDataId="15"/>
                </a:ext>
              </a:extLst>
            </a:endParaRPr>
          </a:p>
          <a:p>
            <a:pPr indent="0" lvl="0" marL="0" rtl="0" algn="l">
              <a:lnSpc>
                <a:spcPct val="100000"/>
              </a:lnSpc>
              <a:spcBef>
                <a:spcPts val="0"/>
              </a:spcBef>
              <a:spcAft>
                <a:spcPts val="0"/>
              </a:spcAft>
              <a:buSzPts val="1400"/>
              <a:buNone/>
            </a:pPr>
            <a:r>
              <a:t/>
            </a:r>
            <a:endParaRPr i="1" sz="1200">
              <a:solidFill>
                <a:schemeClr val="dk1"/>
              </a:solidFill>
              <a:latin typeface="Calibri"/>
              <a:ea typeface="Calibri"/>
              <a:cs typeface="Calibri"/>
              <a:sym typeface="Calibri"/>
              <a:extLst>
                <a:ext uri="http://customooxmlschemas.google.com/">
                  <go:slidesCustomData xmlns:go="http://customooxmlschemas.google.com/" textRoundtripDataId="16"/>
                </a:ext>
              </a:extLst>
            </a:endParaRPr>
          </a:p>
          <a:p>
            <a:pPr indent="0" lvl="0" marL="0" rtl="0" algn="l">
              <a:spcBef>
                <a:spcPts val="0"/>
              </a:spcBef>
              <a:spcAft>
                <a:spcPts val="0"/>
              </a:spcAft>
              <a:buClr>
                <a:schemeClr val="dk1"/>
              </a:buClr>
              <a:buSzPts val="1400"/>
              <a:buFont typeface="Arial"/>
              <a:buNone/>
            </a:pPr>
            <a:r>
              <a:rPr lang="en-US">
                <a:extLst>
                  <a:ext uri="http://customooxmlschemas.google.com/">
                    <go:slidesCustomData xmlns:go="http://customooxmlschemas.google.com/" textRoundtripDataId="17"/>
                  </a:ext>
                </a:extLst>
              </a:rPr>
              <a:t>-----------</a:t>
            </a:r>
            <a:endParaRPr>
              <a:extLst>
                <a:ext uri="http://customooxmlschemas.google.com/">
                  <go:slidesCustomData xmlns:go="http://customooxmlschemas.google.com/" textRoundtripDataId="18"/>
                </a:ext>
              </a:extLst>
            </a:endParaRPr>
          </a:p>
          <a:p>
            <a:pPr indent="0" lvl="0" marL="0" rtl="0" algn="l">
              <a:lnSpc>
                <a:spcPct val="100000"/>
              </a:lnSpc>
              <a:spcBef>
                <a:spcPts val="0"/>
              </a:spcBef>
              <a:spcAft>
                <a:spcPts val="0"/>
              </a:spcAft>
              <a:buSzPts val="1400"/>
              <a:buNone/>
            </a:pPr>
            <a:r>
              <a:t/>
            </a:r>
            <a:endParaRPr>
              <a:extLst>
                <a:ext uri="http://customooxmlschemas.google.com/">
                  <go:slidesCustomData xmlns:go="http://customooxmlschemas.google.com/" textRoundtripDataId="19"/>
                </a:ext>
              </a:extLst>
            </a:endParaRPr>
          </a:p>
          <a:p>
            <a:pPr indent="0" lvl="0" marL="0" marR="0" rtl="0" algn="l">
              <a:lnSpc>
                <a:spcPct val="100000"/>
              </a:lnSpc>
              <a:spcBef>
                <a:spcPts val="0"/>
              </a:spcBef>
              <a:spcAft>
                <a:spcPts val="0"/>
              </a:spcAft>
              <a:buClr>
                <a:schemeClr val="dk1"/>
              </a:buClr>
              <a:buSzPts val="1200"/>
              <a:buFont typeface="Calibri"/>
              <a:buNone/>
            </a:pPr>
            <a:r>
              <a:rPr lang="en-US"/>
              <a:t>Image</a:t>
            </a:r>
            <a:r>
              <a:rPr lang="en-US">
                <a:extLst>
                  <a:ext uri="http://customooxmlschemas.google.com/">
                    <go:slidesCustomData xmlns:go="http://customooxmlschemas.google.com/" textRoundtripDataId="20"/>
                  </a:ext>
                </a:extLst>
              </a:rPr>
              <a:t> Description: </a:t>
            </a:r>
            <a:r>
              <a:rPr lang="en-US"/>
              <a:t>A GIF of the</a:t>
            </a:r>
            <a:r>
              <a:rPr lang="en-US">
                <a:extLst>
                  <a:ext uri="http://customooxmlschemas.google.com/">
                    <go:slidesCustomData xmlns:go="http://customooxmlschemas.google.com/" textRoundtripDataId="21"/>
                  </a:ext>
                </a:extLst>
              </a:rPr>
              <a:t> March 9, 2016 Total Solar Eclipse as seen from space; the Moon’s shadow is traveling across the Earth. The animation was assembled from images acquired by the Deep Space Climate Observatory (DSCOVR) satellite on March 9, 2016.</a:t>
            </a:r>
            <a:endParaRPr>
              <a:extLst>
                <a:ext uri="http://customooxmlschemas.google.com/">
                  <go:slidesCustomData xmlns:go="http://customooxmlschemas.google.com/" textRoundtripDataId="22"/>
                </a:ext>
              </a:extLst>
            </a:endParaRPr>
          </a:p>
          <a:p>
            <a:pPr indent="0" lvl="0" marL="0" marR="0" rtl="0" algn="l">
              <a:lnSpc>
                <a:spcPct val="100000"/>
              </a:lnSpc>
              <a:spcBef>
                <a:spcPts val="0"/>
              </a:spcBef>
              <a:spcAft>
                <a:spcPts val="0"/>
              </a:spcAft>
              <a:buClr>
                <a:schemeClr val="dk1"/>
              </a:buClr>
              <a:buSzPts val="1200"/>
              <a:buFont typeface="Calibri"/>
              <a:buNone/>
            </a:pPr>
            <a:r>
              <a:t/>
            </a:r>
            <a:endParaRPr>
              <a:extLst>
                <a:ext uri="http://customooxmlschemas.google.com/">
                  <go:slidesCustomData xmlns:go="http://customooxmlschemas.google.com/" textRoundtripDataId="23"/>
                </a:ext>
              </a:extLst>
            </a:endParaRPr>
          </a:p>
          <a:p>
            <a:pPr indent="0" lvl="0" marL="0" marR="0" rtl="0" algn="l">
              <a:lnSpc>
                <a:spcPct val="100000"/>
              </a:lnSpc>
              <a:spcBef>
                <a:spcPts val="0"/>
              </a:spcBef>
              <a:spcAft>
                <a:spcPts val="0"/>
              </a:spcAft>
              <a:buClr>
                <a:schemeClr val="dk1"/>
              </a:buClr>
              <a:buSzPts val="1200"/>
              <a:buFont typeface="Calibri"/>
              <a:buNone/>
            </a:pPr>
            <a:r>
              <a:rPr lang="en-US"/>
              <a:t>Image</a:t>
            </a:r>
            <a:r>
              <a:rPr lang="en-US">
                <a:extLst>
                  <a:ext uri="http://customooxmlschemas.google.com/">
                    <go:slidesCustomData xmlns:go="http://customooxmlschemas.google.com/" textRoundtripDataId="24"/>
                  </a:ext>
                </a:extLst>
              </a:rPr>
              <a:t> Credit: </a:t>
            </a:r>
            <a:r>
              <a:rPr lang="en-US" sz="1200">
                <a:solidFill>
                  <a:schemeClr val="dk1"/>
                </a:solidFill>
                <a:latin typeface="Calibri"/>
                <a:ea typeface="Calibri"/>
                <a:cs typeface="Calibri"/>
                <a:sym typeface="Calibri"/>
                <a:extLst>
                  <a:ext uri="http://customooxmlschemas.google.com/">
                    <go:slidesCustomData xmlns:go="http://customooxmlschemas.google.com/" textRoundtripDataId="25"/>
                  </a:ext>
                </a:extLst>
              </a:rPr>
              <a:t>NASA </a:t>
            </a:r>
            <a:r>
              <a:rPr lang="en-US">
                <a:extLst>
                  <a:ext uri="http://customooxmlschemas.google.com/">
                    <go:slidesCustomData xmlns:go="http://customooxmlschemas.google.com/" textRoundtripDataId="26"/>
                  </a:ext>
                </a:extLst>
              </a:rPr>
              <a:t>Earth Observatory animation by Joshua Stevens, </a:t>
            </a:r>
            <a:r>
              <a:rPr lang="en-US" u="sng">
                <a:solidFill>
                  <a:schemeClr val="hlink"/>
                </a:solidFill>
                <a:hlinkClick r:id="rId2"/>
                <a:extLst>
                  <a:ext uri="http://customooxmlschemas.google.com/">
                    <go:slidesCustomData xmlns:go="http://customooxmlschemas.google.com/" textRoundtripDataId="27"/>
                  </a:ext>
                </a:extLst>
              </a:rPr>
              <a:t>https://earthobservatory.nasa.gov/images/87675/an-epic-eclipse</a:t>
            </a:r>
            <a:r>
              <a:rPr lang="en-US">
                <a:extLst>
                  <a:ext uri="http://customooxmlschemas.google.com/">
                    <go:slidesCustomData xmlns:go="http://customooxmlschemas.google.com/" textRoundtripDataId="28"/>
                  </a:ext>
                </a:extLst>
              </a:rPr>
              <a:t> </a:t>
            </a:r>
            <a:endParaRPr>
              <a:extLst>
                <a:ext uri="http://customooxmlschemas.google.com/">
                  <go:slidesCustomData xmlns:go="http://customooxmlschemas.google.com/" textRoundtripDataId="29"/>
                </a:ext>
              </a:extLst>
            </a:endParaRPr>
          </a:p>
          <a:p>
            <a:pPr indent="0" lvl="0" marL="0" marR="0" rtl="0" algn="l">
              <a:lnSpc>
                <a:spcPct val="100000"/>
              </a:lnSpc>
              <a:spcBef>
                <a:spcPts val="0"/>
              </a:spcBef>
              <a:spcAft>
                <a:spcPts val="0"/>
              </a:spcAft>
              <a:buClr>
                <a:schemeClr val="dk1"/>
              </a:buClr>
              <a:buSzPts val="1200"/>
              <a:buFont typeface="Calibri"/>
              <a:buNone/>
            </a:pPr>
            <a:r>
              <a:t/>
            </a:r>
            <a:endParaRPr>
              <a:extLst>
                <a:ext uri="http://customooxmlschemas.google.com/">
                  <go:slidesCustomData xmlns:go="http://customooxmlschemas.google.com/" textRoundtripDataId="30"/>
                </a:ext>
              </a:extLst>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31" name="Google Shape;131;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5d6ef73d60_1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5d6ef73d60_1_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marR="381000" rtl="0" algn="l">
              <a:lnSpc>
                <a:spcPct val="115000"/>
              </a:lnSpc>
              <a:spcBef>
                <a:spcPts val="1100"/>
              </a:spcBef>
              <a:spcAft>
                <a:spcPts val="0"/>
              </a:spcAft>
              <a:buNone/>
            </a:pPr>
            <a:r>
              <a:rPr lang="en-US"/>
              <a:t>The Moon's shadow has two parts. </a:t>
            </a:r>
            <a:endParaRPr/>
          </a:p>
          <a:p>
            <a:pPr indent="0" lvl="0" marL="0" marR="381000" rtl="0" algn="l">
              <a:lnSpc>
                <a:spcPct val="115000"/>
              </a:lnSpc>
              <a:spcBef>
                <a:spcPts val="1100"/>
              </a:spcBef>
              <a:spcAft>
                <a:spcPts val="0"/>
              </a:spcAft>
              <a:buNone/>
            </a:pPr>
            <a:r>
              <a:rPr lang="en-US"/>
              <a:t>The </a:t>
            </a:r>
            <a:r>
              <a:rPr b="1" lang="en-US"/>
              <a:t>umbra</a:t>
            </a:r>
            <a:r>
              <a:rPr lang="en-US"/>
              <a:t> is the dark inner shadow of the Moon.</a:t>
            </a:r>
            <a:r>
              <a:rPr b="1" lang="en-US"/>
              <a:t> Total eclipses</a:t>
            </a:r>
            <a:r>
              <a:rPr lang="en-US"/>
              <a:t> are seen from within this shadow. </a:t>
            </a:r>
            <a:endParaRPr/>
          </a:p>
          <a:p>
            <a:pPr indent="0" lvl="0" marL="0" marR="381000" rtl="0" algn="l">
              <a:lnSpc>
                <a:spcPct val="115000"/>
              </a:lnSpc>
              <a:spcBef>
                <a:spcPts val="1100"/>
              </a:spcBef>
              <a:spcAft>
                <a:spcPts val="0"/>
              </a:spcAft>
              <a:buNone/>
            </a:pPr>
            <a:r>
              <a:rPr lang="en-US"/>
              <a:t>The </a:t>
            </a:r>
            <a:r>
              <a:rPr b="1" lang="en-US"/>
              <a:t>penumbra</a:t>
            </a:r>
            <a:r>
              <a:rPr lang="en-US"/>
              <a:t> is the faint outer shadow of the Moon. </a:t>
            </a:r>
            <a:r>
              <a:rPr b="1" lang="en-US"/>
              <a:t>Partial eclipse</a:t>
            </a:r>
            <a:r>
              <a:rPr lang="en-US"/>
              <a:t>s are seen from within this shadow. </a:t>
            </a:r>
            <a:endParaRPr/>
          </a:p>
          <a:p>
            <a:pPr indent="0" lvl="0" marL="0" rtl="0" algn="l">
              <a:spcBef>
                <a:spcPts val="1100"/>
              </a:spcBef>
              <a:spcAft>
                <a:spcPts val="0"/>
              </a:spcAft>
              <a:buClr>
                <a:schemeClr val="dk1"/>
              </a:buClr>
              <a:buSzPts val="1400"/>
              <a:buFont typeface="Arial"/>
              <a:buNone/>
            </a:pPr>
            <a:r>
              <a:rPr lang="en-US"/>
              <a:t>-----------</a:t>
            </a:r>
            <a:endParaRPr/>
          </a:p>
          <a:p>
            <a:pPr indent="0" lvl="0" marL="0" marR="381000" rtl="0" algn="l">
              <a:lnSpc>
                <a:spcPct val="100000"/>
              </a:lnSpc>
              <a:spcBef>
                <a:spcPts val="1100"/>
              </a:spcBef>
              <a:spcAft>
                <a:spcPts val="0"/>
              </a:spcAft>
              <a:buNone/>
            </a:pPr>
            <a:r>
              <a:rPr lang="en-US"/>
              <a:t>Image Description: Solar eclipse with the Moon between the Sun and Earth casting shadows over parts of Earth with an umbra dark inner shadow and the penumbra is the faint outer shadow of the Moon. </a:t>
            </a:r>
            <a:endParaRPr/>
          </a:p>
          <a:p>
            <a:pPr indent="0" lvl="0" marL="0" marR="381000" rtl="0" algn="l">
              <a:lnSpc>
                <a:spcPct val="100000"/>
              </a:lnSpc>
              <a:spcBef>
                <a:spcPts val="1100"/>
              </a:spcBef>
              <a:spcAft>
                <a:spcPts val="0"/>
              </a:spcAft>
              <a:buClr>
                <a:schemeClr val="dk1"/>
              </a:buClr>
              <a:buSzPts val="1100"/>
              <a:buFont typeface="Arial"/>
              <a:buNone/>
            </a:pPr>
            <a:r>
              <a:rPr lang="en-US"/>
              <a:t>Image Credit: NASA's Goddard Space Flight Center</a:t>
            </a:r>
            <a:r>
              <a:rPr lang="en-US">
                <a:extLst>
                  <a:ext uri="http://customooxmlschemas.google.com/">
                    <go:slidesCustomData xmlns:go="http://customooxmlschemas.google.com/" textRoundtripDataId="32"/>
                  </a:ext>
                </a:extLst>
              </a:rPr>
              <a:t> </a:t>
            </a:r>
            <a:r>
              <a:rPr lang="en-US" u="sng">
                <a:solidFill>
                  <a:schemeClr val="hlink"/>
                </a:solidFill>
                <a:hlinkClick r:id="rId2"/>
              </a:rPr>
              <a:t>https://svs.gsfc.nasa.gov/12414#section_credits</a:t>
            </a:r>
            <a:r>
              <a:rPr lang="en-US"/>
              <a:t> </a:t>
            </a:r>
            <a:endParaRPr>
              <a:solidFill>
                <a:srgbClr val="9F9F9F"/>
              </a:solidFill>
              <a:highlight>
                <a:schemeClr val="lt1"/>
              </a:highlight>
            </a:endParaRPr>
          </a:p>
          <a:p>
            <a:pPr indent="0" lvl="0" marL="0" rtl="0" algn="l">
              <a:spcBef>
                <a:spcPts val="1100"/>
              </a:spcBef>
              <a:spcAft>
                <a:spcPts val="0"/>
              </a:spcAft>
              <a:buNone/>
            </a:pPr>
            <a:r>
              <a:t/>
            </a:r>
            <a:endParaRPr>
              <a:highlight>
                <a:srgbClr val="FFFFFF"/>
              </a:highlight>
              <a:latin typeface="Arial"/>
              <a:ea typeface="Arial"/>
              <a:cs typeface="Arial"/>
              <a:sym typeface="Arial"/>
            </a:endParaRPr>
          </a:p>
        </p:txBody>
      </p:sp>
      <p:sp>
        <p:nvSpPr>
          <p:cNvPr id="140" name="Google Shape;140;g25d6ef73d60_1_5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3811f8aa8d_2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3811f8aa8d_2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55555"/>
              </a:lnSpc>
              <a:spcBef>
                <a:spcPts val="0"/>
              </a:spcBef>
              <a:spcAft>
                <a:spcPts val="0"/>
              </a:spcAft>
              <a:buNone/>
            </a:pPr>
            <a:r>
              <a:rPr b="1" lang="en-US"/>
              <a:t>What are the different types of solar eclipses?</a:t>
            </a:r>
            <a:endParaRPr b="1"/>
          </a:p>
          <a:p>
            <a:pPr indent="0" lvl="0" marL="0" rtl="0" algn="l">
              <a:lnSpc>
                <a:spcPct val="155555"/>
              </a:lnSpc>
              <a:spcBef>
                <a:spcPts val="800"/>
              </a:spcBef>
              <a:spcAft>
                <a:spcPts val="0"/>
              </a:spcAft>
              <a:buNone/>
            </a:pPr>
            <a:r>
              <a:rPr lang="en-US"/>
              <a:t>From left to right, these images show a total solar eclipse, annular solar eclipse, and partial solar eclipse. </a:t>
            </a:r>
            <a:br>
              <a:rPr lang="en-US"/>
            </a:br>
            <a:r>
              <a:rPr lang="en-US">
                <a:solidFill>
                  <a:srgbClr val="333333"/>
                </a:solidFill>
              </a:rPr>
              <a:t>During a solar eclipse the the Moon passes between the Sun and Earth and blocks all or part of the Sun. </a:t>
            </a:r>
            <a:endParaRPr/>
          </a:p>
          <a:p>
            <a:pPr indent="0" lvl="0" marL="0" rtl="0" algn="l">
              <a:lnSpc>
                <a:spcPct val="115000"/>
              </a:lnSpc>
              <a:spcBef>
                <a:spcPts val="800"/>
              </a:spcBef>
              <a:spcAft>
                <a:spcPts val="0"/>
              </a:spcAft>
              <a:buNone/>
            </a:pPr>
            <a:r>
              <a:rPr lang="en-US">
                <a:solidFill>
                  <a:srgbClr val="333333"/>
                </a:solidFill>
              </a:rPr>
              <a:t>During a</a:t>
            </a:r>
            <a:r>
              <a:rPr b="1" lang="en-US">
                <a:solidFill>
                  <a:srgbClr val="333333"/>
                </a:solidFill>
              </a:rPr>
              <a:t> total </a:t>
            </a:r>
            <a:r>
              <a:rPr lang="en-US">
                <a:solidFill>
                  <a:srgbClr val="333333"/>
                </a:solidFill>
              </a:rPr>
              <a:t>solar eclipse, the Moon lines up perfectly to fully block the Sun. </a:t>
            </a:r>
            <a:r>
              <a:rPr lang="en-US"/>
              <a:t>(This is happening in April 8, 2024)</a:t>
            </a:r>
            <a:endParaRPr>
              <a:solidFill>
                <a:srgbClr val="333333"/>
              </a:solidFill>
            </a:endParaRPr>
          </a:p>
          <a:p>
            <a:pPr indent="0" lvl="0" marL="0" rtl="0" algn="l">
              <a:lnSpc>
                <a:spcPct val="115000"/>
              </a:lnSpc>
              <a:spcBef>
                <a:spcPts val="0"/>
              </a:spcBef>
              <a:spcAft>
                <a:spcPts val="0"/>
              </a:spcAft>
              <a:buNone/>
            </a:pPr>
            <a:r>
              <a:rPr lang="en-US">
                <a:solidFill>
                  <a:srgbClr val="333333"/>
                </a:solidFill>
              </a:rPr>
              <a:t>During an </a:t>
            </a:r>
            <a:r>
              <a:rPr b="1" lang="en-US">
                <a:solidFill>
                  <a:srgbClr val="333333"/>
                </a:solidFill>
              </a:rPr>
              <a:t>annular </a:t>
            </a:r>
            <a:r>
              <a:rPr lang="en-US">
                <a:solidFill>
                  <a:srgbClr val="333333"/>
                </a:solidFill>
              </a:rPr>
              <a:t>eclipse, alignment is perfect but the Moon is too far away from the Earth to completely obscure the Sun. </a:t>
            </a:r>
            <a:r>
              <a:rPr lang="en-US"/>
              <a:t>(this is happening October 14, 2023)</a:t>
            </a:r>
            <a:endParaRPr>
              <a:solidFill>
                <a:srgbClr val="333333"/>
              </a:solidFill>
            </a:endParaRPr>
          </a:p>
          <a:p>
            <a:pPr indent="0" lvl="0" marL="0" rtl="0" algn="l">
              <a:lnSpc>
                <a:spcPct val="115000"/>
              </a:lnSpc>
              <a:spcBef>
                <a:spcPts val="0"/>
              </a:spcBef>
              <a:spcAft>
                <a:spcPts val="0"/>
              </a:spcAft>
              <a:buNone/>
            </a:pPr>
            <a:r>
              <a:rPr lang="en-US">
                <a:solidFill>
                  <a:srgbClr val="333333"/>
                </a:solidFill>
              </a:rPr>
              <a:t>During a </a:t>
            </a:r>
            <a:r>
              <a:rPr b="1" lang="en-US">
                <a:solidFill>
                  <a:srgbClr val="333333"/>
                </a:solidFill>
              </a:rPr>
              <a:t>partial </a:t>
            </a:r>
            <a:r>
              <a:rPr lang="en-US">
                <a:solidFill>
                  <a:srgbClr val="333333"/>
                </a:solidFill>
              </a:rPr>
              <a:t>solar eclipse, the Moon only blocks part of the Sun.</a:t>
            </a:r>
            <a:endParaRPr>
              <a:solidFill>
                <a:srgbClr val="333333"/>
              </a:solidFill>
            </a:endParaRPr>
          </a:p>
          <a:p>
            <a:pPr indent="0" lvl="0" marL="0" rtl="0" algn="l">
              <a:lnSpc>
                <a:spcPct val="100000"/>
              </a:lnSpc>
              <a:spcBef>
                <a:spcPts val="0"/>
              </a:spcBef>
              <a:spcAft>
                <a:spcPts val="0"/>
              </a:spcAft>
              <a:buNone/>
            </a:pPr>
            <a:r>
              <a:t/>
            </a:r>
            <a:endParaRPr>
              <a:solidFill>
                <a:srgbClr val="333333"/>
              </a:solidFill>
            </a:endParaRPr>
          </a:p>
          <a:p>
            <a:pPr indent="0" lvl="0" marL="0" rtl="0" algn="l">
              <a:spcBef>
                <a:spcPts val="0"/>
              </a:spcBef>
              <a:spcAft>
                <a:spcPts val="0"/>
              </a:spcAft>
              <a:buNone/>
            </a:pPr>
            <a:r>
              <a:rPr lang="en-US"/>
              <a:t>-----------</a:t>
            </a:r>
            <a:endParaRPr/>
          </a:p>
          <a:p>
            <a:pPr indent="0" lvl="0" marL="0" marR="381000" rtl="0" algn="l">
              <a:lnSpc>
                <a:spcPct val="100000"/>
              </a:lnSpc>
              <a:spcBef>
                <a:spcPts val="1100"/>
              </a:spcBef>
              <a:spcAft>
                <a:spcPts val="0"/>
              </a:spcAft>
              <a:buNone/>
            </a:pPr>
            <a:r>
              <a:rPr lang="en-US"/>
              <a:t>Image Descriptions: Photo of total solar eclipse taken at </a:t>
            </a:r>
            <a:r>
              <a:rPr lang="en-US"/>
              <a:t>totality</a:t>
            </a:r>
            <a:r>
              <a:rPr lang="en-US"/>
              <a:t> (left); Photo of annular solar eclipse taken at maximum (center); Photo of a partial solar eclipse as the sun rises behind the Statue of Freedom atop the United States Capitol Building (right)</a:t>
            </a:r>
            <a:endParaRPr/>
          </a:p>
          <a:p>
            <a:pPr indent="0" lvl="0" marL="0" marR="381000" rtl="0" algn="l">
              <a:lnSpc>
                <a:spcPct val="100000"/>
              </a:lnSpc>
              <a:spcBef>
                <a:spcPts val="1100"/>
              </a:spcBef>
              <a:spcAft>
                <a:spcPts val="0"/>
              </a:spcAft>
              <a:buNone/>
            </a:pPr>
            <a:r>
              <a:rPr lang="en-US"/>
              <a:t>Image Credits: Total eclipse (left): NASA/MSFC/Joseph Matus; Annular eclipse (center): NASA/Bill Dunford; Partial eclipse (right): NASA/Bill Ingalls; </a:t>
            </a:r>
            <a:r>
              <a:rPr lang="en-US" u="sng">
                <a:solidFill>
                  <a:schemeClr val="hlink"/>
                </a:solidFill>
                <a:hlinkClick r:id="rId2"/>
              </a:rPr>
              <a:t>https://mynasadata.larc.nasa.gov/sites/default/files/inline-images/Eclipse%20type%20images_3.png</a:t>
            </a:r>
            <a:r>
              <a:rPr lang="en-US"/>
              <a:t> </a:t>
            </a:r>
            <a:endParaRPr/>
          </a:p>
          <a:p>
            <a:pPr indent="0" lvl="0" marL="0" rtl="0" algn="l">
              <a:spcBef>
                <a:spcPts val="1100"/>
              </a:spcBef>
              <a:spcAft>
                <a:spcPts val="0"/>
              </a:spcAft>
              <a:buNone/>
            </a:pPr>
            <a:r>
              <a:t/>
            </a:r>
            <a:endParaRPr/>
          </a:p>
        </p:txBody>
      </p:sp>
      <p:sp>
        <p:nvSpPr>
          <p:cNvPr id="148" name="Google Shape;148;g23811f8aa8d_2_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d6ef73d60_1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5d6ef73d60_1_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a:t>Total vs. Annular Solar Eclipses</a:t>
            </a:r>
            <a:br>
              <a:rPr b="1" lang="en-US"/>
            </a:br>
            <a:r>
              <a:rPr lang="en-US"/>
              <a:t>The difference between a </a:t>
            </a:r>
            <a:r>
              <a:rPr b="1" lang="en-US"/>
              <a:t>total and annular eclipse</a:t>
            </a:r>
            <a:r>
              <a:rPr lang="en-US"/>
              <a:t> is the distance between the Moon and Earth. The reason that the Moon is not always the same distance from Earth is because the shape of the Moon’s orbit around Earth is in the shape of an </a:t>
            </a:r>
            <a:r>
              <a:rPr b="1" lang="en-US"/>
              <a:t>ellipse</a:t>
            </a:r>
            <a:r>
              <a:rPr lang="en-US"/>
              <a:t>, or an oval. During a solar eclipse, if the Moon is closer to </a:t>
            </a:r>
            <a:r>
              <a:rPr b="1" lang="en-US"/>
              <a:t>perigee</a:t>
            </a:r>
            <a:r>
              <a:rPr lang="en-US"/>
              <a:t>, the eclipse would be total. If the Moon is closer to </a:t>
            </a:r>
            <a:r>
              <a:rPr b="1" lang="en-US"/>
              <a:t>apogee</a:t>
            </a:r>
            <a:r>
              <a:rPr lang="en-US"/>
              <a:t>, the eclipse would be annular. </a:t>
            </a:r>
            <a:endParaRPr/>
          </a:p>
          <a:p>
            <a:pPr indent="0" lvl="0" marL="0" rtl="0" algn="l">
              <a:lnSpc>
                <a:spcPct val="100000"/>
              </a:lnSpc>
              <a:spcBef>
                <a:spcPts val="800"/>
              </a:spcBef>
              <a:spcAft>
                <a:spcPts val="0"/>
              </a:spcAft>
              <a:buNone/>
            </a:pPr>
            <a:r>
              <a:rPr lang="en-US"/>
              <a:t>This graphic shows the difference between a Moon at its closest point to Earth and at its farthest. </a:t>
            </a:r>
            <a:r>
              <a:rPr lang="en-US"/>
              <a:t>The Moon’s orbit isn’t a circle, it’s an ellipse. It’s very close to a circle but it’s enough that sometimes it’s a little closer, sometimes it’s a little farther. Which means sometimes it looks bigger and can cover the whole Sun, and sometimes smaller and can’t.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Close one eye, look at the wall across the room, and move your hand closer and farther away from your face. Your hand stays the same size, but it can cover more of what’s behind it when it’s closer. </a:t>
            </a:r>
            <a:endParaRPr/>
          </a:p>
          <a:p>
            <a:pPr indent="0" lvl="0" marL="0" rtl="0" algn="l">
              <a:spcBef>
                <a:spcPts val="0"/>
              </a:spcBef>
              <a:spcAft>
                <a:spcPts val="0"/>
              </a:spcAft>
              <a:buClr>
                <a:schemeClr val="dk1"/>
              </a:buClr>
              <a:buSzPts val="1400"/>
              <a:buFont typeface="Arial"/>
              <a:buNone/>
            </a:pPr>
            <a:r>
              <a:rPr lang="en-US"/>
              <a:t>-----------</a:t>
            </a:r>
            <a:endParaRPr/>
          </a:p>
          <a:p>
            <a:pPr indent="0" lvl="0" marL="0" marR="381000" rtl="0" algn="l">
              <a:lnSpc>
                <a:spcPct val="115000"/>
              </a:lnSpc>
              <a:spcBef>
                <a:spcPts val="1100"/>
              </a:spcBef>
              <a:spcAft>
                <a:spcPts val="0"/>
              </a:spcAft>
              <a:buNone/>
            </a:pPr>
            <a:r>
              <a:rPr lang="en-US"/>
              <a:t>Image Description: The Moon’s elliptical orbit is closest to Earth called perigee and at farthest at apogee.  </a:t>
            </a:r>
            <a:endParaRPr/>
          </a:p>
          <a:p>
            <a:pPr indent="0" lvl="0" marL="0" marR="381000" rtl="0" algn="l">
              <a:lnSpc>
                <a:spcPct val="115000"/>
              </a:lnSpc>
              <a:spcBef>
                <a:spcPts val="1100"/>
              </a:spcBef>
              <a:spcAft>
                <a:spcPts val="0"/>
              </a:spcAft>
              <a:buNone/>
            </a:pPr>
            <a:r>
              <a:rPr lang="en-US"/>
              <a:t>Image </a:t>
            </a:r>
            <a:r>
              <a:rPr lang="en-US"/>
              <a:t>Credit: NASA/JPL-Caltech, </a:t>
            </a:r>
            <a:r>
              <a:rPr lang="en-US" u="sng">
                <a:solidFill>
                  <a:schemeClr val="hlink"/>
                </a:solidFill>
                <a:hlinkClick r:id="rId2"/>
              </a:rPr>
              <a:t>https://mynasadata.larc.nasa.gov/sites/default/files/inline-images/perogee%20and%20apogee_2.png</a:t>
            </a:r>
            <a:r>
              <a:rPr lang="en-US"/>
              <a:t> </a:t>
            </a:r>
            <a:endParaRPr/>
          </a:p>
          <a:p>
            <a:pPr indent="0" lvl="0" marL="0" rtl="0" algn="l">
              <a:spcBef>
                <a:spcPts val="1100"/>
              </a:spcBef>
              <a:spcAft>
                <a:spcPts val="0"/>
              </a:spcAft>
              <a:buNone/>
            </a:pPr>
            <a:r>
              <a:t/>
            </a:r>
            <a:endParaRPr>
              <a:latin typeface="Arial"/>
              <a:ea typeface="Arial"/>
              <a:cs typeface="Arial"/>
              <a:sym typeface="Arial"/>
            </a:endParaRPr>
          </a:p>
        </p:txBody>
      </p:sp>
      <p:sp>
        <p:nvSpPr>
          <p:cNvPr id="164" name="Google Shape;164;g25d6ef73d60_1_8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0"/>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0"/>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9"/>
          <p:cNvSpPr txBox="1"/>
          <p:nvPr>
            <p:ph idx="1" type="body"/>
          </p:nvPr>
        </p:nvSpPr>
        <p:spPr>
          <a:xfrm rot="5400000">
            <a:off x="2874751" y="-1217400"/>
            <a:ext cx="33945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0"/>
          <p:cNvSpPr txBox="1"/>
          <p:nvPr>
            <p:ph type="title"/>
          </p:nvPr>
        </p:nvSpPr>
        <p:spPr>
          <a:xfrm rot="5400000">
            <a:off x="5463751" y="1371629"/>
            <a:ext cx="43887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0"/>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4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1"/>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3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2"/>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2"/>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3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3"/>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33"/>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3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4"/>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34"/>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34"/>
          <p:cNvSpPr txBox="1"/>
          <p:nvPr>
            <p:ph idx="3" type="body"/>
          </p:nvPr>
        </p:nvSpPr>
        <p:spPr>
          <a:xfrm>
            <a:off x="4645025" y="1151335"/>
            <a:ext cx="4041900" cy="4797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34"/>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3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7"/>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7"/>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37"/>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3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8"/>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8"/>
          <p:cNvSpPr/>
          <p:nvPr>
            <p:ph idx="2" type="pic"/>
          </p:nvPr>
        </p:nvSpPr>
        <p:spPr>
          <a:xfrm>
            <a:off x="1792288" y="459581"/>
            <a:ext cx="5486400" cy="3086100"/>
          </a:xfrm>
          <a:prstGeom prst="rect">
            <a:avLst/>
          </a:prstGeom>
          <a:noFill/>
          <a:ln>
            <a:noFill/>
          </a:ln>
        </p:spPr>
      </p:sp>
      <p:sp>
        <p:nvSpPr>
          <p:cNvPr id="68" name="Google Shape;68;p38"/>
          <p:cNvSpPr txBox="1"/>
          <p:nvPr>
            <p:ph idx="1" type="body"/>
          </p:nvPr>
        </p:nvSpPr>
        <p:spPr>
          <a:xfrm>
            <a:off x="1792288" y="4025504"/>
            <a:ext cx="5486400" cy="603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3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9"/>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jpg"/><Relationship Id="rId4" Type="http://schemas.openxmlformats.org/officeDocument/2006/relationships/image" Target="../media/image43.jpg"/><Relationship Id="rId5" Type="http://schemas.openxmlformats.org/officeDocument/2006/relationships/image" Target="../media/image31.jpg"/><Relationship Id="rId6"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jpg"/><Relationship Id="rId4" Type="http://schemas.openxmlformats.org/officeDocument/2006/relationships/image" Target="../media/image52.jpg"/><Relationship Id="rId5" Type="http://schemas.openxmlformats.org/officeDocument/2006/relationships/image" Target="../media/image4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4.jp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exploratorium.edu/eclipse" TargetMode="Externa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www.eclipsesoundscapes.org" TargetMode="Externa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6.jpg"/><Relationship Id="rId4" Type="http://schemas.openxmlformats.org/officeDocument/2006/relationships/image" Target="../media/image48.jpg"/><Relationship Id="rId5" Type="http://schemas.openxmlformats.org/officeDocument/2006/relationships/image" Target="../media/image50.jpg"/><Relationship Id="rId6" Type="http://schemas.openxmlformats.org/officeDocument/2006/relationships/image" Target="../media/image5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2.jpg"/><Relationship Id="rId6"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27.jpg"/><Relationship Id="rId5"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eclipse.aas.org" TargetMode="External"/><Relationship Id="rId4" Type="http://schemas.openxmlformats.org/officeDocument/2006/relationships/hyperlink" Target="http://www.astrosociety.org" TargetMode="External"/><Relationship Id="rId11" Type="http://schemas.openxmlformats.org/officeDocument/2006/relationships/hyperlink" Target="https://www.starnetlibraries.org/about/our-projects/solar-eclipse-activities-libraries-seal/" TargetMode="External"/><Relationship Id="rId10" Type="http://schemas.openxmlformats.org/officeDocument/2006/relationships/hyperlink" Target="https://www.spacescience.org/index.php" TargetMode="External"/><Relationship Id="rId9" Type="http://schemas.openxmlformats.org/officeDocument/2006/relationships/hyperlink" Target="https://science.nasa.gov/learners" TargetMode="External"/><Relationship Id="rId5" Type="http://schemas.openxmlformats.org/officeDocument/2006/relationships/hyperlink" Target="https://www.greatamericaneclipse.com/" TargetMode="External"/><Relationship Id="rId6" Type="http://schemas.openxmlformats.org/officeDocument/2006/relationships/hyperlink" Target="http://solarsystem.nasa.gov/eclipses" TargetMode="External"/><Relationship Id="rId7" Type="http://schemas.openxmlformats.org/officeDocument/2006/relationships/hyperlink" Target="http://www.eclipseambassadors.org" TargetMode="External"/><Relationship Id="rId8" Type="http://schemas.openxmlformats.org/officeDocument/2006/relationships/hyperlink" Target="http://www.nightskynetwork.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jpg"/><Relationship Id="rId4" Type="http://schemas.openxmlformats.org/officeDocument/2006/relationships/image" Target="../media/image38.png"/><Relationship Id="rId5" Type="http://schemas.openxmlformats.org/officeDocument/2006/relationships/image" Target="../media/image45.png"/><Relationship Id="rId6" Type="http://schemas.openxmlformats.org/officeDocument/2006/relationships/image" Target="../media/image47.png"/><Relationship Id="rId7"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Two images from the March 2015 Solar Eclipse; the left image shows a partial solar eclipse and the right shows a total solar eclipse.&#10;" id="89" name="Google Shape;89;p1"/>
          <p:cNvPicPr preferRelativeResize="0"/>
          <p:nvPr/>
        </p:nvPicPr>
        <p:blipFill>
          <a:blip r:embed="rId3">
            <a:alphaModFix/>
          </a:blip>
          <a:stretch>
            <a:fillRect/>
          </a:stretch>
        </p:blipFill>
        <p:spPr>
          <a:xfrm>
            <a:off x="480850" y="472050"/>
            <a:ext cx="8182300" cy="4602550"/>
          </a:xfrm>
          <a:prstGeom prst="rect">
            <a:avLst/>
          </a:prstGeom>
          <a:noFill/>
          <a:ln>
            <a:noFill/>
          </a:ln>
        </p:spPr>
      </p:pic>
      <p:sp>
        <p:nvSpPr>
          <p:cNvPr id="90" name="Google Shape;90;p1"/>
          <p:cNvSpPr txBox="1"/>
          <p:nvPr>
            <p:ph type="ctrTitle"/>
          </p:nvPr>
        </p:nvSpPr>
        <p:spPr>
          <a:xfrm>
            <a:off x="474794" y="-259111"/>
            <a:ext cx="8075700" cy="1558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800"/>
              <a:buFont typeface="Calibri"/>
              <a:buNone/>
            </a:pPr>
            <a:r>
              <a:rPr b="1" lang="en-US" sz="5000">
                <a:solidFill>
                  <a:schemeClr val="lt1"/>
                </a:solidFill>
              </a:rPr>
              <a:t>Preparing for a Solar Eclipse </a:t>
            </a:r>
            <a:endParaRPr b="1" sz="5000">
              <a:solidFill>
                <a:schemeClr val="lt1"/>
              </a:solidFill>
            </a:endParaRPr>
          </a:p>
        </p:txBody>
      </p:sp>
      <p:sp>
        <p:nvSpPr>
          <p:cNvPr id="91" name="Google Shape;91;p1"/>
          <p:cNvSpPr txBox="1"/>
          <p:nvPr/>
        </p:nvSpPr>
        <p:spPr>
          <a:xfrm>
            <a:off x="6218250" y="4811300"/>
            <a:ext cx="2848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a:t>
            </a:r>
            <a:r>
              <a:rPr lang="en-US" sz="1200">
                <a:solidFill>
                  <a:schemeClr val="lt1"/>
                </a:solidFill>
                <a:latin typeface="Calibri"/>
                <a:ea typeface="Calibri"/>
                <a:cs typeface="Calibri"/>
                <a:sym typeface="Calibri"/>
              </a:rPr>
              <a:t>NASA Goddard</a:t>
            </a:r>
            <a:endParaRPr sz="12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6"/>
          <p:cNvSpPr txBox="1"/>
          <p:nvPr/>
        </p:nvSpPr>
        <p:spPr>
          <a:xfrm>
            <a:off x="4397075" y="2025800"/>
            <a:ext cx="4397100" cy="2537100"/>
          </a:xfrm>
          <a:prstGeom prst="rect">
            <a:avLst/>
          </a:prstGeom>
          <a:noFill/>
          <a:ln>
            <a:noFill/>
          </a:ln>
        </p:spPr>
        <p:txBody>
          <a:bodyPr anchorCtr="0" anchor="ctr" bIns="45700" lIns="91425" spcFirstLastPara="1" rIns="91425" wrap="square" tIns="45700">
            <a:normAutofit fontScale="85000" lnSpcReduction="10000"/>
          </a:bodyPr>
          <a:lstStyle/>
          <a:p>
            <a:pPr indent="0" lvl="0" marL="0" marR="0" rtl="0" algn="ctr">
              <a:lnSpc>
                <a:spcPct val="100000"/>
              </a:lnSpc>
              <a:spcBef>
                <a:spcPts val="0"/>
              </a:spcBef>
              <a:spcAft>
                <a:spcPts val="0"/>
              </a:spcAft>
              <a:buClr>
                <a:schemeClr val="dk1"/>
              </a:buClr>
              <a:buSzPct val="34375"/>
              <a:buFont typeface="Arial"/>
              <a:buNone/>
            </a:pPr>
            <a:r>
              <a:rPr b="1" lang="en-US" sz="3200">
                <a:solidFill>
                  <a:schemeClr val="lt1"/>
                </a:solidFill>
                <a:latin typeface="Calibri"/>
                <a:ea typeface="Calibri"/>
                <a:cs typeface="Calibri"/>
                <a:sym typeface="Calibri"/>
              </a:rPr>
              <a:t>The Sun’s diameter is about 400 times wider than that of the Moon, but the Sun is also about 400 times farther away from Earth.</a:t>
            </a:r>
            <a:endParaRPr b="1" sz="32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ct val="112500"/>
              <a:buFont typeface="Calibri"/>
              <a:buNone/>
            </a:pPr>
            <a:r>
              <a:t/>
            </a:r>
            <a:endParaRPr b="1" sz="3200">
              <a:solidFill>
                <a:schemeClr val="lt1"/>
              </a:solidFill>
              <a:latin typeface="Calibri"/>
              <a:ea typeface="Calibri"/>
              <a:cs typeface="Calibri"/>
              <a:sym typeface="Calibri"/>
            </a:endParaRPr>
          </a:p>
        </p:txBody>
      </p:sp>
      <p:pic>
        <p:nvPicPr>
          <p:cNvPr descr="The near side of the Moon, as seen by the cameras aboard NASA's Lunar Reconnaissance Orbiter spacecraft 2017." id="175" name="Google Shape;175;p26"/>
          <p:cNvPicPr preferRelativeResize="0"/>
          <p:nvPr/>
        </p:nvPicPr>
        <p:blipFill>
          <a:blip r:embed="rId3">
            <a:alphaModFix/>
          </a:blip>
          <a:stretch>
            <a:fillRect/>
          </a:stretch>
        </p:blipFill>
        <p:spPr>
          <a:xfrm>
            <a:off x="723800" y="1357125"/>
            <a:ext cx="3386327" cy="3386327"/>
          </a:xfrm>
          <a:prstGeom prst="rect">
            <a:avLst/>
          </a:prstGeom>
          <a:noFill/>
          <a:ln>
            <a:noFill/>
          </a:ln>
        </p:spPr>
      </p:pic>
      <p:sp>
        <p:nvSpPr>
          <p:cNvPr id="176" name="Google Shape;176;p26"/>
          <p:cNvSpPr txBox="1"/>
          <p:nvPr/>
        </p:nvSpPr>
        <p:spPr>
          <a:xfrm>
            <a:off x="6033175" y="4811300"/>
            <a:ext cx="30339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NASA-GSFC-Arizona State University</a:t>
            </a:r>
            <a:endParaRPr sz="1200">
              <a:solidFill>
                <a:schemeClr val="lt1"/>
              </a:solidFill>
              <a:latin typeface="Calibri"/>
              <a:ea typeface="Calibri"/>
              <a:cs typeface="Calibri"/>
              <a:sym typeface="Calibri"/>
            </a:endParaRPr>
          </a:p>
        </p:txBody>
      </p:sp>
      <p:sp>
        <p:nvSpPr>
          <p:cNvPr id="177" name="Google Shape;177;p26"/>
          <p:cNvSpPr txBox="1"/>
          <p:nvPr/>
        </p:nvSpPr>
        <p:spPr>
          <a:xfrm>
            <a:off x="438775" y="-498675"/>
            <a:ext cx="8628300" cy="25371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3600"/>
              <a:buFont typeface="Calibri"/>
              <a:buNone/>
            </a:pPr>
            <a:r>
              <a:rPr b="1" lang="en-US" sz="3200">
                <a:solidFill>
                  <a:schemeClr val="lt1"/>
                </a:solidFill>
                <a:latin typeface="Calibri"/>
                <a:ea typeface="Calibri"/>
                <a:cs typeface="Calibri"/>
                <a:sym typeface="Calibri"/>
              </a:rPr>
              <a:t>Solar eclipses are possible because the Sun and the Moon have the same </a:t>
            </a:r>
            <a:r>
              <a:rPr b="1" i="1" lang="en-US" sz="3200">
                <a:solidFill>
                  <a:schemeClr val="lt1"/>
                </a:solidFill>
                <a:latin typeface="Calibri"/>
                <a:ea typeface="Calibri"/>
                <a:cs typeface="Calibri"/>
                <a:sym typeface="Calibri"/>
              </a:rPr>
              <a:t>apparent size </a:t>
            </a:r>
            <a:r>
              <a:rPr b="1" lang="en-US" sz="3200">
                <a:solidFill>
                  <a:schemeClr val="lt1"/>
                </a:solidFill>
                <a:latin typeface="Calibri"/>
                <a:ea typeface="Calibri"/>
                <a:cs typeface="Calibri"/>
                <a:sym typeface="Calibri"/>
              </a:rPr>
              <a:t>in the sky. </a:t>
            </a:r>
            <a:endParaRPr b="1" i="0" sz="3200" u="none" cap="none" strike="noStrik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3811f8aa8d_3_0"/>
          <p:cNvSpPr txBox="1"/>
          <p:nvPr>
            <p:ph type="title"/>
          </p:nvPr>
        </p:nvSpPr>
        <p:spPr>
          <a:xfrm>
            <a:off x="457200" y="20597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How</a:t>
            </a:r>
            <a:endParaRPr/>
          </a:p>
        </p:txBody>
      </p:sp>
      <p:sp>
        <p:nvSpPr>
          <p:cNvPr id="184" name="Google Shape;184;g23811f8aa8d_3_0"/>
          <p:cNvSpPr txBox="1"/>
          <p:nvPr>
            <p:ph type="title"/>
          </p:nvPr>
        </p:nvSpPr>
        <p:spPr>
          <a:xfrm>
            <a:off x="457200" y="126103"/>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b="1" lang="en-US">
                <a:solidFill>
                  <a:schemeClr val="lt1"/>
                </a:solidFill>
              </a:rPr>
              <a:t>How Often Do E</a:t>
            </a:r>
            <a:r>
              <a:rPr b="1" lang="en-US">
                <a:solidFill>
                  <a:schemeClr val="lt1"/>
                </a:solidFill>
              </a:rPr>
              <a:t>clipses</a:t>
            </a:r>
            <a:r>
              <a:rPr b="1" lang="en-US">
                <a:solidFill>
                  <a:schemeClr val="lt1"/>
                </a:solidFill>
              </a:rPr>
              <a:t> Happen? </a:t>
            </a:r>
            <a:endParaRPr>
              <a:solidFill>
                <a:schemeClr val="lt1"/>
              </a:solidFill>
            </a:endParaRPr>
          </a:p>
        </p:txBody>
      </p:sp>
      <p:pic>
        <p:nvPicPr>
          <p:cNvPr descr="Moon’s orbit around Earth  at a 5 degree tilt." id="185" name="Google Shape;185;g23811f8aa8d_3_0"/>
          <p:cNvPicPr preferRelativeResize="0"/>
          <p:nvPr/>
        </p:nvPicPr>
        <p:blipFill>
          <a:blip r:embed="rId3">
            <a:alphaModFix/>
          </a:blip>
          <a:stretch>
            <a:fillRect/>
          </a:stretch>
        </p:blipFill>
        <p:spPr>
          <a:xfrm>
            <a:off x="1445100" y="1211290"/>
            <a:ext cx="6253800" cy="3452098"/>
          </a:xfrm>
          <a:prstGeom prst="rect">
            <a:avLst/>
          </a:prstGeom>
          <a:noFill/>
          <a:ln>
            <a:noFill/>
          </a:ln>
        </p:spPr>
      </p:pic>
      <p:sp>
        <p:nvSpPr>
          <p:cNvPr id="186" name="Google Shape;186;g23811f8aa8d_3_0"/>
          <p:cNvSpPr txBox="1"/>
          <p:nvPr/>
        </p:nvSpPr>
        <p:spPr>
          <a:xfrm>
            <a:off x="6218250" y="4811300"/>
            <a:ext cx="2848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NASA Space Place</a:t>
            </a:r>
            <a:endParaRPr sz="12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25e0d9cbcc1_0_0"/>
          <p:cNvSpPr txBox="1"/>
          <p:nvPr>
            <p:ph type="title"/>
          </p:nvPr>
        </p:nvSpPr>
        <p:spPr>
          <a:xfrm>
            <a:off x="110100" y="312200"/>
            <a:ext cx="8923800" cy="2097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ts val="990"/>
              <a:buFont typeface="Arial"/>
              <a:buNone/>
            </a:pPr>
            <a:r>
              <a:rPr b="1" lang="en-US" sz="4911">
                <a:solidFill>
                  <a:schemeClr val="lt1"/>
                </a:solidFill>
              </a:rPr>
              <a:t>Everyone Can Participate </a:t>
            </a:r>
            <a:br>
              <a:rPr b="1" lang="en-US" sz="4911">
                <a:solidFill>
                  <a:schemeClr val="lt1"/>
                </a:solidFill>
              </a:rPr>
            </a:br>
            <a:r>
              <a:rPr b="1" lang="en-US" sz="4911">
                <a:solidFill>
                  <a:schemeClr val="lt1"/>
                </a:solidFill>
              </a:rPr>
              <a:t>in a Solar Eclipse!</a:t>
            </a:r>
            <a:br>
              <a:rPr b="1" lang="en-US" sz="4911">
                <a:solidFill>
                  <a:schemeClr val="lt1"/>
                </a:solidFill>
              </a:rPr>
            </a:br>
            <a:endParaRPr b="1" sz="4911">
              <a:solidFill>
                <a:schemeClr val="lt1"/>
              </a:solidFill>
            </a:endParaRPr>
          </a:p>
          <a:p>
            <a:pPr indent="0" lvl="0" marL="0" rtl="0" algn="ctr">
              <a:lnSpc>
                <a:spcPct val="100000"/>
              </a:lnSpc>
              <a:spcBef>
                <a:spcPts val="0"/>
              </a:spcBef>
              <a:spcAft>
                <a:spcPts val="0"/>
              </a:spcAft>
              <a:buClr>
                <a:schemeClr val="lt1"/>
              </a:buClr>
              <a:buSzPct val="100000"/>
              <a:buFont typeface="Calibri"/>
              <a:buNone/>
            </a:pPr>
            <a:r>
              <a:t/>
            </a:r>
            <a:endParaRPr>
              <a:solidFill>
                <a:schemeClr val="lt1"/>
              </a:solidFill>
            </a:endParaRPr>
          </a:p>
        </p:txBody>
      </p:sp>
      <p:sp>
        <p:nvSpPr>
          <p:cNvPr id="193" name="Google Shape;193;g25e0d9cbcc1_0_0"/>
          <p:cNvSpPr txBox="1"/>
          <p:nvPr/>
        </p:nvSpPr>
        <p:spPr>
          <a:xfrm>
            <a:off x="3089125" y="4811300"/>
            <a:ext cx="5977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Credits: Science Museum of Minnesota and </a:t>
            </a:r>
            <a:r>
              <a:rPr lang="en-US" sz="1200">
                <a:solidFill>
                  <a:schemeClr val="lt1"/>
                </a:solidFill>
                <a:latin typeface="Calibri"/>
                <a:ea typeface="Calibri"/>
                <a:cs typeface="Calibri"/>
                <a:sym typeface="Calibri"/>
              </a:rPr>
              <a:t>Emily Maletz for NISE Network</a:t>
            </a:r>
            <a:endParaRPr sz="1200">
              <a:solidFill>
                <a:schemeClr val="lt1"/>
              </a:solidFill>
              <a:latin typeface="Calibri"/>
              <a:ea typeface="Calibri"/>
              <a:cs typeface="Calibri"/>
              <a:sym typeface="Calibri"/>
            </a:endParaRPr>
          </a:p>
        </p:txBody>
      </p:sp>
      <p:pic>
        <p:nvPicPr>
          <p:cNvPr descr="Photo of three young participants looking up at the sky, all wearing eclipse safety glasses." id="194" name="Google Shape;194;g25e0d9cbcc1_0_0"/>
          <p:cNvPicPr preferRelativeResize="0"/>
          <p:nvPr/>
        </p:nvPicPr>
        <p:blipFill rotWithShape="1">
          <a:blip r:embed="rId3">
            <a:alphaModFix/>
          </a:blip>
          <a:srcRect b="0" l="37711" r="22563" t="0"/>
          <a:stretch/>
        </p:blipFill>
        <p:spPr>
          <a:xfrm>
            <a:off x="556976" y="1412000"/>
            <a:ext cx="1988050" cy="3335476"/>
          </a:xfrm>
          <a:prstGeom prst="rect">
            <a:avLst/>
          </a:prstGeom>
          <a:noFill/>
          <a:ln>
            <a:noFill/>
          </a:ln>
        </p:spPr>
      </p:pic>
      <p:pic>
        <p:nvPicPr>
          <p:cNvPr descr="Photo of two adults and a teen viewing the sky from indoors, wearing eclipse safety glasses." id="195" name="Google Shape;195;g25e0d9cbcc1_0_0"/>
          <p:cNvPicPr preferRelativeResize="0"/>
          <p:nvPr/>
        </p:nvPicPr>
        <p:blipFill rotWithShape="1">
          <a:blip r:embed="rId4">
            <a:alphaModFix/>
          </a:blip>
          <a:srcRect b="46126" l="32201" r="9250" t="17259"/>
          <a:stretch/>
        </p:blipFill>
        <p:spPr>
          <a:xfrm>
            <a:off x="2736600" y="3237375"/>
            <a:ext cx="3623327" cy="1510100"/>
          </a:xfrm>
          <a:prstGeom prst="rect">
            <a:avLst/>
          </a:prstGeom>
          <a:noFill/>
          <a:ln>
            <a:noFill/>
          </a:ln>
        </p:spPr>
      </p:pic>
      <p:pic>
        <p:nvPicPr>
          <p:cNvPr descr="Photo of a mixed age group within a larger crowd, seated, wearing eclipse safety glasses, and looking up at the sky." id="196" name="Google Shape;196;g25e0d9cbcc1_0_0"/>
          <p:cNvPicPr preferRelativeResize="0"/>
          <p:nvPr/>
        </p:nvPicPr>
        <p:blipFill rotWithShape="1">
          <a:blip r:embed="rId5">
            <a:alphaModFix/>
          </a:blip>
          <a:srcRect b="0" l="0" r="0" t="30172"/>
          <a:stretch/>
        </p:blipFill>
        <p:spPr>
          <a:xfrm>
            <a:off x="2760337" y="1412000"/>
            <a:ext cx="3623327" cy="1683762"/>
          </a:xfrm>
          <a:prstGeom prst="rect">
            <a:avLst/>
          </a:prstGeom>
          <a:noFill/>
          <a:ln>
            <a:noFill/>
          </a:ln>
        </p:spPr>
      </p:pic>
      <p:pic>
        <p:nvPicPr>
          <p:cNvPr descr="Photo of large crowd in an outdoor viewing area, a young girl has her head turned and is looking up at the sky while wearing eclipse safety  glasses." id="197" name="Google Shape;197;g25e0d9cbcc1_0_0"/>
          <p:cNvPicPr preferRelativeResize="0"/>
          <p:nvPr/>
        </p:nvPicPr>
        <p:blipFill rotWithShape="1">
          <a:blip r:embed="rId6">
            <a:alphaModFix/>
          </a:blip>
          <a:srcRect b="1797" l="44979" r="17723" t="0"/>
          <a:stretch/>
        </p:blipFill>
        <p:spPr>
          <a:xfrm>
            <a:off x="6551500" y="1412000"/>
            <a:ext cx="1903524" cy="33354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7"/>
          <p:cNvSpPr/>
          <p:nvPr/>
        </p:nvSpPr>
        <p:spPr>
          <a:xfrm>
            <a:off x="4341631" y="2164047"/>
            <a:ext cx="338100" cy="196800"/>
          </a:xfrm>
          <a:prstGeom prst="ellipse">
            <a:avLst/>
          </a:prstGeom>
          <a:solidFill>
            <a:schemeClr val="dk1"/>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NASA map of the continental United States showing a line at the left (from Oregon to Texas) that represents the October 14, 2023 Annular Solar Eclipse path of annularity, and a line on the right (from Texas to Maine) that represents the April 8, 2024 Total Solar Eclipse path of totality." id="204" name="Google Shape;204;p7"/>
          <p:cNvPicPr preferRelativeResize="0"/>
          <p:nvPr/>
        </p:nvPicPr>
        <p:blipFill>
          <a:blip r:embed="rId3">
            <a:alphaModFix/>
          </a:blip>
          <a:stretch>
            <a:fillRect/>
          </a:stretch>
        </p:blipFill>
        <p:spPr>
          <a:xfrm>
            <a:off x="564175" y="894250"/>
            <a:ext cx="8015626" cy="4007800"/>
          </a:xfrm>
          <a:prstGeom prst="rect">
            <a:avLst/>
          </a:prstGeom>
          <a:noFill/>
          <a:ln>
            <a:noFill/>
          </a:ln>
        </p:spPr>
      </p:pic>
      <p:sp>
        <p:nvSpPr>
          <p:cNvPr id="205" name="Google Shape;205;p7"/>
          <p:cNvSpPr txBox="1"/>
          <p:nvPr>
            <p:ph type="title"/>
          </p:nvPr>
        </p:nvSpPr>
        <p:spPr>
          <a:xfrm>
            <a:off x="38400" y="337150"/>
            <a:ext cx="90672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90"/>
              <a:buFont typeface="Arial"/>
              <a:buNone/>
            </a:pPr>
            <a:r>
              <a:rPr b="1" lang="en-US" sz="3620">
                <a:solidFill>
                  <a:schemeClr val="lt1"/>
                </a:solidFill>
              </a:rPr>
              <a:t>October 14, 2023 &amp; April 8 2024 Solar Eclipses</a:t>
            </a:r>
            <a:endParaRPr b="1" sz="3620">
              <a:solidFill>
                <a:schemeClr val="lt1"/>
              </a:solidFill>
            </a:endParaRPr>
          </a:p>
          <a:p>
            <a:pPr indent="0" lvl="0" marL="0" rtl="0" algn="ctr">
              <a:lnSpc>
                <a:spcPct val="100000"/>
              </a:lnSpc>
              <a:spcBef>
                <a:spcPts val="0"/>
              </a:spcBef>
              <a:spcAft>
                <a:spcPts val="0"/>
              </a:spcAft>
              <a:buClr>
                <a:schemeClr val="lt1"/>
              </a:buClr>
              <a:buSzPts val="3960"/>
              <a:buFont typeface="Calibri"/>
              <a:buNone/>
            </a:pPr>
            <a:r>
              <a:t/>
            </a:r>
            <a:endParaRPr sz="3959">
              <a:solidFill>
                <a:schemeClr val="lt1"/>
              </a:solidFill>
            </a:endParaRPr>
          </a:p>
        </p:txBody>
      </p:sp>
      <p:sp>
        <p:nvSpPr>
          <p:cNvPr id="206" name="Google Shape;206;p7"/>
          <p:cNvSpPr txBox="1"/>
          <p:nvPr/>
        </p:nvSpPr>
        <p:spPr>
          <a:xfrm>
            <a:off x="5992075" y="4811300"/>
            <a:ext cx="30750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extLst>
                  <a:ext uri="http://customooxmlschemas.google.com/">
                    <go:slidesCustomData xmlns:go="http://customooxmlschemas.google.com/" textRoundtripDataId="33"/>
                  </a:ext>
                </a:extLst>
              </a:rPr>
              <a:t>Credit</a:t>
            </a:r>
            <a:r>
              <a:rPr lang="en-US" sz="1200">
                <a:solidFill>
                  <a:schemeClr val="lt1"/>
                </a:solidFill>
                <a:latin typeface="Calibri"/>
                <a:ea typeface="Calibri"/>
                <a:cs typeface="Calibri"/>
                <a:sym typeface="Calibri"/>
              </a:rPr>
              <a:t>: </a:t>
            </a:r>
            <a:r>
              <a:rPr lang="en-US" sz="1200">
                <a:solidFill>
                  <a:schemeClr val="lt1"/>
                </a:solidFill>
                <a:latin typeface="Calibri"/>
                <a:ea typeface="Calibri"/>
                <a:cs typeface="Calibri"/>
                <a:sym typeface="Calibri"/>
              </a:rPr>
              <a:t>NASA's Scientific Visualization Studio</a:t>
            </a:r>
            <a:endParaRPr sz="12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descr="Map of the continental United States created by Michael Zeiler, Map of the continental United States created by Michael Zeiler, GreatAmericanEclipse.com showing a line at the left (from Oregon to Texas) that represents the October 14, 2023 Annular Solar Eclipse path of annularity." id="212" name="Google Shape;212;g23811f8aa8d_2_28"/>
          <p:cNvPicPr preferRelativeResize="0"/>
          <p:nvPr/>
        </p:nvPicPr>
        <p:blipFill>
          <a:blip r:embed="rId3">
            <a:alphaModFix/>
          </a:blip>
          <a:stretch>
            <a:fillRect/>
          </a:stretch>
        </p:blipFill>
        <p:spPr>
          <a:xfrm>
            <a:off x="1245013" y="1"/>
            <a:ext cx="6653965" cy="5143499"/>
          </a:xfrm>
          <a:prstGeom prst="rect">
            <a:avLst/>
          </a:prstGeom>
          <a:noFill/>
          <a:ln>
            <a:noFill/>
          </a:ln>
        </p:spPr>
      </p:pic>
      <p:sp>
        <p:nvSpPr>
          <p:cNvPr id="213" name="Google Shape;213;g23811f8aa8d_2_28"/>
          <p:cNvSpPr txBox="1"/>
          <p:nvPr/>
        </p:nvSpPr>
        <p:spPr>
          <a:xfrm>
            <a:off x="6069000" y="4059925"/>
            <a:ext cx="30750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Credit: </a:t>
            </a:r>
            <a:endParaRPr sz="1200">
              <a:solidFill>
                <a:schemeClr val="lt1"/>
              </a:solidFill>
              <a:latin typeface="Calibri"/>
              <a:ea typeface="Calibri"/>
              <a:cs typeface="Calibri"/>
              <a:sym typeface="Calibri"/>
            </a:endParaRPr>
          </a:p>
          <a:p>
            <a:pPr indent="0" lvl="0" marL="0" rtl="0" algn="r">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Michael Zeiler</a:t>
            </a:r>
            <a:br>
              <a:rPr lang="en-US" sz="1200">
                <a:solidFill>
                  <a:schemeClr val="lt1"/>
                </a:solidFill>
                <a:latin typeface="Calibri"/>
                <a:ea typeface="Calibri"/>
                <a:cs typeface="Calibri"/>
                <a:sym typeface="Calibri"/>
              </a:rPr>
            </a:br>
            <a:r>
              <a:rPr lang="en-US" sz="800">
                <a:solidFill>
                  <a:schemeClr val="lt1"/>
                </a:solidFill>
                <a:latin typeface="Calibri"/>
                <a:ea typeface="Calibri"/>
                <a:cs typeface="Calibri"/>
                <a:sym typeface="Calibri"/>
              </a:rPr>
              <a:t>GreatAmericanEclipse.com</a:t>
            </a:r>
            <a:endParaRPr sz="800">
              <a:solidFill>
                <a:schemeClr val="lt1"/>
              </a:solidFill>
              <a:latin typeface="Calibri"/>
              <a:ea typeface="Calibri"/>
              <a:cs typeface="Calibri"/>
              <a:sym typeface="Calibri"/>
            </a:endParaRPr>
          </a:p>
          <a:p>
            <a:pPr indent="0" lvl="0" marL="0" rtl="0" algn="r">
              <a:spcBef>
                <a:spcPts val="0"/>
              </a:spcBef>
              <a:spcAft>
                <a:spcPts val="0"/>
              </a:spcAft>
              <a:buNone/>
            </a:pPr>
            <a:r>
              <a:t/>
            </a:r>
            <a:endParaRPr sz="12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Map of the continental United States created by Michael Zeiler, GreatAmericanEclipse.com showing a line on the right (from Texas to Maine) that represents the April 8, 2024 Total Solar Eclipse path of totality." id="219" name="Google Shape;219;g23811f8aa8d_2_35"/>
          <p:cNvPicPr preferRelativeResize="0"/>
          <p:nvPr/>
        </p:nvPicPr>
        <p:blipFill>
          <a:blip r:embed="rId3">
            <a:alphaModFix/>
          </a:blip>
          <a:stretch>
            <a:fillRect/>
          </a:stretch>
        </p:blipFill>
        <p:spPr>
          <a:xfrm>
            <a:off x="1245016" y="0"/>
            <a:ext cx="6653960" cy="5143499"/>
          </a:xfrm>
          <a:prstGeom prst="rect">
            <a:avLst/>
          </a:prstGeom>
          <a:noFill/>
          <a:ln>
            <a:noFill/>
          </a:ln>
        </p:spPr>
      </p:pic>
      <p:sp>
        <p:nvSpPr>
          <p:cNvPr id="220" name="Google Shape;220;g23811f8aa8d_2_35"/>
          <p:cNvSpPr txBox="1"/>
          <p:nvPr/>
        </p:nvSpPr>
        <p:spPr>
          <a:xfrm>
            <a:off x="6069000" y="4225425"/>
            <a:ext cx="30750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Credit: </a:t>
            </a:r>
            <a:endParaRPr sz="1200">
              <a:solidFill>
                <a:schemeClr val="lt1"/>
              </a:solidFill>
              <a:latin typeface="Calibri"/>
              <a:ea typeface="Calibri"/>
              <a:cs typeface="Calibri"/>
              <a:sym typeface="Calibri"/>
            </a:endParaRPr>
          </a:p>
          <a:p>
            <a:pPr indent="0" lvl="0" marL="0" rtl="0" algn="r">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Michael Zeiler</a:t>
            </a:r>
            <a:br>
              <a:rPr lang="en-US" sz="1200">
                <a:solidFill>
                  <a:schemeClr val="lt1"/>
                </a:solidFill>
                <a:latin typeface="Calibri"/>
                <a:ea typeface="Calibri"/>
                <a:cs typeface="Calibri"/>
                <a:sym typeface="Calibri"/>
              </a:rPr>
            </a:br>
            <a:r>
              <a:rPr lang="en-US" sz="800">
                <a:solidFill>
                  <a:schemeClr val="lt1"/>
                </a:solidFill>
                <a:latin typeface="Calibri"/>
                <a:ea typeface="Calibri"/>
                <a:cs typeface="Calibri"/>
                <a:sym typeface="Calibri"/>
              </a:rPr>
              <a:t>GreatAmericanEclipse.com</a:t>
            </a:r>
            <a:endParaRPr sz="800">
              <a:solidFill>
                <a:schemeClr val="lt1"/>
              </a:solidFill>
              <a:latin typeface="Calibri"/>
              <a:ea typeface="Calibri"/>
              <a:cs typeface="Calibri"/>
              <a:sym typeface="Calibri"/>
            </a:endParaRPr>
          </a:p>
          <a:p>
            <a:pPr indent="0" lvl="0" marL="0" rtl="0" algn="r">
              <a:spcBef>
                <a:spcPts val="0"/>
              </a:spcBef>
              <a:spcAft>
                <a:spcPts val="0"/>
              </a:spcAft>
              <a:buNone/>
            </a:pPr>
            <a:r>
              <a:t/>
            </a:r>
            <a:endParaRPr sz="12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0"/>
          <p:cNvSpPr txBox="1"/>
          <p:nvPr>
            <p:ph type="title"/>
          </p:nvPr>
        </p:nvSpPr>
        <p:spPr>
          <a:xfrm>
            <a:off x="139500" y="396475"/>
            <a:ext cx="88650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3960"/>
              <a:buFont typeface="Calibri"/>
              <a:buNone/>
            </a:pPr>
            <a:r>
              <a:rPr b="1" lang="en-US">
                <a:solidFill>
                  <a:srgbClr val="FFFFFF"/>
                </a:solidFill>
              </a:rPr>
              <a:t>Everyone in North American Should </a:t>
            </a:r>
            <a:endParaRPr b="1">
              <a:solidFill>
                <a:srgbClr val="FFFFFF"/>
              </a:solidFill>
            </a:endParaRPr>
          </a:p>
          <a:p>
            <a:pPr indent="0" lvl="0" marL="0" rtl="0" algn="ctr">
              <a:lnSpc>
                <a:spcPct val="100000"/>
              </a:lnSpc>
              <a:spcBef>
                <a:spcPts val="0"/>
              </a:spcBef>
              <a:spcAft>
                <a:spcPts val="0"/>
              </a:spcAft>
              <a:buClr>
                <a:srgbClr val="FFFFFF"/>
              </a:buClr>
              <a:buSzPts val="3960"/>
              <a:buFont typeface="Calibri"/>
              <a:buNone/>
            </a:pPr>
            <a:r>
              <a:rPr b="1" lang="en-US">
                <a:solidFill>
                  <a:srgbClr val="FFFFFF"/>
                </a:solidFill>
              </a:rPr>
              <a:t>See at Least a Partial Eclipse…</a:t>
            </a:r>
            <a:endParaRPr b="1">
              <a:solidFill>
                <a:srgbClr val="FFFFFF"/>
              </a:solidFill>
            </a:endParaRPr>
          </a:p>
        </p:txBody>
      </p:sp>
      <p:sp>
        <p:nvSpPr>
          <p:cNvPr id="227" name="Google Shape;227;p10"/>
          <p:cNvSpPr txBox="1"/>
          <p:nvPr/>
        </p:nvSpPr>
        <p:spPr>
          <a:xfrm>
            <a:off x="457200" y="4041205"/>
            <a:ext cx="8229600" cy="8574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FFFFFF"/>
              </a:buClr>
              <a:buSzPts val="4400"/>
              <a:buFont typeface="Calibri"/>
              <a:buNone/>
            </a:pPr>
            <a:r>
              <a:rPr b="1" lang="en-US" sz="4400">
                <a:solidFill>
                  <a:srgbClr val="FFFFFF"/>
                </a:solidFill>
                <a:latin typeface="Calibri"/>
                <a:ea typeface="Calibri"/>
                <a:cs typeface="Calibri"/>
                <a:sym typeface="Calibri"/>
              </a:rPr>
              <a:t>I</a:t>
            </a:r>
            <a:r>
              <a:rPr b="1" i="0" lang="en-US" sz="4400" u="none" cap="none" strike="noStrike">
                <a:solidFill>
                  <a:srgbClr val="FFFFFF"/>
                </a:solidFill>
                <a:latin typeface="Calibri"/>
                <a:ea typeface="Calibri"/>
                <a:cs typeface="Calibri"/>
                <a:sym typeface="Calibri"/>
              </a:rPr>
              <a:t>f </a:t>
            </a:r>
            <a:r>
              <a:rPr b="1" lang="en-US" sz="4400">
                <a:solidFill>
                  <a:srgbClr val="FFFFFF"/>
                </a:solidFill>
                <a:latin typeface="Calibri"/>
                <a:ea typeface="Calibri"/>
                <a:cs typeface="Calibri"/>
                <a:sym typeface="Calibri"/>
              </a:rPr>
              <a:t>I</a:t>
            </a:r>
            <a:r>
              <a:rPr b="1" i="0" lang="en-US" sz="4400" u="none" cap="none" strike="noStrike">
                <a:solidFill>
                  <a:srgbClr val="FFFFFF"/>
                </a:solidFill>
                <a:latin typeface="Calibri"/>
                <a:ea typeface="Calibri"/>
                <a:cs typeface="Calibri"/>
                <a:sym typeface="Calibri"/>
              </a:rPr>
              <a:t>t’s </a:t>
            </a:r>
            <a:r>
              <a:rPr b="1" lang="en-US" sz="4400">
                <a:solidFill>
                  <a:srgbClr val="FFFFFF"/>
                </a:solidFill>
                <a:latin typeface="Calibri"/>
                <a:ea typeface="Calibri"/>
                <a:cs typeface="Calibri"/>
                <a:sym typeface="Calibri"/>
              </a:rPr>
              <a:t>C</a:t>
            </a:r>
            <a:r>
              <a:rPr b="1" i="0" lang="en-US" sz="4400" u="none" cap="none" strike="noStrike">
                <a:solidFill>
                  <a:srgbClr val="FFFFFF"/>
                </a:solidFill>
                <a:latin typeface="Calibri"/>
                <a:ea typeface="Calibri"/>
                <a:cs typeface="Calibri"/>
                <a:sym typeface="Calibri"/>
              </a:rPr>
              <a:t>lear </a:t>
            </a:r>
            <a:r>
              <a:rPr b="1" lang="en-US" sz="4400">
                <a:solidFill>
                  <a:srgbClr val="FFFFFF"/>
                </a:solidFill>
                <a:latin typeface="Calibri"/>
                <a:ea typeface="Calibri"/>
                <a:cs typeface="Calibri"/>
                <a:sym typeface="Calibri"/>
              </a:rPr>
              <a:t>O</a:t>
            </a:r>
            <a:r>
              <a:rPr b="1" i="0" lang="en-US" sz="4400" u="none" cap="none" strike="noStrike">
                <a:solidFill>
                  <a:srgbClr val="FFFFFF"/>
                </a:solidFill>
                <a:latin typeface="Calibri"/>
                <a:ea typeface="Calibri"/>
                <a:cs typeface="Calibri"/>
                <a:sym typeface="Calibri"/>
              </a:rPr>
              <a:t>u</a:t>
            </a:r>
            <a:r>
              <a:rPr b="1" lang="en-US" sz="4400">
                <a:solidFill>
                  <a:srgbClr val="FFFFFF"/>
                </a:solidFill>
                <a:latin typeface="Calibri"/>
                <a:ea typeface="Calibri"/>
                <a:cs typeface="Calibri"/>
                <a:sym typeface="Calibri"/>
              </a:rPr>
              <a:t>t!</a:t>
            </a:r>
            <a:endParaRPr b="1" i="0" sz="4400" u="none" cap="none" strike="noStrike">
              <a:solidFill>
                <a:srgbClr val="FFFFFF"/>
              </a:solidFill>
              <a:latin typeface="Calibri"/>
              <a:ea typeface="Calibri"/>
              <a:cs typeface="Calibri"/>
              <a:sym typeface="Calibri"/>
            </a:endParaRPr>
          </a:p>
        </p:txBody>
      </p:sp>
      <p:sp>
        <p:nvSpPr>
          <p:cNvPr id="228" name="Google Shape;228;p10"/>
          <p:cNvSpPr txBox="1"/>
          <p:nvPr/>
        </p:nvSpPr>
        <p:spPr>
          <a:xfrm>
            <a:off x="6218250" y="4811300"/>
            <a:ext cx="2848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NASA/Aubrey Gemignani</a:t>
            </a:r>
            <a:endParaRPr sz="1200">
              <a:solidFill>
                <a:schemeClr val="lt1"/>
              </a:solidFill>
              <a:latin typeface="Calibri"/>
              <a:ea typeface="Calibri"/>
              <a:cs typeface="Calibri"/>
              <a:sym typeface="Calibri"/>
            </a:endParaRPr>
          </a:p>
        </p:txBody>
      </p:sp>
      <p:pic>
        <p:nvPicPr>
          <p:cNvPr descr="The August 21, 2017 Total Solar Eclipse as seen above Madras, OR; image captures various points from start to finish of the total solar eclipse, showing the Moon as it begins to partially eclipses the Sun, as it covers the Sun completely (totality), and then as the Moon moves away and partially eclipses the Sun again." id="229" name="Google Shape;229;p10"/>
          <p:cNvPicPr preferRelativeResize="0"/>
          <p:nvPr/>
        </p:nvPicPr>
        <p:blipFill>
          <a:blip r:embed="rId3">
            <a:alphaModFix/>
          </a:blip>
          <a:stretch>
            <a:fillRect/>
          </a:stretch>
        </p:blipFill>
        <p:spPr>
          <a:xfrm>
            <a:off x="152400" y="1959975"/>
            <a:ext cx="8839200" cy="17678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1"/>
          <p:cNvSpPr txBox="1"/>
          <p:nvPr>
            <p:ph idx="1" type="body"/>
          </p:nvPr>
        </p:nvSpPr>
        <p:spPr>
          <a:xfrm>
            <a:off x="212275" y="1310551"/>
            <a:ext cx="4918800" cy="3058200"/>
          </a:xfrm>
          <a:prstGeom prst="rect">
            <a:avLst/>
          </a:prstGeom>
          <a:noFill/>
          <a:ln>
            <a:noFill/>
          </a:ln>
        </p:spPr>
        <p:txBody>
          <a:bodyPr anchorCtr="0" anchor="t" bIns="45700" lIns="91425" spcFirstLastPara="1" rIns="91425" wrap="square" tIns="45700">
            <a:normAutofit fontScale="25000" lnSpcReduction="20000"/>
          </a:bodyPr>
          <a:lstStyle/>
          <a:p>
            <a:pPr indent="-342900" lvl="0" marL="342900" rtl="0" algn="l">
              <a:lnSpc>
                <a:spcPct val="100000"/>
              </a:lnSpc>
              <a:spcBef>
                <a:spcPts val="0"/>
              </a:spcBef>
              <a:spcAft>
                <a:spcPts val="0"/>
              </a:spcAft>
              <a:buClr>
                <a:srgbClr val="FFFFFF"/>
              </a:buClr>
              <a:buSzPct val="100000"/>
              <a:buChar char="•"/>
            </a:pPr>
            <a:r>
              <a:rPr lang="en-US" sz="12800">
                <a:solidFill>
                  <a:srgbClr val="FFFFFF"/>
                </a:solidFill>
              </a:rPr>
              <a:t>Safety glasses</a:t>
            </a:r>
            <a:endParaRPr sz="12800">
              <a:solidFill>
                <a:srgbClr val="FFFFFF"/>
              </a:solidFill>
            </a:endParaRPr>
          </a:p>
          <a:p>
            <a:pPr indent="0" lvl="0" marL="457200" rtl="0" algn="l">
              <a:lnSpc>
                <a:spcPct val="100000"/>
              </a:lnSpc>
              <a:spcBef>
                <a:spcPts val="0"/>
              </a:spcBef>
              <a:spcAft>
                <a:spcPts val="0"/>
              </a:spcAft>
              <a:buNone/>
            </a:pPr>
            <a:r>
              <a:t/>
            </a:r>
            <a:endParaRPr sz="12800">
              <a:solidFill>
                <a:srgbClr val="FFFFFF"/>
              </a:solidFill>
            </a:endParaRPr>
          </a:p>
          <a:p>
            <a:pPr indent="-342900" lvl="0" marL="342900" rtl="0" algn="l">
              <a:lnSpc>
                <a:spcPct val="100000"/>
              </a:lnSpc>
              <a:spcBef>
                <a:spcPts val="0"/>
              </a:spcBef>
              <a:spcAft>
                <a:spcPts val="0"/>
              </a:spcAft>
              <a:buClr>
                <a:srgbClr val="FFFFFF"/>
              </a:buClr>
              <a:buSzPct val="100000"/>
              <a:buChar char="•"/>
            </a:pPr>
            <a:r>
              <a:rPr lang="en-US" sz="12800">
                <a:solidFill>
                  <a:srgbClr val="FFFFFF"/>
                </a:solidFill>
              </a:rPr>
              <a:t>Projection of images</a:t>
            </a:r>
            <a:endParaRPr sz="12800"/>
          </a:p>
          <a:p>
            <a:pPr indent="-311150" lvl="1" marL="742950" rtl="0" algn="l">
              <a:lnSpc>
                <a:spcPct val="100000"/>
              </a:lnSpc>
              <a:spcBef>
                <a:spcPts val="560"/>
              </a:spcBef>
              <a:spcAft>
                <a:spcPts val="0"/>
              </a:spcAft>
              <a:buClr>
                <a:srgbClr val="FFFFFF"/>
              </a:buClr>
              <a:buSzPct val="100000"/>
              <a:buChar char="–"/>
            </a:pPr>
            <a:r>
              <a:rPr lang="en-US" sz="12800">
                <a:solidFill>
                  <a:schemeClr val="lt1"/>
                </a:solidFill>
              </a:rPr>
              <a:t>Shadows</a:t>
            </a:r>
            <a:endParaRPr sz="12800">
              <a:solidFill>
                <a:schemeClr val="lt1"/>
              </a:solidFill>
            </a:endParaRPr>
          </a:p>
          <a:p>
            <a:pPr indent="-311150" lvl="1" marL="742950" rtl="0" algn="l">
              <a:lnSpc>
                <a:spcPct val="100000"/>
              </a:lnSpc>
              <a:spcBef>
                <a:spcPts val="560"/>
              </a:spcBef>
              <a:spcAft>
                <a:spcPts val="0"/>
              </a:spcAft>
              <a:buClr>
                <a:srgbClr val="FFFFFF"/>
              </a:buClr>
              <a:buSzPct val="100000"/>
              <a:buChar char="–"/>
            </a:pPr>
            <a:r>
              <a:rPr lang="en-US" sz="12800">
                <a:solidFill>
                  <a:srgbClr val="FFFFFF"/>
                </a:solidFill>
              </a:rPr>
              <a:t>Pinhole projector </a:t>
            </a:r>
            <a:endParaRPr sz="12800">
              <a:solidFill>
                <a:srgbClr val="FFFFFF"/>
              </a:solidFill>
            </a:endParaRPr>
          </a:p>
          <a:p>
            <a:pPr indent="0" lvl="0" marL="914400" rtl="0" algn="l">
              <a:lnSpc>
                <a:spcPct val="100000"/>
              </a:lnSpc>
              <a:spcBef>
                <a:spcPts val="560"/>
              </a:spcBef>
              <a:spcAft>
                <a:spcPts val="0"/>
              </a:spcAft>
              <a:buNone/>
            </a:pPr>
            <a:r>
              <a:rPr lang="en-US" sz="12800"/>
              <a:t>-</a:t>
            </a:r>
            <a:endParaRPr sz="12800"/>
          </a:p>
          <a:p>
            <a:pPr indent="-342900" lvl="0" marL="342900" rtl="0" algn="l">
              <a:lnSpc>
                <a:spcPct val="100000"/>
              </a:lnSpc>
              <a:spcBef>
                <a:spcPts val="640"/>
              </a:spcBef>
              <a:spcAft>
                <a:spcPts val="0"/>
              </a:spcAft>
              <a:buClr>
                <a:srgbClr val="FFFFFF"/>
              </a:buClr>
              <a:buSzPct val="100000"/>
              <a:buChar char="•"/>
            </a:pPr>
            <a:r>
              <a:rPr lang="en-US" sz="12800">
                <a:solidFill>
                  <a:srgbClr val="FFFFFF"/>
                </a:solidFill>
              </a:rPr>
              <a:t>Live streaming the event</a:t>
            </a:r>
            <a:endParaRPr sz="12800"/>
          </a:p>
          <a:p>
            <a:pPr indent="-139700" lvl="0" marL="342900" rtl="0" algn="l">
              <a:lnSpc>
                <a:spcPct val="100000"/>
              </a:lnSpc>
              <a:spcBef>
                <a:spcPts val="640"/>
              </a:spcBef>
              <a:spcAft>
                <a:spcPts val="0"/>
              </a:spcAft>
              <a:buClr>
                <a:schemeClr val="dk1"/>
              </a:buClr>
              <a:buSzPct val="34782"/>
              <a:buNone/>
            </a:pPr>
            <a:r>
              <a:t/>
            </a:r>
            <a:endParaRPr sz="9200"/>
          </a:p>
        </p:txBody>
      </p:sp>
      <p:sp>
        <p:nvSpPr>
          <p:cNvPr id="236" name="Google Shape;236;p11"/>
          <p:cNvSpPr txBox="1"/>
          <p:nvPr>
            <p:ph type="title"/>
          </p:nvPr>
        </p:nvSpPr>
        <p:spPr>
          <a:xfrm>
            <a:off x="322850" y="126100"/>
            <a:ext cx="86883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libri"/>
              <a:buNone/>
            </a:pPr>
            <a:r>
              <a:rPr b="1" lang="en-US">
                <a:solidFill>
                  <a:srgbClr val="FFFFFF"/>
                </a:solidFill>
              </a:rPr>
              <a:t>Safe </a:t>
            </a:r>
            <a:r>
              <a:rPr b="1" lang="en-US">
                <a:solidFill>
                  <a:srgbClr val="FFFFFF"/>
                </a:solidFill>
                <a:extLst>
                  <a:ext uri="http://customooxmlschemas.google.com/">
                    <go:slidesCustomData xmlns:go="http://customooxmlschemas.google.com/" textRoundtripDataId="43"/>
                  </a:ext>
                </a:extLst>
              </a:rPr>
              <a:t>Eclipse</a:t>
            </a:r>
            <a:r>
              <a:rPr b="1" lang="en-US">
                <a:solidFill>
                  <a:srgbClr val="FFFFFF"/>
                </a:solidFill>
              </a:rPr>
              <a:t> Viewing</a:t>
            </a:r>
            <a:endParaRPr b="1">
              <a:solidFill>
                <a:srgbClr val="FFFFFF"/>
              </a:solidFill>
            </a:endParaRPr>
          </a:p>
        </p:txBody>
      </p:sp>
      <p:sp>
        <p:nvSpPr>
          <p:cNvPr id="237" name="Google Shape;237;p11"/>
          <p:cNvSpPr txBox="1"/>
          <p:nvPr/>
        </p:nvSpPr>
        <p:spPr>
          <a:xfrm>
            <a:off x="4271650" y="4811300"/>
            <a:ext cx="47955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Credits: Emily Maletz for the NISE Network and NASA/Aubrey Gemignani</a:t>
            </a:r>
            <a:endParaRPr sz="1200">
              <a:solidFill>
                <a:schemeClr val="lt1"/>
              </a:solidFill>
              <a:latin typeface="Calibri"/>
              <a:ea typeface="Calibri"/>
              <a:cs typeface="Calibri"/>
              <a:sym typeface="Calibri"/>
            </a:endParaRPr>
          </a:p>
        </p:txBody>
      </p:sp>
      <p:pic>
        <p:nvPicPr>
          <p:cNvPr descr="Projected shadow of a partial eclipse into a box, the partially eclipsed Sun is seen on top of a shadow created by an extended hand doing a shadow puppet figure." id="238" name="Google Shape;238;p11"/>
          <p:cNvPicPr preferRelativeResize="0"/>
          <p:nvPr/>
        </p:nvPicPr>
        <p:blipFill>
          <a:blip r:embed="rId3">
            <a:alphaModFix/>
          </a:blip>
          <a:stretch>
            <a:fillRect/>
          </a:stretch>
        </p:blipFill>
        <p:spPr>
          <a:xfrm>
            <a:off x="5205528" y="2571750"/>
            <a:ext cx="2927734" cy="1951075"/>
          </a:xfrm>
          <a:prstGeom prst="rect">
            <a:avLst/>
          </a:prstGeom>
          <a:noFill/>
          <a:ln>
            <a:noFill/>
          </a:ln>
        </p:spPr>
      </p:pic>
      <p:pic>
        <p:nvPicPr>
          <p:cNvPr descr="Toddler putting on eclipse safety glasses" id="239" name="Google Shape;239;p11"/>
          <p:cNvPicPr preferRelativeResize="0"/>
          <p:nvPr/>
        </p:nvPicPr>
        <p:blipFill rotWithShape="1">
          <a:blip r:embed="rId4">
            <a:alphaModFix/>
          </a:blip>
          <a:srcRect b="0" l="15411" r="13073" t="11276"/>
          <a:stretch/>
        </p:blipFill>
        <p:spPr>
          <a:xfrm>
            <a:off x="4402451" y="983500"/>
            <a:ext cx="1737027" cy="1434176"/>
          </a:xfrm>
          <a:prstGeom prst="rect">
            <a:avLst/>
          </a:prstGeom>
          <a:noFill/>
          <a:ln>
            <a:noFill/>
          </a:ln>
        </p:spPr>
      </p:pic>
      <p:pic>
        <p:nvPicPr>
          <p:cNvPr descr="Projection of a partial solar eclipse, projection created by using a colander to project tiny images of the partially covered Sun onto white paper " id="240" name="Google Shape;240;p11"/>
          <p:cNvPicPr preferRelativeResize="0"/>
          <p:nvPr/>
        </p:nvPicPr>
        <p:blipFill rotWithShape="1">
          <a:blip r:embed="rId5">
            <a:alphaModFix/>
          </a:blip>
          <a:srcRect b="39305" l="0" r="40680" t="0"/>
          <a:stretch/>
        </p:blipFill>
        <p:spPr>
          <a:xfrm>
            <a:off x="6291875" y="983500"/>
            <a:ext cx="2106102" cy="1434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Eclipse glasses and sunglasses, sunglasses are not safe to wear to observe a solar eclipse." id="246" name="Google Shape;246;g25d6ef73d60_0_0"/>
          <p:cNvPicPr preferRelativeResize="0"/>
          <p:nvPr/>
        </p:nvPicPr>
        <p:blipFill>
          <a:blip r:embed="rId3">
            <a:alphaModFix/>
          </a:blip>
          <a:stretch>
            <a:fillRect/>
          </a:stretch>
        </p:blipFill>
        <p:spPr>
          <a:xfrm>
            <a:off x="1119188" y="1298663"/>
            <a:ext cx="6905625" cy="2524125"/>
          </a:xfrm>
          <a:prstGeom prst="rect">
            <a:avLst/>
          </a:prstGeom>
          <a:noFill/>
          <a:ln>
            <a:noFill/>
          </a:ln>
        </p:spPr>
      </p:pic>
      <p:sp>
        <p:nvSpPr>
          <p:cNvPr id="247" name="Google Shape;247;g25d6ef73d60_0_0"/>
          <p:cNvSpPr txBox="1"/>
          <p:nvPr>
            <p:ph type="title"/>
          </p:nvPr>
        </p:nvSpPr>
        <p:spPr>
          <a:xfrm>
            <a:off x="2552000" y="280300"/>
            <a:ext cx="8531400" cy="857400"/>
          </a:xfrm>
          <a:prstGeom prst="rect">
            <a:avLst/>
          </a:prstGeom>
          <a:noFill/>
          <a:ln>
            <a:noFill/>
          </a:ln>
        </p:spPr>
        <p:txBody>
          <a:bodyPr anchorCtr="0" anchor="ctr" bIns="45700" lIns="91425" spcFirstLastPara="1" rIns="91425" wrap="square" tIns="45700">
            <a:noAutofit/>
          </a:bodyPr>
          <a:lstStyle/>
          <a:p>
            <a:pPr indent="0" lvl="0" marL="0" rtl="0" algn="l">
              <a:lnSpc>
                <a:spcPct val="110000"/>
              </a:lnSpc>
              <a:spcBef>
                <a:spcPts val="1500"/>
              </a:spcBef>
              <a:spcAft>
                <a:spcPts val="0"/>
              </a:spcAft>
              <a:buClr>
                <a:schemeClr val="dk1"/>
              </a:buClr>
              <a:buSzPts val="1100"/>
              <a:buFont typeface="Arial"/>
              <a:buNone/>
            </a:pPr>
            <a:r>
              <a:t/>
            </a:r>
            <a:endParaRPr b="1" sz="1800">
              <a:solidFill>
                <a:srgbClr val="333333"/>
              </a:solidFill>
              <a:highlight>
                <a:srgbClr val="FFFFFF"/>
              </a:highlight>
              <a:latin typeface="Arial"/>
              <a:ea typeface="Arial"/>
              <a:cs typeface="Arial"/>
              <a:sym typeface="Arial"/>
            </a:endParaRPr>
          </a:p>
          <a:p>
            <a:pPr indent="0" lvl="0" marL="0" rtl="0" algn="ctr">
              <a:spcBef>
                <a:spcPts val="800"/>
              </a:spcBef>
              <a:spcAft>
                <a:spcPts val="0"/>
              </a:spcAft>
              <a:buClr>
                <a:schemeClr val="lt1"/>
              </a:buClr>
              <a:buSzPts val="3200"/>
              <a:buFont typeface="Arial"/>
              <a:buNone/>
            </a:pPr>
            <a:r>
              <a:t/>
            </a:r>
            <a:endParaRPr b="1" sz="3900">
              <a:solidFill>
                <a:schemeClr val="lt1"/>
              </a:solidFill>
            </a:endParaRPr>
          </a:p>
        </p:txBody>
      </p:sp>
      <p:sp>
        <p:nvSpPr>
          <p:cNvPr id="248" name="Google Shape;248;g25d6ef73d60_0_0"/>
          <p:cNvSpPr txBox="1"/>
          <p:nvPr>
            <p:ph idx="1" type="body"/>
          </p:nvPr>
        </p:nvSpPr>
        <p:spPr>
          <a:xfrm>
            <a:off x="247850" y="4264050"/>
            <a:ext cx="8688300" cy="676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640"/>
              </a:spcBef>
              <a:spcAft>
                <a:spcPts val="0"/>
              </a:spcAft>
              <a:buClr>
                <a:schemeClr val="dk1"/>
              </a:buClr>
              <a:buSzPts val="3200"/>
              <a:buNone/>
            </a:pPr>
            <a:r>
              <a:rPr b="1" lang="en-US" sz="2300">
                <a:solidFill>
                  <a:srgbClr val="FFFFFF"/>
                </a:solidFill>
              </a:rPr>
              <a:t>Always use proper safety equipment to observe the Sun at any time!</a:t>
            </a:r>
            <a:endParaRPr b="1" sz="2300">
              <a:solidFill>
                <a:srgbClr val="FFFFFF"/>
              </a:solidFill>
            </a:endParaRPr>
          </a:p>
          <a:p>
            <a:pPr indent="0" lvl="0" marL="0" rtl="0" algn="l">
              <a:lnSpc>
                <a:spcPct val="100000"/>
              </a:lnSpc>
              <a:spcBef>
                <a:spcPts val="640"/>
              </a:spcBef>
              <a:spcAft>
                <a:spcPts val="0"/>
              </a:spcAft>
              <a:buClr>
                <a:schemeClr val="dk1"/>
              </a:buClr>
              <a:buSzPts val="3200"/>
              <a:buNone/>
            </a:pPr>
            <a:r>
              <a:t/>
            </a:r>
            <a:endParaRPr>
              <a:solidFill>
                <a:srgbClr val="FFFFFF"/>
              </a:solidFill>
            </a:endParaRPr>
          </a:p>
        </p:txBody>
      </p:sp>
      <p:sp>
        <p:nvSpPr>
          <p:cNvPr id="249" name="Google Shape;249;g25d6ef73d60_0_0"/>
          <p:cNvSpPr txBox="1"/>
          <p:nvPr>
            <p:ph type="title"/>
          </p:nvPr>
        </p:nvSpPr>
        <p:spPr>
          <a:xfrm>
            <a:off x="227863" y="280300"/>
            <a:ext cx="86883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libri"/>
              <a:buNone/>
            </a:pPr>
            <a:r>
              <a:rPr b="1" lang="en-US">
                <a:solidFill>
                  <a:srgbClr val="FFFFFF"/>
                </a:solidFill>
              </a:rPr>
              <a:t>Safe Eclipse </a:t>
            </a:r>
            <a:r>
              <a:rPr b="1" lang="en-US">
                <a:solidFill>
                  <a:srgbClr val="FFFFFF"/>
                </a:solidFill>
              </a:rPr>
              <a:t>Viewing: Safety Glasses</a:t>
            </a:r>
            <a:endParaRPr b="1">
              <a:solidFill>
                <a:srgbClr val="FFFFFF"/>
              </a:solidFill>
            </a:endParaRPr>
          </a:p>
        </p:txBody>
      </p:sp>
      <p:sp>
        <p:nvSpPr>
          <p:cNvPr id="250" name="Google Shape;250;g25d6ef73d60_0_0"/>
          <p:cNvSpPr txBox="1"/>
          <p:nvPr/>
        </p:nvSpPr>
        <p:spPr>
          <a:xfrm>
            <a:off x="6218250" y="4811300"/>
            <a:ext cx="2848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NASA</a:t>
            </a:r>
            <a:endParaRPr sz="12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2"/>
          <p:cNvSpPr txBox="1"/>
          <p:nvPr/>
        </p:nvSpPr>
        <p:spPr>
          <a:xfrm>
            <a:off x="6218250" y="4811300"/>
            <a:ext cx="2848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Emily Maletz for the NISE Network</a:t>
            </a:r>
            <a:endParaRPr sz="1200">
              <a:solidFill>
                <a:schemeClr val="lt1"/>
              </a:solidFill>
              <a:latin typeface="Calibri"/>
              <a:ea typeface="Calibri"/>
              <a:cs typeface="Calibri"/>
              <a:sym typeface="Calibri"/>
            </a:endParaRPr>
          </a:p>
        </p:txBody>
      </p:sp>
      <p:sp>
        <p:nvSpPr>
          <p:cNvPr id="257" name="Google Shape;257;p12"/>
          <p:cNvSpPr txBox="1"/>
          <p:nvPr>
            <p:ph type="title"/>
          </p:nvPr>
        </p:nvSpPr>
        <p:spPr>
          <a:xfrm>
            <a:off x="322850" y="126100"/>
            <a:ext cx="86883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libri"/>
              <a:buNone/>
            </a:pPr>
            <a:r>
              <a:rPr b="1" lang="en-US">
                <a:solidFill>
                  <a:srgbClr val="FFFFFF"/>
                </a:solidFill>
              </a:rPr>
              <a:t>Safe Eclipse Viewing: </a:t>
            </a:r>
            <a:r>
              <a:rPr b="1" lang="en-US">
                <a:solidFill>
                  <a:srgbClr val="FFFFFF"/>
                </a:solidFill>
                <a:extLst>
                  <a:ext uri="http://customooxmlschemas.google.com/">
                    <go:slidesCustomData xmlns:go="http://customooxmlschemas.google.com/" textRoundtripDataId="54"/>
                  </a:ext>
                </a:extLst>
              </a:rPr>
              <a:t>Shadows</a:t>
            </a:r>
            <a:endParaRPr b="1">
              <a:solidFill>
                <a:srgbClr val="FFFFFF"/>
              </a:solidFill>
            </a:endParaRPr>
          </a:p>
        </p:txBody>
      </p:sp>
      <p:pic>
        <p:nvPicPr>
          <p:cNvPr descr="Young participant is tracing the image of the partially eclipsed Sun on white paper, projection created by a colander." id="258" name="Google Shape;258;p12"/>
          <p:cNvPicPr preferRelativeResize="0"/>
          <p:nvPr/>
        </p:nvPicPr>
        <p:blipFill rotWithShape="1">
          <a:blip r:embed="rId3">
            <a:alphaModFix/>
          </a:blip>
          <a:srcRect b="0" l="1845" r="0" t="0"/>
          <a:stretch/>
        </p:blipFill>
        <p:spPr>
          <a:xfrm>
            <a:off x="1635225" y="1022963"/>
            <a:ext cx="5528873" cy="37488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descr="The Solar Dynamics Observatory (SDO) observed its first lunar transit when the new Moon passed directly between the spacecraft (in its geosynchronous orbit) and the Sun. With SDO watching the Sun in a wavelength of extreme ultraviolet light, the dark Moon created a partial eclipse of the Sun." id="97" name="Google Shape;97;p2"/>
          <p:cNvPicPr preferRelativeResize="0"/>
          <p:nvPr/>
        </p:nvPicPr>
        <p:blipFill>
          <a:blip r:embed="rId3">
            <a:alphaModFix/>
          </a:blip>
          <a:stretch>
            <a:fillRect/>
          </a:stretch>
        </p:blipFill>
        <p:spPr>
          <a:xfrm>
            <a:off x="4970500" y="932875"/>
            <a:ext cx="4003600" cy="4003600"/>
          </a:xfrm>
          <a:prstGeom prst="rect">
            <a:avLst/>
          </a:prstGeom>
          <a:noFill/>
          <a:ln>
            <a:noFill/>
          </a:ln>
        </p:spPr>
      </p:pic>
      <p:sp>
        <p:nvSpPr>
          <p:cNvPr id="98" name="Google Shape;98;p2"/>
          <p:cNvSpPr txBox="1"/>
          <p:nvPr>
            <p:ph type="title"/>
          </p:nvPr>
        </p:nvSpPr>
        <p:spPr>
          <a:xfrm>
            <a:off x="333064" y="217034"/>
            <a:ext cx="6928200" cy="857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4400"/>
              <a:buFont typeface="Calibri"/>
              <a:buNone/>
            </a:pPr>
            <a:r>
              <a:rPr b="1" lang="en-US">
                <a:solidFill>
                  <a:srgbClr val="FFFFFF"/>
                </a:solidFill>
              </a:rPr>
              <a:t>Presentation Overview</a:t>
            </a:r>
            <a:endParaRPr b="1">
              <a:solidFill>
                <a:srgbClr val="FFFFFF"/>
              </a:solidFill>
            </a:endParaRPr>
          </a:p>
        </p:txBody>
      </p:sp>
      <p:sp>
        <p:nvSpPr>
          <p:cNvPr id="99" name="Google Shape;99;p2"/>
          <p:cNvSpPr txBox="1"/>
          <p:nvPr>
            <p:ph idx="1" type="body"/>
          </p:nvPr>
        </p:nvSpPr>
        <p:spPr>
          <a:xfrm>
            <a:off x="333075" y="1240250"/>
            <a:ext cx="4801800" cy="31293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rgbClr val="FFFFFF"/>
              </a:buClr>
              <a:buSzPts val="3200"/>
              <a:buChar char="•"/>
            </a:pPr>
            <a:r>
              <a:rPr lang="en-US">
                <a:solidFill>
                  <a:srgbClr val="FFFFFF"/>
                </a:solidFill>
              </a:rPr>
              <a:t>What are solar eclipses</a:t>
            </a:r>
            <a:endParaRPr>
              <a:solidFill>
                <a:srgbClr val="FFFFFF"/>
              </a:solidFill>
            </a:endParaRPr>
          </a:p>
          <a:p>
            <a:pPr indent="-342900" lvl="0" marL="342900" rtl="0" algn="l">
              <a:lnSpc>
                <a:spcPct val="100000"/>
              </a:lnSpc>
              <a:spcBef>
                <a:spcPts val="640"/>
              </a:spcBef>
              <a:spcAft>
                <a:spcPts val="0"/>
              </a:spcAft>
              <a:buClr>
                <a:srgbClr val="FFFFFF"/>
              </a:buClr>
              <a:buSzPts val="3200"/>
              <a:buChar char="•"/>
            </a:pPr>
            <a:r>
              <a:rPr lang="en-US">
                <a:solidFill>
                  <a:srgbClr val="FFFFFF"/>
                </a:solidFill>
              </a:rPr>
              <a:t>How to enjoy a solar eclipse safely</a:t>
            </a:r>
            <a:endParaRPr/>
          </a:p>
          <a:p>
            <a:pPr indent="-342900" lvl="0" marL="342900" rtl="0" algn="l">
              <a:lnSpc>
                <a:spcPct val="100000"/>
              </a:lnSpc>
              <a:spcBef>
                <a:spcPts val="640"/>
              </a:spcBef>
              <a:spcAft>
                <a:spcPts val="0"/>
              </a:spcAft>
              <a:buClr>
                <a:srgbClr val="FFFFFF"/>
              </a:buClr>
              <a:buSzPts val="3200"/>
              <a:buChar char="•"/>
            </a:pPr>
            <a:r>
              <a:rPr lang="en-US">
                <a:solidFill>
                  <a:srgbClr val="FFFFFF"/>
                </a:solidFill>
              </a:rPr>
              <a:t>Solar eclipse resources for everyone</a:t>
            </a:r>
            <a:endParaRPr/>
          </a:p>
        </p:txBody>
      </p:sp>
      <p:sp>
        <p:nvSpPr>
          <p:cNvPr id="100" name="Google Shape;100;p2"/>
          <p:cNvSpPr txBox="1"/>
          <p:nvPr/>
        </p:nvSpPr>
        <p:spPr>
          <a:xfrm>
            <a:off x="6218250" y="4811300"/>
            <a:ext cx="2848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NASA Goddard</a:t>
            </a:r>
            <a:endParaRPr sz="12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23811f8aa8d_2_0"/>
          <p:cNvSpPr txBox="1"/>
          <p:nvPr/>
        </p:nvSpPr>
        <p:spPr>
          <a:xfrm>
            <a:off x="6218250" y="4811300"/>
            <a:ext cx="2848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NASA/Mary Pat Hrybyk-Keith</a:t>
            </a:r>
            <a:endParaRPr sz="1200">
              <a:solidFill>
                <a:schemeClr val="lt1"/>
              </a:solidFill>
              <a:latin typeface="Calibri"/>
              <a:ea typeface="Calibri"/>
              <a:cs typeface="Calibri"/>
              <a:sym typeface="Calibri"/>
            </a:endParaRPr>
          </a:p>
        </p:txBody>
      </p:sp>
      <p:sp>
        <p:nvSpPr>
          <p:cNvPr id="265" name="Google Shape;265;g23811f8aa8d_2_0"/>
          <p:cNvSpPr txBox="1"/>
          <p:nvPr>
            <p:ph type="title"/>
          </p:nvPr>
        </p:nvSpPr>
        <p:spPr>
          <a:xfrm>
            <a:off x="322850" y="126100"/>
            <a:ext cx="86883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libri"/>
              <a:buNone/>
            </a:pPr>
            <a:r>
              <a:rPr b="1" lang="en-US">
                <a:solidFill>
                  <a:srgbClr val="FFFFFF"/>
                </a:solidFill>
              </a:rPr>
              <a:t>Safe Eclipse Viewing: Pinhole Viewer</a:t>
            </a:r>
            <a:endParaRPr b="1">
              <a:solidFill>
                <a:srgbClr val="FFFFFF"/>
              </a:solidFill>
            </a:endParaRPr>
          </a:p>
        </p:txBody>
      </p:sp>
      <p:pic>
        <p:nvPicPr>
          <p:cNvPr descr="Two individuals at the Rehoboth Beach boardwalk in Delaware view the August 21, 2017 solar eclipse, one with eclipse safety glasses and the other with a pinhole viewer made from a cardboard shoebox." id="266" name="Google Shape;266;g23811f8aa8d_2_0"/>
          <p:cNvPicPr preferRelativeResize="0"/>
          <p:nvPr/>
        </p:nvPicPr>
        <p:blipFill>
          <a:blip r:embed="rId3">
            <a:alphaModFix/>
          </a:blip>
          <a:stretch>
            <a:fillRect/>
          </a:stretch>
        </p:blipFill>
        <p:spPr>
          <a:xfrm>
            <a:off x="1238250" y="983500"/>
            <a:ext cx="2887636" cy="3855201"/>
          </a:xfrm>
          <a:prstGeom prst="rect">
            <a:avLst/>
          </a:prstGeom>
          <a:noFill/>
          <a:ln>
            <a:noFill/>
          </a:ln>
        </p:spPr>
      </p:pic>
      <p:pic>
        <p:nvPicPr>
          <p:cNvPr descr="Man views the solar eclipse through his handmade cereal box pinhole projector." id="267" name="Google Shape;267;g23811f8aa8d_2_0"/>
          <p:cNvPicPr preferRelativeResize="0"/>
          <p:nvPr/>
        </p:nvPicPr>
        <p:blipFill>
          <a:blip r:embed="rId4">
            <a:alphaModFix/>
          </a:blip>
          <a:stretch>
            <a:fillRect/>
          </a:stretch>
        </p:blipFill>
        <p:spPr>
          <a:xfrm>
            <a:off x="4964085" y="983500"/>
            <a:ext cx="2814214" cy="38552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23811f8aa8d_1_16"/>
          <p:cNvSpPr txBox="1"/>
          <p:nvPr>
            <p:ph type="title"/>
          </p:nvPr>
        </p:nvSpPr>
        <p:spPr>
          <a:xfrm>
            <a:off x="2137800" y="3247712"/>
            <a:ext cx="4868400" cy="1350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500"/>
              <a:buFont typeface="Arial"/>
              <a:buNone/>
            </a:pPr>
            <a:r>
              <a:rPr b="1" lang="en-US" sz="3200">
                <a:solidFill>
                  <a:schemeClr val="lt1"/>
                </a:solidFill>
              </a:rPr>
              <a:t>Find the app and livestream info at </a:t>
            </a:r>
            <a:r>
              <a:rPr b="1" lang="en-US" sz="3200" u="sng">
                <a:solidFill>
                  <a:schemeClr val="lt1"/>
                </a:solidFill>
                <a:hlinkClick r:id="rId3">
                  <a:extLst>
                    <a:ext uri="{A12FA001-AC4F-418D-AE19-62706E023703}">
                      <ahyp:hlinkClr val="tx"/>
                    </a:ext>
                  </a:extLst>
                </a:hlinkClick>
              </a:rPr>
              <a:t>exploratorium.edu/eclipse</a:t>
            </a:r>
            <a:endParaRPr sz="3200">
              <a:solidFill>
                <a:schemeClr val="lt1"/>
              </a:solidFill>
            </a:endParaRPr>
          </a:p>
        </p:txBody>
      </p:sp>
      <p:pic>
        <p:nvPicPr>
          <p:cNvPr descr="Exploratorium logo with added Solar Eclipse project branding." id="274" name="Google Shape;274;g23811f8aa8d_1_16"/>
          <p:cNvPicPr preferRelativeResize="0"/>
          <p:nvPr/>
        </p:nvPicPr>
        <p:blipFill rotWithShape="1">
          <a:blip r:embed="rId4">
            <a:alphaModFix/>
          </a:blip>
          <a:srcRect b="0" l="0" r="0" t="0"/>
          <a:stretch/>
        </p:blipFill>
        <p:spPr>
          <a:xfrm>
            <a:off x="1209075" y="1469270"/>
            <a:ext cx="6915859" cy="1824525"/>
          </a:xfrm>
          <a:prstGeom prst="rect">
            <a:avLst/>
          </a:prstGeom>
          <a:noFill/>
          <a:ln>
            <a:noFill/>
          </a:ln>
        </p:spPr>
      </p:pic>
      <p:sp>
        <p:nvSpPr>
          <p:cNvPr id="275" name="Google Shape;275;g23811f8aa8d_1_16"/>
          <p:cNvSpPr txBox="1"/>
          <p:nvPr>
            <p:ph type="title"/>
          </p:nvPr>
        </p:nvSpPr>
        <p:spPr>
          <a:xfrm>
            <a:off x="322850" y="126100"/>
            <a:ext cx="86883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libri"/>
              <a:buNone/>
            </a:pPr>
            <a:r>
              <a:rPr b="1" lang="en-US">
                <a:solidFill>
                  <a:srgbClr val="FFFFFF"/>
                </a:solidFill>
              </a:rPr>
              <a:t>Safe Eclipse Viewing: Live Streaming</a:t>
            </a:r>
            <a:endParaRPr b="1">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23811f8aa8d_2_63"/>
          <p:cNvSpPr txBox="1"/>
          <p:nvPr>
            <p:ph type="title"/>
          </p:nvPr>
        </p:nvSpPr>
        <p:spPr>
          <a:xfrm>
            <a:off x="71400" y="139300"/>
            <a:ext cx="90012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4400"/>
              <a:buFont typeface="Calibri"/>
              <a:buNone/>
            </a:pPr>
            <a:r>
              <a:rPr b="1" lang="en-US">
                <a:solidFill>
                  <a:srgbClr val="FFFFFF"/>
                </a:solidFill>
              </a:rPr>
              <a:t>Resources: Citizen </a:t>
            </a:r>
            <a:r>
              <a:rPr b="1" lang="en-US">
                <a:solidFill>
                  <a:srgbClr val="FFFFFF"/>
                </a:solidFill>
                <a:extLst>
                  <a:ext uri="http://customooxmlschemas.google.com/">
                    <go:slidesCustomData xmlns:go="http://customooxmlschemas.google.com/" textRoundtripDataId="58"/>
                  </a:ext>
                </a:extLst>
              </a:rPr>
              <a:t>Science</a:t>
            </a:r>
            <a:r>
              <a:rPr b="1" lang="en-US">
                <a:solidFill>
                  <a:srgbClr val="FFFFFF"/>
                </a:solidFill>
              </a:rPr>
              <a:t> Projects</a:t>
            </a:r>
            <a:endParaRPr b="1">
              <a:solidFill>
                <a:srgbClr val="FFFFFF"/>
              </a:solidFill>
            </a:endParaRPr>
          </a:p>
        </p:txBody>
      </p:sp>
      <p:sp>
        <p:nvSpPr>
          <p:cNvPr id="282" name="Google Shape;282;g23811f8aa8d_2_63"/>
          <p:cNvSpPr txBox="1"/>
          <p:nvPr/>
        </p:nvSpPr>
        <p:spPr>
          <a:xfrm>
            <a:off x="142800" y="4001900"/>
            <a:ext cx="8858400" cy="677100"/>
          </a:xfrm>
          <a:prstGeom prst="rect">
            <a:avLst/>
          </a:prstGeom>
          <a:noFill/>
          <a:ln>
            <a:noFill/>
          </a:ln>
        </p:spPr>
        <p:txBody>
          <a:bodyPr anchorCtr="0" anchor="t" bIns="91425" lIns="91425" spcFirstLastPara="1" rIns="91425" wrap="square" tIns="91425">
            <a:spAutoFit/>
          </a:bodyPr>
          <a:lstStyle/>
          <a:p>
            <a:pPr indent="0" lvl="0" marL="0" rtl="0" algn="ctr">
              <a:spcBef>
                <a:spcPts val="360"/>
              </a:spcBef>
              <a:spcAft>
                <a:spcPts val="0"/>
              </a:spcAft>
              <a:buNone/>
            </a:pPr>
            <a:r>
              <a:rPr b="1" lang="en-US" sz="3200">
                <a:solidFill>
                  <a:schemeClr val="lt1"/>
                </a:solidFill>
                <a:latin typeface="Calibri"/>
                <a:ea typeface="Calibri"/>
                <a:cs typeface="Calibri"/>
                <a:sym typeface="Calibri"/>
              </a:rPr>
              <a:t>Find more info at </a:t>
            </a:r>
            <a:r>
              <a:rPr b="1" lang="en-US" sz="3200">
                <a:solidFill>
                  <a:schemeClr val="lt1"/>
                </a:solidFill>
                <a:uFill>
                  <a:noFill/>
                </a:uFill>
                <a:latin typeface="Calibri"/>
                <a:ea typeface="Calibri"/>
                <a:cs typeface="Calibri"/>
                <a:sym typeface="Calibri"/>
                <a:hlinkClick r:id="rId3">
                  <a:extLst>
                    <a:ext uri="{A12FA001-AC4F-418D-AE19-62706E023703}">
                      <ahyp:hlinkClr val="tx"/>
                    </a:ext>
                  </a:extLst>
                </a:hlinkClick>
              </a:rPr>
              <a:t>EclipseSoundscapes.org</a:t>
            </a:r>
            <a:endParaRPr sz="3200">
              <a:solidFill>
                <a:schemeClr val="lt1"/>
              </a:solidFill>
              <a:latin typeface="Calibri"/>
              <a:ea typeface="Calibri"/>
              <a:cs typeface="Calibri"/>
              <a:sym typeface="Calibri"/>
            </a:endParaRPr>
          </a:p>
        </p:txBody>
      </p:sp>
      <p:sp>
        <p:nvSpPr>
          <p:cNvPr id="283" name="Google Shape;283;g23811f8aa8d_2_63"/>
          <p:cNvSpPr/>
          <p:nvPr/>
        </p:nvSpPr>
        <p:spPr>
          <a:xfrm>
            <a:off x="5766925" y="1504425"/>
            <a:ext cx="2370300" cy="1780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FFFF"/>
              </a:highlight>
            </a:endParaRPr>
          </a:p>
        </p:txBody>
      </p:sp>
      <p:pic>
        <p:nvPicPr>
          <p:cNvPr descr="Eclipse Soundscapes logo, grasshopper on plant stem with the text Eclipse Soundscapes." id="284" name="Google Shape;284;g23811f8aa8d_2_63"/>
          <p:cNvPicPr preferRelativeResize="0"/>
          <p:nvPr/>
        </p:nvPicPr>
        <p:blipFill rotWithShape="1">
          <a:blip r:embed="rId4">
            <a:alphaModFix/>
          </a:blip>
          <a:srcRect b="0" l="0" r="0" t="0"/>
          <a:stretch/>
        </p:blipFill>
        <p:spPr>
          <a:xfrm>
            <a:off x="6004300" y="1504425"/>
            <a:ext cx="1895552" cy="1616099"/>
          </a:xfrm>
          <a:prstGeom prst="rect">
            <a:avLst/>
          </a:prstGeom>
          <a:noFill/>
          <a:ln>
            <a:noFill/>
          </a:ln>
        </p:spPr>
      </p:pic>
      <p:sp>
        <p:nvSpPr>
          <p:cNvPr id="285" name="Google Shape;285;g23811f8aa8d_2_63"/>
          <p:cNvSpPr txBox="1"/>
          <p:nvPr/>
        </p:nvSpPr>
        <p:spPr>
          <a:xfrm>
            <a:off x="666375" y="1365225"/>
            <a:ext cx="49899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900">
                <a:solidFill>
                  <a:schemeClr val="lt1"/>
                </a:solidFill>
                <a:latin typeface="Calibri"/>
                <a:ea typeface="Calibri"/>
                <a:cs typeface="Calibri"/>
                <a:sym typeface="Calibri"/>
              </a:rPr>
              <a:t>Eclipse Soundscapes</a:t>
            </a:r>
            <a:endParaRPr b="1" sz="2900">
              <a:solidFill>
                <a:schemeClr val="lt1"/>
              </a:solidFill>
              <a:latin typeface="Calibri"/>
              <a:ea typeface="Calibri"/>
              <a:cs typeface="Calibri"/>
              <a:sym typeface="Calibri"/>
            </a:endParaRPr>
          </a:p>
          <a:p>
            <a:pPr indent="0" lvl="0" marL="0" rtl="0" algn="l">
              <a:spcBef>
                <a:spcPts val="0"/>
              </a:spcBef>
              <a:spcAft>
                <a:spcPts val="0"/>
              </a:spcAft>
              <a:buNone/>
            </a:pPr>
            <a:r>
              <a:rPr lang="en-US" sz="2800">
                <a:solidFill>
                  <a:schemeClr val="lt1"/>
                </a:solidFill>
                <a:latin typeface="Calibri"/>
                <a:ea typeface="Calibri"/>
                <a:cs typeface="Calibri"/>
                <a:sym typeface="Calibri"/>
              </a:rPr>
              <a:t>What are the effects of a solar eclipse on animals, insects, and other living creatures on Earth?</a:t>
            </a:r>
            <a:endParaRPr sz="2800">
              <a:solidFill>
                <a:schemeClr val="lt1"/>
              </a:solidFill>
              <a:latin typeface="Calibri"/>
              <a:ea typeface="Calibri"/>
              <a:cs typeface="Calibri"/>
              <a:sym typeface="Calibri"/>
            </a:endParaRPr>
          </a:p>
          <a:p>
            <a:pPr indent="0" lvl="0" marL="0" rtl="0" algn="l">
              <a:spcBef>
                <a:spcPts val="0"/>
              </a:spcBef>
              <a:spcAft>
                <a:spcPts val="0"/>
              </a:spcAft>
              <a:buNone/>
            </a:pPr>
            <a:r>
              <a:t/>
            </a:r>
            <a:endParaRPr sz="27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25e0d9cbcc1_0_20"/>
          <p:cNvSpPr txBox="1"/>
          <p:nvPr/>
        </p:nvSpPr>
        <p:spPr>
          <a:xfrm>
            <a:off x="4843124" y="3291250"/>
            <a:ext cx="4470900" cy="5541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sz="2400">
              <a:solidFill>
                <a:schemeClr val="lt1"/>
              </a:solidFill>
              <a:latin typeface="Calibri"/>
              <a:ea typeface="Calibri"/>
              <a:cs typeface="Calibri"/>
              <a:sym typeface="Calibri"/>
            </a:endParaRPr>
          </a:p>
        </p:txBody>
      </p:sp>
      <p:sp>
        <p:nvSpPr>
          <p:cNvPr id="292" name="Google Shape;292;g25e0d9cbcc1_0_20"/>
          <p:cNvSpPr txBox="1"/>
          <p:nvPr/>
        </p:nvSpPr>
        <p:spPr>
          <a:xfrm>
            <a:off x="0" y="4350575"/>
            <a:ext cx="9144000" cy="1169700"/>
          </a:xfrm>
          <a:prstGeom prst="rect">
            <a:avLst/>
          </a:prstGeom>
          <a:noFill/>
          <a:ln>
            <a:noFill/>
          </a:ln>
        </p:spPr>
        <p:txBody>
          <a:bodyPr anchorCtr="0" anchor="t" bIns="91425" lIns="91425" spcFirstLastPara="1" rIns="91425" wrap="square" tIns="91425">
            <a:spAutoFit/>
          </a:bodyPr>
          <a:lstStyle/>
          <a:p>
            <a:pPr indent="0" lvl="0" marL="0" rtl="0" algn="ctr">
              <a:spcBef>
                <a:spcPts val="360"/>
              </a:spcBef>
              <a:spcAft>
                <a:spcPts val="0"/>
              </a:spcAft>
              <a:buClr>
                <a:schemeClr val="dk1"/>
              </a:buClr>
              <a:buSzPts val="1100"/>
              <a:buFont typeface="Arial"/>
              <a:buNone/>
            </a:pPr>
            <a:r>
              <a:rPr b="1" lang="en-US" sz="3100">
                <a:solidFill>
                  <a:schemeClr val="lt1"/>
                </a:solidFill>
                <a:latin typeface="Calibri"/>
                <a:ea typeface="Calibri"/>
                <a:cs typeface="Calibri"/>
                <a:sym typeface="Calibri"/>
              </a:rPr>
              <a:t>Find the app &amp; info at </a:t>
            </a:r>
            <a:r>
              <a:rPr b="1" lang="en-US" sz="3100">
                <a:solidFill>
                  <a:schemeClr val="lt1"/>
                </a:solidFill>
                <a:latin typeface="Calibri"/>
                <a:ea typeface="Calibri"/>
                <a:cs typeface="Calibri"/>
                <a:sym typeface="Calibri"/>
              </a:rPr>
              <a:t>observer.globe.gov/eclipse</a:t>
            </a:r>
            <a:endParaRPr b="1" sz="3100">
              <a:solidFill>
                <a:schemeClr val="lt1"/>
              </a:solidFill>
              <a:latin typeface="Calibri"/>
              <a:ea typeface="Calibri"/>
              <a:cs typeface="Calibri"/>
              <a:sym typeface="Calibri"/>
            </a:endParaRPr>
          </a:p>
          <a:p>
            <a:pPr indent="0" lvl="0" marL="0" rtl="0" algn="l">
              <a:spcBef>
                <a:spcPts val="360"/>
              </a:spcBef>
              <a:spcAft>
                <a:spcPts val="0"/>
              </a:spcAft>
              <a:buNone/>
            </a:pPr>
            <a:r>
              <a:t/>
            </a:r>
            <a:endParaRPr b="1" sz="3000">
              <a:solidFill>
                <a:schemeClr val="lt1"/>
              </a:solidFill>
              <a:latin typeface="Calibri"/>
              <a:ea typeface="Calibri"/>
              <a:cs typeface="Calibri"/>
              <a:sym typeface="Calibri"/>
            </a:endParaRPr>
          </a:p>
        </p:txBody>
      </p:sp>
      <p:pic>
        <p:nvPicPr>
          <p:cNvPr descr="Poster for GLOBE Eclipse, with an image of clouds and the Sun's corona during a total eclipse in the sky, above a scene of a town next to a lake and the eclipse reflected in the water. In the foreground an adult and a child are looking at a tablet with a graph of eclipse data showing on it, and pointing at the eclipse in the distance." id="293" name="Google Shape;293;g25e0d9cbcc1_0_20"/>
          <p:cNvPicPr preferRelativeResize="0"/>
          <p:nvPr/>
        </p:nvPicPr>
        <p:blipFill rotWithShape="1">
          <a:blip r:embed="rId3">
            <a:alphaModFix/>
          </a:blip>
          <a:srcRect b="0" l="1088" r="0" t="0"/>
          <a:stretch/>
        </p:blipFill>
        <p:spPr>
          <a:xfrm>
            <a:off x="6367675" y="996700"/>
            <a:ext cx="2292300" cy="3439750"/>
          </a:xfrm>
          <a:prstGeom prst="rect">
            <a:avLst/>
          </a:prstGeom>
          <a:noFill/>
          <a:ln>
            <a:noFill/>
          </a:ln>
        </p:spPr>
      </p:pic>
      <p:sp>
        <p:nvSpPr>
          <p:cNvPr id="294" name="Google Shape;294;g25e0d9cbcc1_0_20"/>
          <p:cNvSpPr txBox="1"/>
          <p:nvPr/>
        </p:nvSpPr>
        <p:spPr>
          <a:xfrm>
            <a:off x="961650" y="1717650"/>
            <a:ext cx="49899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900">
                <a:solidFill>
                  <a:schemeClr val="lt1"/>
                </a:solidFill>
                <a:latin typeface="Calibri"/>
                <a:ea typeface="Calibri"/>
                <a:cs typeface="Calibri"/>
                <a:sym typeface="Calibri"/>
              </a:rPr>
              <a:t>GLOBE Observer</a:t>
            </a:r>
            <a:endParaRPr b="1" sz="2900">
              <a:solidFill>
                <a:schemeClr val="lt1"/>
              </a:solidFill>
              <a:latin typeface="Calibri"/>
              <a:ea typeface="Calibri"/>
              <a:cs typeface="Calibri"/>
              <a:sym typeface="Calibri"/>
            </a:endParaRPr>
          </a:p>
          <a:p>
            <a:pPr indent="0" lvl="0" marL="0" rtl="0" algn="l">
              <a:spcBef>
                <a:spcPts val="0"/>
              </a:spcBef>
              <a:spcAft>
                <a:spcPts val="0"/>
              </a:spcAft>
              <a:buNone/>
            </a:pPr>
            <a:r>
              <a:rPr lang="en-US" sz="2800">
                <a:solidFill>
                  <a:schemeClr val="lt1"/>
                </a:solidFill>
                <a:latin typeface="Calibri"/>
                <a:ea typeface="Calibri"/>
                <a:cs typeface="Calibri"/>
                <a:sym typeface="Calibri"/>
              </a:rPr>
              <a:t>What happens on Earth to temperature, clouds, and wind, when the Sun is blocked by the Moon during an eclipse?</a:t>
            </a:r>
            <a:endParaRPr sz="2800">
              <a:solidFill>
                <a:schemeClr val="lt1"/>
              </a:solidFill>
              <a:latin typeface="Calibri"/>
              <a:ea typeface="Calibri"/>
              <a:cs typeface="Calibri"/>
              <a:sym typeface="Calibri"/>
            </a:endParaRPr>
          </a:p>
          <a:p>
            <a:pPr indent="0" lvl="0" marL="0" rtl="0" algn="l">
              <a:spcBef>
                <a:spcPts val="0"/>
              </a:spcBef>
              <a:spcAft>
                <a:spcPts val="0"/>
              </a:spcAft>
              <a:buNone/>
            </a:pPr>
            <a:r>
              <a:t/>
            </a:r>
            <a:endParaRPr sz="2700">
              <a:solidFill>
                <a:schemeClr val="lt1"/>
              </a:solidFill>
              <a:latin typeface="Calibri"/>
              <a:ea typeface="Calibri"/>
              <a:cs typeface="Calibri"/>
              <a:sym typeface="Calibri"/>
            </a:endParaRPr>
          </a:p>
        </p:txBody>
      </p:sp>
      <p:pic>
        <p:nvPicPr>
          <p:cNvPr descr="A picture containing text, clipart&#10;&#10;Description automatically generated" id="295" name="Google Shape;295;g25e0d9cbcc1_0_20"/>
          <p:cNvPicPr preferRelativeResize="0"/>
          <p:nvPr/>
        </p:nvPicPr>
        <p:blipFill rotWithShape="1">
          <a:blip r:embed="rId4">
            <a:alphaModFix/>
          </a:blip>
          <a:srcRect b="0" l="0" r="0" t="0"/>
          <a:stretch/>
        </p:blipFill>
        <p:spPr>
          <a:xfrm>
            <a:off x="513976" y="1072899"/>
            <a:ext cx="2088500" cy="644750"/>
          </a:xfrm>
          <a:prstGeom prst="rect">
            <a:avLst/>
          </a:prstGeom>
          <a:noFill/>
          <a:ln>
            <a:noFill/>
          </a:ln>
        </p:spPr>
      </p:pic>
      <p:sp>
        <p:nvSpPr>
          <p:cNvPr id="296" name="Google Shape;296;g25e0d9cbcc1_0_20"/>
          <p:cNvSpPr txBox="1"/>
          <p:nvPr>
            <p:ph type="title"/>
          </p:nvPr>
        </p:nvSpPr>
        <p:spPr>
          <a:xfrm>
            <a:off x="71400" y="139300"/>
            <a:ext cx="90012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4400"/>
              <a:buFont typeface="Calibri"/>
              <a:buNone/>
            </a:pPr>
            <a:r>
              <a:rPr b="1" lang="en-US">
                <a:solidFill>
                  <a:srgbClr val="FFFFFF"/>
                </a:solidFill>
              </a:rPr>
              <a:t>Resources: </a:t>
            </a:r>
            <a:r>
              <a:rPr b="1" lang="en-US">
                <a:solidFill>
                  <a:srgbClr val="FFFFFF"/>
                </a:solidFill>
              </a:rPr>
              <a:t>Citizen </a:t>
            </a:r>
            <a:r>
              <a:rPr b="1" lang="en-US">
                <a:solidFill>
                  <a:srgbClr val="FFFFFF"/>
                </a:solidFill>
                <a:extLst>
                  <a:ext uri="http://customooxmlschemas.google.com/">
                    <go:slidesCustomData xmlns:go="http://customooxmlschemas.google.com/" textRoundtripDataId="59"/>
                  </a:ext>
                </a:extLst>
              </a:rPr>
              <a:t>Science</a:t>
            </a:r>
            <a:r>
              <a:rPr b="1" lang="en-US">
                <a:solidFill>
                  <a:srgbClr val="FFFFFF"/>
                </a:solidFill>
              </a:rPr>
              <a:t> Projects</a:t>
            </a:r>
            <a:endParaRPr b="1">
              <a:solidFill>
                <a:srgbClr val="FFFFFF"/>
              </a:solidFill>
            </a:endParaRPr>
          </a:p>
        </p:txBody>
      </p:sp>
      <p:sp>
        <p:nvSpPr>
          <p:cNvPr id="297" name="Google Shape;297;g25e0d9cbcc1_0_20"/>
          <p:cNvSpPr txBox="1"/>
          <p:nvPr/>
        </p:nvSpPr>
        <p:spPr>
          <a:xfrm>
            <a:off x="6218250" y="4811300"/>
            <a:ext cx="2848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NASA GLOBE Observer</a:t>
            </a:r>
            <a:endParaRPr sz="12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1"/>
          <p:cNvSpPr txBox="1"/>
          <p:nvPr/>
        </p:nvSpPr>
        <p:spPr>
          <a:xfrm>
            <a:off x="4979975" y="4811300"/>
            <a:ext cx="40872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Science Museum of Minnesota for NISE Network</a:t>
            </a:r>
            <a:endParaRPr>
              <a:solidFill>
                <a:schemeClr val="lt1"/>
              </a:solidFill>
              <a:latin typeface="Calibri"/>
              <a:ea typeface="Calibri"/>
              <a:cs typeface="Calibri"/>
              <a:sym typeface="Calibri"/>
            </a:endParaRPr>
          </a:p>
        </p:txBody>
      </p:sp>
      <p:sp>
        <p:nvSpPr>
          <p:cNvPr id="304" name="Google Shape;304;p21"/>
          <p:cNvSpPr txBox="1"/>
          <p:nvPr>
            <p:ph type="title"/>
          </p:nvPr>
        </p:nvSpPr>
        <p:spPr>
          <a:xfrm>
            <a:off x="71400" y="139300"/>
            <a:ext cx="90012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4400"/>
              <a:buFont typeface="Calibri"/>
              <a:buNone/>
            </a:pPr>
            <a:r>
              <a:rPr b="1" lang="en-US">
                <a:solidFill>
                  <a:srgbClr val="FFFFFF"/>
                </a:solidFill>
              </a:rPr>
              <a:t>Resources: Local </a:t>
            </a:r>
            <a:r>
              <a:rPr b="1" lang="en-US">
                <a:solidFill>
                  <a:srgbClr val="FFFFFF"/>
                </a:solidFill>
                <a:extLst>
                  <a:ext uri="http://customooxmlschemas.google.com/">
                    <go:slidesCustomData xmlns:go="http://customooxmlschemas.google.com/" textRoundtripDataId="64"/>
                  </a:ext>
                </a:extLst>
              </a:rPr>
              <a:t>Expertise</a:t>
            </a:r>
            <a:r>
              <a:rPr b="1" lang="en-US">
                <a:solidFill>
                  <a:srgbClr val="FFFFFF"/>
                </a:solidFill>
              </a:rPr>
              <a:t> </a:t>
            </a:r>
            <a:endParaRPr b="1">
              <a:solidFill>
                <a:srgbClr val="FFFFFF"/>
              </a:solidFill>
            </a:endParaRPr>
          </a:p>
        </p:txBody>
      </p:sp>
      <p:pic>
        <p:nvPicPr>
          <p:cNvPr descr="Child and caregiver speaking to a Solar System Ambassador who has multiple table top demonstrations including an iPad app and a Lego model rocket" id="305" name="Google Shape;305;p21"/>
          <p:cNvPicPr preferRelativeResize="0"/>
          <p:nvPr/>
        </p:nvPicPr>
        <p:blipFill rotWithShape="1">
          <a:blip r:embed="rId3">
            <a:alphaModFix/>
          </a:blip>
          <a:srcRect b="22416" l="3119" r="0" t="11940"/>
          <a:stretch/>
        </p:blipFill>
        <p:spPr>
          <a:xfrm>
            <a:off x="2891425" y="3016750"/>
            <a:ext cx="3061212" cy="1824975"/>
          </a:xfrm>
          <a:prstGeom prst="rect">
            <a:avLst/>
          </a:prstGeom>
          <a:noFill/>
          <a:ln>
            <a:noFill/>
          </a:ln>
        </p:spPr>
      </p:pic>
      <p:pic>
        <p:nvPicPr>
          <p:cNvPr descr="Two young participants speaking with a Solar System Ambassador while doing a table top coloring activity " id="306" name="Google Shape;306;p21"/>
          <p:cNvPicPr preferRelativeResize="0"/>
          <p:nvPr/>
        </p:nvPicPr>
        <p:blipFill rotWithShape="1">
          <a:blip r:embed="rId4">
            <a:alphaModFix/>
          </a:blip>
          <a:srcRect b="0" l="0" r="0" t="5303"/>
          <a:stretch/>
        </p:blipFill>
        <p:spPr>
          <a:xfrm>
            <a:off x="178600" y="1203402"/>
            <a:ext cx="2560699" cy="3638323"/>
          </a:xfrm>
          <a:prstGeom prst="rect">
            <a:avLst/>
          </a:prstGeom>
          <a:noFill/>
          <a:ln>
            <a:noFill/>
          </a:ln>
        </p:spPr>
      </p:pic>
      <p:pic>
        <p:nvPicPr>
          <p:cNvPr descr="Child and caregiver watching a small table top rover demonstration led by a Solar System Ambassador " id="307" name="Google Shape;307;p21"/>
          <p:cNvPicPr preferRelativeResize="0"/>
          <p:nvPr/>
        </p:nvPicPr>
        <p:blipFill rotWithShape="1">
          <a:blip r:embed="rId5">
            <a:alphaModFix/>
          </a:blip>
          <a:srcRect b="13194" l="0" r="0" t="0"/>
          <a:stretch/>
        </p:blipFill>
        <p:spPr>
          <a:xfrm>
            <a:off x="2891425" y="1182625"/>
            <a:ext cx="3061202" cy="1771088"/>
          </a:xfrm>
          <a:prstGeom prst="rect">
            <a:avLst/>
          </a:prstGeom>
          <a:noFill/>
          <a:ln>
            <a:noFill/>
          </a:ln>
        </p:spPr>
      </p:pic>
      <p:pic>
        <p:nvPicPr>
          <p:cNvPr descr="Child looking up at the sky with a telescope with an amateur astronomer nearby offering guidance and information" id="308" name="Google Shape;308;p21"/>
          <p:cNvPicPr preferRelativeResize="0"/>
          <p:nvPr/>
        </p:nvPicPr>
        <p:blipFill rotWithShape="1">
          <a:blip r:embed="rId6">
            <a:alphaModFix/>
          </a:blip>
          <a:srcRect b="0" l="20967" r="2398" t="0"/>
          <a:stretch/>
        </p:blipFill>
        <p:spPr>
          <a:xfrm>
            <a:off x="6104750" y="1173275"/>
            <a:ext cx="2848799" cy="34614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23811f8aa8d_1_0"/>
          <p:cNvSpPr txBox="1"/>
          <p:nvPr>
            <p:ph idx="1" type="body"/>
          </p:nvPr>
        </p:nvSpPr>
        <p:spPr>
          <a:xfrm>
            <a:off x="457200" y="1063375"/>
            <a:ext cx="5458800" cy="3394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1"/>
              </a:buClr>
              <a:buSzPts val="4400"/>
              <a:buNone/>
            </a:pPr>
            <a:r>
              <a:rPr b="1" lang="en-US" sz="3000">
                <a:solidFill>
                  <a:schemeClr val="lt1"/>
                </a:solidFill>
              </a:rPr>
              <a:t>Compilation of Solar Eclipse public engagement resources:</a:t>
            </a:r>
            <a:endParaRPr b="1" sz="3000">
              <a:solidFill>
                <a:schemeClr val="lt1"/>
              </a:solidFill>
            </a:endParaRPr>
          </a:p>
          <a:p>
            <a:pPr indent="0" lvl="0" marL="0" rtl="0" algn="l">
              <a:lnSpc>
                <a:spcPct val="100000"/>
              </a:lnSpc>
              <a:spcBef>
                <a:spcPts val="640"/>
              </a:spcBef>
              <a:spcAft>
                <a:spcPts val="0"/>
              </a:spcAft>
              <a:buClr>
                <a:schemeClr val="dk1"/>
              </a:buClr>
              <a:buSzPts val="3200"/>
              <a:buNone/>
            </a:pPr>
            <a:r>
              <a:t/>
            </a:r>
            <a:endParaRPr>
              <a:solidFill>
                <a:srgbClr val="FFFFFF"/>
              </a:solidFill>
            </a:endParaRPr>
          </a:p>
        </p:txBody>
      </p:sp>
      <p:pic>
        <p:nvPicPr>
          <p:cNvPr descr="QR code for nisenet.org/solareclipse" id="315" name="Google Shape;315;g23811f8aa8d_1_0"/>
          <p:cNvPicPr preferRelativeResize="0"/>
          <p:nvPr/>
        </p:nvPicPr>
        <p:blipFill>
          <a:blip r:embed="rId3">
            <a:alphaModFix/>
          </a:blip>
          <a:stretch>
            <a:fillRect/>
          </a:stretch>
        </p:blipFill>
        <p:spPr>
          <a:xfrm>
            <a:off x="6048375" y="1551500"/>
            <a:ext cx="2418275" cy="2418275"/>
          </a:xfrm>
          <a:prstGeom prst="rect">
            <a:avLst/>
          </a:prstGeom>
          <a:noFill/>
          <a:ln>
            <a:noFill/>
          </a:ln>
        </p:spPr>
      </p:pic>
      <p:sp>
        <p:nvSpPr>
          <p:cNvPr id="316" name="Google Shape;316;g23811f8aa8d_1_0"/>
          <p:cNvSpPr txBox="1"/>
          <p:nvPr>
            <p:ph type="title"/>
          </p:nvPr>
        </p:nvSpPr>
        <p:spPr>
          <a:xfrm>
            <a:off x="71400" y="139300"/>
            <a:ext cx="90012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4400"/>
              <a:buFont typeface="Calibri"/>
              <a:buNone/>
            </a:pPr>
            <a:r>
              <a:rPr b="1" lang="en-US">
                <a:solidFill>
                  <a:srgbClr val="FFFFFF"/>
                </a:solidFill>
              </a:rPr>
              <a:t>Resources: Event Planning </a:t>
            </a:r>
            <a:endParaRPr b="1">
              <a:solidFill>
                <a:srgbClr val="FFFFFF"/>
              </a:solidFill>
            </a:endParaRPr>
          </a:p>
        </p:txBody>
      </p:sp>
      <p:sp>
        <p:nvSpPr>
          <p:cNvPr id="317" name="Google Shape;317;g23811f8aa8d_1_0"/>
          <p:cNvSpPr txBox="1"/>
          <p:nvPr>
            <p:ph idx="1" type="body"/>
          </p:nvPr>
        </p:nvSpPr>
        <p:spPr>
          <a:xfrm>
            <a:off x="457202" y="2139700"/>
            <a:ext cx="6392100" cy="3394500"/>
          </a:xfrm>
          <a:prstGeom prst="rect">
            <a:avLst/>
          </a:prstGeom>
          <a:noFill/>
          <a:ln>
            <a:noFill/>
          </a:ln>
        </p:spPr>
        <p:txBody>
          <a:bodyPr anchorCtr="0" anchor="t" bIns="45700" lIns="91425" spcFirstLastPara="1" rIns="91425" wrap="square" tIns="45700">
            <a:normAutofit/>
          </a:bodyPr>
          <a:lstStyle/>
          <a:p>
            <a:pPr indent="-400050" lvl="0" marL="457200" rtl="0" algn="l">
              <a:lnSpc>
                <a:spcPct val="100000"/>
              </a:lnSpc>
              <a:spcBef>
                <a:spcPts val="640"/>
              </a:spcBef>
              <a:spcAft>
                <a:spcPts val="0"/>
              </a:spcAft>
              <a:buClr>
                <a:schemeClr val="lt1"/>
              </a:buClr>
              <a:buSzPts val="2700"/>
              <a:buChar char="•"/>
            </a:pPr>
            <a:r>
              <a:rPr lang="en-US" sz="2700">
                <a:solidFill>
                  <a:schemeClr val="lt1"/>
                </a:solidFill>
              </a:rPr>
              <a:t>Hands-on activities</a:t>
            </a:r>
            <a:endParaRPr sz="2700">
              <a:solidFill>
                <a:schemeClr val="lt1"/>
              </a:solidFill>
            </a:endParaRPr>
          </a:p>
          <a:p>
            <a:pPr indent="-400050" lvl="0" marL="457200" rtl="0" algn="l">
              <a:lnSpc>
                <a:spcPct val="100000"/>
              </a:lnSpc>
              <a:spcBef>
                <a:spcPts val="0"/>
              </a:spcBef>
              <a:spcAft>
                <a:spcPts val="0"/>
              </a:spcAft>
              <a:buClr>
                <a:schemeClr val="lt1"/>
              </a:buClr>
              <a:buSzPts val="2700"/>
              <a:buChar char="•"/>
            </a:pPr>
            <a:r>
              <a:rPr lang="en-US" sz="2700">
                <a:solidFill>
                  <a:schemeClr val="lt1"/>
                </a:solidFill>
              </a:rPr>
              <a:t>Maps and images</a:t>
            </a:r>
            <a:endParaRPr sz="2700">
              <a:solidFill>
                <a:schemeClr val="lt1"/>
              </a:solidFill>
            </a:endParaRPr>
          </a:p>
          <a:p>
            <a:pPr indent="-400050" lvl="0" marL="457200" rtl="0" algn="l">
              <a:lnSpc>
                <a:spcPct val="100000"/>
              </a:lnSpc>
              <a:spcBef>
                <a:spcPts val="0"/>
              </a:spcBef>
              <a:spcAft>
                <a:spcPts val="0"/>
              </a:spcAft>
              <a:buClr>
                <a:schemeClr val="lt1"/>
              </a:buClr>
              <a:buSzPts val="2700"/>
              <a:buChar char="•"/>
            </a:pPr>
            <a:r>
              <a:rPr lang="en-US" sz="2700">
                <a:solidFill>
                  <a:schemeClr val="lt1"/>
                </a:solidFill>
              </a:rPr>
              <a:t>Safe viewing</a:t>
            </a:r>
            <a:endParaRPr sz="2700">
              <a:solidFill>
                <a:schemeClr val="lt1"/>
              </a:solidFill>
            </a:endParaRPr>
          </a:p>
          <a:p>
            <a:pPr indent="-400050" lvl="0" marL="457200" rtl="0" algn="l">
              <a:lnSpc>
                <a:spcPct val="100000"/>
              </a:lnSpc>
              <a:spcBef>
                <a:spcPts val="0"/>
              </a:spcBef>
              <a:spcAft>
                <a:spcPts val="0"/>
              </a:spcAft>
              <a:buClr>
                <a:schemeClr val="lt1"/>
              </a:buClr>
              <a:buSzPts val="2700"/>
              <a:buChar char="•"/>
            </a:pPr>
            <a:r>
              <a:rPr lang="en-US" sz="2700">
                <a:solidFill>
                  <a:schemeClr val="lt1"/>
                </a:solidFill>
              </a:rPr>
              <a:t>NASA’s Solar Eclipse Tactile book</a:t>
            </a:r>
            <a:endParaRPr sz="2700">
              <a:solidFill>
                <a:schemeClr val="lt1"/>
              </a:solidFill>
            </a:endParaRPr>
          </a:p>
          <a:p>
            <a:pPr indent="-400050" lvl="0" marL="457200" rtl="0" algn="l">
              <a:lnSpc>
                <a:spcPct val="100000"/>
              </a:lnSpc>
              <a:spcBef>
                <a:spcPts val="0"/>
              </a:spcBef>
              <a:spcAft>
                <a:spcPts val="0"/>
              </a:spcAft>
              <a:buClr>
                <a:schemeClr val="lt1"/>
              </a:buClr>
              <a:buSzPts val="2700"/>
              <a:buChar char="•"/>
            </a:pPr>
            <a:r>
              <a:rPr lang="en-US" sz="2700">
                <a:solidFill>
                  <a:schemeClr val="lt1"/>
                </a:solidFill>
              </a:rPr>
              <a:t>Cultural connections and more!</a:t>
            </a:r>
            <a:endParaRPr sz="2700">
              <a:solidFill>
                <a:schemeClr val="lt1"/>
              </a:solidFill>
            </a:endParaRPr>
          </a:p>
          <a:p>
            <a:pPr indent="0" lvl="0" marL="0" rtl="0" algn="l">
              <a:lnSpc>
                <a:spcPct val="100000"/>
              </a:lnSpc>
              <a:spcBef>
                <a:spcPts val="640"/>
              </a:spcBef>
              <a:spcAft>
                <a:spcPts val="0"/>
              </a:spcAft>
              <a:buClr>
                <a:schemeClr val="dk1"/>
              </a:buClr>
              <a:buSzPts val="3200"/>
              <a:buNone/>
            </a:pPr>
            <a:r>
              <a:t/>
            </a:r>
            <a:endParaRPr sz="2625">
              <a:solidFill>
                <a:schemeClr val="lt1"/>
              </a:solidFill>
            </a:endParaRPr>
          </a:p>
          <a:p>
            <a:pPr indent="0" lvl="0" marL="0" rtl="0" algn="l">
              <a:lnSpc>
                <a:spcPct val="100000"/>
              </a:lnSpc>
              <a:spcBef>
                <a:spcPts val="640"/>
              </a:spcBef>
              <a:spcAft>
                <a:spcPts val="0"/>
              </a:spcAft>
              <a:buClr>
                <a:schemeClr val="dk1"/>
              </a:buClr>
              <a:buSzPts val="3200"/>
              <a:buNone/>
            </a:pPr>
            <a:r>
              <a:t/>
            </a:r>
            <a:endParaRPr>
              <a:solidFill>
                <a:srgbClr val="FFFFFF"/>
              </a:solidFill>
            </a:endParaRPr>
          </a:p>
        </p:txBody>
      </p:sp>
      <p:sp>
        <p:nvSpPr>
          <p:cNvPr id="318" name="Google Shape;318;g23811f8aa8d_1_0"/>
          <p:cNvSpPr txBox="1"/>
          <p:nvPr>
            <p:ph idx="1" type="body"/>
          </p:nvPr>
        </p:nvSpPr>
        <p:spPr>
          <a:xfrm>
            <a:off x="176250" y="4457875"/>
            <a:ext cx="8791500" cy="31848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Clr>
                <a:schemeClr val="dk1"/>
              </a:buClr>
              <a:buSzPts val="3200"/>
              <a:buNone/>
            </a:pPr>
            <a:r>
              <a:rPr b="1" lang="en-US" sz="3000">
                <a:solidFill>
                  <a:schemeClr val="lt1"/>
                </a:solidFill>
              </a:rPr>
              <a:t>nisenet.org/solareclipse</a:t>
            </a:r>
            <a:endParaRPr b="1" sz="3000">
              <a:solidFill>
                <a:schemeClr val="lt1"/>
              </a:solidFill>
            </a:endParaRPr>
          </a:p>
          <a:p>
            <a:pPr indent="0" lvl="0" marL="0" rtl="0" algn="l">
              <a:lnSpc>
                <a:spcPct val="100000"/>
              </a:lnSpc>
              <a:spcBef>
                <a:spcPts val="640"/>
              </a:spcBef>
              <a:spcAft>
                <a:spcPts val="0"/>
              </a:spcAft>
              <a:buClr>
                <a:schemeClr val="dk1"/>
              </a:buClr>
              <a:buSzPts val="3200"/>
              <a:buNone/>
            </a:pPr>
            <a:r>
              <a:t/>
            </a:r>
            <a:endParaRPr>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26dc1647bc6_0_105"/>
          <p:cNvSpPr txBox="1"/>
          <p:nvPr>
            <p:ph type="title"/>
          </p:nvPr>
        </p:nvSpPr>
        <p:spPr>
          <a:xfrm>
            <a:off x="457200" y="-57147"/>
            <a:ext cx="8229600" cy="857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FFFFFF"/>
              </a:buClr>
              <a:buSzPct val="100000"/>
              <a:buFont typeface="Calibri"/>
              <a:buNone/>
            </a:pPr>
            <a:r>
              <a:rPr b="1" lang="en-US">
                <a:solidFill>
                  <a:srgbClr val="FFFFFF"/>
                </a:solidFill>
              </a:rPr>
              <a:t>NISE Network Solar Eclipse Activities</a:t>
            </a:r>
            <a:endParaRPr b="1">
              <a:solidFill>
                <a:srgbClr val="FFFFFF"/>
              </a:solidFill>
            </a:endParaRPr>
          </a:p>
        </p:txBody>
      </p:sp>
      <p:sp>
        <p:nvSpPr>
          <p:cNvPr id="325" name="Google Shape;325;g26dc1647bc6_0_105"/>
          <p:cNvSpPr txBox="1"/>
          <p:nvPr/>
        </p:nvSpPr>
        <p:spPr>
          <a:xfrm>
            <a:off x="2864400" y="4743300"/>
            <a:ext cx="62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Calibri"/>
                <a:ea typeface="Calibri"/>
                <a:cs typeface="Calibri"/>
                <a:sym typeface="Calibri"/>
              </a:rPr>
              <a:t>Credits: Science Museum of Minnesota</a:t>
            </a:r>
            <a:r>
              <a:rPr lang="en-US" sz="1200">
                <a:solidFill>
                  <a:schemeClr val="lt1"/>
                </a:solidFill>
                <a:latin typeface="Calibri"/>
                <a:ea typeface="Calibri"/>
                <a:cs typeface="Calibri"/>
                <a:sym typeface="Calibri"/>
              </a:rPr>
              <a:t> for the NISE Network</a:t>
            </a:r>
            <a:r>
              <a:rPr lang="en-US">
                <a:solidFill>
                  <a:schemeClr val="lt1"/>
                </a:solidFill>
                <a:latin typeface="Calibri"/>
                <a:ea typeface="Calibri"/>
                <a:cs typeface="Calibri"/>
                <a:sym typeface="Calibri"/>
              </a:rPr>
              <a:t>; E</a:t>
            </a:r>
            <a:r>
              <a:rPr lang="en-US" sz="1200">
                <a:solidFill>
                  <a:schemeClr val="lt1"/>
                </a:solidFill>
                <a:latin typeface="Calibri"/>
                <a:ea typeface="Calibri"/>
                <a:cs typeface="Calibri"/>
                <a:sym typeface="Calibri"/>
              </a:rPr>
              <a:t>mily Maletz for the NISE Network</a:t>
            </a:r>
            <a:endParaRPr>
              <a:solidFill>
                <a:schemeClr val="lt1"/>
              </a:solidFill>
              <a:latin typeface="Calibri"/>
              <a:ea typeface="Calibri"/>
              <a:cs typeface="Calibri"/>
              <a:sym typeface="Calibri"/>
            </a:endParaRPr>
          </a:p>
        </p:txBody>
      </p:sp>
      <p:sp>
        <p:nvSpPr>
          <p:cNvPr id="326" name="Google Shape;326;g26dc1647bc6_0_105"/>
          <p:cNvSpPr txBox="1"/>
          <p:nvPr>
            <p:ph type="title"/>
          </p:nvPr>
        </p:nvSpPr>
        <p:spPr>
          <a:xfrm>
            <a:off x="65675" y="1359925"/>
            <a:ext cx="1657200" cy="720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90"/>
              <a:buFont typeface="Arial"/>
              <a:buNone/>
            </a:pPr>
            <a:r>
              <a:rPr lang="en-US" sz="2000">
                <a:solidFill>
                  <a:schemeClr val="lt1"/>
                </a:solidFill>
              </a:rPr>
              <a:t>E</a:t>
            </a:r>
            <a:r>
              <a:rPr lang="en-US" sz="1900">
                <a:solidFill>
                  <a:schemeClr val="lt1"/>
                </a:solidFill>
              </a:rPr>
              <a:t>xploring the Solar System:</a:t>
            </a:r>
            <a:r>
              <a:rPr lang="en-US" sz="2000">
                <a:solidFill>
                  <a:schemeClr val="lt1"/>
                </a:solidFill>
              </a:rPr>
              <a:t> </a:t>
            </a:r>
            <a:r>
              <a:rPr b="1" lang="en-US" sz="2000">
                <a:solidFill>
                  <a:schemeClr val="lt1"/>
                </a:solidFill>
              </a:rPr>
              <a:t>Big Sun,</a:t>
            </a:r>
            <a:endParaRPr b="1" sz="2000">
              <a:solidFill>
                <a:schemeClr val="lt1"/>
              </a:solidFill>
            </a:endParaRPr>
          </a:p>
          <a:p>
            <a:pPr indent="0" lvl="0" marL="0" rtl="0" algn="ctr">
              <a:lnSpc>
                <a:spcPct val="100000"/>
              </a:lnSpc>
              <a:spcBef>
                <a:spcPts val="0"/>
              </a:spcBef>
              <a:spcAft>
                <a:spcPts val="0"/>
              </a:spcAft>
              <a:buClr>
                <a:schemeClr val="dk1"/>
              </a:buClr>
              <a:buSzPts val="990"/>
              <a:buFont typeface="Arial"/>
              <a:buNone/>
            </a:pPr>
            <a:r>
              <a:rPr b="1" lang="en-US" sz="2000">
                <a:solidFill>
                  <a:schemeClr val="lt1"/>
                </a:solidFill>
              </a:rPr>
              <a:t>Small Moon</a:t>
            </a:r>
            <a:r>
              <a:rPr lang="en-US" sz="2000">
                <a:solidFill>
                  <a:schemeClr val="lt1"/>
                </a:solidFill>
              </a:rPr>
              <a:t> </a:t>
            </a:r>
            <a:r>
              <a:rPr lang="en-US" sz="2000">
                <a:solidFill>
                  <a:schemeClr val="lt1"/>
                </a:solidFill>
              </a:rPr>
              <a:t>             </a:t>
            </a:r>
            <a:endParaRPr sz="2000">
              <a:solidFill>
                <a:schemeClr val="lt1"/>
              </a:solidFill>
            </a:endParaRPr>
          </a:p>
        </p:txBody>
      </p:sp>
      <p:sp>
        <p:nvSpPr>
          <p:cNvPr id="327" name="Google Shape;327;g26dc1647bc6_0_105"/>
          <p:cNvSpPr txBox="1"/>
          <p:nvPr>
            <p:ph type="title"/>
          </p:nvPr>
        </p:nvSpPr>
        <p:spPr>
          <a:xfrm>
            <a:off x="4418650" y="3420988"/>
            <a:ext cx="1876200" cy="720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90"/>
              <a:buFont typeface="Arial"/>
              <a:buNone/>
            </a:pPr>
            <a:r>
              <a:rPr lang="en-US" sz="1800">
                <a:solidFill>
                  <a:schemeClr val="lt1"/>
                </a:solidFill>
              </a:rPr>
              <a:t>Exploring the Solar System</a:t>
            </a:r>
            <a:r>
              <a:rPr lang="en-US" sz="2000">
                <a:solidFill>
                  <a:schemeClr val="lt1"/>
                </a:solidFill>
              </a:rPr>
              <a:t>: </a:t>
            </a:r>
            <a:r>
              <a:rPr b="1" lang="en-US" sz="2000">
                <a:solidFill>
                  <a:schemeClr val="lt1"/>
                </a:solidFill>
              </a:rPr>
              <a:t>Observe the Sun</a:t>
            </a:r>
            <a:endParaRPr b="1" sz="2000">
              <a:solidFill>
                <a:schemeClr val="lt1"/>
              </a:solidFill>
            </a:endParaRPr>
          </a:p>
        </p:txBody>
      </p:sp>
      <p:sp>
        <p:nvSpPr>
          <p:cNvPr id="328" name="Google Shape;328;g26dc1647bc6_0_105"/>
          <p:cNvSpPr txBox="1"/>
          <p:nvPr>
            <p:ph type="title"/>
          </p:nvPr>
        </p:nvSpPr>
        <p:spPr>
          <a:xfrm>
            <a:off x="4418650" y="1100038"/>
            <a:ext cx="1876200" cy="1359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1800">
                <a:solidFill>
                  <a:schemeClr val="lt1"/>
                </a:solidFill>
              </a:rPr>
              <a:t>Exploring the Solar System: </a:t>
            </a:r>
            <a:r>
              <a:rPr b="1" lang="en-US" sz="2000">
                <a:solidFill>
                  <a:schemeClr val="lt1"/>
                </a:solidFill>
              </a:rPr>
              <a:t>Solar Eclipse</a:t>
            </a:r>
            <a:r>
              <a:rPr lang="en-US" sz="2000">
                <a:solidFill>
                  <a:schemeClr val="lt1"/>
                </a:solidFill>
              </a:rPr>
              <a:t>              </a:t>
            </a:r>
            <a:endParaRPr sz="2000">
              <a:solidFill>
                <a:schemeClr val="lt1"/>
              </a:solidFill>
            </a:endParaRPr>
          </a:p>
        </p:txBody>
      </p:sp>
      <p:sp>
        <p:nvSpPr>
          <p:cNvPr id="329" name="Google Shape;329;g26dc1647bc6_0_105"/>
          <p:cNvSpPr txBox="1"/>
          <p:nvPr>
            <p:ph type="title"/>
          </p:nvPr>
        </p:nvSpPr>
        <p:spPr>
          <a:xfrm>
            <a:off x="-67800" y="3420988"/>
            <a:ext cx="1924200" cy="720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1800">
                <a:solidFill>
                  <a:schemeClr val="lt1"/>
                </a:solidFill>
              </a:rPr>
              <a:t>Exploring</a:t>
            </a:r>
            <a:endParaRPr sz="1800">
              <a:solidFill>
                <a:schemeClr val="lt1"/>
              </a:solidFill>
            </a:endParaRPr>
          </a:p>
          <a:p>
            <a:pPr indent="0" lvl="0" marL="0" rtl="0" algn="ctr">
              <a:lnSpc>
                <a:spcPct val="100000"/>
              </a:lnSpc>
              <a:spcBef>
                <a:spcPts val="0"/>
              </a:spcBef>
              <a:spcAft>
                <a:spcPts val="0"/>
              </a:spcAft>
              <a:buClr>
                <a:schemeClr val="dk1"/>
              </a:buClr>
              <a:buSzPts val="1100"/>
              <a:buFont typeface="Arial"/>
              <a:buNone/>
            </a:pPr>
            <a:r>
              <a:rPr lang="en-US" sz="1800">
                <a:solidFill>
                  <a:schemeClr val="lt1"/>
                </a:solidFill>
              </a:rPr>
              <a:t>Earth:</a:t>
            </a:r>
            <a:endParaRPr sz="1800">
              <a:solidFill>
                <a:schemeClr val="lt1"/>
              </a:solidFill>
            </a:endParaRPr>
          </a:p>
          <a:p>
            <a:pPr indent="0" lvl="0" marL="0" rtl="0" algn="ctr">
              <a:lnSpc>
                <a:spcPct val="100000"/>
              </a:lnSpc>
              <a:spcBef>
                <a:spcPts val="0"/>
              </a:spcBef>
              <a:spcAft>
                <a:spcPts val="0"/>
              </a:spcAft>
              <a:buClr>
                <a:schemeClr val="dk1"/>
              </a:buClr>
              <a:buSzPts val="1100"/>
              <a:buFont typeface="Arial"/>
              <a:buNone/>
            </a:pPr>
            <a:r>
              <a:rPr b="1" lang="en-US" sz="2000">
                <a:solidFill>
                  <a:schemeClr val="lt1"/>
                </a:solidFill>
              </a:rPr>
              <a:t>Bear’s Shadow</a:t>
            </a:r>
            <a:endParaRPr b="1" sz="2000">
              <a:solidFill>
                <a:schemeClr val="lt1"/>
              </a:solidFill>
            </a:endParaRPr>
          </a:p>
        </p:txBody>
      </p:sp>
      <p:pic>
        <p:nvPicPr>
          <p:cNvPr descr="Two children using familiar objects (a tennis ball and a beach ball) to compare the size of the Sun and Moon in the Big Sun, Small Moon activity." id="330" name="Google Shape;330;g26dc1647bc6_0_105"/>
          <p:cNvPicPr preferRelativeResize="0"/>
          <p:nvPr/>
        </p:nvPicPr>
        <p:blipFill rotWithShape="1">
          <a:blip r:embed="rId3">
            <a:alphaModFix/>
          </a:blip>
          <a:srcRect b="0" l="0" r="0" t="0"/>
          <a:stretch/>
        </p:blipFill>
        <p:spPr>
          <a:xfrm>
            <a:off x="1752087" y="900552"/>
            <a:ext cx="2637374" cy="1758261"/>
          </a:xfrm>
          <a:prstGeom prst="rect">
            <a:avLst/>
          </a:prstGeom>
          <a:noFill/>
          <a:ln>
            <a:noFill/>
          </a:ln>
        </p:spPr>
      </p:pic>
      <p:pic>
        <p:nvPicPr>
          <p:cNvPr descr="Two children using an inflatable Earth beach ball and a small Moon ball to compare the size of the Sun and the Moon and mimic an eclipse in the Exploring the Solar System: Solar Eclipse hands-on activity. " id="331" name="Google Shape;331;g26dc1647bc6_0_105"/>
          <p:cNvPicPr preferRelativeResize="0"/>
          <p:nvPr/>
        </p:nvPicPr>
        <p:blipFill>
          <a:blip r:embed="rId4">
            <a:alphaModFix/>
          </a:blip>
          <a:stretch>
            <a:fillRect/>
          </a:stretch>
        </p:blipFill>
        <p:spPr>
          <a:xfrm>
            <a:off x="6219590" y="900550"/>
            <a:ext cx="2637450" cy="1758276"/>
          </a:xfrm>
          <a:prstGeom prst="rect">
            <a:avLst/>
          </a:prstGeom>
          <a:noFill/>
          <a:ln>
            <a:noFill/>
          </a:ln>
        </p:spPr>
      </p:pic>
      <p:pic>
        <p:nvPicPr>
          <p:cNvPr descr="A mother and young child using a flashlight and toy bear and tree to explore the Sun’s shadows in the Exploring Earth: Bear’s Shadow activity." id="332" name="Google Shape;332;g26dc1647bc6_0_105"/>
          <p:cNvPicPr preferRelativeResize="0"/>
          <p:nvPr/>
        </p:nvPicPr>
        <p:blipFill>
          <a:blip r:embed="rId5">
            <a:alphaModFix/>
          </a:blip>
          <a:stretch>
            <a:fillRect/>
          </a:stretch>
        </p:blipFill>
        <p:spPr>
          <a:xfrm>
            <a:off x="1752063" y="2902000"/>
            <a:ext cx="2637396" cy="1758276"/>
          </a:xfrm>
          <a:prstGeom prst="rect">
            <a:avLst/>
          </a:prstGeom>
          <a:noFill/>
          <a:ln>
            <a:noFill/>
          </a:ln>
        </p:spPr>
      </p:pic>
      <p:pic>
        <p:nvPicPr>
          <p:cNvPr descr="A young learner in a grassy field safely observes an image of the Sun being projected on a solarscope using the Exploring the Solar System: Observe the Sun activity" id="333" name="Google Shape;333;g26dc1647bc6_0_105"/>
          <p:cNvPicPr preferRelativeResize="0"/>
          <p:nvPr/>
        </p:nvPicPr>
        <p:blipFill>
          <a:blip r:embed="rId6">
            <a:alphaModFix/>
          </a:blip>
          <a:stretch>
            <a:fillRect/>
          </a:stretch>
        </p:blipFill>
        <p:spPr>
          <a:xfrm>
            <a:off x="6219625" y="2902012"/>
            <a:ext cx="2637401" cy="17582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27698ec4134_0_16"/>
          <p:cNvSpPr txBox="1"/>
          <p:nvPr>
            <p:ph type="title"/>
          </p:nvPr>
        </p:nvSpPr>
        <p:spPr>
          <a:xfrm>
            <a:off x="457200" y="186928"/>
            <a:ext cx="8229600" cy="857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FFFFFF"/>
              </a:buClr>
              <a:buSzPct val="100000"/>
              <a:buFont typeface="Calibri"/>
              <a:buNone/>
            </a:pPr>
            <a:r>
              <a:rPr b="1" lang="en-US">
                <a:solidFill>
                  <a:srgbClr val="FFFFFF"/>
                </a:solidFill>
              </a:rPr>
              <a:t>Explore Science: Voyage through the Solar System Activities</a:t>
            </a:r>
            <a:endParaRPr b="1">
              <a:solidFill>
                <a:srgbClr val="FFFFFF"/>
              </a:solidFill>
            </a:endParaRPr>
          </a:p>
        </p:txBody>
      </p:sp>
      <p:sp>
        <p:nvSpPr>
          <p:cNvPr id="340" name="Google Shape;340;g27698ec4134_0_16"/>
          <p:cNvSpPr txBox="1"/>
          <p:nvPr/>
        </p:nvSpPr>
        <p:spPr>
          <a:xfrm>
            <a:off x="5544475" y="4811300"/>
            <a:ext cx="35226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Emily Maletz for the NISE Network</a:t>
            </a:r>
            <a:endParaRPr>
              <a:solidFill>
                <a:schemeClr val="lt1"/>
              </a:solidFill>
              <a:latin typeface="Calibri"/>
              <a:ea typeface="Calibri"/>
              <a:cs typeface="Calibri"/>
              <a:sym typeface="Calibri"/>
            </a:endParaRPr>
          </a:p>
        </p:txBody>
      </p:sp>
      <p:sp>
        <p:nvSpPr>
          <p:cNvPr id="341" name="Google Shape;341;g27698ec4134_0_16"/>
          <p:cNvSpPr txBox="1"/>
          <p:nvPr>
            <p:ph idx="1" type="body"/>
          </p:nvPr>
        </p:nvSpPr>
        <p:spPr>
          <a:xfrm>
            <a:off x="176250" y="4229275"/>
            <a:ext cx="8791500" cy="31848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Clr>
                <a:schemeClr val="dk1"/>
              </a:buClr>
              <a:buSzPts val="3200"/>
              <a:buNone/>
            </a:pPr>
            <a:r>
              <a:rPr b="1" lang="en-US" sz="3000">
                <a:solidFill>
                  <a:schemeClr val="lt1"/>
                </a:solidFill>
              </a:rPr>
              <a:t>nisenet.org/solarsystem-kit</a:t>
            </a:r>
            <a:endParaRPr b="1" sz="3000">
              <a:solidFill>
                <a:schemeClr val="lt1"/>
              </a:solidFill>
            </a:endParaRPr>
          </a:p>
          <a:p>
            <a:pPr indent="0" lvl="0" marL="0" rtl="0" algn="l">
              <a:lnSpc>
                <a:spcPct val="100000"/>
              </a:lnSpc>
              <a:spcBef>
                <a:spcPts val="640"/>
              </a:spcBef>
              <a:spcAft>
                <a:spcPts val="0"/>
              </a:spcAft>
              <a:buClr>
                <a:schemeClr val="dk1"/>
              </a:buClr>
              <a:buSzPts val="3200"/>
              <a:buNone/>
            </a:pPr>
            <a:r>
              <a:t/>
            </a:r>
            <a:endParaRPr>
              <a:solidFill>
                <a:srgbClr val="FFFFFF"/>
              </a:solidFill>
            </a:endParaRPr>
          </a:p>
        </p:txBody>
      </p:sp>
      <p:pic>
        <p:nvPicPr>
          <p:cNvPr descr="Photo of one set of hands using a wooden stylus to etch a design onto foil wrapped around a circle of cardboard as part of the Space Souvenir activity." id="342" name="Google Shape;342;g27698ec4134_0_16"/>
          <p:cNvPicPr preferRelativeResize="0"/>
          <p:nvPr/>
        </p:nvPicPr>
        <p:blipFill>
          <a:blip r:embed="rId3">
            <a:alphaModFix/>
          </a:blip>
          <a:stretch>
            <a:fillRect/>
          </a:stretch>
        </p:blipFill>
        <p:spPr>
          <a:xfrm>
            <a:off x="3107063" y="2112600"/>
            <a:ext cx="2929873" cy="1953249"/>
          </a:xfrm>
          <a:prstGeom prst="rect">
            <a:avLst/>
          </a:prstGeom>
          <a:noFill/>
          <a:ln>
            <a:noFill/>
          </a:ln>
        </p:spPr>
      </p:pic>
      <p:pic>
        <p:nvPicPr>
          <p:cNvPr descr="Photo of three young women using small test tubes filled halfway with water as part of the Breath of Fresh Air activity." id="343" name="Google Shape;343;g27698ec4134_0_16"/>
          <p:cNvPicPr preferRelativeResize="0"/>
          <p:nvPr/>
        </p:nvPicPr>
        <p:blipFill>
          <a:blip r:embed="rId4">
            <a:alphaModFix/>
          </a:blip>
          <a:stretch>
            <a:fillRect/>
          </a:stretch>
        </p:blipFill>
        <p:spPr>
          <a:xfrm>
            <a:off x="6037875" y="2112612"/>
            <a:ext cx="2929874" cy="1953249"/>
          </a:xfrm>
          <a:prstGeom prst="rect">
            <a:avLst/>
          </a:prstGeom>
          <a:noFill/>
          <a:ln>
            <a:noFill/>
          </a:ln>
        </p:spPr>
      </p:pic>
      <p:pic>
        <p:nvPicPr>
          <p:cNvPr descr="Photo of three sets of hands manipulating building blocks and golden foil as part of the Build a Moon Base activity." id="344" name="Google Shape;344;g27698ec4134_0_16"/>
          <p:cNvPicPr preferRelativeResize="0"/>
          <p:nvPr/>
        </p:nvPicPr>
        <p:blipFill>
          <a:blip r:embed="rId5">
            <a:alphaModFix/>
          </a:blip>
          <a:stretch>
            <a:fillRect/>
          </a:stretch>
        </p:blipFill>
        <p:spPr>
          <a:xfrm>
            <a:off x="176250" y="2112611"/>
            <a:ext cx="2929874" cy="1953249"/>
          </a:xfrm>
          <a:prstGeom prst="rect">
            <a:avLst/>
          </a:prstGeom>
          <a:noFill/>
          <a:ln>
            <a:noFill/>
          </a:ln>
        </p:spPr>
      </p:pic>
      <p:sp>
        <p:nvSpPr>
          <p:cNvPr id="345" name="Google Shape;345;g27698ec4134_0_16"/>
          <p:cNvSpPr txBox="1"/>
          <p:nvPr>
            <p:ph type="title"/>
          </p:nvPr>
        </p:nvSpPr>
        <p:spPr>
          <a:xfrm>
            <a:off x="352650" y="1322725"/>
            <a:ext cx="2597400" cy="720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90"/>
              <a:buFont typeface="Arial"/>
              <a:buNone/>
            </a:pPr>
            <a:r>
              <a:rPr b="1" lang="en-US" sz="2400">
                <a:solidFill>
                  <a:schemeClr val="lt1"/>
                </a:solidFill>
              </a:rPr>
              <a:t>Build a Moon Base</a:t>
            </a:r>
            <a:r>
              <a:rPr lang="en-US" sz="2400">
                <a:solidFill>
                  <a:schemeClr val="lt1"/>
                </a:solidFill>
              </a:rPr>
              <a:t>              </a:t>
            </a:r>
            <a:endParaRPr sz="2400">
              <a:solidFill>
                <a:schemeClr val="lt1"/>
              </a:solidFill>
            </a:endParaRPr>
          </a:p>
        </p:txBody>
      </p:sp>
      <p:sp>
        <p:nvSpPr>
          <p:cNvPr id="346" name="Google Shape;346;g27698ec4134_0_16"/>
          <p:cNvSpPr txBox="1"/>
          <p:nvPr>
            <p:ph type="title"/>
          </p:nvPr>
        </p:nvSpPr>
        <p:spPr>
          <a:xfrm>
            <a:off x="3306050" y="1322713"/>
            <a:ext cx="2486700" cy="720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b="1" lang="en-US" sz="2400">
                <a:solidFill>
                  <a:schemeClr val="lt1"/>
                </a:solidFill>
              </a:rPr>
              <a:t>Space Souvenir</a:t>
            </a:r>
            <a:r>
              <a:rPr lang="en-US" sz="2400">
                <a:solidFill>
                  <a:schemeClr val="lt1"/>
                </a:solidFill>
              </a:rPr>
              <a:t>              </a:t>
            </a:r>
            <a:endParaRPr sz="2400">
              <a:solidFill>
                <a:schemeClr val="lt1"/>
              </a:solidFill>
            </a:endParaRPr>
          </a:p>
        </p:txBody>
      </p:sp>
      <p:sp>
        <p:nvSpPr>
          <p:cNvPr id="347" name="Google Shape;347;g27698ec4134_0_16"/>
          <p:cNvSpPr txBox="1"/>
          <p:nvPr>
            <p:ph type="title"/>
          </p:nvPr>
        </p:nvSpPr>
        <p:spPr>
          <a:xfrm>
            <a:off x="6148614" y="1322725"/>
            <a:ext cx="2708400" cy="720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US" sz="2400">
                <a:solidFill>
                  <a:schemeClr val="lt1"/>
                </a:solidFill>
              </a:rPr>
              <a:t>Breath of Fresh Air</a:t>
            </a:r>
            <a:r>
              <a:rPr lang="en-US" sz="2400">
                <a:solidFill>
                  <a:schemeClr val="lt1"/>
                </a:solidFill>
              </a:rPr>
              <a:t>              </a:t>
            </a:r>
            <a:endParaRPr sz="24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26dc1647bc6_0_124"/>
          <p:cNvSpPr txBox="1"/>
          <p:nvPr/>
        </p:nvSpPr>
        <p:spPr>
          <a:xfrm>
            <a:off x="292200" y="100425"/>
            <a:ext cx="85593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chemeClr val="lt1"/>
                </a:solidFill>
                <a:latin typeface="Calibri"/>
                <a:ea typeface="Calibri"/>
                <a:cs typeface="Calibri"/>
                <a:sym typeface="Calibri"/>
              </a:rPr>
              <a:t>Companion Apps with Hands-on Activities</a:t>
            </a:r>
            <a:endParaRPr b="1" sz="3700">
              <a:solidFill>
                <a:schemeClr val="lt1"/>
              </a:solidFill>
              <a:latin typeface="Calibri"/>
              <a:ea typeface="Calibri"/>
              <a:cs typeface="Calibri"/>
              <a:sym typeface="Calibri"/>
            </a:endParaRPr>
          </a:p>
          <a:p>
            <a:pPr indent="0" lvl="0" marL="0" rtl="0" algn="ctr">
              <a:spcBef>
                <a:spcPts val="0"/>
              </a:spcBef>
              <a:spcAft>
                <a:spcPts val="0"/>
              </a:spcAft>
              <a:buNone/>
            </a:pPr>
            <a:r>
              <a:t/>
            </a:r>
            <a:endParaRPr sz="1500">
              <a:solidFill>
                <a:srgbClr val="007C91"/>
              </a:solidFill>
            </a:endParaRPr>
          </a:p>
        </p:txBody>
      </p:sp>
      <p:sp>
        <p:nvSpPr>
          <p:cNvPr id="353" name="Google Shape;353;g26dc1647bc6_0_124"/>
          <p:cNvSpPr txBox="1"/>
          <p:nvPr/>
        </p:nvSpPr>
        <p:spPr>
          <a:xfrm>
            <a:off x="-150" y="4647225"/>
            <a:ext cx="9144000" cy="3927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b="1" lang="en-US" sz="2100">
                <a:solidFill>
                  <a:schemeClr val="lt1"/>
                </a:solidFill>
                <a:latin typeface="Calibri"/>
                <a:ea typeface="Calibri"/>
                <a:cs typeface="Calibri"/>
                <a:sym typeface="Calibri"/>
              </a:rPr>
              <a:t>D</a:t>
            </a:r>
            <a:r>
              <a:rPr b="1" lang="en-US" sz="2100">
                <a:solidFill>
                  <a:schemeClr val="lt1"/>
                </a:solidFill>
                <a:latin typeface="Calibri"/>
                <a:ea typeface="Calibri"/>
                <a:cs typeface="Calibri"/>
                <a:sym typeface="Calibri"/>
              </a:rPr>
              <a:t>ownload from the App Store!</a:t>
            </a:r>
            <a:endParaRPr b="1" sz="2300">
              <a:solidFill>
                <a:schemeClr val="dk1"/>
              </a:solidFill>
              <a:latin typeface="Calibri"/>
              <a:ea typeface="Calibri"/>
              <a:cs typeface="Calibri"/>
              <a:sym typeface="Calibri"/>
            </a:endParaRPr>
          </a:p>
        </p:txBody>
      </p:sp>
      <p:pic>
        <p:nvPicPr>
          <p:cNvPr descr="Select screenshots from both the DIY Solar System app." id="354" name="Google Shape;354;g26dc1647bc6_0_124"/>
          <p:cNvPicPr preferRelativeResize="0"/>
          <p:nvPr/>
        </p:nvPicPr>
        <p:blipFill rotWithShape="1">
          <a:blip r:embed="rId3">
            <a:alphaModFix/>
          </a:blip>
          <a:srcRect b="0" l="0" r="0" t="8900"/>
          <a:stretch/>
        </p:blipFill>
        <p:spPr>
          <a:xfrm>
            <a:off x="5210350" y="1280425"/>
            <a:ext cx="1675275" cy="3311724"/>
          </a:xfrm>
          <a:prstGeom prst="rect">
            <a:avLst/>
          </a:prstGeom>
          <a:noFill/>
          <a:ln>
            <a:noFill/>
          </a:ln>
        </p:spPr>
      </p:pic>
      <p:pic>
        <p:nvPicPr>
          <p:cNvPr descr="Select screenshots from both the DIY Solar System app." id="355" name="Google Shape;355;g26dc1647bc6_0_124"/>
          <p:cNvPicPr preferRelativeResize="0"/>
          <p:nvPr/>
        </p:nvPicPr>
        <p:blipFill rotWithShape="1">
          <a:blip r:embed="rId4">
            <a:alphaModFix/>
          </a:blip>
          <a:srcRect b="0" l="0" r="0" t="8900"/>
          <a:stretch/>
        </p:blipFill>
        <p:spPr>
          <a:xfrm>
            <a:off x="6932350" y="1280425"/>
            <a:ext cx="1675301" cy="3311724"/>
          </a:xfrm>
          <a:prstGeom prst="rect">
            <a:avLst/>
          </a:prstGeom>
          <a:noFill/>
          <a:ln>
            <a:noFill/>
          </a:ln>
        </p:spPr>
      </p:pic>
      <p:sp>
        <p:nvSpPr>
          <p:cNvPr id="356" name="Google Shape;356;g26dc1647bc6_0_124"/>
          <p:cNvSpPr txBox="1"/>
          <p:nvPr>
            <p:ph idx="4294967295" type="title"/>
          </p:nvPr>
        </p:nvSpPr>
        <p:spPr>
          <a:xfrm>
            <a:off x="1194675" y="722638"/>
            <a:ext cx="2486700" cy="720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90"/>
              <a:buFont typeface="Arial"/>
              <a:buNone/>
            </a:pPr>
            <a:r>
              <a:rPr b="1" lang="en-US" sz="2400">
                <a:solidFill>
                  <a:schemeClr val="lt1"/>
                </a:solidFill>
              </a:rPr>
              <a:t>DIY Sun Science</a:t>
            </a:r>
            <a:endParaRPr b="1" sz="2400">
              <a:solidFill>
                <a:schemeClr val="lt1"/>
              </a:solidFill>
            </a:endParaRPr>
          </a:p>
        </p:txBody>
      </p:sp>
      <p:sp>
        <p:nvSpPr>
          <p:cNvPr id="357" name="Google Shape;357;g26dc1647bc6_0_124"/>
          <p:cNvSpPr txBox="1"/>
          <p:nvPr>
            <p:ph idx="4294967295" type="title"/>
          </p:nvPr>
        </p:nvSpPr>
        <p:spPr>
          <a:xfrm>
            <a:off x="5665650" y="722638"/>
            <a:ext cx="2486700" cy="720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90"/>
              <a:buFont typeface="Arial"/>
              <a:buNone/>
            </a:pPr>
            <a:r>
              <a:rPr b="1" lang="en-US" sz="2400">
                <a:solidFill>
                  <a:schemeClr val="lt1"/>
                </a:solidFill>
              </a:rPr>
              <a:t>DIY Solar System</a:t>
            </a:r>
            <a:endParaRPr b="1" sz="2400">
              <a:solidFill>
                <a:schemeClr val="lt1"/>
              </a:solidFill>
            </a:endParaRPr>
          </a:p>
        </p:txBody>
      </p:sp>
      <p:pic>
        <p:nvPicPr>
          <p:cNvPr descr="Select screenshots from the DIY Sun Science app." id="358" name="Google Shape;358;g26dc1647bc6_0_124"/>
          <p:cNvPicPr preferRelativeResize="0"/>
          <p:nvPr/>
        </p:nvPicPr>
        <p:blipFill rotWithShape="1">
          <a:blip r:embed="rId5">
            <a:alphaModFix/>
          </a:blip>
          <a:srcRect b="0" l="0" r="0" t="4306"/>
          <a:stretch/>
        </p:blipFill>
        <p:spPr>
          <a:xfrm>
            <a:off x="2386425" y="1210563"/>
            <a:ext cx="1598134" cy="3311724"/>
          </a:xfrm>
          <a:prstGeom prst="rect">
            <a:avLst/>
          </a:prstGeom>
          <a:noFill/>
          <a:ln>
            <a:noFill/>
          </a:ln>
        </p:spPr>
      </p:pic>
      <p:pic>
        <p:nvPicPr>
          <p:cNvPr descr="Select screenshots from the DIY Sun Science app." id="359" name="Google Shape;359;g26dc1647bc6_0_124"/>
          <p:cNvPicPr preferRelativeResize="0"/>
          <p:nvPr/>
        </p:nvPicPr>
        <p:blipFill>
          <a:blip r:embed="rId6">
            <a:alphaModFix/>
          </a:blip>
          <a:stretch>
            <a:fillRect/>
          </a:stretch>
        </p:blipFill>
        <p:spPr>
          <a:xfrm>
            <a:off x="857010" y="1280425"/>
            <a:ext cx="1529414" cy="33117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23811f8aa8d_2_58"/>
          <p:cNvSpPr txBox="1"/>
          <p:nvPr>
            <p:ph type="title"/>
          </p:nvPr>
        </p:nvSpPr>
        <p:spPr>
          <a:xfrm>
            <a:off x="457200" y="129778"/>
            <a:ext cx="8229600" cy="857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FFFFFF"/>
              </a:buClr>
              <a:buSzPct val="100000"/>
              <a:buFont typeface="Calibri"/>
              <a:buNone/>
            </a:pPr>
            <a:r>
              <a:rPr b="1" lang="en-US">
                <a:solidFill>
                  <a:srgbClr val="FFFFFF"/>
                </a:solidFill>
              </a:rPr>
              <a:t>Tips for Hosting Solar Eclipse </a:t>
            </a:r>
            <a:r>
              <a:rPr b="1" lang="en-US">
                <a:solidFill>
                  <a:srgbClr val="FFFFFF"/>
                </a:solidFill>
                <a:extLst>
                  <a:ext uri="http://customooxmlschemas.google.com/">
                    <go:slidesCustomData xmlns:go="http://customooxmlschemas.google.com/" textRoundtripDataId="91"/>
                  </a:ext>
                </a:extLst>
              </a:rPr>
              <a:t>Events</a:t>
            </a:r>
            <a:endParaRPr b="1">
              <a:solidFill>
                <a:srgbClr val="FFFFFF"/>
              </a:solidFill>
            </a:endParaRPr>
          </a:p>
        </p:txBody>
      </p:sp>
      <p:sp>
        <p:nvSpPr>
          <p:cNvPr id="366" name="Google Shape;366;g23811f8aa8d_2_58"/>
          <p:cNvSpPr txBox="1"/>
          <p:nvPr/>
        </p:nvSpPr>
        <p:spPr>
          <a:xfrm>
            <a:off x="6218250" y="4811300"/>
            <a:ext cx="2848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Science Museum of Minnesota</a:t>
            </a:r>
            <a:endParaRPr>
              <a:solidFill>
                <a:schemeClr val="lt1"/>
              </a:solidFill>
              <a:latin typeface="Calibri"/>
              <a:ea typeface="Calibri"/>
              <a:cs typeface="Calibri"/>
              <a:sym typeface="Calibri"/>
            </a:endParaRPr>
          </a:p>
        </p:txBody>
      </p:sp>
      <p:sp>
        <p:nvSpPr>
          <p:cNvPr id="367" name="Google Shape;367;g23811f8aa8d_2_58"/>
          <p:cNvSpPr txBox="1"/>
          <p:nvPr>
            <p:ph idx="1" type="body"/>
          </p:nvPr>
        </p:nvSpPr>
        <p:spPr>
          <a:xfrm>
            <a:off x="457200" y="1395375"/>
            <a:ext cx="6392100" cy="4357500"/>
          </a:xfrm>
          <a:prstGeom prst="rect">
            <a:avLst/>
          </a:prstGeom>
          <a:noFill/>
          <a:ln>
            <a:noFill/>
          </a:ln>
        </p:spPr>
        <p:txBody>
          <a:bodyPr anchorCtr="0" anchor="t" bIns="45700" lIns="91425" spcFirstLastPara="1" rIns="91425" wrap="square" tIns="45700">
            <a:normAutofit/>
          </a:bodyPr>
          <a:lstStyle/>
          <a:p>
            <a:pPr indent="-393700" lvl="0" marL="457200" rtl="0" algn="l">
              <a:spcBef>
                <a:spcPts val="0"/>
              </a:spcBef>
              <a:spcAft>
                <a:spcPts val="0"/>
              </a:spcAft>
              <a:buClr>
                <a:schemeClr val="lt1"/>
              </a:buClr>
              <a:buSzPts val="2600"/>
              <a:buFont typeface="Calibri"/>
              <a:buChar char="•"/>
            </a:pPr>
            <a:r>
              <a:rPr b="1" lang="en-US" sz="2600">
                <a:solidFill>
                  <a:schemeClr val="lt1"/>
                </a:solidFill>
              </a:rPr>
              <a:t>Plan ahead!</a:t>
            </a:r>
            <a:endParaRPr b="1" sz="2600">
              <a:solidFill>
                <a:schemeClr val="lt1"/>
              </a:solidFill>
            </a:endParaRPr>
          </a:p>
          <a:p>
            <a:pPr indent="-393700" lvl="0" marL="457200" rtl="0" algn="l">
              <a:lnSpc>
                <a:spcPct val="115000"/>
              </a:lnSpc>
              <a:spcBef>
                <a:spcPts val="0"/>
              </a:spcBef>
              <a:spcAft>
                <a:spcPts val="0"/>
              </a:spcAft>
              <a:buClr>
                <a:schemeClr val="lt1"/>
              </a:buClr>
              <a:buSzPts val="2600"/>
              <a:buFont typeface="Calibri"/>
              <a:buChar char="●"/>
            </a:pPr>
            <a:r>
              <a:rPr b="1" lang="en-US" sz="2600">
                <a:solidFill>
                  <a:schemeClr val="lt1"/>
                </a:solidFill>
              </a:rPr>
              <a:t>Spacious location </a:t>
            </a:r>
            <a:endParaRPr b="1" sz="2600">
              <a:solidFill>
                <a:schemeClr val="lt1"/>
              </a:solidFill>
            </a:endParaRPr>
          </a:p>
          <a:p>
            <a:pPr indent="-393700" lvl="0" marL="457200" rtl="0" algn="l">
              <a:lnSpc>
                <a:spcPct val="115000"/>
              </a:lnSpc>
              <a:spcBef>
                <a:spcPts val="0"/>
              </a:spcBef>
              <a:spcAft>
                <a:spcPts val="0"/>
              </a:spcAft>
              <a:buClr>
                <a:schemeClr val="lt1"/>
              </a:buClr>
              <a:buSzPts val="2600"/>
              <a:buFont typeface="Calibri"/>
              <a:buChar char="●"/>
            </a:pPr>
            <a:r>
              <a:rPr b="1" lang="en-US" sz="2600">
                <a:solidFill>
                  <a:schemeClr val="lt1"/>
                </a:solidFill>
              </a:rPr>
              <a:t>Staff and volunteers </a:t>
            </a:r>
            <a:endParaRPr b="1" sz="2600">
              <a:solidFill>
                <a:schemeClr val="lt1"/>
              </a:solidFill>
            </a:endParaRPr>
          </a:p>
          <a:p>
            <a:pPr indent="-393700" lvl="0" marL="457200" rtl="0" algn="l">
              <a:lnSpc>
                <a:spcPct val="115000"/>
              </a:lnSpc>
              <a:spcBef>
                <a:spcPts val="0"/>
              </a:spcBef>
              <a:spcAft>
                <a:spcPts val="0"/>
              </a:spcAft>
              <a:buClr>
                <a:schemeClr val="lt1"/>
              </a:buClr>
              <a:buSzPts val="2600"/>
              <a:buFont typeface="Calibri"/>
              <a:buChar char="●"/>
            </a:pPr>
            <a:r>
              <a:rPr b="1" lang="en-US" sz="2600">
                <a:solidFill>
                  <a:schemeClr val="lt1"/>
                </a:solidFill>
              </a:rPr>
              <a:t>Safe viewing</a:t>
            </a:r>
            <a:endParaRPr b="1" sz="2600">
              <a:solidFill>
                <a:schemeClr val="lt1"/>
              </a:solidFill>
            </a:endParaRPr>
          </a:p>
          <a:p>
            <a:pPr indent="-393700" lvl="0" marL="457200" rtl="0" algn="l">
              <a:lnSpc>
                <a:spcPct val="115000"/>
              </a:lnSpc>
              <a:spcBef>
                <a:spcPts val="0"/>
              </a:spcBef>
              <a:spcAft>
                <a:spcPts val="0"/>
              </a:spcAft>
              <a:buClr>
                <a:schemeClr val="lt1"/>
              </a:buClr>
              <a:buSzPts val="2600"/>
              <a:buFont typeface="Calibri"/>
              <a:buChar char="●"/>
            </a:pPr>
            <a:r>
              <a:rPr b="1" lang="en-US" sz="2600">
                <a:solidFill>
                  <a:schemeClr val="lt1"/>
                </a:solidFill>
              </a:rPr>
              <a:t>Live stream</a:t>
            </a:r>
            <a:endParaRPr b="1" sz="2600">
              <a:solidFill>
                <a:schemeClr val="lt1"/>
              </a:solidFill>
            </a:endParaRPr>
          </a:p>
          <a:p>
            <a:pPr indent="-393700" lvl="0" marL="457200" rtl="0" algn="l">
              <a:lnSpc>
                <a:spcPct val="115000"/>
              </a:lnSpc>
              <a:spcBef>
                <a:spcPts val="0"/>
              </a:spcBef>
              <a:spcAft>
                <a:spcPts val="0"/>
              </a:spcAft>
              <a:buClr>
                <a:schemeClr val="lt1"/>
              </a:buClr>
              <a:buSzPts val="2600"/>
              <a:buFont typeface="Calibri"/>
              <a:buChar char="●"/>
            </a:pPr>
            <a:r>
              <a:rPr b="1" lang="en-US" sz="2600">
                <a:solidFill>
                  <a:schemeClr val="lt1"/>
                </a:solidFill>
              </a:rPr>
              <a:t>Hands-on Activities  </a:t>
            </a:r>
            <a:endParaRPr b="1" sz="3400">
              <a:solidFill>
                <a:schemeClr val="lt1"/>
              </a:solidFill>
            </a:endParaRPr>
          </a:p>
          <a:p>
            <a:pPr indent="0" lvl="0" marL="0" rtl="0" algn="l">
              <a:lnSpc>
                <a:spcPct val="100000"/>
              </a:lnSpc>
              <a:spcBef>
                <a:spcPts val="640"/>
              </a:spcBef>
              <a:spcAft>
                <a:spcPts val="0"/>
              </a:spcAft>
              <a:buClr>
                <a:schemeClr val="dk1"/>
              </a:buClr>
              <a:buSzPts val="3200"/>
              <a:buNone/>
            </a:pPr>
            <a:r>
              <a:t/>
            </a:r>
            <a:endParaRPr sz="2625">
              <a:solidFill>
                <a:schemeClr val="lt1"/>
              </a:solidFill>
            </a:endParaRPr>
          </a:p>
          <a:p>
            <a:pPr indent="0" lvl="0" marL="0" rtl="0" algn="l">
              <a:lnSpc>
                <a:spcPct val="100000"/>
              </a:lnSpc>
              <a:spcBef>
                <a:spcPts val="640"/>
              </a:spcBef>
              <a:spcAft>
                <a:spcPts val="0"/>
              </a:spcAft>
              <a:buClr>
                <a:schemeClr val="dk1"/>
              </a:buClr>
              <a:buSzPts val="3200"/>
              <a:buNone/>
            </a:pPr>
            <a:r>
              <a:t/>
            </a:r>
            <a:endParaRPr sz="2625">
              <a:solidFill>
                <a:schemeClr val="lt1"/>
              </a:solidFill>
            </a:endParaRPr>
          </a:p>
          <a:p>
            <a:pPr indent="0" lvl="0" marL="0" rtl="0" algn="l">
              <a:lnSpc>
                <a:spcPct val="100000"/>
              </a:lnSpc>
              <a:spcBef>
                <a:spcPts val="640"/>
              </a:spcBef>
              <a:spcAft>
                <a:spcPts val="0"/>
              </a:spcAft>
              <a:buClr>
                <a:schemeClr val="dk1"/>
              </a:buClr>
              <a:buSzPts val="3200"/>
              <a:buNone/>
            </a:pPr>
            <a:r>
              <a:t/>
            </a:r>
            <a:endParaRPr>
              <a:solidFill>
                <a:srgbClr val="FFFFFF"/>
              </a:solidFill>
            </a:endParaRPr>
          </a:p>
        </p:txBody>
      </p:sp>
      <p:pic>
        <p:nvPicPr>
          <p:cNvPr descr="Huge crowd wearing eclipse safety glasses stands looking up at the sky from a balcony." id="368" name="Google Shape;368;g23811f8aa8d_2_58"/>
          <p:cNvPicPr preferRelativeResize="0"/>
          <p:nvPr/>
        </p:nvPicPr>
        <p:blipFill>
          <a:blip r:embed="rId3">
            <a:alphaModFix/>
          </a:blip>
          <a:stretch>
            <a:fillRect/>
          </a:stretch>
        </p:blipFill>
        <p:spPr>
          <a:xfrm>
            <a:off x="4043425" y="1219298"/>
            <a:ext cx="4817198" cy="32106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3"/>
          <p:cNvSpPr/>
          <p:nvPr/>
        </p:nvSpPr>
        <p:spPr>
          <a:xfrm>
            <a:off x="0" y="0"/>
            <a:ext cx="9144000" cy="5143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p3"/>
          <p:cNvSpPr txBox="1"/>
          <p:nvPr>
            <p:ph type="title"/>
          </p:nvPr>
        </p:nvSpPr>
        <p:spPr>
          <a:xfrm>
            <a:off x="-156950" y="61525"/>
            <a:ext cx="9399900" cy="955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Calibri"/>
              <a:buNone/>
            </a:pPr>
            <a:r>
              <a:rPr b="1" lang="en-US">
                <a:solidFill>
                  <a:schemeClr val="lt1"/>
                </a:solidFill>
              </a:rPr>
              <a:t>Have You Ever Seen a Solar Eclipse?</a:t>
            </a:r>
            <a:endParaRPr b="1">
              <a:solidFill>
                <a:schemeClr val="lt1"/>
              </a:solidFill>
            </a:endParaRPr>
          </a:p>
        </p:txBody>
      </p:sp>
      <p:pic>
        <p:nvPicPr>
          <p:cNvPr descr="Solar eclipse of October 23, 2014 from Minneapolis, Minnesota." id="108" name="Google Shape;108;p3"/>
          <p:cNvPicPr preferRelativeResize="0"/>
          <p:nvPr/>
        </p:nvPicPr>
        <p:blipFill rotWithShape="1">
          <a:blip r:embed="rId3">
            <a:alphaModFix/>
          </a:blip>
          <a:srcRect b="0" l="0" r="0" t="0"/>
          <a:stretch/>
        </p:blipFill>
        <p:spPr>
          <a:xfrm>
            <a:off x="2687850" y="1105625"/>
            <a:ext cx="3710300" cy="3705676"/>
          </a:xfrm>
          <a:prstGeom prst="rect">
            <a:avLst/>
          </a:prstGeom>
          <a:noFill/>
          <a:ln>
            <a:noFill/>
          </a:ln>
        </p:spPr>
      </p:pic>
      <p:sp>
        <p:nvSpPr>
          <p:cNvPr id="109" name="Google Shape;109;p3"/>
          <p:cNvSpPr txBox="1"/>
          <p:nvPr/>
        </p:nvSpPr>
        <p:spPr>
          <a:xfrm>
            <a:off x="6218250" y="4811300"/>
            <a:ext cx="2848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Tomruen</a:t>
            </a:r>
            <a:endParaRPr sz="120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25e0d9cbcc1_0_8"/>
          <p:cNvSpPr txBox="1"/>
          <p:nvPr>
            <p:ph type="title"/>
          </p:nvPr>
        </p:nvSpPr>
        <p:spPr>
          <a:xfrm>
            <a:off x="457200" y="129778"/>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libri"/>
              <a:buNone/>
            </a:pPr>
            <a:r>
              <a:rPr b="1" lang="en-US">
                <a:solidFill>
                  <a:srgbClr val="FFFFFF"/>
                </a:solidFill>
              </a:rPr>
              <a:t>Tips for Taking Photos</a:t>
            </a:r>
            <a:endParaRPr b="1">
              <a:solidFill>
                <a:srgbClr val="FFFFFF"/>
              </a:solidFill>
            </a:endParaRPr>
          </a:p>
        </p:txBody>
      </p:sp>
      <p:sp>
        <p:nvSpPr>
          <p:cNvPr id="375" name="Google Shape;375;g25e0d9cbcc1_0_8"/>
          <p:cNvSpPr txBox="1"/>
          <p:nvPr/>
        </p:nvSpPr>
        <p:spPr>
          <a:xfrm>
            <a:off x="4271650" y="4811300"/>
            <a:ext cx="47955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Credits: NASA/Aubrey Gemignani</a:t>
            </a:r>
            <a:endParaRPr sz="1200">
              <a:solidFill>
                <a:schemeClr val="lt1"/>
              </a:solidFill>
              <a:latin typeface="Calibri"/>
              <a:ea typeface="Calibri"/>
              <a:cs typeface="Calibri"/>
              <a:sym typeface="Calibri"/>
            </a:endParaRPr>
          </a:p>
        </p:txBody>
      </p:sp>
      <p:pic>
        <p:nvPicPr>
          <p:cNvPr descr="The 2017 Total Solar Eclipse is seen on Monday, August 21, 2017 above Madras, Oregon during totality." id="376" name="Google Shape;376;g25e0d9cbcc1_0_8"/>
          <p:cNvPicPr preferRelativeResize="0"/>
          <p:nvPr/>
        </p:nvPicPr>
        <p:blipFill>
          <a:blip r:embed="rId3">
            <a:alphaModFix/>
          </a:blip>
          <a:stretch>
            <a:fillRect/>
          </a:stretch>
        </p:blipFill>
        <p:spPr>
          <a:xfrm>
            <a:off x="5726325" y="1483100"/>
            <a:ext cx="3327526" cy="2638624"/>
          </a:xfrm>
          <a:prstGeom prst="rect">
            <a:avLst/>
          </a:prstGeom>
          <a:noFill/>
          <a:ln>
            <a:noFill/>
          </a:ln>
        </p:spPr>
      </p:pic>
      <p:sp>
        <p:nvSpPr>
          <p:cNvPr id="377" name="Google Shape;377;g25e0d9cbcc1_0_8"/>
          <p:cNvSpPr txBox="1"/>
          <p:nvPr>
            <p:ph idx="1" type="body"/>
          </p:nvPr>
        </p:nvSpPr>
        <p:spPr>
          <a:xfrm>
            <a:off x="188975" y="1065950"/>
            <a:ext cx="6169500" cy="3666600"/>
          </a:xfrm>
          <a:prstGeom prst="rect">
            <a:avLst/>
          </a:prstGeom>
          <a:noFill/>
          <a:ln>
            <a:noFill/>
          </a:ln>
        </p:spPr>
        <p:txBody>
          <a:bodyPr anchorCtr="0" anchor="t" bIns="45700" lIns="91425" spcFirstLastPara="1" rIns="91425" wrap="square" tIns="45700">
            <a:normAutofit fontScale="25000" lnSpcReduction="20000"/>
          </a:bodyPr>
          <a:lstStyle/>
          <a:p>
            <a:pPr indent="-393700" lvl="0" marL="457200" rtl="0" algn="l">
              <a:spcBef>
                <a:spcPts val="0"/>
              </a:spcBef>
              <a:spcAft>
                <a:spcPts val="0"/>
              </a:spcAft>
              <a:buClr>
                <a:schemeClr val="lt1"/>
              </a:buClr>
              <a:buSzPct val="100000"/>
              <a:buFont typeface="Calibri"/>
              <a:buChar char="●"/>
            </a:pPr>
            <a:r>
              <a:rPr b="1" lang="en-US" sz="10400">
                <a:solidFill>
                  <a:schemeClr val="lt1"/>
                </a:solidFill>
              </a:rPr>
              <a:t>Treat your camera like your eyes - </a:t>
            </a:r>
            <a:br>
              <a:rPr b="1" lang="en-US" sz="10400">
                <a:solidFill>
                  <a:schemeClr val="lt1"/>
                </a:solidFill>
              </a:rPr>
            </a:br>
            <a:r>
              <a:rPr b="1" lang="en-US" sz="10400">
                <a:solidFill>
                  <a:schemeClr val="lt1"/>
                </a:solidFill>
              </a:rPr>
              <a:t>use safe solar viewing practices!</a:t>
            </a:r>
            <a:br>
              <a:rPr b="1" lang="en-US" sz="10400">
                <a:solidFill>
                  <a:schemeClr val="lt1"/>
                </a:solidFill>
              </a:rPr>
            </a:br>
            <a:endParaRPr b="1" sz="10400">
              <a:solidFill>
                <a:schemeClr val="lt1"/>
              </a:solidFill>
            </a:endParaRPr>
          </a:p>
          <a:p>
            <a:pPr indent="-393700" lvl="0" marL="457200" rtl="0" algn="l">
              <a:spcBef>
                <a:spcPts val="0"/>
              </a:spcBef>
              <a:spcAft>
                <a:spcPts val="0"/>
              </a:spcAft>
              <a:buClr>
                <a:schemeClr val="lt1"/>
              </a:buClr>
              <a:buSzPct val="100000"/>
              <a:buFont typeface="Calibri"/>
              <a:buChar char="●"/>
            </a:pPr>
            <a:r>
              <a:rPr lang="en-US" sz="10400">
                <a:solidFill>
                  <a:schemeClr val="lt1"/>
                </a:solidFill>
              </a:rPr>
              <a:t>Use the right solar filter for your specific model of camera</a:t>
            </a:r>
            <a:br>
              <a:rPr lang="en-US" sz="10400">
                <a:solidFill>
                  <a:schemeClr val="lt1"/>
                </a:solidFill>
              </a:rPr>
            </a:br>
            <a:endParaRPr sz="10400">
              <a:solidFill>
                <a:schemeClr val="lt1"/>
              </a:solidFill>
            </a:endParaRPr>
          </a:p>
          <a:p>
            <a:pPr indent="-393700" lvl="0" marL="457200" rtl="0" algn="l">
              <a:spcBef>
                <a:spcPts val="0"/>
              </a:spcBef>
              <a:spcAft>
                <a:spcPts val="0"/>
              </a:spcAft>
              <a:buClr>
                <a:schemeClr val="lt1"/>
              </a:buClr>
              <a:buSzPct val="100000"/>
              <a:buFont typeface="Calibri"/>
              <a:buChar char="●"/>
            </a:pPr>
            <a:r>
              <a:rPr lang="en-US" sz="10400">
                <a:solidFill>
                  <a:schemeClr val="lt1"/>
                </a:solidFill>
              </a:rPr>
              <a:t>I</a:t>
            </a:r>
            <a:r>
              <a:rPr lang="en-US" sz="10400">
                <a:solidFill>
                  <a:schemeClr val="lt1"/>
                </a:solidFill>
              </a:rPr>
              <a:t>f it is cloudy, you can still get some great photos of the event by just observing the people and environment around you.</a:t>
            </a:r>
            <a:br>
              <a:rPr lang="en-US" sz="10400">
                <a:solidFill>
                  <a:schemeClr val="lt1"/>
                </a:solidFill>
              </a:rPr>
            </a:br>
            <a:endParaRPr sz="10400">
              <a:solidFill>
                <a:schemeClr val="lt1"/>
              </a:solidFill>
            </a:endParaRPr>
          </a:p>
          <a:p>
            <a:pPr indent="-393700" lvl="0" marL="457200" rtl="0" algn="l">
              <a:spcBef>
                <a:spcPts val="0"/>
              </a:spcBef>
              <a:spcAft>
                <a:spcPts val="0"/>
              </a:spcAft>
              <a:buClr>
                <a:schemeClr val="lt1"/>
              </a:buClr>
              <a:buSzPct val="100000"/>
              <a:buFont typeface="Calibri"/>
              <a:buChar char="●"/>
            </a:pPr>
            <a:r>
              <a:rPr lang="en-US" sz="10400">
                <a:solidFill>
                  <a:schemeClr val="lt1"/>
                </a:solidFill>
              </a:rPr>
              <a:t>More advice: </a:t>
            </a:r>
            <a:r>
              <a:rPr lang="en-US" sz="8000">
                <a:solidFill>
                  <a:schemeClr val="lt1"/>
                </a:solidFill>
              </a:rPr>
              <a:t>https://eclipse.aas.org/imaging-video/images-videos</a:t>
            </a:r>
            <a:endParaRPr sz="8000">
              <a:solidFill>
                <a:schemeClr val="lt1"/>
              </a:solidFill>
            </a:endParaRPr>
          </a:p>
          <a:p>
            <a:pPr indent="0" lvl="0" marL="457200" rtl="0" algn="l">
              <a:spcBef>
                <a:spcPts val="0"/>
              </a:spcBef>
              <a:spcAft>
                <a:spcPts val="0"/>
              </a:spcAft>
              <a:buNone/>
            </a:pPr>
            <a:r>
              <a:t/>
            </a:r>
            <a:endParaRPr sz="8000">
              <a:solidFill>
                <a:schemeClr val="lt1"/>
              </a:solidFill>
            </a:endParaRPr>
          </a:p>
          <a:p>
            <a:pPr indent="0" lvl="0" marL="457200" rtl="0" algn="l">
              <a:lnSpc>
                <a:spcPct val="115000"/>
              </a:lnSpc>
              <a:spcBef>
                <a:spcPts val="0"/>
              </a:spcBef>
              <a:spcAft>
                <a:spcPts val="0"/>
              </a:spcAft>
              <a:buNone/>
            </a:pPr>
            <a:r>
              <a:t/>
            </a:r>
            <a:endParaRPr b="1" sz="8000">
              <a:solidFill>
                <a:schemeClr val="lt1"/>
              </a:solidFill>
            </a:endParaRPr>
          </a:p>
          <a:p>
            <a:pPr indent="0" lvl="0" marL="0" rtl="0" algn="l">
              <a:lnSpc>
                <a:spcPct val="100000"/>
              </a:lnSpc>
              <a:spcBef>
                <a:spcPts val="640"/>
              </a:spcBef>
              <a:spcAft>
                <a:spcPts val="0"/>
              </a:spcAft>
              <a:buClr>
                <a:schemeClr val="dk1"/>
              </a:buClr>
              <a:buSzPct val="40000"/>
              <a:buNone/>
            </a:pPr>
            <a:r>
              <a:t/>
            </a:r>
            <a:endParaRPr sz="8000">
              <a:solidFill>
                <a:schemeClr val="lt1"/>
              </a:solidFill>
            </a:endParaRPr>
          </a:p>
          <a:p>
            <a:pPr indent="0" lvl="0" marL="0" rtl="0" algn="l">
              <a:lnSpc>
                <a:spcPct val="100000"/>
              </a:lnSpc>
              <a:spcBef>
                <a:spcPts val="640"/>
              </a:spcBef>
              <a:spcAft>
                <a:spcPts val="0"/>
              </a:spcAft>
              <a:buClr>
                <a:schemeClr val="dk1"/>
              </a:buClr>
              <a:buSzPct val="40000"/>
              <a:buNone/>
            </a:pPr>
            <a:r>
              <a:t/>
            </a:r>
            <a:endParaRPr sz="8000">
              <a:solidFill>
                <a:schemeClr val="lt1"/>
              </a:solidFill>
            </a:endParaRPr>
          </a:p>
          <a:p>
            <a:pPr indent="0" lvl="0" marL="0" rtl="0" algn="l">
              <a:lnSpc>
                <a:spcPct val="100000"/>
              </a:lnSpc>
              <a:spcBef>
                <a:spcPts val="640"/>
              </a:spcBef>
              <a:spcAft>
                <a:spcPts val="0"/>
              </a:spcAft>
              <a:buClr>
                <a:schemeClr val="dk1"/>
              </a:buClr>
              <a:buSzPct val="40000"/>
              <a:buNone/>
            </a:pPr>
            <a:r>
              <a:t/>
            </a:r>
            <a:endParaRPr sz="800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descr="Save the Date Postcard for the 2023 and 2024 Solar Eclipses from NASA HEAT." id="383" name="Google Shape;383;g21438ed6d4c_1_18"/>
          <p:cNvPicPr preferRelativeResize="0"/>
          <p:nvPr/>
        </p:nvPicPr>
        <p:blipFill>
          <a:blip r:embed="rId3">
            <a:alphaModFix/>
          </a:blip>
          <a:stretch>
            <a:fillRect/>
          </a:stretch>
        </p:blipFill>
        <p:spPr>
          <a:xfrm>
            <a:off x="1383875" y="588575"/>
            <a:ext cx="6376248" cy="4554926"/>
          </a:xfrm>
          <a:prstGeom prst="rect">
            <a:avLst/>
          </a:prstGeom>
          <a:noFill/>
          <a:ln>
            <a:noFill/>
          </a:ln>
        </p:spPr>
      </p:pic>
      <p:sp>
        <p:nvSpPr>
          <p:cNvPr id="384" name="Google Shape;384;g21438ed6d4c_1_18"/>
          <p:cNvSpPr txBox="1"/>
          <p:nvPr>
            <p:ph type="title"/>
          </p:nvPr>
        </p:nvSpPr>
        <p:spPr>
          <a:xfrm>
            <a:off x="191700" y="-283775"/>
            <a:ext cx="8760600" cy="1088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Calibri"/>
              <a:buNone/>
            </a:pPr>
            <a:r>
              <a:rPr b="1" lang="en-US" sz="4000">
                <a:solidFill>
                  <a:schemeClr val="lt1"/>
                </a:solidFill>
              </a:rPr>
              <a:t>Questions?</a:t>
            </a:r>
            <a:endParaRPr b="1" sz="40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26dc1647bc6_0_238"/>
          <p:cNvSpPr txBox="1"/>
          <p:nvPr>
            <p:ph type="title"/>
          </p:nvPr>
        </p:nvSpPr>
        <p:spPr>
          <a:xfrm>
            <a:off x="457200" y="1"/>
            <a:ext cx="8229600" cy="73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Calibri"/>
              <a:buNone/>
            </a:pPr>
            <a:r>
              <a:rPr b="1" lang="en-US" sz="6000">
                <a:solidFill>
                  <a:schemeClr val="lt1"/>
                </a:solidFill>
              </a:rPr>
              <a:t>Thank you!</a:t>
            </a:r>
            <a:endParaRPr b="1" sz="6000">
              <a:solidFill>
                <a:schemeClr val="lt1"/>
              </a:solidFill>
            </a:endParaRPr>
          </a:p>
        </p:txBody>
      </p:sp>
      <p:sp>
        <p:nvSpPr>
          <p:cNvPr id="391" name="Google Shape;391;g26dc1647bc6_0_238"/>
          <p:cNvSpPr txBox="1"/>
          <p:nvPr>
            <p:ph idx="1" type="body"/>
          </p:nvPr>
        </p:nvSpPr>
        <p:spPr>
          <a:xfrm>
            <a:off x="763850" y="1237500"/>
            <a:ext cx="8229600" cy="3906000"/>
          </a:xfrm>
          <a:prstGeom prst="rect">
            <a:avLst/>
          </a:prstGeom>
          <a:noFill/>
          <a:ln>
            <a:noFill/>
          </a:ln>
        </p:spPr>
        <p:txBody>
          <a:bodyPr anchorCtr="0" anchor="t" bIns="45700" lIns="91425" spcFirstLastPara="1" rIns="91425" wrap="square" tIns="45700">
            <a:noAutofit/>
          </a:bodyPr>
          <a:lstStyle/>
          <a:p>
            <a:pPr indent="-342900" lvl="0" marL="457200" rtl="0" algn="l">
              <a:spcBef>
                <a:spcPts val="560"/>
              </a:spcBef>
              <a:spcAft>
                <a:spcPts val="0"/>
              </a:spcAft>
              <a:buClr>
                <a:schemeClr val="lt1"/>
              </a:buClr>
              <a:buSzPts val="1800"/>
              <a:buFont typeface="Calibri"/>
              <a:buChar char="•"/>
            </a:pPr>
            <a:r>
              <a:rPr lang="en-US" sz="1800">
                <a:solidFill>
                  <a:schemeClr val="lt1"/>
                </a:solidFill>
              </a:rPr>
              <a:t>American Astronomical Society:</a:t>
            </a:r>
            <a:r>
              <a:rPr lang="en-US" sz="1800">
                <a:solidFill>
                  <a:srgbClr val="EDF2FA"/>
                </a:solidFill>
              </a:rPr>
              <a:t> </a:t>
            </a:r>
            <a:r>
              <a:rPr lang="en-US" sz="1800">
                <a:solidFill>
                  <a:srgbClr val="EDF2FA"/>
                </a:solidFill>
                <a:uFill>
                  <a:noFill/>
                </a:uFill>
                <a:hlinkClick r:id="rId3">
                  <a:extLst>
                    <a:ext uri="{A12FA001-AC4F-418D-AE19-62706E023703}">
                      <ahyp:hlinkClr val="tx"/>
                    </a:ext>
                  </a:extLst>
                </a:hlinkClick>
              </a:rPr>
              <a:t>https://eclipse.aas.org</a:t>
            </a:r>
            <a:endParaRPr sz="1800">
              <a:solidFill>
                <a:srgbClr val="EDF2FA"/>
              </a:solidFill>
            </a:endParaRPr>
          </a:p>
          <a:p>
            <a:pPr indent="-342900" lvl="0" marL="457200" rtl="0" algn="l">
              <a:spcBef>
                <a:spcPts val="0"/>
              </a:spcBef>
              <a:spcAft>
                <a:spcPts val="0"/>
              </a:spcAft>
              <a:buClr>
                <a:schemeClr val="lt1"/>
              </a:buClr>
              <a:buSzPts val="1800"/>
              <a:buFont typeface="Calibri"/>
              <a:buChar char="•"/>
            </a:pPr>
            <a:r>
              <a:rPr lang="en-US" sz="1800">
                <a:solidFill>
                  <a:schemeClr val="lt1"/>
                </a:solidFill>
              </a:rPr>
              <a:t>Astronomical Society of the Pacific: </a:t>
            </a:r>
            <a:r>
              <a:rPr lang="en-US" sz="1800">
                <a:solidFill>
                  <a:schemeClr val="lt1"/>
                </a:solidFill>
                <a:uFill>
                  <a:noFill/>
                </a:uFill>
                <a:hlinkClick r:id="rId4">
                  <a:extLst>
                    <a:ext uri="{A12FA001-AC4F-418D-AE19-62706E023703}">
                      <ahyp:hlinkClr val="tx"/>
                    </a:ext>
                  </a:extLst>
                </a:hlinkClick>
              </a:rPr>
              <a:t>astrosociety.org</a:t>
            </a:r>
            <a:r>
              <a:rPr lang="en-US" sz="1800">
                <a:solidFill>
                  <a:schemeClr val="lt1"/>
                </a:solidFill>
              </a:rPr>
              <a:t> </a:t>
            </a:r>
            <a:endParaRPr sz="1800">
              <a:solidFill>
                <a:schemeClr val="lt1"/>
              </a:solidFill>
            </a:endParaRPr>
          </a:p>
          <a:p>
            <a:pPr indent="-342900" lvl="0" marL="457200" rtl="0" algn="l">
              <a:spcBef>
                <a:spcPts val="0"/>
              </a:spcBef>
              <a:spcAft>
                <a:spcPts val="0"/>
              </a:spcAft>
              <a:buClr>
                <a:schemeClr val="lt1"/>
              </a:buClr>
              <a:buSzPts val="1800"/>
              <a:buFont typeface="Calibri"/>
              <a:buChar char="•"/>
            </a:pPr>
            <a:r>
              <a:rPr lang="en-US" sz="1800">
                <a:solidFill>
                  <a:schemeClr val="lt1"/>
                </a:solidFill>
              </a:rPr>
              <a:t>Eclipse Soundscapes: https://eclipsesoundscapes.org/</a:t>
            </a:r>
            <a:endParaRPr sz="1800">
              <a:solidFill>
                <a:schemeClr val="lt1"/>
              </a:solidFill>
            </a:endParaRPr>
          </a:p>
          <a:p>
            <a:pPr indent="-342900" lvl="0" marL="457200" rtl="0" algn="l">
              <a:spcBef>
                <a:spcPts val="0"/>
              </a:spcBef>
              <a:spcAft>
                <a:spcPts val="0"/>
              </a:spcAft>
              <a:buClr>
                <a:schemeClr val="lt1"/>
              </a:buClr>
              <a:buSzPts val="1800"/>
              <a:buFont typeface="Calibri"/>
              <a:buChar char="•"/>
            </a:pPr>
            <a:r>
              <a:rPr lang="en-US" sz="1800">
                <a:solidFill>
                  <a:schemeClr val="lt1"/>
                </a:solidFill>
              </a:rPr>
              <a:t>Exploratorium: exploratorium.edu/eclipse</a:t>
            </a:r>
            <a:endParaRPr sz="1800">
              <a:solidFill>
                <a:schemeClr val="lt1"/>
              </a:solidFill>
            </a:endParaRPr>
          </a:p>
          <a:p>
            <a:pPr indent="-342900" lvl="0" marL="457200" rtl="0" algn="l">
              <a:spcBef>
                <a:spcPts val="0"/>
              </a:spcBef>
              <a:spcAft>
                <a:spcPts val="0"/>
              </a:spcAft>
              <a:buClr>
                <a:schemeClr val="lt1"/>
              </a:buClr>
              <a:buSzPts val="1800"/>
              <a:buChar char="•"/>
            </a:pPr>
            <a:r>
              <a:rPr lang="en-US" sz="1800">
                <a:solidFill>
                  <a:schemeClr val="lt1"/>
                </a:solidFill>
              </a:rPr>
              <a:t>Great American Eclipse: </a:t>
            </a:r>
            <a:r>
              <a:rPr lang="en-US" sz="1800">
                <a:solidFill>
                  <a:schemeClr val="lt1"/>
                </a:solidFill>
                <a:uFill>
                  <a:noFill/>
                </a:uFill>
                <a:hlinkClick r:id="rId5">
                  <a:extLst>
                    <a:ext uri="{A12FA001-AC4F-418D-AE19-62706E023703}">
                      <ahyp:hlinkClr val="tx"/>
                    </a:ext>
                  </a:extLst>
                </a:hlinkClick>
              </a:rPr>
              <a:t>greatamericaneclipse.com/</a:t>
            </a:r>
            <a:r>
              <a:rPr lang="en-US" sz="1800">
                <a:solidFill>
                  <a:schemeClr val="lt1"/>
                </a:solidFill>
              </a:rPr>
              <a:t> </a:t>
            </a:r>
            <a:endParaRPr sz="1800">
              <a:solidFill>
                <a:schemeClr val="lt1"/>
              </a:solidFill>
            </a:endParaRPr>
          </a:p>
          <a:p>
            <a:pPr indent="-342900" lvl="0" marL="457200" rtl="0" algn="l">
              <a:lnSpc>
                <a:spcPct val="100000"/>
              </a:lnSpc>
              <a:spcBef>
                <a:spcPts val="0"/>
              </a:spcBef>
              <a:spcAft>
                <a:spcPts val="0"/>
              </a:spcAft>
              <a:buClr>
                <a:srgbClr val="FFFFFF"/>
              </a:buClr>
              <a:buSzPts val="1800"/>
              <a:buChar char="•"/>
            </a:pPr>
            <a:r>
              <a:rPr lang="en-US" sz="1800">
                <a:solidFill>
                  <a:srgbClr val="FFFFFF"/>
                </a:solidFill>
              </a:rPr>
              <a:t>NAS</a:t>
            </a:r>
            <a:r>
              <a:rPr lang="en-US" sz="1800">
                <a:solidFill>
                  <a:schemeClr val="lt1"/>
                </a:solidFill>
              </a:rPr>
              <a:t>A</a:t>
            </a:r>
            <a:r>
              <a:rPr lang="en-US" sz="1800">
                <a:solidFill>
                  <a:schemeClr val="lt1"/>
                </a:solidFill>
              </a:rPr>
              <a:t>: </a:t>
            </a:r>
            <a:r>
              <a:rPr lang="en-US" sz="1800">
                <a:solidFill>
                  <a:schemeClr val="lt1"/>
                </a:solidFill>
                <a:uFill>
                  <a:noFill/>
                </a:uFill>
                <a:hlinkClick r:id="rId6">
                  <a:extLst>
                    <a:ext uri="{A12FA001-AC4F-418D-AE19-62706E023703}">
                      <ahyp:hlinkClr val="tx"/>
                    </a:ext>
                  </a:extLst>
                </a:hlinkClick>
              </a:rPr>
              <a:t>solarsystem.nasa.gov/eclipses</a:t>
            </a:r>
            <a:endParaRPr sz="1800">
              <a:solidFill>
                <a:schemeClr val="lt1"/>
              </a:solidFill>
            </a:endParaRPr>
          </a:p>
          <a:p>
            <a:pPr indent="-342900" lvl="0" marL="457200" rtl="0" algn="l">
              <a:spcBef>
                <a:spcPts val="0"/>
              </a:spcBef>
              <a:spcAft>
                <a:spcPts val="0"/>
              </a:spcAft>
              <a:buClr>
                <a:schemeClr val="lt1"/>
              </a:buClr>
              <a:buSzPts val="1800"/>
              <a:buChar char="•"/>
            </a:pPr>
            <a:r>
              <a:rPr lang="en-US" sz="1800">
                <a:solidFill>
                  <a:schemeClr val="lt1"/>
                </a:solidFill>
              </a:rPr>
              <a:t>NASA Eclipse Ambassadors: </a:t>
            </a:r>
            <a:r>
              <a:rPr lang="en-US" sz="1800">
                <a:solidFill>
                  <a:schemeClr val="lt1"/>
                </a:solidFill>
                <a:uFill>
                  <a:noFill/>
                </a:uFill>
                <a:hlinkClick r:id="rId7">
                  <a:extLst>
                    <a:ext uri="{A12FA001-AC4F-418D-AE19-62706E023703}">
                      <ahyp:hlinkClr val="tx"/>
                    </a:ext>
                  </a:extLst>
                </a:hlinkClick>
              </a:rPr>
              <a:t>eclipseambassadors.org</a:t>
            </a:r>
            <a:endParaRPr sz="1800">
              <a:solidFill>
                <a:schemeClr val="lt1"/>
              </a:solidFill>
            </a:endParaRPr>
          </a:p>
          <a:p>
            <a:pPr indent="-342900" lvl="0" marL="457200" rtl="0" algn="l">
              <a:spcBef>
                <a:spcPts val="0"/>
              </a:spcBef>
              <a:spcAft>
                <a:spcPts val="0"/>
              </a:spcAft>
              <a:buClr>
                <a:schemeClr val="lt1"/>
              </a:buClr>
              <a:buSzPts val="1800"/>
              <a:buFont typeface="Calibri"/>
              <a:buChar char="•"/>
            </a:pPr>
            <a:r>
              <a:rPr lang="en-US" sz="1800">
                <a:solidFill>
                  <a:schemeClr val="lt1"/>
                </a:solidFill>
              </a:rPr>
              <a:t>NASA GLOBE Observer: observer.globe.gov/eclipse</a:t>
            </a:r>
            <a:endParaRPr sz="1800">
              <a:solidFill>
                <a:schemeClr val="lt1"/>
              </a:solidFill>
            </a:endParaRPr>
          </a:p>
          <a:p>
            <a:pPr indent="-342900" lvl="0" marL="457200" rtl="0" algn="l">
              <a:spcBef>
                <a:spcPts val="0"/>
              </a:spcBef>
              <a:spcAft>
                <a:spcPts val="0"/>
              </a:spcAft>
              <a:buClr>
                <a:schemeClr val="lt1"/>
              </a:buClr>
              <a:buSzPts val="1800"/>
              <a:buFont typeface="Calibri"/>
              <a:buChar char="•"/>
            </a:pPr>
            <a:r>
              <a:rPr lang="en-US" sz="1800">
                <a:solidFill>
                  <a:schemeClr val="lt1"/>
                </a:solidFill>
              </a:rPr>
              <a:t>NASA Night Sky Network: </a:t>
            </a:r>
            <a:r>
              <a:rPr lang="en-US" sz="1800">
                <a:solidFill>
                  <a:schemeClr val="lt1"/>
                </a:solidFill>
                <a:uFill>
                  <a:noFill/>
                </a:uFill>
                <a:hlinkClick r:id="rId8">
                  <a:extLst>
                    <a:ext uri="{A12FA001-AC4F-418D-AE19-62706E023703}">
                      <ahyp:hlinkClr val="tx"/>
                    </a:ext>
                  </a:extLst>
                </a:hlinkClick>
              </a:rPr>
              <a:t>nightskynetwork.org</a:t>
            </a:r>
            <a:endParaRPr sz="1800">
              <a:solidFill>
                <a:schemeClr val="lt1"/>
              </a:solidFill>
            </a:endParaRPr>
          </a:p>
          <a:p>
            <a:pPr indent="-342900" lvl="0" marL="457200" rtl="0" algn="l">
              <a:spcBef>
                <a:spcPts val="0"/>
              </a:spcBef>
              <a:spcAft>
                <a:spcPts val="0"/>
              </a:spcAft>
              <a:buClr>
                <a:srgbClr val="FFFFFF"/>
              </a:buClr>
              <a:buSzPts val="1800"/>
              <a:buChar char="•"/>
            </a:pPr>
            <a:r>
              <a:rPr lang="en-US" sz="1800">
                <a:solidFill>
                  <a:schemeClr val="lt1"/>
                </a:solidFill>
              </a:rPr>
              <a:t>NASA Science Activation: </a:t>
            </a:r>
            <a:r>
              <a:rPr lang="en-US" sz="1800">
                <a:solidFill>
                  <a:schemeClr val="lt1"/>
                </a:solidFill>
                <a:uFill>
                  <a:noFill/>
                </a:uFill>
                <a:hlinkClick r:id="rId9">
                  <a:extLst>
                    <a:ext uri="{A12FA001-AC4F-418D-AE19-62706E023703}">
                      <ahyp:hlinkClr val="tx"/>
                    </a:ext>
                  </a:extLst>
                </a:hlinkClick>
              </a:rPr>
              <a:t>science.nasa.gov/learners</a:t>
            </a:r>
            <a:r>
              <a:rPr lang="en-US" sz="1800">
                <a:solidFill>
                  <a:schemeClr val="lt1"/>
                </a:solidFill>
              </a:rPr>
              <a:t>	</a:t>
            </a:r>
            <a:endParaRPr sz="1800">
              <a:solidFill>
                <a:schemeClr val="lt1"/>
              </a:solidFill>
            </a:endParaRPr>
          </a:p>
          <a:p>
            <a:pPr indent="-342900" lvl="0" marL="457200" rtl="0" algn="l">
              <a:spcBef>
                <a:spcPts val="0"/>
              </a:spcBef>
              <a:spcAft>
                <a:spcPts val="0"/>
              </a:spcAft>
              <a:buClr>
                <a:schemeClr val="lt1"/>
              </a:buClr>
              <a:buSzPts val="1800"/>
              <a:buFont typeface="Calibri"/>
              <a:buChar char="•"/>
            </a:pPr>
            <a:r>
              <a:rPr lang="en-US" sz="1800">
                <a:solidFill>
                  <a:schemeClr val="lt1"/>
                </a:solidFill>
              </a:rPr>
              <a:t>Space Science Institute: </a:t>
            </a:r>
            <a:r>
              <a:rPr lang="en-US" sz="1800">
                <a:solidFill>
                  <a:schemeClr val="lt1"/>
                </a:solidFill>
                <a:uFill>
                  <a:noFill/>
                </a:uFill>
                <a:hlinkClick r:id="rId10">
                  <a:extLst>
                    <a:ext uri="{A12FA001-AC4F-418D-AE19-62706E023703}">
                      <ahyp:hlinkClr val="tx"/>
                    </a:ext>
                  </a:extLst>
                </a:hlinkClick>
              </a:rPr>
              <a:t>spacescience.org</a:t>
            </a:r>
            <a:endParaRPr sz="1800">
              <a:solidFill>
                <a:schemeClr val="lt1"/>
              </a:solidFill>
            </a:endParaRPr>
          </a:p>
          <a:p>
            <a:pPr indent="-355600" lvl="0" marL="457200" rtl="0" algn="l">
              <a:lnSpc>
                <a:spcPct val="100000"/>
              </a:lnSpc>
              <a:spcBef>
                <a:spcPts val="0"/>
              </a:spcBef>
              <a:spcAft>
                <a:spcPts val="0"/>
              </a:spcAft>
              <a:buClr>
                <a:srgbClr val="FFFFFF"/>
              </a:buClr>
              <a:buSzPts val="2000"/>
              <a:buFont typeface="Calibri"/>
              <a:buChar char="•"/>
            </a:pPr>
            <a:r>
              <a:rPr lang="en-US" sz="1800">
                <a:solidFill>
                  <a:schemeClr val="lt1"/>
                </a:solidFill>
              </a:rPr>
              <a:t>STAR Net </a:t>
            </a:r>
            <a:r>
              <a:rPr lang="en-US" sz="1800">
                <a:solidFill>
                  <a:schemeClr val="lt1"/>
                </a:solidFill>
              </a:rPr>
              <a:t>Solar Eclipse Activities for Libraries (SEAL): </a:t>
            </a:r>
            <a:r>
              <a:rPr lang="en-US" sz="1600">
                <a:solidFill>
                  <a:schemeClr val="lt1"/>
                </a:solidFill>
                <a:uFill>
                  <a:noFill/>
                </a:uFill>
                <a:hlinkClick r:id="rId11">
                  <a:extLst>
                    <a:ext uri="{A12FA001-AC4F-418D-AE19-62706E023703}">
                      <ahyp:hlinkClr val="tx"/>
                    </a:ext>
                  </a:extLst>
                </a:hlinkClick>
              </a:rPr>
              <a:t>starnetlibraries.org/about/our-projects/solar-eclipse-activities-libraries-seal/</a:t>
            </a:r>
            <a:r>
              <a:rPr lang="en-US" sz="1800">
                <a:solidFill>
                  <a:schemeClr val="lt1"/>
                </a:solidFill>
              </a:rPr>
              <a:t>  </a:t>
            </a:r>
            <a:endParaRPr sz="1800">
              <a:solidFill>
                <a:schemeClr val="lt1"/>
              </a:solidFill>
            </a:endParaRPr>
          </a:p>
          <a:p>
            <a:pPr indent="0" lvl="0" marL="457200" rtl="0" algn="l">
              <a:lnSpc>
                <a:spcPct val="100000"/>
              </a:lnSpc>
              <a:spcBef>
                <a:spcPts val="560"/>
              </a:spcBef>
              <a:spcAft>
                <a:spcPts val="0"/>
              </a:spcAft>
              <a:buNone/>
            </a:pPr>
            <a:br>
              <a:rPr lang="en-US" sz="2000">
                <a:solidFill>
                  <a:srgbClr val="FFFFFF"/>
                </a:solidFill>
              </a:rPr>
            </a:br>
            <a:endParaRPr sz="2000">
              <a:solidFill>
                <a:srgbClr val="FFFFFF"/>
              </a:solidFill>
            </a:endParaRPr>
          </a:p>
          <a:p>
            <a:pPr indent="0" lvl="0" marL="0" rtl="0" algn="l">
              <a:lnSpc>
                <a:spcPct val="100000"/>
              </a:lnSpc>
              <a:spcBef>
                <a:spcPts val="640"/>
              </a:spcBef>
              <a:spcAft>
                <a:spcPts val="0"/>
              </a:spcAft>
              <a:buClr>
                <a:schemeClr val="dk1"/>
              </a:buClr>
              <a:buSzPts val="3200"/>
              <a:buNone/>
            </a:pPr>
            <a:r>
              <a:t/>
            </a:r>
            <a:endParaRPr>
              <a:solidFill>
                <a:srgbClr val="FFFFFF"/>
              </a:solidFill>
            </a:endParaRPr>
          </a:p>
        </p:txBody>
      </p:sp>
      <p:sp>
        <p:nvSpPr>
          <p:cNvPr id="392" name="Google Shape;392;g26dc1647bc6_0_238"/>
          <p:cNvSpPr txBox="1"/>
          <p:nvPr>
            <p:ph type="title"/>
          </p:nvPr>
        </p:nvSpPr>
        <p:spPr>
          <a:xfrm>
            <a:off x="155400" y="588775"/>
            <a:ext cx="85314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Arial"/>
              <a:buNone/>
            </a:pPr>
            <a:r>
              <a:rPr b="1" lang="en-US" sz="3500">
                <a:solidFill>
                  <a:schemeClr val="lt1"/>
                </a:solidFill>
              </a:rPr>
              <a:t>This presentation includes content from:</a:t>
            </a:r>
            <a:endParaRPr b="1" sz="35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23811f8aa8d_3_12"/>
          <p:cNvSpPr txBox="1"/>
          <p:nvPr/>
        </p:nvSpPr>
        <p:spPr>
          <a:xfrm>
            <a:off x="1981500" y="3354775"/>
            <a:ext cx="6962700" cy="7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1"/>
                </a:solidFill>
                <a:latin typeface="Calibri"/>
                <a:ea typeface="Calibri"/>
                <a:cs typeface="Calibri"/>
                <a:sym typeface="Calibri"/>
              </a:rPr>
              <a:t>This material is based upon work supported by NASA under award number 80NSSC21M0082 and cooperative agreement award numbers NNX16AC67A and 80NSSC18M0061. Any opinions, findings, and conclusions or recommendations expressed in this material are those of the author(s) and do not necessarily reflect the view of the National Aeronautics and Space Administration (NASA).</a:t>
            </a:r>
            <a:endParaRPr>
              <a:solidFill>
                <a:schemeClr val="lt1"/>
              </a:solidFill>
              <a:latin typeface="Calibri"/>
              <a:ea typeface="Calibri"/>
              <a:cs typeface="Calibri"/>
              <a:sym typeface="Calibri"/>
            </a:endParaRPr>
          </a:p>
        </p:txBody>
      </p:sp>
      <p:sp>
        <p:nvSpPr>
          <p:cNvPr id="399" name="Google Shape;399;g23811f8aa8d_3_12"/>
          <p:cNvSpPr txBox="1"/>
          <p:nvPr/>
        </p:nvSpPr>
        <p:spPr>
          <a:xfrm>
            <a:off x="1981500" y="4558725"/>
            <a:ext cx="8753700" cy="42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chemeClr val="lt1"/>
                </a:solidFill>
                <a:latin typeface="Calibri"/>
                <a:ea typeface="Calibri"/>
                <a:cs typeface="Calibri"/>
                <a:sym typeface="Calibri"/>
              </a:rPr>
              <a:t>Creative Commons Attribution Non-Commercial Share Alike 3.0 United States (CC BY-NC-SA 3.0 US).</a:t>
            </a:r>
            <a:endParaRPr i="1" sz="1300">
              <a:solidFill>
                <a:schemeClr val="lt1"/>
              </a:solidFill>
              <a:latin typeface="Calibri"/>
              <a:ea typeface="Calibri"/>
              <a:cs typeface="Calibri"/>
              <a:sym typeface="Calibri"/>
            </a:endParaRPr>
          </a:p>
        </p:txBody>
      </p:sp>
      <p:pic>
        <p:nvPicPr>
          <p:cNvPr descr="Creative Commons Attribution Non-Commercial Share Alike logo, color. &#10;" id="400" name="Google Shape;400;g23811f8aa8d_3_12"/>
          <p:cNvPicPr preferRelativeResize="0"/>
          <p:nvPr/>
        </p:nvPicPr>
        <p:blipFill>
          <a:blip r:embed="rId3">
            <a:alphaModFix/>
          </a:blip>
          <a:stretch>
            <a:fillRect/>
          </a:stretch>
        </p:blipFill>
        <p:spPr>
          <a:xfrm>
            <a:off x="668600" y="4572000"/>
            <a:ext cx="1143000" cy="400050"/>
          </a:xfrm>
          <a:prstGeom prst="rect">
            <a:avLst/>
          </a:prstGeom>
          <a:noFill/>
          <a:ln>
            <a:noFill/>
          </a:ln>
        </p:spPr>
      </p:pic>
      <p:pic>
        <p:nvPicPr>
          <p:cNvPr descr="Explore Science: Voyage through the Solar System logo in all white." id="401" name="Google Shape;401;g23811f8aa8d_3_12"/>
          <p:cNvPicPr preferRelativeResize="0"/>
          <p:nvPr/>
        </p:nvPicPr>
        <p:blipFill>
          <a:blip r:embed="rId4">
            <a:alphaModFix/>
          </a:blip>
          <a:stretch>
            <a:fillRect/>
          </a:stretch>
        </p:blipFill>
        <p:spPr>
          <a:xfrm>
            <a:off x="4276725" y="336350"/>
            <a:ext cx="4337249" cy="1509974"/>
          </a:xfrm>
          <a:prstGeom prst="rect">
            <a:avLst/>
          </a:prstGeom>
          <a:noFill/>
          <a:ln>
            <a:noFill/>
          </a:ln>
        </p:spPr>
      </p:pic>
      <p:pic>
        <p:nvPicPr>
          <p:cNvPr descr="NASA Partner logo, color." id="402" name="Google Shape;402;g23811f8aa8d_3_12"/>
          <p:cNvPicPr preferRelativeResize="0"/>
          <p:nvPr/>
        </p:nvPicPr>
        <p:blipFill>
          <a:blip r:embed="rId5">
            <a:alphaModFix/>
          </a:blip>
          <a:stretch>
            <a:fillRect/>
          </a:stretch>
        </p:blipFill>
        <p:spPr>
          <a:xfrm>
            <a:off x="621434" y="3354763"/>
            <a:ext cx="1237344" cy="973526"/>
          </a:xfrm>
          <a:prstGeom prst="rect">
            <a:avLst/>
          </a:prstGeom>
          <a:noFill/>
          <a:ln>
            <a:noFill/>
          </a:ln>
        </p:spPr>
      </p:pic>
      <p:pic>
        <p:nvPicPr>
          <p:cNvPr descr="National Informal STEM  Education Network (NISE Network) logo" id="403" name="Google Shape;403;g23811f8aa8d_3_12"/>
          <p:cNvPicPr preferRelativeResize="0"/>
          <p:nvPr/>
        </p:nvPicPr>
        <p:blipFill>
          <a:blip r:embed="rId6">
            <a:alphaModFix/>
          </a:blip>
          <a:stretch>
            <a:fillRect/>
          </a:stretch>
        </p:blipFill>
        <p:spPr>
          <a:xfrm>
            <a:off x="899293" y="741525"/>
            <a:ext cx="2563125" cy="1948175"/>
          </a:xfrm>
          <a:prstGeom prst="rect">
            <a:avLst/>
          </a:prstGeom>
          <a:noFill/>
          <a:ln>
            <a:noFill/>
          </a:ln>
        </p:spPr>
      </p:pic>
      <p:pic>
        <p:nvPicPr>
          <p:cNvPr descr="Explore Science: Earth &amp; Space logo" id="404" name="Google Shape;404;g23811f8aa8d_3_12"/>
          <p:cNvPicPr preferRelativeResize="0"/>
          <p:nvPr/>
        </p:nvPicPr>
        <p:blipFill>
          <a:blip r:embed="rId7">
            <a:alphaModFix/>
          </a:blip>
          <a:stretch>
            <a:fillRect/>
          </a:stretch>
        </p:blipFill>
        <p:spPr>
          <a:xfrm>
            <a:off x="4464190" y="1997413"/>
            <a:ext cx="4063509" cy="11751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4"/>
          <p:cNvSpPr txBox="1"/>
          <p:nvPr>
            <p:ph type="title"/>
          </p:nvPr>
        </p:nvSpPr>
        <p:spPr>
          <a:xfrm>
            <a:off x="457200" y="342129"/>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en-US">
                <a:solidFill>
                  <a:schemeClr val="lt1"/>
                </a:solidFill>
              </a:rPr>
              <a:t>What is the Difference Between a </a:t>
            </a:r>
            <a:br>
              <a:rPr b="1" lang="en-US">
                <a:solidFill>
                  <a:schemeClr val="lt1"/>
                </a:solidFill>
              </a:rPr>
            </a:br>
            <a:r>
              <a:rPr b="1" lang="en-US">
                <a:solidFill>
                  <a:schemeClr val="lt1"/>
                </a:solidFill>
              </a:rPr>
              <a:t>Solar and Lunar Eclipse?</a:t>
            </a:r>
            <a:endParaRPr>
              <a:solidFill>
                <a:srgbClr val="FFFFFF"/>
              </a:solidFill>
            </a:endParaRPr>
          </a:p>
        </p:txBody>
      </p:sp>
      <p:sp>
        <p:nvSpPr>
          <p:cNvPr id="116" name="Google Shape;116;p4"/>
          <p:cNvSpPr txBox="1"/>
          <p:nvPr/>
        </p:nvSpPr>
        <p:spPr>
          <a:xfrm>
            <a:off x="107625" y="4727775"/>
            <a:ext cx="3381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600" u="none" cap="none" strike="noStrike">
                <a:solidFill>
                  <a:srgbClr val="FFFFFF"/>
                </a:solidFill>
                <a:latin typeface="Calibri"/>
                <a:ea typeface="Calibri"/>
                <a:cs typeface="Calibri"/>
                <a:sym typeface="Calibri"/>
              </a:rPr>
              <a:t>Illustrations not to scale</a:t>
            </a:r>
            <a:endParaRPr b="0" i="0" sz="1600" u="none" cap="none" strike="noStrike">
              <a:solidFill>
                <a:srgbClr val="FFFFFF"/>
              </a:solidFill>
              <a:latin typeface="Calibri"/>
              <a:ea typeface="Calibri"/>
              <a:cs typeface="Calibri"/>
              <a:sym typeface="Calibri"/>
            </a:endParaRPr>
          </a:p>
        </p:txBody>
      </p:sp>
      <p:pic>
        <p:nvPicPr>
          <p:cNvPr descr="This is a very simplified diagram showing the difference between a solar eclipse and a lunar eclipse. In a solar eclipse, the Sun gets darker; in a lunar eclipse, the Moon gets darker.&#10;" id="117" name="Google Shape;117;p4"/>
          <p:cNvPicPr preferRelativeResize="0"/>
          <p:nvPr/>
        </p:nvPicPr>
        <p:blipFill>
          <a:blip r:embed="rId3">
            <a:alphaModFix/>
          </a:blip>
          <a:stretch>
            <a:fillRect/>
          </a:stretch>
        </p:blipFill>
        <p:spPr>
          <a:xfrm>
            <a:off x="1478024" y="1524000"/>
            <a:ext cx="6565121" cy="1444325"/>
          </a:xfrm>
          <a:prstGeom prst="rect">
            <a:avLst/>
          </a:prstGeom>
          <a:noFill/>
          <a:ln>
            <a:noFill/>
          </a:ln>
        </p:spPr>
      </p:pic>
      <p:pic>
        <p:nvPicPr>
          <p:cNvPr descr="This is a very simplified diagram showing the difference between a solar eclipse and a lunar eclipse. During a lunar eclipse, the Earth blocks most of the sunlight that normally reaches the Moon. The Earth is between the Sun and the Moon." id="118" name="Google Shape;118;p4"/>
          <p:cNvPicPr preferRelativeResize="0"/>
          <p:nvPr/>
        </p:nvPicPr>
        <p:blipFill>
          <a:blip r:embed="rId4">
            <a:alphaModFix/>
          </a:blip>
          <a:stretch>
            <a:fillRect/>
          </a:stretch>
        </p:blipFill>
        <p:spPr>
          <a:xfrm>
            <a:off x="1478050" y="3098675"/>
            <a:ext cx="6565100" cy="1444325"/>
          </a:xfrm>
          <a:prstGeom prst="rect">
            <a:avLst/>
          </a:prstGeom>
          <a:noFill/>
          <a:ln>
            <a:noFill/>
          </a:ln>
        </p:spPr>
      </p:pic>
      <p:sp>
        <p:nvSpPr>
          <p:cNvPr id="119" name="Google Shape;119;p4"/>
          <p:cNvSpPr txBox="1"/>
          <p:nvPr/>
        </p:nvSpPr>
        <p:spPr>
          <a:xfrm>
            <a:off x="6958350" y="4811300"/>
            <a:ext cx="2108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Credit: NASA Space Place</a:t>
            </a:r>
            <a:endParaRPr sz="12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25d6ef73d60_1_0"/>
          <p:cNvSpPr txBox="1"/>
          <p:nvPr>
            <p:ph type="title"/>
          </p:nvPr>
        </p:nvSpPr>
        <p:spPr>
          <a:xfrm>
            <a:off x="457188" y="357629"/>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90"/>
              <a:buFont typeface="Arial"/>
              <a:buNone/>
            </a:pPr>
            <a:r>
              <a:rPr b="1" lang="en-US">
                <a:solidFill>
                  <a:schemeClr val="lt1"/>
                </a:solidFill>
              </a:rPr>
              <a:t>What </a:t>
            </a:r>
            <a:r>
              <a:rPr b="1" lang="en-US">
                <a:solidFill>
                  <a:schemeClr val="lt1"/>
                </a:solidFill>
                <a:extLst>
                  <a:ext uri="http://customooxmlschemas.google.com/">
                    <go:slidesCustomData xmlns:go="http://customooxmlschemas.google.com/" textRoundtripDataId="12"/>
                  </a:ext>
                </a:extLst>
              </a:rPr>
              <a:t>is</a:t>
            </a:r>
            <a:r>
              <a:rPr b="1" lang="en-US">
                <a:solidFill>
                  <a:schemeClr val="lt1"/>
                </a:solidFill>
              </a:rPr>
              <a:t> a Solar Eclipse?</a:t>
            </a:r>
            <a:endParaRPr b="1">
              <a:solidFill>
                <a:schemeClr val="lt1"/>
              </a:solidFill>
            </a:endParaRPr>
          </a:p>
          <a:p>
            <a:pPr indent="0" lvl="0" marL="0" rtl="0" algn="ctr">
              <a:lnSpc>
                <a:spcPct val="100000"/>
              </a:lnSpc>
              <a:spcBef>
                <a:spcPts val="0"/>
              </a:spcBef>
              <a:spcAft>
                <a:spcPts val="0"/>
              </a:spcAft>
              <a:buClr>
                <a:schemeClr val="lt1"/>
              </a:buClr>
              <a:buSzPts val="3960"/>
              <a:buFont typeface="Calibri"/>
              <a:buNone/>
            </a:pPr>
            <a:r>
              <a:t/>
            </a:r>
            <a:endParaRPr sz="3959">
              <a:solidFill>
                <a:schemeClr val="lt1"/>
              </a:solidFill>
            </a:endParaRPr>
          </a:p>
        </p:txBody>
      </p:sp>
      <p:sp>
        <p:nvSpPr>
          <p:cNvPr id="126" name="Google Shape;126;g25d6ef73d60_1_0"/>
          <p:cNvSpPr txBox="1"/>
          <p:nvPr/>
        </p:nvSpPr>
        <p:spPr>
          <a:xfrm>
            <a:off x="6218250" y="4811300"/>
            <a:ext cx="2848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NASA</a:t>
            </a:r>
            <a:r>
              <a:rPr lang="en-US" sz="1200">
                <a:solidFill>
                  <a:schemeClr val="lt1"/>
                </a:solidFill>
                <a:latin typeface="Calibri"/>
                <a:ea typeface="Calibri"/>
                <a:cs typeface="Calibri"/>
                <a:sym typeface="Calibri"/>
              </a:rPr>
              <a:t> Goddard Space Flight Center</a:t>
            </a:r>
            <a:endParaRPr sz="1200">
              <a:solidFill>
                <a:schemeClr val="lt1"/>
              </a:solidFill>
              <a:latin typeface="Calibri"/>
              <a:ea typeface="Calibri"/>
              <a:cs typeface="Calibri"/>
              <a:sym typeface="Calibri"/>
            </a:endParaRPr>
          </a:p>
        </p:txBody>
      </p:sp>
      <p:pic>
        <p:nvPicPr>
          <p:cNvPr descr="Illustration of a solar eclipse, the Moon is between the Sun and Earth; the Moon is casting its shadow over parts of Earth." id="127" name="Google Shape;127;g25d6ef73d60_1_0"/>
          <p:cNvPicPr preferRelativeResize="0"/>
          <p:nvPr/>
        </p:nvPicPr>
        <p:blipFill>
          <a:blip r:embed="rId3">
            <a:alphaModFix/>
          </a:blip>
          <a:stretch>
            <a:fillRect/>
          </a:stretch>
        </p:blipFill>
        <p:spPr>
          <a:xfrm>
            <a:off x="1269700" y="947429"/>
            <a:ext cx="6604575" cy="3719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8"/>
          <p:cNvSpPr txBox="1"/>
          <p:nvPr>
            <p:ph type="title"/>
          </p:nvPr>
        </p:nvSpPr>
        <p:spPr>
          <a:xfrm>
            <a:off x="0" y="-231825"/>
            <a:ext cx="9144000" cy="977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891"/>
              <a:buFont typeface="Arial"/>
              <a:buNone/>
            </a:pPr>
            <a:r>
              <a:rPr b="1" lang="en-US" sz="2500">
                <a:solidFill>
                  <a:schemeClr val="lt1"/>
                </a:solidFill>
              </a:rPr>
              <a:t>Solar Eclipse from Space: the Moon’s Shadow Moves Across Earth</a:t>
            </a:r>
            <a:endParaRPr b="1" sz="2500">
              <a:solidFill>
                <a:srgbClr val="FFFFFF"/>
              </a:solidFill>
            </a:endParaRPr>
          </a:p>
        </p:txBody>
      </p:sp>
      <p:sp>
        <p:nvSpPr>
          <p:cNvPr id="134" name="Google Shape;134;p8"/>
          <p:cNvSpPr txBox="1"/>
          <p:nvPr/>
        </p:nvSpPr>
        <p:spPr>
          <a:xfrm>
            <a:off x="8996775" y="2829750"/>
            <a:ext cx="28488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NASA image courtesy of the DSCOVR EPIC team</a:t>
            </a:r>
            <a:endParaRPr sz="1200">
              <a:solidFill>
                <a:schemeClr val="lt1"/>
              </a:solidFill>
              <a:latin typeface="Calibri"/>
              <a:ea typeface="Calibri"/>
              <a:cs typeface="Calibri"/>
              <a:sym typeface="Calibri"/>
            </a:endParaRPr>
          </a:p>
        </p:txBody>
      </p:sp>
      <p:pic>
        <p:nvPicPr>
          <p:cNvPr descr="A GIF of the March 9, 2016 Total Solar Eclipse as seen from space; the Moon’s shadow is traveling across the Earth. The animation was assembled from images acquired by the Deep Space Climate Observatory (DSCOVR) satellite on March 9, 2016." id="135" name="Google Shape;135;p8"/>
          <p:cNvPicPr preferRelativeResize="0"/>
          <p:nvPr/>
        </p:nvPicPr>
        <p:blipFill>
          <a:blip r:embed="rId3">
            <a:alphaModFix/>
          </a:blip>
          <a:stretch>
            <a:fillRect/>
          </a:stretch>
        </p:blipFill>
        <p:spPr>
          <a:xfrm>
            <a:off x="1012600" y="571500"/>
            <a:ext cx="6858000" cy="4572000"/>
          </a:xfrm>
          <a:prstGeom prst="rect">
            <a:avLst/>
          </a:prstGeom>
          <a:noFill/>
          <a:ln>
            <a:noFill/>
          </a:ln>
        </p:spPr>
      </p:pic>
      <p:sp>
        <p:nvSpPr>
          <p:cNvPr id="136" name="Google Shape;136;p8"/>
          <p:cNvSpPr txBox="1"/>
          <p:nvPr/>
        </p:nvSpPr>
        <p:spPr>
          <a:xfrm>
            <a:off x="4572000" y="4811300"/>
            <a:ext cx="44952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Credit: </a:t>
            </a:r>
            <a:r>
              <a:rPr lang="en-US" sz="1200">
                <a:solidFill>
                  <a:schemeClr val="lt1"/>
                </a:solidFill>
                <a:latin typeface="Calibri"/>
                <a:ea typeface="Calibri"/>
                <a:cs typeface="Calibri"/>
                <a:sym typeface="Calibri"/>
                <a:extLst>
                  <a:ext uri="http://customooxmlschemas.google.com/">
                    <go:slidesCustomData xmlns:go="http://customooxmlschemas.google.com/" textRoundtripDataId="31"/>
                  </a:ext>
                </a:extLst>
              </a:rPr>
              <a:t>NASA Earth Observatory animation by Joshua Stevens</a:t>
            </a:r>
            <a:endParaRPr sz="12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25d6ef73d60_1_52"/>
          <p:cNvSpPr txBox="1"/>
          <p:nvPr>
            <p:ph type="title"/>
          </p:nvPr>
        </p:nvSpPr>
        <p:spPr>
          <a:xfrm>
            <a:off x="396750" y="295175"/>
            <a:ext cx="8513100" cy="8574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990"/>
              <a:buFont typeface="Arial"/>
              <a:buNone/>
            </a:pPr>
            <a:r>
              <a:rPr b="1" lang="en-US" sz="4200">
                <a:solidFill>
                  <a:schemeClr val="lt1"/>
                </a:solidFill>
              </a:rPr>
              <a:t>Moon’s Shadow: Umbra &amp; Penumbra</a:t>
            </a:r>
            <a:endParaRPr b="1" sz="4200">
              <a:solidFill>
                <a:schemeClr val="lt1"/>
              </a:solidFill>
            </a:endParaRPr>
          </a:p>
          <a:p>
            <a:pPr indent="0" lvl="0" marL="0" rtl="0" algn="ctr">
              <a:lnSpc>
                <a:spcPct val="80000"/>
              </a:lnSpc>
              <a:spcBef>
                <a:spcPts val="0"/>
              </a:spcBef>
              <a:spcAft>
                <a:spcPts val="0"/>
              </a:spcAft>
              <a:buClr>
                <a:schemeClr val="lt1"/>
              </a:buClr>
              <a:buSzPts val="3960"/>
              <a:buFont typeface="Calibri"/>
              <a:buNone/>
            </a:pPr>
            <a:r>
              <a:t/>
            </a:r>
            <a:endParaRPr sz="3959">
              <a:solidFill>
                <a:schemeClr val="lt1"/>
              </a:solidFill>
            </a:endParaRPr>
          </a:p>
        </p:txBody>
      </p:sp>
      <p:pic>
        <p:nvPicPr>
          <p:cNvPr descr="Solar eclipse with the Moon between the Sun and Earth casting shadows over parts of Earth with an umbra dark inner shadow and the penumbra is the faint outer shadow of the Moon." id="143" name="Google Shape;143;g25d6ef73d60_1_52"/>
          <p:cNvPicPr preferRelativeResize="0"/>
          <p:nvPr/>
        </p:nvPicPr>
        <p:blipFill>
          <a:blip r:embed="rId3">
            <a:alphaModFix/>
          </a:blip>
          <a:stretch>
            <a:fillRect/>
          </a:stretch>
        </p:blipFill>
        <p:spPr>
          <a:xfrm>
            <a:off x="909889" y="931549"/>
            <a:ext cx="7324211" cy="4119875"/>
          </a:xfrm>
          <a:prstGeom prst="rect">
            <a:avLst/>
          </a:prstGeom>
          <a:noFill/>
          <a:ln>
            <a:noFill/>
          </a:ln>
        </p:spPr>
      </p:pic>
      <p:sp>
        <p:nvSpPr>
          <p:cNvPr id="144" name="Google Shape;144;g25d6ef73d60_1_52"/>
          <p:cNvSpPr txBox="1"/>
          <p:nvPr/>
        </p:nvSpPr>
        <p:spPr>
          <a:xfrm>
            <a:off x="6218250" y="4811300"/>
            <a:ext cx="2848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NASA Goddard Space Flight Center</a:t>
            </a:r>
            <a:endParaRPr sz="12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23811f8aa8d_2_11"/>
          <p:cNvSpPr txBox="1"/>
          <p:nvPr>
            <p:ph idx="1" type="body"/>
          </p:nvPr>
        </p:nvSpPr>
        <p:spPr>
          <a:xfrm>
            <a:off x="457200" y="1200150"/>
            <a:ext cx="8229600" cy="33945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Clr>
                <a:srgbClr val="000000"/>
              </a:buClr>
              <a:buSzPts val="1200"/>
              <a:buFont typeface="Arial"/>
              <a:buNone/>
            </a:pPr>
            <a:r>
              <a:rPr lang="en-US" sz="1000">
                <a:solidFill>
                  <a:srgbClr val="000000"/>
                </a:solidFill>
                <a:latin typeface="Helvetica Neue"/>
                <a:ea typeface="Helvetica Neue"/>
                <a:cs typeface="Helvetica Neue"/>
                <a:sym typeface="Helvetica Neue"/>
              </a:rPr>
              <a:t>Credit: NASA/Bill Ingalls</a:t>
            </a:r>
            <a:endParaRPr sz="1000">
              <a:solidFill>
                <a:srgbClr val="000000"/>
              </a:solidFill>
              <a:latin typeface="Helvetica Neue"/>
              <a:ea typeface="Helvetica Neue"/>
              <a:cs typeface="Helvetica Neue"/>
              <a:sym typeface="Helvetica Neue"/>
            </a:endParaRPr>
          </a:p>
          <a:p>
            <a:pPr indent="0" lvl="0" marL="0" rtl="0" algn="l">
              <a:spcBef>
                <a:spcPts val="360"/>
              </a:spcBef>
              <a:spcAft>
                <a:spcPts val="0"/>
              </a:spcAft>
              <a:buNone/>
            </a:pPr>
            <a:r>
              <a:t/>
            </a:r>
            <a:endParaRPr/>
          </a:p>
        </p:txBody>
      </p:sp>
      <p:pic>
        <p:nvPicPr>
          <p:cNvPr descr="Photo of a partial solar eclipse as the sun rises behind the Statue of Freedom atop the United States Capitol Building." id="151" name="Google Shape;151;g23811f8aa8d_2_11"/>
          <p:cNvPicPr preferRelativeResize="0"/>
          <p:nvPr/>
        </p:nvPicPr>
        <p:blipFill rotWithShape="1">
          <a:blip r:embed="rId3">
            <a:alphaModFix/>
          </a:blip>
          <a:srcRect b="0" l="66972" r="1322" t="0"/>
          <a:stretch/>
        </p:blipFill>
        <p:spPr>
          <a:xfrm>
            <a:off x="6332412" y="1817313"/>
            <a:ext cx="2374899" cy="2514600"/>
          </a:xfrm>
          <a:prstGeom prst="rect">
            <a:avLst/>
          </a:prstGeom>
          <a:noFill/>
          <a:ln>
            <a:noFill/>
          </a:ln>
        </p:spPr>
      </p:pic>
      <p:pic>
        <p:nvPicPr>
          <p:cNvPr descr="Photo of annular solar eclipse taken at maximum" id="152" name="Google Shape;152;g23811f8aa8d_2_11"/>
          <p:cNvPicPr preferRelativeResize="0"/>
          <p:nvPr/>
        </p:nvPicPr>
        <p:blipFill rotWithShape="1">
          <a:blip r:embed="rId3">
            <a:alphaModFix/>
          </a:blip>
          <a:srcRect b="0" l="33601" r="33189" t="0"/>
          <a:stretch/>
        </p:blipFill>
        <p:spPr>
          <a:xfrm>
            <a:off x="3394788" y="1817325"/>
            <a:ext cx="2486659" cy="2514600"/>
          </a:xfrm>
          <a:prstGeom prst="rect">
            <a:avLst/>
          </a:prstGeom>
          <a:noFill/>
          <a:ln>
            <a:noFill/>
          </a:ln>
        </p:spPr>
      </p:pic>
      <p:sp>
        <p:nvSpPr>
          <p:cNvPr id="153" name="Google Shape;153;g23811f8aa8d_2_11"/>
          <p:cNvSpPr txBox="1"/>
          <p:nvPr/>
        </p:nvSpPr>
        <p:spPr>
          <a:xfrm>
            <a:off x="3620550" y="4449125"/>
            <a:ext cx="1902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200"/>
              <a:buFont typeface="Arial"/>
              <a:buNone/>
            </a:pPr>
            <a:r>
              <a:rPr lang="en-US" sz="1200">
                <a:solidFill>
                  <a:schemeClr val="lt1"/>
                </a:solidFill>
                <a:latin typeface="Calibri"/>
                <a:ea typeface="Calibri"/>
                <a:cs typeface="Calibri"/>
                <a:sym typeface="Calibri"/>
              </a:rPr>
              <a:t>Credit: NASA/Bill Dunford</a:t>
            </a:r>
            <a:endParaRPr sz="12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000">
              <a:solidFill>
                <a:schemeClr val="lt1"/>
              </a:solidFill>
              <a:latin typeface="Helvetica Neue"/>
              <a:ea typeface="Helvetica Neue"/>
              <a:cs typeface="Helvetica Neue"/>
              <a:sym typeface="Helvetica Neue"/>
            </a:endParaRPr>
          </a:p>
        </p:txBody>
      </p:sp>
      <p:sp>
        <p:nvSpPr>
          <p:cNvPr id="154" name="Google Shape;154;g23811f8aa8d_2_11"/>
          <p:cNvSpPr txBox="1"/>
          <p:nvPr/>
        </p:nvSpPr>
        <p:spPr>
          <a:xfrm>
            <a:off x="6568400" y="4449125"/>
            <a:ext cx="1902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i="0" lang="en-US" sz="1200" u="none" cap="none" strike="noStrike">
                <a:solidFill>
                  <a:schemeClr val="lt1"/>
                </a:solidFill>
                <a:latin typeface="Calibri"/>
                <a:ea typeface="Calibri"/>
                <a:cs typeface="Calibri"/>
                <a:sym typeface="Calibri"/>
              </a:rPr>
              <a:t>Credit: NASA/Bill Ingalls</a:t>
            </a:r>
            <a:endParaRPr i="0" sz="1200" u="none" cap="none" strike="noStrike">
              <a:solidFill>
                <a:schemeClr val="lt1"/>
              </a:solidFill>
              <a:latin typeface="Calibri"/>
              <a:ea typeface="Calibri"/>
              <a:cs typeface="Calibri"/>
              <a:sym typeface="Calibri"/>
            </a:endParaRPr>
          </a:p>
        </p:txBody>
      </p:sp>
      <p:pic>
        <p:nvPicPr>
          <p:cNvPr descr="Photo of total solar eclipse taken at totality." id="155" name="Google Shape;155;g23811f8aa8d_2_11"/>
          <p:cNvPicPr preferRelativeResize="0"/>
          <p:nvPr/>
        </p:nvPicPr>
        <p:blipFill rotWithShape="1">
          <a:blip r:embed="rId3">
            <a:alphaModFix/>
          </a:blip>
          <a:srcRect b="0" l="0" r="66526" t="0"/>
          <a:stretch/>
        </p:blipFill>
        <p:spPr>
          <a:xfrm>
            <a:off x="457199" y="1833638"/>
            <a:ext cx="2486651" cy="2481974"/>
          </a:xfrm>
          <a:prstGeom prst="rect">
            <a:avLst/>
          </a:prstGeom>
          <a:noFill/>
          <a:ln>
            <a:noFill/>
          </a:ln>
        </p:spPr>
      </p:pic>
      <p:sp>
        <p:nvSpPr>
          <p:cNvPr id="156" name="Google Shape;156;g23811f8aa8d_2_11"/>
          <p:cNvSpPr txBox="1"/>
          <p:nvPr/>
        </p:nvSpPr>
        <p:spPr>
          <a:xfrm>
            <a:off x="409800" y="4449125"/>
            <a:ext cx="2486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200"/>
              <a:buFont typeface="Arial"/>
              <a:buNone/>
            </a:pPr>
            <a:r>
              <a:rPr lang="en-US" sz="1200">
                <a:solidFill>
                  <a:schemeClr val="lt1"/>
                </a:solidFill>
                <a:latin typeface="Calibri"/>
                <a:ea typeface="Calibri"/>
                <a:cs typeface="Calibri"/>
                <a:sym typeface="Calibri"/>
              </a:rPr>
              <a:t>Credit: </a:t>
            </a:r>
            <a:r>
              <a:rPr lang="en-US" sz="1200">
                <a:solidFill>
                  <a:schemeClr val="lt1"/>
                </a:solidFill>
                <a:latin typeface="Calibri"/>
                <a:ea typeface="Calibri"/>
                <a:cs typeface="Calibri"/>
                <a:sym typeface="Calibri"/>
              </a:rPr>
              <a:t>NASA/MSFC/Joseph Matus</a:t>
            </a:r>
            <a:endParaRPr sz="12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000">
              <a:solidFill>
                <a:schemeClr val="lt1"/>
              </a:solidFill>
              <a:latin typeface="Helvetica Neue"/>
              <a:ea typeface="Helvetica Neue"/>
              <a:cs typeface="Helvetica Neue"/>
              <a:sym typeface="Helvetica Neue"/>
            </a:endParaRPr>
          </a:p>
        </p:txBody>
      </p:sp>
      <p:sp>
        <p:nvSpPr>
          <p:cNvPr id="157" name="Google Shape;157;g23811f8aa8d_2_11"/>
          <p:cNvSpPr txBox="1"/>
          <p:nvPr>
            <p:ph type="title"/>
          </p:nvPr>
        </p:nvSpPr>
        <p:spPr>
          <a:xfrm>
            <a:off x="-593400" y="342750"/>
            <a:ext cx="10330800" cy="857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ts val="990"/>
              <a:buFont typeface="Arial"/>
              <a:buNone/>
            </a:pPr>
            <a:r>
              <a:rPr b="1" lang="en-US" sz="4850">
                <a:solidFill>
                  <a:schemeClr val="lt1"/>
                </a:solidFill>
              </a:rPr>
              <a:t>D</a:t>
            </a:r>
            <a:r>
              <a:rPr b="1" lang="en-US" sz="4850">
                <a:solidFill>
                  <a:schemeClr val="lt1"/>
                </a:solidFill>
              </a:rPr>
              <a:t>ifferent Types of Solar Eclipses</a:t>
            </a:r>
            <a:endParaRPr b="1" sz="4850">
              <a:solidFill>
                <a:schemeClr val="lt1"/>
              </a:solidFill>
            </a:endParaRPr>
          </a:p>
          <a:p>
            <a:pPr indent="0" lvl="0" marL="0" rtl="0" algn="ctr">
              <a:lnSpc>
                <a:spcPct val="100000"/>
              </a:lnSpc>
              <a:spcBef>
                <a:spcPts val="0"/>
              </a:spcBef>
              <a:spcAft>
                <a:spcPts val="0"/>
              </a:spcAft>
              <a:buClr>
                <a:schemeClr val="dk1"/>
              </a:buClr>
              <a:buSzPts val="990"/>
              <a:buFont typeface="Arial"/>
              <a:buNone/>
            </a:pPr>
            <a:r>
              <a:rPr lang="en-US">
                <a:solidFill>
                  <a:schemeClr val="lt1"/>
                </a:solidFill>
              </a:rPr>
              <a:t> </a:t>
            </a:r>
            <a:endParaRPr>
              <a:solidFill>
                <a:schemeClr val="lt1"/>
              </a:solidFill>
            </a:endParaRPr>
          </a:p>
        </p:txBody>
      </p:sp>
      <p:sp>
        <p:nvSpPr>
          <p:cNvPr id="158" name="Google Shape;158;g23811f8aa8d_2_11"/>
          <p:cNvSpPr txBox="1"/>
          <p:nvPr>
            <p:ph type="title"/>
          </p:nvPr>
        </p:nvSpPr>
        <p:spPr>
          <a:xfrm>
            <a:off x="6276500" y="911275"/>
            <a:ext cx="24867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b="1" lang="en-US" sz="4000">
                <a:solidFill>
                  <a:schemeClr val="lt1"/>
                </a:solidFill>
              </a:rPr>
              <a:t>Partial</a:t>
            </a:r>
            <a:endParaRPr b="1" sz="4000">
              <a:solidFill>
                <a:schemeClr val="lt1"/>
              </a:solidFill>
            </a:endParaRPr>
          </a:p>
        </p:txBody>
      </p:sp>
      <p:sp>
        <p:nvSpPr>
          <p:cNvPr id="159" name="Google Shape;159;g23811f8aa8d_2_11"/>
          <p:cNvSpPr txBox="1"/>
          <p:nvPr>
            <p:ph type="title"/>
          </p:nvPr>
        </p:nvSpPr>
        <p:spPr>
          <a:xfrm>
            <a:off x="3343150" y="979825"/>
            <a:ext cx="2486700" cy="720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b="1" lang="en-US" sz="4000">
                <a:solidFill>
                  <a:schemeClr val="lt1"/>
                </a:solidFill>
              </a:rPr>
              <a:t>Annular</a:t>
            </a:r>
            <a:endParaRPr b="1" sz="4000">
              <a:solidFill>
                <a:schemeClr val="lt1"/>
              </a:solidFill>
            </a:endParaRPr>
          </a:p>
        </p:txBody>
      </p:sp>
      <p:sp>
        <p:nvSpPr>
          <p:cNvPr id="160" name="Google Shape;160;g23811f8aa8d_2_11"/>
          <p:cNvSpPr txBox="1"/>
          <p:nvPr>
            <p:ph type="title"/>
          </p:nvPr>
        </p:nvSpPr>
        <p:spPr>
          <a:xfrm>
            <a:off x="409800" y="979825"/>
            <a:ext cx="2486700" cy="720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b="1" lang="en-US" sz="4000">
                <a:solidFill>
                  <a:schemeClr val="lt1"/>
                </a:solidFill>
              </a:rPr>
              <a:t>Total</a:t>
            </a:r>
            <a:r>
              <a:rPr lang="en-US" sz="4000">
                <a:solidFill>
                  <a:schemeClr val="lt1"/>
                </a:solidFill>
              </a:rPr>
              <a:t>              </a:t>
            </a:r>
            <a:endParaRPr sz="40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5d6ef73d60_1_80"/>
          <p:cNvSpPr txBox="1"/>
          <p:nvPr>
            <p:ph type="title"/>
          </p:nvPr>
        </p:nvSpPr>
        <p:spPr>
          <a:xfrm>
            <a:off x="178650" y="201800"/>
            <a:ext cx="9067800" cy="1365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US" sz="3600">
                <a:solidFill>
                  <a:schemeClr val="lt1"/>
                </a:solidFill>
              </a:rPr>
              <a:t> </a:t>
            </a:r>
            <a:r>
              <a:rPr b="1" lang="en-US" sz="3600">
                <a:solidFill>
                  <a:schemeClr val="lt1"/>
                </a:solidFill>
              </a:rPr>
              <a:t>Total vs Annular Solar Eclipse? </a:t>
            </a:r>
            <a:br>
              <a:rPr b="1" lang="en-US" sz="3600">
                <a:solidFill>
                  <a:schemeClr val="lt1"/>
                </a:solidFill>
              </a:rPr>
            </a:br>
            <a:r>
              <a:rPr b="1" lang="en-US" sz="3000">
                <a:solidFill>
                  <a:schemeClr val="lt1"/>
                </a:solidFill>
              </a:rPr>
              <a:t>Due to </a:t>
            </a:r>
            <a:r>
              <a:rPr b="1" lang="en-US" sz="3000">
                <a:solidFill>
                  <a:schemeClr val="lt1"/>
                </a:solidFill>
              </a:rPr>
              <a:t>the Elliptical Orbit of the Moon</a:t>
            </a:r>
            <a:endParaRPr b="1" sz="3000">
              <a:solidFill>
                <a:schemeClr val="lt1"/>
              </a:solidFill>
            </a:endParaRPr>
          </a:p>
          <a:p>
            <a:pPr indent="0" lvl="0" marL="0" rtl="0" algn="ctr">
              <a:lnSpc>
                <a:spcPct val="100000"/>
              </a:lnSpc>
              <a:spcBef>
                <a:spcPts val="0"/>
              </a:spcBef>
              <a:spcAft>
                <a:spcPts val="0"/>
              </a:spcAft>
              <a:buClr>
                <a:schemeClr val="dk1"/>
              </a:buClr>
              <a:buSzPts val="1100"/>
              <a:buFont typeface="Arial"/>
              <a:buNone/>
            </a:pPr>
            <a:r>
              <a:rPr b="1" lang="en-US" sz="3000">
                <a:solidFill>
                  <a:schemeClr val="lt1"/>
                </a:solidFill>
              </a:rPr>
              <a:t>Different </a:t>
            </a:r>
            <a:r>
              <a:rPr b="1" lang="en-US" sz="3000">
                <a:solidFill>
                  <a:schemeClr val="lt1"/>
                </a:solidFill>
              </a:rPr>
              <a:t>Distance between the Moon and the Earth </a:t>
            </a:r>
            <a:endParaRPr sz="3000">
              <a:solidFill>
                <a:schemeClr val="lt1"/>
              </a:solidFill>
            </a:endParaRPr>
          </a:p>
        </p:txBody>
      </p:sp>
      <p:pic>
        <p:nvPicPr>
          <p:cNvPr descr="The Moon’s elliptical orbit is closest to Earth called perigee and at farthest at apogee.  &#10;" id="167" name="Google Shape;167;g25d6ef73d60_1_80"/>
          <p:cNvPicPr preferRelativeResize="0"/>
          <p:nvPr/>
        </p:nvPicPr>
        <p:blipFill>
          <a:blip r:embed="rId3">
            <a:alphaModFix/>
          </a:blip>
          <a:stretch>
            <a:fillRect/>
          </a:stretch>
        </p:blipFill>
        <p:spPr>
          <a:xfrm>
            <a:off x="982087" y="1807750"/>
            <a:ext cx="7460938" cy="2975775"/>
          </a:xfrm>
          <a:prstGeom prst="rect">
            <a:avLst/>
          </a:prstGeom>
          <a:noFill/>
          <a:ln>
            <a:noFill/>
          </a:ln>
        </p:spPr>
      </p:pic>
      <p:sp>
        <p:nvSpPr>
          <p:cNvPr id="168" name="Google Shape;168;g25d6ef73d60_1_80"/>
          <p:cNvSpPr txBox="1"/>
          <p:nvPr/>
        </p:nvSpPr>
        <p:spPr>
          <a:xfrm>
            <a:off x="6218250" y="4811300"/>
            <a:ext cx="28488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chemeClr val="lt1"/>
                </a:solidFill>
                <a:latin typeface="Calibri"/>
                <a:ea typeface="Calibri"/>
                <a:cs typeface="Calibri"/>
                <a:sym typeface="Calibri"/>
              </a:rPr>
              <a:t>Credit: NASA/JPL-Caltech</a:t>
            </a:r>
            <a:endParaRPr sz="12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2016-06-29T22:57:07Z</dcterms:created>
  <dc:creator>Vivian White</dc:creator>
</cp:coreProperties>
</file>