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0" r:id="rId2"/>
    <p:sldId id="259" r:id="rId3"/>
    <p:sldId id="261" r:id="rId4"/>
    <p:sldId id="262" r:id="rId5"/>
    <p:sldId id="263" r:id="rId6"/>
    <p:sldId id="264" r:id="rId7"/>
    <p:sldId id="265" r:id="rId8"/>
    <p:sldId id="290" r:id="rId9"/>
    <p:sldId id="266" r:id="rId10"/>
    <p:sldId id="267" r:id="rId11"/>
    <p:sldId id="268" r:id="rId12"/>
    <p:sldId id="269" r:id="rId13"/>
    <p:sldId id="284" r:id="rId14"/>
    <p:sldId id="270" r:id="rId15"/>
    <p:sldId id="299" r:id="rId16"/>
    <p:sldId id="294" r:id="rId17"/>
    <p:sldId id="291" r:id="rId18"/>
    <p:sldId id="300" r:id="rId19"/>
    <p:sldId id="271" r:id="rId20"/>
    <p:sldId id="272" r:id="rId21"/>
    <p:sldId id="273" r:id="rId22"/>
    <p:sldId id="274" r:id="rId23"/>
    <p:sldId id="298" r:id="rId24"/>
    <p:sldId id="296" r:id="rId25"/>
    <p:sldId id="297" r:id="rId26"/>
    <p:sldId id="295" r:id="rId27"/>
    <p:sldId id="286" r:id="rId28"/>
    <p:sldId id="282" r:id="rId29"/>
    <p:sldId id="292"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6"/>
    <p:restoredTop sz="76380"/>
  </p:normalViewPr>
  <p:slideViewPr>
    <p:cSldViewPr snapToGrid="0">
      <p:cViewPr varScale="1">
        <p:scale>
          <a:sx n="80" d="100"/>
          <a:sy n="80" d="100"/>
        </p:scale>
        <p:origin x="4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018F8-571A-5C45-9921-EA86D836D661}" type="datetimeFigureOut">
              <a:rPr lang="en-US" smtClean="0"/>
              <a:t>10/3/22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8AF18-B3B1-F14E-8350-4D08547E4D30}" type="slidenum">
              <a:rPr lang="en-US" smtClean="0"/>
              <a:t>‹#›</a:t>
            </a:fld>
            <a:endParaRPr lang="en-US" dirty="0"/>
          </a:p>
        </p:txBody>
      </p:sp>
    </p:spTree>
    <p:extLst>
      <p:ext uri="{BB962C8B-B14F-4D97-AF65-F5344CB8AC3E}">
        <p14:creationId xmlns:p14="http://schemas.microsoft.com/office/powerpoint/2010/main" val="478520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isenet.org/earthspaceprojects202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isenet.org/mars-habitat-projec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isenet.org/brai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isenet.org/making-waves-with-radi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0a5b8d989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3" name="Google Shape;293;g130a5b8d989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30a5b8d989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130a5b8d989_1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0a5b8d989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130a5b8d989_1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30a5b8d989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6" name="Google Shape;386;g130a5b8d989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notes"/>
          <p:cNvSpPr>
            <a:spLocks noGrp="1" noRot="1" noChangeAspect="1"/>
          </p:cNvSpPr>
          <p:nvPr>
            <p:ph type="sldImg" idx="2"/>
          </p:nvPr>
        </p:nvSpPr>
        <p:spPr>
          <a:xfrm>
            <a:off x="304800" y="650875"/>
            <a:ext cx="57912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686C"/>
              </a:buClr>
              <a:buSzPts val="1200"/>
              <a:buFont typeface="Calibri"/>
              <a:buNone/>
            </a:pPr>
            <a:r>
              <a:rPr lang="en-US" dirty="0">
                <a:solidFill>
                  <a:srgbClr val="0D686C"/>
                </a:solidFill>
              </a:rPr>
              <a:t>Updates on opportunities and new resources from NISE Network and the informal science education field</a:t>
            </a:r>
            <a:endParaRPr dirty="0"/>
          </a:p>
          <a:p>
            <a:pPr marL="0" lvl="0" indent="0" algn="l" rtl="0">
              <a:lnSpc>
                <a:spcPct val="100000"/>
              </a:lnSpc>
              <a:spcBef>
                <a:spcPts val="0"/>
              </a:spcBef>
              <a:spcAft>
                <a:spcPts val="0"/>
              </a:spcAft>
              <a:buSzPts val="1400"/>
              <a:buNone/>
            </a:pPr>
            <a:r>
              <a:rPr lang="en-US" dirty="0"/>
              <a:t>Flyers on the table also list current and upcoming opportunities</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Please sign in on the sheets on your table (even if you already receive the newsletter, please sign in on the sheets on your table)</a:t>
            </a:r>
          </a:p>
          <a:p>
            <a:pPr marL="0" lvl="0" indent="0" algn="l" rtl="0">
              <a:lnSpc>
                <a:spcPct val="100000"/>
              </a:lnSpc>
              <a:spcBef>
                <a:spcPts val="0"/>
              </a:spcBef>
              <a:spcAft>
                <a:spcPts val="0"/>
              </a:spcAft>
              <a:buSzPts val="1400"/>
              <a:buNone/>
            </a:pPr>
            <a:endParaRPr dirty="0"/>
          </a:p>
        </p:txBody>
      </p:sp>
      <p:sp>
        <p:nvSpPr>
          <p:cNvPr id="527" name="Google Shape;5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13</a:t>
            </a:fld>
            <a:endParaRPr dirty="0">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30a5b8d98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130a5b8d989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Brows topic – great way to look for things like Halloween activities or National Chemistry Week</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30a5b8d989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6" name="Google Shape;386;g130a5b8d989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32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30a5b8d98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130a5b8d989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a:lnSpc>
                <a:spcPct val="115000"/>
              </a:lnSpc>
              <a:spcBef>
                <a:spcPts val="2100"/>
              </a:spcBef>
            </a:pPr>
            <a:r>
              <a:rPr lang="en-US" sz="1200" dirty="0">
                <a:latin typeface="Calibri" panose="020F0502020204030204" pitchFamily="34" charset="0"/>
                <a:cs typeface="Calibri" panose="020F0502020204030204" pitchFamily="34" charset="0"/>
              </a:rPr>
              <a:t>DIY Sun Science – iOS for iphone and ipad – on Apple app store. Activity printouts on nisenet.org</a:t>
            </a:r>
          </a:p>
          <a:p>
            <a:pPr marL="457200">
              <a:lnSpc>
                <a:spcPct val="115000"/>
              </a:lnSpc>
              <a:spcBef>
                <a:spcPts val="2100"/>
              </a:spcBef>
            </a:pPr>
            <a:r>
              <a:rPr lang="en-US" sz="1200" dirty="0">
                <a:latin typeface="Calibri" panose="020F0502020204030204" pitchFamily="34" charset="0"/>
                <a:cs typeface="Calibri" panose="020F0502020204030204" pitchFamily="34" charset="0"/>
              </a:rPr>
              <a:t>Rover game – strategy board game – print your own </a:t>
            </a:r>
          </a:p>
          <a:p>
            <a:pPr marL="457200">
              <a:lnSpc>
                <a:spcPct val="115000"/>
              </a:lnSpc>
              <a:spcBef>
                <a:spcPts val="2100"/>
              </a:spcBef>
            </a:pPr>
            <a:r>
              <a:rPr lang="en-US" sz="1200" dirty="0">
                <a:latin typeface="Calibri" panose="020F0502020204030204" pitchFamily="34" charset="0"/>
                <a:cs typeface="Calibri" panose="020F0502020204030204" pitchFamily="34" charset="0"/>
              </a:rPr>
              <a:t>Climate hazard resilience forums: drought, extreme heat, extreme precipitation, sea level rise</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16256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30a5b8d98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130a5b8d989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a:lnSpc>
                <a:spcPct val="115000"/>
              </a:lnSpc>
              <a:spcBef>
                <a:spcPts val="400"/>
              </a:spcBef>
            </a:pPr>
            <a:r>
              <a:rPr lang="en-US" sz="1200" dirty="0">
                <a:solidFill>
                  <a:srgbClr val="333333"/>
                </a:solidFill>
                <a:latin typeface="Calibri" panose="020F0502020204030204" pitchFamily="34" charset="0"/>
                <a:cs typeface="Calibri" panose="020F0502020204030204" pitchFamily="34" charset="0"/>
              </a:rPr>
              <a:t>Professional learning resources based on the NISE Network’s </a:t>
            </a:r>
            <a:r>
              <a:rPr lang="en-US" sz="1200" b="1" dirty="0">
                <a:solidFill>
                  <a:srgbClr val="007C91"/>
                </a:solidFill>
                <a:uFill>
                  <a:noFill/>
                </a:u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Earth &amp; Space Project-Based Professional Learning Community</a:t>
            </a:r>
            <a:r>
              <a:rPr lang="en-US" sz="1200" dirty="0">
                <a:solidFill>
                  <a:srgbClr val="333333"/>
                </a:solidFill>
                <a:latin typeface="Calibri" panose="020F0502020204030204" pitchFamily="34" charset="0"/>
                <a:cs typeface="Calibri" panose="020F0502020204030204" pitchFamily="34" charset="0"/>
              </a:rPr>
              <a:t>.</a:t>
            </a:r>
          </a:p>
          <a:p>
            <a:pPr marL="457200">
              <a:lnSpc>
                <a:spcPct val="115000"/>
              </a:lnSpc>
              <a:spcBef>
                <a:spcPts val="2100"/>
              </a:spcBef>
            </a:pPr>
            <a:r>
              <a:rPr lang="en-US" sz="1200" b="1" dirty="0">
                <a:latin typeface="Calibri" panose="020F0502020204030204" pitchFamily="34" charset="0"/>
                <a:cs typeface="Calibri" panose="020F0502020204030204" pitchFamily="34" charset="0"/>
              </a:rPr>
              <a:t>Written materials, slides, and videos presented</a:t>
            </a:r>
            <a:r>
              <a:rPr lang="en-US" sz="1200" dirty="0">
                <a:latin typeface="Calibri" panose="020F0502020204030204" pitchFamily="34" charset="0"/>
                <a:cs typeface="Calibri" panose="020F0502020204030204" pitchFamily="34" charset="0"/>
              </a:rPr>
              <a:t> during this virtual online learning community to explore at your own pace.</a:t>
            </a:r>
          </a:p>
          <a:p>
            <a:pPr marL="457200">
              <a:lnSpc>
                <a:spcPct val="115000"/>
              </a:lnSpc>
              <a:spcBef>
                <a:spcPts val="2100"/>
              </a:spcBef>
            </a:pPr>
            <a:r>
              <a:rPr lang="en-US" sz="1200" dirty="0">
                <a:latin typeface="Calibri" panose="020F0502020204030204" pitchFamily="34" charset="0"/>
                <a:cs typeface="Calibri" panose="020F0502020204030204" pitchFamily="34" charset="0"/>
              </a:rPr>
              <a:t>Designed to help museums and science centers make their E&amp;S learning experiences more relevant and inclusive for local communities.</a:t>
            </a:r>
          </a:p>
          <a:p>
            <a:pPr marL="457200">
              <a:lnSpc>
                <a:spcPct val="115000"/>
              </a:lnSpc>
              <a:spcBef>
                <a:spcPts val="2100"/>
              </a:spcBef>
            </a:pPr>
            <a:r>
              <a:rPr lang="en-US" sz="1200" dirty="0">
                <a:latin typeface="Calibri" panose="020F0502020204030204" pitchFamily="34" charset="0"/>
                <a:cs typeface="Calibri" panose="020F0502020204030204" pitchFamily="34" charset="0"/>
              </a:rPr>
              <a:t>We also have many PD resources for Sustainability</a:t>
            </a:r>
          </a:p>
          <a:p>
            <a:pPr marL="457200">
              <a:lnSpc>
                <a:spcPct val="115000"/>
              </a:lnSpc>
              <a:spcBef>
                <a:spcPts val="2100"/>
              </a:spcBef>
            </a:pPr>
            <a:r>
              <a:rPr lang="en-US" sz="1200" dirty="0">
                <a:latin typeface="Calibri" panose="020F0502020204030204" pitchFamily="34" charset="0"/>
                <a:cs typeface="Calibri" panose="020F0502020204030204" pitchFamily="34" charset="0"/>
              </a:rPr>
              <a:t>And Science and society</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92220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30a5b8d989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6" name="Google Shape;386;g130a5b8d989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4892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30a5b8d98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130a5b8d989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100" b="1" dirty="0">
                <a:latin typeface="Arial"/>
                <a:ea typeface="Arial"/>
                <a:cs typeface="Arial"/>
                <a:sym typeface="Arial"/>
              </a:rPr>
              <a:t>Sparking Interest in STEM</a:t>
            </a:r>
            <a:r>
              <a:rPr lang="en-US" sz="1100" dirty="0">
                <a:latin typeface="Arial"/>
                <a:ea typeface="Arial"/>
                <a:cs typeface="Arial"/>
                <a:sym typeface="Arial"/>
              </a:rPr>
              <a:t> will co-develop a set of bilingual hands-on activities to complement NASA’s existing Spanish-language resources and provide professional development to support NISE Network partners in using them. (Museum of Life and Science, NASA)</a:t>
            </a:r>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100" b="1" dirty="0">
                <a:latin typeface="Arial"/>
                <a:ea typeface="Arial"/>
                <a:cs typeface="Arial"/>
                <a:sym typeface="Arial"/>
              </a:rPr>
              <a:t>Engaging Hispanic Communities in NASA Science</a:t>
            </a:r>
            <a:r>
              <a:rPr lang="en-US" sz="1100" dirty="0">
                <a:latin typeface="Arial"/>
                <a:ea typeface="Arial"/>
                <a:cs typeface="Arial"/>
                <a:sym typeface="Arial"/>
              </a:rPr>
              <a:t> will co-develop multiple copies of a small-footprint exhibition for use in museums in the southwestern US and a suite of programmatic materials for use nationwide. It will also provide professional development for implementing partners. (Arizona State University, NASA)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1" dirty="0">
                <a:latin typeface="Arial"/>
                <a:ea typeface="Arial"/>
                <a:cs typeface="Arial"/>
                <a:sym typeface="Arial"/>
              </a:rPr>
              <a:t>Voyage through the Solar System (aka Explore Science: Moon, Mars, and Beyond)</a:t>
            </a:r>
            <a:r>
              <a:rPr lang="en-US" sz="1100" dirty="0">
                <a:latin typeface="Arial"/>
                <a:ea typeface="Arial"/>
                <a:cs typeface="Arial"/>
                <a:sym typeface="Arial"/>
              </a:rPr>
              <a:t> is creating a set of bilingual hands-on activities and a DIY app focused on human exploration in our Solar System. It also includes a rebuild and relaunch of the DIY Sun Science app with two new activities and complete translation into Spanish. (Sciencenter, NASA)</a:t>
            </a:r>
          </a:p>
          <a:p>
            <a:pPr marL="0" lvl="0" indent="0" algn="l" rtl="0">
              <a:lnSpc>
                <a:spcPct val="115000"/>
              </a:lnSpc>
              <a:spcBef>
                <a:spcPts val="0"/>
              </a:spcBef>
              <a:spcAft>
                <a:spcPts val="0"/>
              </a:spcAft>
              <a:buSzPts val="1100"/>
              <a:buNone/>
            </a:pPr>
            <a:r>
              <a:rPr lang="en-US" sz="1100" b="1"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Build a Mars Habitat</a:t>
            </a:r>
            <a:r>
              <a:rPr lang="en-US" sz="1100" dirty="0">
                <a:latin typeface="Arial"/>
                <a:ea typeface="Arial"/>
                <a:cs typeface="Arial"/>
                <a:sym typeface="Arial"/>
              </a:rPr>
              <a:t> will distribute a new component for the </a:t>
            </a:r>
            <a:r>
              <a:rPr lang="en-US" sz="1100" i="1" dirty="0">
                <a:latin typeface="Arial"/>
                <a:ea typeface="Arial"/>
                <a:cs typeface="Arial"/>
                <a:sym typeface="Arial"/>
              </a:rPr>
              <a:t>Sun, Earth, Universe</a:t>
            </a:r>
            <a:r>
              <a:rPr lang="en-US" sz="1100" dirty="0">
                <a:latin typeface="Arial"/>
                <a:ea typeface="Arial"/>
                <a:cs typeface="Arial"/>
                <a:sym typeface="Arial"/>
              </a:rPr>
              <a:t> exhibition that explores NASA’s plans for human exploration of Mars. (Science Museum of Minnesota, NASA) </a:t>
            </a:r>
          </a:p>
          <a:p>
            <a:pPr marL="0" lvl="0" indent="0" algn="l" rtl="0">
              <a:lnSpc>
                <a:spcPct val="115000"/>
              </a:lnSpc>
              <a:spcBef>
                <a:spcPts val="0"/>
              </a:spcBef>
              <a:spcAft>
                <a:spcPts val="0"/>
              </a:spcAft>
              <a:buSzPts val="1100"/>
              <a:buNone/>
            </a:pPr>
            <a:r>
              <a:rPr lang="en-US" sz="1100" dirty="0">
                <a:latin typeface="Arial"/>
                <a:ea typeface="Arial"/>
                <a:cs typeface="Arial"/>
                <a:sym typeface="Arial"/>
              </a:rPr>
              <a:t>– QUESTIONS? Paul Martin for Engaging Hispanic Communities and Max Cawley on Sparking Interest and Ali Jackson for Voyage through the Solar System</a:t>
            </a:r>
            <a:endParaRPr sz="1100" dirty="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0a5b8d98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are so glad to have you all join us today on the last day of the conference</a:t>
            </a:r>
          </a:p>
          <a:p>
            <a:pPr marL="0" lvl="0" indent="0" algn="l" rtl="0">
              <a:lnSpc>
                <a:spcPct val="100000"/>
              </a:lnSpc>
              <a:spcBef>
                <a:spcPts val="0"/>
              </a:spcBef>
              <a:spcAft>
                <a:spcPts val="0"/>
              </a:spcAft>
              <a:buSzPts val="1400"/>
              <a:buNone/>
            </a:pPr>
            <a:endParaRPr dirty="0"/>
          </a:p>
        </p:txBody>
      </p:sp>
      <p:sp>
        <p:nvSpPr>
          <p:cNvPr id="285" name="Google Shape;285;g130a5b8d98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30a5b8d989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130a5b8d989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100" b="1"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Changing Brains</a:t>
            </a:r>
            <a:r>
              <a:rPr lang="en-US" sz="1100" dirty="0">
                <a:latin typeface="Arial"/>
                <a:ea typeface="Arial"/>
                <a:cs typeface="Arial"/>
                <a:sym typeface="Arial"/>
              </a:rPr>
              <a:t> is developing a plan for nationwide engagement in learning about neuroscience, ethics, and technologies. This work includes developing and evaluating a handful of pilot activities. (Arizona State University, Dana Foundation)</a:t>
            </a:r>
          </a:p>
          <a:p>
            <a:pPr marL="0" lvl="0" indent="0" algn="l" rtl="0">
              <a:lnSpc>
                <a:spcPct val="115000"/>
              </a:lnSpc>
              <a:spcBef>
                <a:spcPts val="0"/>
              </a:spcBef>
              <a:spcAft>
                <a:spcPts val="0"/>
              </a:spcAft>
              <a:buSzPts val="1100"/>
              <a:buNone/>
            </a:pPr>
            <a:r>
              <a:rPr lang="en-US" sz="1100" dirty="0">
                <a:latin typeface="Arial"/>
                <a:ea typeface="Arial"/>
                <a:cs typeface="Arial"/>
                <a:sym typeface="Arial"/>
              </a:rPr>
              <a:t>Hands-on activities in 2023</a:t>
            </a:r>
          </a:p>
          <a:p>
            <a:pPr marL="0" lvl="0" indent="0" algn="l" rtl="0">
              <a:lnSpc>
                <a:spcPct val="115000"/>
              </a:lnSpc>
              <a:spcBef>
                <a:spcPts val="0"/>
              </a:spcBef>
              <a:spcAft>
                <a:spcPts val="0"/>
              </a:spcAft>
              <a:buSzPts val="1100"/>
              <a:buNone/>
            </a:pPr>
            <a:r>
              <a:rPr lang="en-US" sz="1100" dirty="0">
                <a:latin typeface="Arial"/>
                <a:ea typeface="Arial"/>
                <a:cs typeface="Arial"/>
                <a:sym typeface="Arial"/>
              </a:rPr>
              <a:t>Questions – see Darrell Porcello, </a:t>
            </a:r>
            <a:r>
              <a:rPr lang="en-US" sz="1100" dirty="0" err="1">
                <a:latin typeface="Arial"/>
                <a:ea typeface="Arial"/>
                <a:cs typeface="Arial"/>
                <a:sym typeface="Arial"/>
              </a:rPr>
              <a:t>Jayatri</a:t>
            </a:r>
            <a:r>
              <a:rPr lang="en-US" sz="1100" dirty="0">
                <a:latin typeface="Arial"/>
                <a:ea typeface="Arial"/>
                <a:cs typeface="Arial"/>
                <a:sym typeface="Arial"/>
              </a:rPr>
              <a:t> Das, Claire </a:t>
            </a:r>
            <a:r>
              <a:rPr lang="en-US" sz="1100" dirty="0" err="1">
                <a:latin typeface="Arial"/>
                <a:ea typeface="Arial"/>
                <a:cs typeface="Arial"/>
                <a:sym typeface="Arial"/>
              </a:rPr>
              <a:t>Weichselbaum</a:t>
            </a:r>
            <a:endParaRPr sz="1100" dirty="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30a5b8d98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g130a5b8d989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Making Waves</a:t>
            </a:r>
            <a:r>
              <a:rPr lang="en-US" sz="1100" dirty="0">
                <a:latin typeface="Arial"/>
                <a:ea typeface="Arial"/>
                <a:cs typeface="Arial"/>
                <a:sym typeface="Arial"/>
              </a:rPr>
              <a:t> is creating digital apps, a craft-based toolkit, activity guides, and mobile online professional learning, all designed to engage youth and the public about radio frequency communications. (BSCS Science Learning, NSF)</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solidFill>
                  <a:schemeClr val="dk1"/>
                </a:solidFill>
                <a:latin typeface="Calibri"/>
                <a:ea typeface="Calibri"/>
                <a:cs typeface="Calibri"/>
                <a:sym typeface="Calibri"/>
              </a:rPr>
              <a:t>Craft-based toolkit and digital apps in 2023</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solidFill>
                  <a:schemeClr val="dk1"/>
                </a:solidFill>
                <a:latin typeface="Calibri"/>
                <a:ea typeface="Calibri"/>
                <a:cs typeface="Calibri"/>
                <a:sym typeface="Calibri"/>
              </a:rPr>
              <a:t>Online PD and activity guides in 2023 </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solidFill>
                  <a:schemeClr val="dk1"/>
                </a:solidFill>
                <a:highlight>
                  <a:srgbClr val="FFFF00"/>
                </a:highlight>
                <a:latin typeface="Calibri"/>
                <a:cs typeface="Calibri"/>
                <a:sym typeface="Calibri"/>
              </a:rPr>
              <a:t>Questions – Darrell Porcello</a:t>
            </a:r>
            <a:endParaRPr lang="en-US" dirty="0">
              <a:highlight>
                <a:srgbClr val="FFFF00"/>
              </a:highlight>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dirty="0"/>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30a5b8d989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130a5b8d989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100" b="1" dirty="0">
                <a:latin typeface="Arial"/>
                <a:ea typeface="Arial"/>
                <a:cs typeface="Arial"/>
                <a:sym typeface="Arial"/>
              </a:rPr>
              <a:t>SciAct STEM Ecosystems </a:t>
            </a:r>
            <a:r>
              <a:rPr lang="en-US" sz="1100" dirty="0">
                <a:latin typeface="Arial"/>
                <a:ea typeface="Arial"/>
                <a:cs typeface="Arial"/>
                <a:sym typeface="Arial"/>
              </a:rPr>
              <a:t>is identifying principles and practices that enable learning ecosystems to broaden participation in authentic STEM learning. It includes resources and professional development for NASA’s Science Activation community and the wider STEM engagement field. (Arizona State University, NASA)</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chemeClr val="dk1"/>
                </a:solidFill>
                <a:latin typeface="Calibri"/>
                <a:ea typeface="Calibri"/>
                <a:cs typeface="Calibri"/>
                <a:sym typeface="Calibri"/>
              </a:rPr>
              <a:t>Professional development in 2024</a:t>
            </a:r>
          </a:p>
          <a:p>
            <a:pPr marL="0" lvl="0" indent="0" algn="l" rtl="0">
              <a:lnSpc>
                <a:spcPct val="115000"/>
              </a:lnSpc>
              <a:spcBef>
                <a:spcPts val="0"/>
              </a:spcBef>
              <a:spcAft>
                <a:spcPts val="0"/>
              </a:spcAft>
              <a:buSzPts val="1100"/>
              <a:buNone/>
            </a:pPr>
            <a:r>
              <a:rPr lang="en-US" dirty="0"/>
              <a:t>Questions? Rae </a:t>
            </a:r>
            <a:r>
              <a:rPr lang="en-US" dirty="0" err="1"/>
              <a:t>Ostman</a:t>
            </a:r>
            <a:r>
              <a:rPr lang="en-US" dirty="0"/>
              <a:t>, Liz </a:t>
            </a:r>
            <a:r>
              <a:rPr lang="en-US" dirty="0" err="1"/>
              <a:t>Kollmann</a:t>
            </a:r>
            <a:r>
              <a:rPr lang="en-US" dirty="0"/>
              <a:t>, Allison Anderson,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30a5b8d98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130a5b8d989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100" dirty="0">
              <a:latin typeface="Arial"/>
              <a:ea typeface="Arial"/>
              <a:cs typeface="Arial"/>
              <a:sym typeface="Arial"/>
            </a:endParaRPr>
          </a:p>
        </p:txBody>
      </p:sp>
    </p:spTree>
    <p:extLst>
      <p:ext uri="{BB962C8B-B14F-4D97-AF65-F5344CB8AC3E}">
        <p14:creationId xmlns:p14="http://schemas.microsoft.com/office/powerpoint/2010/main" val="2443062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30a5b8d989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130a5b8d989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dirty="0"/>
          </a:p>
        </p:txBody>
      </p:sp>
    </p:spTree>
    <p:extLst>
      <p:ext uri="{BB962C8B-B14F-4D97-AF65-F5344CB8AC3E}">
        <p14:creationId xmlns:p14="http://schemas.microsoft.com/office/powerpoint/2010/main" val="4277687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30a5b8d989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130a5b8d989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dirty="0"/>
          </a:p>
        </p:txBody>
      </p:sp>
    </p:spTree>
    <p:extLst>
      <p:ext uri="{BB962C8B-B14F-4D97-AF65-F5344CB8AC3E}">
        <p14:creationId xmlns:p14="http://schemas.microsoft.com/office/powerpoint/2010/main" val="1904485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notes"/>
          <p:cNvSpPr>
            <a:spLocks noGrp="1" noRot="1" noChangeAspect="1"/>
          </p:cNvSpPr>
          <p:nvPr>
            <p:ph type="sldImg" idx="2"/>
          </p:nvPr>
        </p:nvSpPr>
        <p:spPr>
          <a:xfrm>
            <a:off x="304800" y="650875"/>
            <a:ext cx="57912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686C"/>
              </a:buClr>
              <a:buSzPts val="1200"/>
              <a:buFont typeface="Calibri"/>
              <a:buNone/>
            </a:pPr>
            <a:r>
              <a:rPr lang="en-US" dirty="0">
                <a:solidFill>
                  <a:srgbClr val="0D686C"/>
                </a:solidFill>
              </a:rPr>
              <a:t>Updates on opportunities and new resources from NISE Network and the field</a:t>
            </a:r>
            <a:endParaRPr dirty="0"/>
          </a:p>
          <a:p>
            <a:pPr marL="0" lvl="0" indent="0" algn="l" rtl="0">
              <a:lnSpc>
                <a:spcPct val="100000"/>
              </a:lnSpc>
              <a:spcBef>
                <a:spcPts val="0"/>
              </a:spcBef>
              <a:spcAft>
                <a:spcPts val="0"/>
              </a:spcAft>
              <a:buSzPts val="1400"/>
              <a:buNone/>
            </a:pPr>
            <a:r>
              <a:rPr lang="en-US" dirty="0"/>
              <a:t>Flyers on the table also list current and upcoming opportunities</a:t>
            </a:r>
          </a:p>
          <a:p>
            <a:pPr marL="0" lvl="0" indent="0" algn="l" rtl="0">
              <a:lnSpc>
                <a:spcPct val="100000"/>
              </a:lnSpc>
              <a:spcBef>
                <a:spcPts val="0"/>
              </a:spcBef>
              <a:spcAft>
                <a:spcPts val="0"/>
              </a:spcAft>
              <a:buSzPts val="1400"/>
              <a:buNone/>
            </a:pPr>
            <a:r>
              <a:rPr lang="en-US" dirty="0"/>
              <a:t>Please sign in on the sheets on your table (even if we have your email already)</a:t>
            </a:r>
            <a:endParaRPr dirty="0"/>
          </a:p>
        </p:txBody>
      </p:sp>
      <p:sp>
        <p:nvSpPr>
          <p:cNvPr id="527" name="Google Shape;5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26</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6514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30a5b8d98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130a5b8d989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 sincere thanks to all of our project funders, none of this would be possible without them!</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3d79d7211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1" name="Google Shape;511;g133d79d7211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0a5b8d98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5" name="Google Shape;285;g130a5b8d98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542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30a5b8d989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130a5b8d989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0a5b8d98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5" name="Google Shape;285;g130a5b8d98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0064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30a97da9fa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30a97da9fa_1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6" name="Google Shape;306;g130a97da9fa_1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a:t>
            </a:fld>
            <a:endParaRPr dirty="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30a97da9fa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130a97da9fa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g130a97da9fa_1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dirty="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0a97da9fa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130a97da9fa_1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6" name="Google Shape;326;g130a97da9fa_1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6</a:t>
            </a:fld>
            <a:endParaRPr dirty="0">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0a97da9fa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130a97da9fa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6" name="Google Shape;336;g130a97da9fa_1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7</a:t>
            </a:fld>
            <a:endParaRPr dirty="0">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30a97da9fa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130a97da9fa_1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6" name="Google Shape;346;g130a97da9fa_1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8</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0977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30a97da9fa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130a97da9fa_1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6" name="Google Shape;346;g130a97da9fa_1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9</a:t>
            </a:fld>
            <a:endParaRPr dirty="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5C27-2AC0-25F8-94DA-16EDF8FAE6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93F732-90BD-4A45-25F5-51D6CDA4A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EEF5FB-9C45-C898-5032-E53CDA13B44B}"/>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5" name="Footer Placeholder 4">
            <a:extLst>
              <a:ext uri="{FF2B5EF4-FFF2-40B4-BE49-F238E27FC236}">
                <a16:creationId xmlns:a16="http://schemas.microsoft.com/office/drawing/2014/main" id="{E547E0A1-1FD5-BBF0-FE50-1680EC5FFC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507A88-6932-865F-8DD5-004A38031DE7}"/>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17709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A8803-4186-9121-D5AF-DF9EEEA3F8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241CD9-A113-169A-52F9-99B057DBB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78D6E-DB28-87B7-5371-BF51AB68A965}"/>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5" name="Footer Placeholder 4">
            <a:extLst>
              <a:ext uri="{FF2B5EF4-FFF2-40B4-BE49-F238E27FC236}">
                <a16:creationId xmlns:a16="http://schemas.microsoft.com/office/drawing/2014/main" id="{8E1BC6C5-8C0B-4A4C-22B2-E9811D1D30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6D315A-B9F1-91B4-9728-801B6EE586B7}"/>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411461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C676CF-5BCA-A7B6-D073-BD610441D1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1917BF-5BB0-3E4C-D3D6-D2E7348B2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72B9C-864B-BD7E-E588-980ADFE5CD51}"/>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5" name="Footer Placeholder 4">
            <a:extLst>
              <a:ext uri="{FF2B5EF4-FFF2-40B4-BE49-F238E27FC236}">
                <a16:creationId xmlns:a16="http://schemas.microsoft.com/office/drawing/2014/main" id="{A260E694-61A1-C78C-CC8E-56F4AEDB5E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402717-081C-BEA0-91F9-32DC1EF57875}"/>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381587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ISL-NISE">
  <p:cSld name="CIISL-NISE">
    <p:spTree>
      <p:nvGrpSpPr>
        <p:cNvPr id="1" name="Shape 95"/>
        <p:cNvGrpSpPr/>
        <p:nvPr/>
      </p:nvGrpSpPr>
      <p:grpSpPr>
        <a:xfrm>
          <a:off x="0" y="0"/>
          <a:ext cx="0" cy="0"/>
          <a:chOff x="0" y="0"/>
          <a:chExt cx="0" cy="0"/>
        </a:xfrm>
      </p:grpSpPr>
      <p:sp>
        <p:nvSpPr>
          <p:cNvPr id="96" name="Google Shape;96;g130a5b8d989_1_58"/>
          <p:cNvSpPr txBox="1">
            <a:spLocks noGrp="1"/>
          </p:cNvSpPr>
          <p:nvPr>
            <p:ph type="title"/>
          </p:nvPr>
        </p:nvSpPr>
        <p:spPr>
          <a:xfrm>
            <a:off x="415600" y="94500"/>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000"/>
              <a:buNone/>
              <a:defRPr sz="1900"/>
            </a:lvl1pPr>
            <a:lvl2pPr lvl="1" algn="l">
              <a:lnSpc>
                <a:spcPct val="100000"/>
              </a:lnSpc>
              <a:spcBef>
                <a:spcPts val="0"/>
              </a:spcBef>
              <a:spcAft>
                <a:spcPts val="0"/>
              </a:spcAft>
              <a:buSzPts val="4000"/>
              <a:buNone/>
              <a:defRPr sz="1900"/>
            </a:lvl2pPr>
            <a:lvl3pPr lvl="2" algn="l">
              <a:lnSpc>
                <a:spcPct val="100000"/>
              </a:lnSpc>
              <a:spcBef>
                <a:spcPts val="0"/>
              </a:spcBef>
              <a:spcAft>
                <a:spcPts val="0"/>
              </a:spcAft>
              <a:buSzPts val="4000"/>
              <a:buNone/>
              <a:defRPr sz="1900"/>
            </a:lvl3pPr>
            <a:lvl4pPr lvl="3" algn="l">
              <a:lnSpc>
                <a:spcPct val="100000"/>
              </a:lnSpc>
              <a:spcBef>
                <a:spcPts val="0"/>
              </a:spcBef>
              <a:spcAft>
                <a:spcPts val="0"/>
              </a:spcAft>
              <a:buSzPts val="4000"/>
              <a:buNone/>
              <a:defRPr sz="1900"/>
            </a:lvl4pPr>
            <a:lvl5pPr lvl="4" algn="l">
              <a:lnSpc>
                <a:spcPct val="100000"/>
              </a:lnSpc>
              <a:spcBef>
                <a:spcPts val="0"/>
              </a:spcBef>
              <a:spcAft>
                <a:spcPts val="0"/>
              </a:spcAft>
              <a:buSzPts val="4000"/>
              <a:buNone/>
              <a:defRPr sz="1900"/>
            </a:lvl5pPr>
            <a:lvl6pPr lvl="5" algn="l">
              <a:lnSpc>
                <a:spcPct val="100000"/>
              </a:lnSpc>
              <a:spcBef>
                <a:spcPts val="0"/>
              </a:spcBef>
              <a:spcAft>
                <a:spcPts val="0"/>
              </a:spcAft>
              <a:buSzPts val="4000"/>
              <a:buNone/>
              <a:defRPr sz="1900"/>
            </a:lvl6pPr>
            <a:lvl7pPr lvl="6" algn="l">
              <a:lnSpc>
                <a:spcPct val="100000"/>
              </a:lnSpc>
              <a:spcBef>
                <a:spcPts val="0"/>
              </a:spcBef>
              <a:spcAft>
                <a:spcPts val="0"/>
              </a:spcAft>
              <a:buSzPts val="4000"/>
              <a:buNone/>
              <a:defRPr sz="1900"/>
            </a:lvl7pPr>
            <a:lvl8pPr lvl="7" algn="l">
              <a:lnSpc>
                <a:spcPct val="100000"/>
              </a:lnSpc>
              <a:spcBef>
                <a:spcPts val="0"/>
              </a:spcBef>
              <a:spcAft>
                <a:spcPts val="0"/>
              </a:spcAft>
              <a:buSzPts val="4000"/>
              <a:buNone/>
              <a:defRPr sz="1900"/>
            </a:lvl8pPr>
            <a:lvl9pPr lvl="8" algn="l">
              <a:lnSpc>
                <a:spcPct val="100000"/>
              </a:lnSpc>
              <a:spcBef>
                <a:spcPts val="0"/>
              </a:spcBef>
              <a:spcAft>
                <a:spcPts val="0"/>
              </a:spcAft>
              <a:buSzPts val="4000"/>
              <a:buNone/>
              <a:defRPr sz="1900"/>
            </a:lvl9pPr>
          </a:lstStyle>
          <a:p>
            <a:endParaRPr dirty="0"/>
          </a:p>
        </p:txBody>
      </p:sp>
      <p:sp>
        <p:nvSpPr>
          <p:cNvPr id="97" name="Google Shape;97;g130a5b8d989_1_58"/>
          <p:cNvSpPr txBox="1">
            <a:spLocks noGrp="1"/>
          </p:cNvSpPr>
          <p:nvPr>
            <p:ph type="body" idx="1"/>
          </p:nvPr>
        </p:nvSpPr>
        <p:spPr>
          <a:xfrm>
            <a:off x="415600" y="1079833"/>
            <a:ext cx="11360800" cy="55824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sz="1900"/>
            </a:lvl1pPr>
            <a:lvl2pPr marL="914400" lvl="1" indent="-349250" algn="l">
              <a:lnSpc>
                <a:spcPct val="115000"/>
              </a:lnSpc>
              <a:spcBef>
                <a:spcPts val="2100"/>
              </a:spcBef>
              <a:spcAft>
                <a:spcPts val="0"/>
              </a:spcAft>
              <a:buSzPts val="1900"/>
              <a:buChar char="○"/>
              <a:defRPr sz="1900"/>
            </a:lvl2pPr>
            <a:lvl3pPr marL="1371600" lvl="2" indent="-349250" algn="l">
              <a:lnSpc>
                <a:spcPct val="115000"/>
              </a:lnSpc>
              <a:spcBef>
                <a:spcPts val="2100"/>
              </a:spcBef>
              <a:spcAft>
                <a:spcPts val="0"/>
              </a:spcAft>
              <a:buSzPts val="1900"/>
              <a:buChar char="■"/>
              <a:defRPr sz="1900"/>
            </a:lvl3pPr>
            <a:lvl4pPr marL="1828800" lvl="3" indent="-349250" algn="l">
              <a:lnSpc>
                <a:spcPct val="115000"/>
              </a:lnSpc>
              <a:spcBef>
                <a:spcPts val="2100"/>
              </a:spcBef>
              <a:spcAft>
                <a:spcPts val="0"/>
              </a:spcAft>
              <a:buSzPts val="1900"/>
              <a:buChar char="●"/>
              <a:defRPr sz="1900"/>
            </a:lvl4pPr>
            <a:lvl5pPr marL="2286000" lvl="4" indent="-349250" algn="l">
              <a:lnSpc>
                <a:spcPct val="115000"/>
              </a:lnSpc>
              <a:spcBef>
                <a:spcPts val="2100"/>
              </a:spcBef>
              <a:spcAft>
                <a:spcPts val="0"/>
              </a:spcAft>
              <a:buSzPts val="1900"/>
              <a:buChar char="○"/>
              <a:defRPr sz="1900"/>
            </a:lvl5pPr>
            <a:lvl6pPr marL="2743200" lvl="5" indent="-349250" algn="l">
              <a:lnSpc>
                <a:spcPct val="115000"/>
              </a:lnSpc>
              <a:spcBef>
                <a:spcPts val="2100"/>
              </a:spcBef>
              <a:spcAft>
                <a:spcPts val="0"/>
              </a:spcAft>
              <a:buSzPts val="1900"/>
              <a:buChar char="■"/>
              <a:defRPr sz="1900"/>
            </a:lvl6pPr>
            <a:lvl7pPr marL="3200400" lvl="6" indent="-349250" algn="l">
              <a:lnSpc>
                <a:spcPct val="115000"/>
              </a:lnSpc>
              <a:spcBef>
                <a:spcPts val="2100"/>
              </a:spcBef>
              <a:spcAft>
                <a:spcPts val="0"/>
              </a:spcAft>
              <a:buSzPts val="1900"/>
              <a:buChar char="●"/>
              <a:defRPr sz="1900"/>
            </a:lvl7pPr>
            <a:lvl8pPr marL="3657600" lvl="7" indent="-349250" algn="l">
              <a:lnSpc>
                <a:spcPct val="115000"/>
              </a:lnSpc>
              <a:spcBef>
                <a:spcPts val="2100"/>
              </a:spcBef>
              <a:spcAft>
                <a:spcPts val="0"/>
              </a:spcAft>
              <a:buSzPts val="1900"/>
              <a:buChar char="○"/>
              <a:defRPr sz="1900"/>
            </a:lvl8pPr>
            <a:lvl9pPr marL="4114800" lvl="8" indent="-349250" algn="l">
              <a:lnSpc>
                <a:spcPct val="115000"/>
              </a:lnSpc>
              <a:spcBef>
                <a:spcPts val="2100"/>
              </a:spcBef>
              <a:spcAft>
                <a:spcPts val="2100"/>
              </a:spcAft>
              <a:buSzPts val="1900"/>
              <a:buChar char="■"/>
              <a:defRPr sz="1900"/>
            </a:lvl9pPr>
          </a:lstStyle>
          <a:p>
            <a:endParaRPr dirty="0"/>
          </a:p>
        </p:txBody>
      </p:sp>
      <p:sp>
        <p:nvSpPr>
          <p:cNvPr id="98" name="Google Shape;98;g130a5b8d989_1_58"/>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4221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D5E3-5EE5-C6DA-CAE1-788C2B9DC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30168-CC74-C104-6054-2F7FCC2A08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4D238-D487-E3D1-CA52-3DA9DBCA1E44}"/>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5" name="Footer Placeholder 4">
            <a:extLst>
              <a:ext uri="{FF2B5EF4-FFF2-40B4-BE49-F238E27FC236}">
                <a16:creationId xmlns:a16="http://schemas.microsoft.com/office/drawing/2014/main" id="{991A94EF-98F2-DDD9-D867-FA0A7FC82E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28A8DF-7724-A5D4-5C1E-0701CD947A0B}"/>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4858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CF24-6E34-111B-50C8-6B6B8E3316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139468-ACA2-EEEC-A7EE-25F1B3F318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39A67-693C-CA85-6F11-E583F5471A2D}"/>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5" name="Footer Placeholder 4">
            <a:extLst>
              <a:ext uri="{FF2B5EF4-FFF2-40B4-BE49-F238E27FC236}">
                <a16:creationId xmlns:a16="http://schemas.microsoft.com/office/drawing/2014/main" id="{13A1585A-0D83-21B7-5430-70FCE219FE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BA7294-0BBC-E819-C8FC-A93425798215}"/>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296311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20E4-E7E1-A4B6-1596-4F9AB1EB6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4183C-B9E9-1245-7554-88EB7FDD5B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B6715-8DBF-7AEE-EC9D-81E4B550C5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503462-9555-CB9D-870B-DC0C5736C4C8}"/>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6" name="Footer Placeholder 5">
            <a:extLst>
              <a:ext uri="{FF2B5EF4-FFF2-40B4-BE49-F238E27FC236}">
                <a16:creationId xmlns:a16="http://schemas.microsoft.com/office/drawing/2014/main" id="{48762A3E-B531-BBBF-B2EB-9C9A0B05FF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B8E727-48D5-54C0-71EF-BD1E8B55AD64}"/>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242058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0F43-1CBA-79DA-BBCB-15A0D88FB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1752BF-B630-7683-CCF6-47959037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28B265-F237-2683-2E48-181796350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250D80-249D-24A4-0FA2-85BF19A6B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30AA9D-6148-265D-F971-398E24BFB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F169D6-113C-3D93-6947-0AA268CEAC5B}"/>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8" name="Footer Placeholder 7">
            <a:extLst>
              <a:ext uri="{FF2B5EF4-FFF2-40B4-BE49-F238E27FC236}">
                <a16:creationId xmlns:a16="http://schemas.microsoft.com/office/drawing/2014/main" id="{0026A081-4685-E238-A2E0-ECB32E0829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B45C320-AAED-05E8-97DA-E68A8C9912D4}"/>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220829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B616-5A94-3C7D-3339-64FE73CAE4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D1C00-3FA8-7675-EEAE-1F814D1755FD}"/>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4" name="Footer Placeholder 3">
            <a:extLst>
              <a:ext uri="{FF2B5EF4-FFF2-40B4-BE49-F238E27FC236}">
                <a16:creationId xmlns:a16="http://schemas.microsoft.com/office/drawing/2014/main" id="{17479B85-4F82-EBCB-A974-7AE31DEF16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30F565-8452-CB37-D162-0960629911FB}"/>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35305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587EC-458A-3DCB-8FDC-D84FC5542E28}"/>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3" name="Footer Placeholder 2">
            <a:extLst>
              <a:ext uri="{FF2B5EF4-FFF2-40B4-BE49-F238E27FC236}">
                <a16:creationId xmlns:a16="http://schemas.microsoft.com/office/drawing/2014/main" id="{6CC73C66-DE61-932E-2551-390F5F2370F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64569E6-6AC9-ECAA-1F8D-A10ACE8B390C}"/>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85071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67DFE-9CD7-DF11-A460-9D881E05C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2F1D53-C604-0C3B-9F2F-AACE689B39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FE8AE4-5964-C56F-4735-4F9158C22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1E75A-95A0-8F65-DA02-74629A241206}"/>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6" name="Footer Placeholder 5">
            <a:extLst>
              <a:ext uri="{FF2B5EF4-FFF2-40B4-BE49-F238E27FC236}">
                <a16:creationId xmlns:a16="http://schemas.microsoft.com/office/drawing/2014/main" id="{E3373F95-B100-02D6-1C8C-374271FDDF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3515B9-61F8-BE0E-946C-F6225A2F440C}"/>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36142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533F-DBCC-F484-A89A-9AFE8A266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6FE282-6AD5-F1FB-311C-2BA387621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4DD08D-A091-3614-A470-88DED52BC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D53BC-45EA-1123-9DFA-2C361BEA1948}"/>
              </a:ext>
            </a:extLst>
          </p:cNvPr>
          <p:cNvSpPr>
            <a:spLocks noGrp="1"/>
          </p:cNvSpPr>
          <p:nvPr>
            <p:ph type="dt" sz="half" idx="10"/>
          </p:nvPr>
        </p:nvSpPr>
        <p:spPr/>
        <p:txBody>
          <a:bodyPr/>
          <a:lstStyle/>
          <a:p>
            <a:fld id="{7C317178-E16C-1F48-8392-9BD129E4C571}" type="datetimeFigureOut">
              <a:rPr lang="en-US" smtClean="0"/>
              <a:t>10/3/22</a:t>
            </a:fld>
            <a:endParaRPr lang="en-US" dirty="0"/>
          </a:p>
        </p:txBody>
      </p:sp>
      <p:sp>
        <p:nvSpPr>
          <p:cNvPr id="6" name="Footer Placeholder 5">
            <a:extLst>
              <a:ext uri="{FF2B5EF4-FFF2-40B4-BE49-F238E27FC236}">
                <a16:creationId xmlns:a16="http://schemas.microsoft.com/office/drawing/2014/main" id="{F69F0C8B-4713-71F7-400A-17D0569222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7D6756-437C-E41B-B48A-CC1BB91D4911}"/>
              </a:ext>
            </a:extLst>
          </p:cNvPr>
          <p:cNvSpPr>
            <a:spLocks noGrp="1"/>
          </p:cNvSpPr>
          <p:nvPr>
            <p:ph type="sldNum" sz="quarter" idx="12"/>
          </p:nvPr>
        </p:nvSpPr>
        <p:spPr/>
        <p:txBody>
          <a:bodyPr/>
          <a:lstStyle/>
          <a:p>
            <a:fld id="{AEA038FA-A710-1744-9323-421AB24BE306}" type="slidenum">
              <a:rPr lang="en-US" smtClean="0"/>
              <a:t>‹#›</a:t>
            </a:fld>
            <a:endParaRPr lang="en-US" dirty="0"/>
          </a:p>
        </p:txBody>
      </p:sp>
    </p:spTree>
    <p:extLst>
      <p:ext uri="{BB962C8B-B14F-4D97-AF65-F5344CB8AC3E}">
        <p14:creationId xmlns:p14="http://schemas.microsoft.com/office/powerpoint/2010/main" val="67616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0DAA3-E1DC-6E36-4966-D634E25C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418B72-6FBA-88AC-A541-FF9999683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9C028-2822-5794-89DC-2EFAC6BD2E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17178-E16C-1F48-8392-9BD129E4C571}" type="datetimeFigureOut">
              <a:rPr lang="en-US" smtClean="0"/>
              <a:t>10/3/22</a:t>
            </a:fld>
            <a:endParaRPr lang="en-US" dirty="0"/>
          </a:p>
        </p:txBody>
      </p:sp>
      <p:sp>
        <p:nvSpPr>
          <p:cNvPr id="5" name="Footer Placeholder 4">
            <a:extLst>
              <a:ext uri="{FF2B5EF4-FFF2-40B4-BE49-F238E27FC236}">
                <a16:creationId xmlns:a16="http://schemas.microsoft.com/office/drawing/2014/main" id="{E2168A91-9A2D-33E1-8291-ABEEB8695C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6F16564-DEA1-4749-27D0-152838014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038FA-A710-1744-9323-421AB24BE306}" type="slidenum">
              <a:rPr lang="en-US" smtClean="0"/>
              <a:t>‹#›</a:t>
            </a:fld>
            <a:endParaRPr lang="en-US" dirty="0"/>
          </a:p>
        </p:txBody>
      </p:sp>
    </p:spTree>
    <p:extLst>
      <p:ext uri="{BB962C8B-B14F-4D97-AF65-F5344CB8AC3E}">
        <p14:creationId xmlns:p14="http://schemas.microsoft.com/office/powerpoint/2010/main" val="895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www.greatamericaneclipse.com/" TargetMode="External"/><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30a5b8d989_0_157"/>
          <p:cNvSpPr/>
          <p:nvPr/>
        </p:nvSpPr>
        <p:spPr>
          <a:xfrm>
            <a:off x="0" y="0"/>
            <a:ext cx="12192000" cy="6858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pic>
        <p:nvPicPr>
          <p:cNvPr id="2" name="Google Shape;282;g130a5b8d989_0_0">
            <a:extLst>
              <a:ext uri="{FF2B5EF4-FFF2-40B4-BE49-F238E27FC236}">
                <a16:creationId xmlns:a16="http://schemas.microsoft.com/office/drawing/2014/main" id="{6FC6F98B-756C-FDB3-A756-3674D705D41E}"/>
              </a:ext>
            </a:extLst>
          </p:cNvPr>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361908" y="1227916"/>
            <a:ext cx="9153692" cy="1801085"/>
          </a:xfrm>
          <a:prstGeom prst="rect">
            <a:avLst/>
          </a:prstGeom>
          <a:noFill/>
          <a:ln>
            <a:noFill/>
          </a:ln>
        </p:spPr>
      </p:pic>
      <p:sp>
        <p:nvSpPr>
          <p:cNvPr id="5" name="Google Shape;280;g130a5b8d989_0_0">
            <a:extLst>
              <a:ext uri="{FF2B5EF4-FFF2-40B4-BE49-F238E27FC236}">
                <a16:creationId xmlns:a16="http://schemas.microsoft.com/office/drawing/2014/main" id="{EC88F887-469F-5484-7FEC-F23D425D6A93}"/>
              </a:ext>
            </a:extLst>
          </p:cNvPr>
          <p:cNvSpPr txBox="1">
            <a:spLocks/>
          </p:cNvSpPr>
          <p:nvPr/>
        </p:nvSpPr>
        <p:spPr>
          <a:xfrm>
            <a:off x="914400" y="3442156"/>
            <a:ext cx="10363200" cy="1470000"/>
          </a:xfrm>
          <a:prstGeom prst="rect">
            <a:avLst/>
          </a:prstGeom>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8000" b="1" dirty="0">
                <a:solidFill>
                  <a:schemeClr val="lt1"/>
                </a:solidFill>
                <a:latin typeface="Calibri" panose="020F0502020204030204" pitchFamily="34" charset="0"/>
                <a:cs typeface="Calibri" panose="020F0502020204030204" pitchFamily="34" charset="0"/>
              </a:rPr>
              <a:t>WELCOME! </a:t>
            </a:r>
          </a:p>
        </p:txBody>
      </p:sp>
      <p:sp>
        <p:nvSpPr>
          <p:cNvPr id="6" name="Google Shape;281;g130a5b8d989_0_0">
            <a:extLst>
              <a:ext uri="{FF2B5EF4-FFF2-40B4-BE49-F238E27FC236}">
                <a16:creationId xmlns:a16="http://schemas.microsoft.com/office/drawing/2014/main" id="{A6F17E5D-47B1-D34D-D6F1-C8BC00918892}"/>
              </a:ext>
            </a:extLst>
          </p:cNvPr>
          <p:cNvSpPr txBox="1">
            <a:spLocks/>
          </p:cNvSpPr>
          <p:nvPr/>
        </p:nvSpPr>
        <p:spPr>
          <a:xfrm>
            <a:off x="1828800" y="5056915"/>
            <a:ext cx="8534400" cy="1752600"/>
          </a:xfrm>
          <a:prstGeom prst="rect">
            <a:avLst/>
          </a:prstGeom>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40"/>
              </a:spcBef>
              <a:buFont typeface="Arial" panose="020B0604020202020204" pitchFamily="34" charset="0"/>
              <a:buNone/>
            </a:pPr>
            <a:r>
              <a:rPr lang="en-US" dirty="0">
                <a:solidFill>
                  <a:schemeClr val="lt1"/>
                </a:solidFill>
              </a:rPr>
              <a:t>ASTC Breakfast | 2022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30a5b8d989_1_84"/>
          <p:cNvSpPr txBox="1">
            <a:spLocks noGrp="1"/>
          </p:cNvSpPr>
          <p:nvPr>
            <p:ph type="title"/>
          </p:nvPr>
        </p:nvSpPr>
        <p:spPr>
          <a:xfrm>
            <a:off x="452375" y="26800"/>
            <a:ext cx="11323800" cy="708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300"/>
              <a:buNone/>
            </a:pPr>
            <a:r>
              <a:rPr lang="en-US" sz="3200" dirty="0">
                <a:latin typeface="Calibri" panose="020F0502020204030204" pitchFamily="34" charset="0"/>
                <a:cs typeface="Calibri" panose="020F0502020204030204" pitchFamily="34" charset="0"/>
              </a:rPr>
              <a:t>Our projects focus on many areas of </a:t>
            </a:r>
            <a:r>
              <a:rPr lang="en-US" sz="3200" b="1" dirty="0">
                <a:latin typeface="Calibri" panose="020F0502020204030204" pitchFamily="34" charset="0"/>
                <a:cs typeface="Calibri" panose="020F0502020204030204" pitchFamily="34" charset="0"/>
              </a:rPr>
              <a:t>STEM</a:t>
            </a:r>
            <a:r>
              <a:rPr lang="en-US" sz="3200" dirty="0">
                <a:latin typeface="Calibri" panose="020F0502020204030204" pitchFamily="34" charset="0"/>
                <a:cs typeface="Calibri" panose="020F0502020204030204" pitchFamily="34" charset="0"/>
              </a:rPr>
              <a:t>.</a:t>
            </a:r>
            <a:endParaRPr sz="3200" dirty="0">
              <a:latin typeface="Calibri" panose="020F0502020204030204" pitchFamily="34" charset="0"/>
              <a:cs typeface="Calibri" panose="020F0502020204030204" pitchFamily="34" charset="0"/>
            </a:endParaRPr>
          </a:p>
        </p:txBody>
      </p:sp>
      <p:pic>
        <p:nvPicPr>
          <p:cNvPr id="358" name="Google Shape;358;g130a5b8d989_1_84" descr="An adult and child doing a sea level rise hands-on science activity together"/>
          <p:cNvPicPr preferRelativeResize="0"/>
          <p:nvPr/>
        </p:nvPicPr>
        <p:blipFill rotWithShape="1">
          <a:blip r:embed="rId3">
            <a:alphaModFix/>
          </a:blip>
          <a:srcRect l="49994" t="8224" r="27981" b="17409"/>
          <a:stretch/>
        </p:blipFill>
        <p:spPr>
          <a:xfrm>
            <a:off x="9640767" y="734800"/>
            <a:ext cx="2059435" cy="5099700"/>
          </a:xfrm>
          <a:prstGeom prst="rect">
            <a:avLst/>
          </a:prstGeom>
          <a:noFill/>
          <a:ln>
            <a:noFill/>
          </a:ln>
        </p:spPr>
      </p:pic>
      <p:pic>
        <p:nvPicPr>
          <p:cNvPr id="359" name="Google Shape;359;g130a5b8d989_1_84" descr="An adult and child using liquid droppers and a mortar and pestle for a chemistry activity"/>
          <p:cNvPicPr preferRelativeResize="0"/>
          <p:nvPr/>
        </p:nvPicPr>
        <p:blipFill rotWithShape="1">
          <a:blip r:embed="rId4">
            <a:alphaModFix/>
          </a:blip>
          <a:srcRect l="19794" r="57897" b="11190"/>
          <a:stretch/>
        </p:blipFill>
        <p:spPr>
          <a:xfrm>
            <a:off x="5137400" y="734800"/>
            <a:ext cx="1924697" cy="5099701"/>
          </a:xfrm>
          <a:prstGeom prst="rect">
            <a:avLst/>
          </a:prstGeom>
          <a:noFill/>
          <a:ln>
            <a:noFill/>
          </a:ln>
        </p:spPr>
      </p:pic>
      <p:pic>
        <p:nvPicPr>
          <p:cNvPr id="360" name="Google Shape;360;g130a5b8d989_1_84" descr="An adult and child discussing science activity card"/>
          <p:cNvPicPr preferRelativeResize="0"/>
          <p:nvPr/>
        </p:nvPicPr>
        <p:blipFill rotWithShape="1">
          <a:blip r:embed="rId5">
            <a:alphaModFix/>
          </a:blip>
          <a:srcRect l="53872" r="20972"/>
          <a:stretch/>
        </p:blipFill>
        <p:spPr>
          <a:xfrm>
            <a:off x="2816400" y="734800"/>
            <a:ext cx="1924697" cy="5099699"/>
          </a:xfrm>
          <a:prstGeom prst="rect">
            <a:avLst/>
          </a:prstGeom>
          <a:noFill/>
          <a:ln>
            <a:noFill/>
          </a:ln>
        </p:spPr>
      </p:pic>
      <p:pic>
        <p:nvPicPr>
          <p:cNvPr id="361" name="Google Shape;361;g130a5b8d989_1_84" descr="An adult and child looking surprised as they lift a previously hidden object out of at a glass jar filled with a liquid"/>
          <p:cNvPicPr preferRelativeResize="0"/>
          <p:nvPr/>
        </p:nvPicPr>
        <p:blipFill rotWithShape="1">
          <a:blip r:embed="rId6">
            <a:alphaModFix/>
          </a:blip>
          <a:srcRect l="55276" r="20561" b="1902"/>
          <a:stretch/>
        </p:blipFill>
        <p:spPr>
          <a:xfrm>
            <a:off x="532767" y="734800"/>
            <a:ext cx="1887335" cy="5099701"/>
          </a:xfrm>
          <a:prstGeom prst="rect">
            <a:avLst/>
          </a:prstGeom>
          <a:noFill/>
          <a:ln>
            <a:noFill/>
          </a:ln>
        </p:spPr>
      </p:pic>
      <p:sp>
        <p:nvSpPr>
          <p:cNvPr id="362" name="Google Shape;362;g130a5b8d989_1_84"/>
          <p:cNvSpPr txBox="1"/>
          <p:nvPr/>
        </p:nvSpPr>
        <p:spPr>
          <a:xfrm>
            <a:off x="452367" y="5890600"/>
            <a:ext cx="20052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Nanotechnology</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2005-2017</a:t>
            </a:r>
            <a:endParaRPr sz="1500" b="0" i="0" u="none" strike="noStrike" cap="none" dirty="0">
              <a:solidFill>
                <a:srgbClr val="000000"/>
              </a:solidFill>
              <a:latin typeface="Calibri"/>
              <a:ea typeface="Calibri"/>
              <a:cs typeface="Calibri"/>
              <a:sym typeface="Calibri"/>
            </a:endParaRPr>
          </a:p>
        </p:txBody>
      </p:sp>
      <p:sp>
        <p:nvSpPr>
          <p:cNvPr id="363" name="Google Shape;363;g130a5b8d989_1_84"/>
          <p:cNvSpPr txBox="1"/>
          <p:nvPr/>
        </p:nvSpPr>
        <p:spPr>
          <a:xfrm>
            <a:off x="2754600" y="5890600"/>
            <a:ext cx="22029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Synthetic biology</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2014-2018</a:t>
            </a:r>
            <a:endParaRPr sz="1500" b="0" i="0" u="none" strike="noStrike" cap="none" dirty="0">
              <a:solidFill>
                <a:srgbClr val="000000"/>
              </a:solidFill>
              <a:latin typeface="Calibri"/>
              <a:ea typeface="Calibri"/>
              <a:cs typeface="Calibri"/>
              <a:sym typeface="Calibri"/>
            </a:endParaRPr>
          </a:p>
        </p:txBody>
      </p:sp>
      <p:sp>
        <p:nvSpPr>
          <p:cNvPr id="364" name="Google Shape;364;g130a5b8d989_1_84"/>
          <p:cNvSpPr txBox="1"/>
          <p:nvPr/>
        </p:nvSpPr>
        <p:spPr>
          <a:xfrm>
            <a:off x="5075635" y="5890600"/>
            <a:ext cx="20052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Chemistry</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2016-2019</a:t>
            </a:r>
            <a:endParaRPr sz="1500" b="0" i="0" u="none" strike="noStrike" cap="none" dirty="0">
              <a:solidFill>
                <a:srgbClr val="000000"/>
              </a:solidFill>
              <a:latin typeface="Calibri"/>
              <a:ea typeface="Calibri"/>
              <a:cs typeface="Calibri"/>
              <a:sym typeface="Calibri"/>
            </a:endParaRPr>
          </a:p>
        </p:txBody>
      </p:sp>
      <p:sp>
        <p:nvSpPr>
          <p:cNvPr id="365" name="Google Shape;365;g130a5b8d989_1_84"/>
          <p:cNvSpPr txBox="1"/>
          <p:nvPr/>
        </p:nvSpPr>
        <p:spPr>
          <a:xfrm>
            <a:off x="9596968" y="5890600"/>
            <a:ext cx="2005200" cy="1015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Sustainability</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2016-2017, 2019-2022</a:t>
            </a:r>
            <a:endParaRPr sz="15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Calibri"/>
              <a:ea typeface="Calibri"/>
              <a:cs typeface="Calibri"/>
              <a:sym typeface="Calibri"/>
            </a:endParaRPr>
          </a:p>
        </p:txBody>
      </p:sp>
      <p:sp>
        <p:nvSpPr>
          <p:cNvPr id="366" name="Google Shape;366;g130a5b8d989_1_84"/>
          <p:cNvSpPr txBox="1"/>
          <p:nvPr/>
        </p:nvSpPr>
        <p:spPr>
          <a:xfrm>
            <a:off x="7366900" y="5890600"/>
            <a:ext cx="2274000" cy="1092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Responsible innovation</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2015-2019</a:t>
            </a:r>
            <a:endParaRPr sz="1500" b="0" i="0" u="none" strike="noStrike" cap="none" dirty="0">
              <a:solidFill>
                <a:srgbClr val="000000"/>
              </a:solidFill>
              <a:latin typeface="Calibri"/>
              <a:ea typeface="Calibri"/>
              <a:cs typeface="Calibri"/>
              <a:sym typeface="Calibri"/>
            </a:endParaRPr>
          </a:p>
        </p:txBody>
      </p:sp>
      <p:pic>
        <p:nvPicPr>
          <p:cNvPr id="367" name="Google Shape;367;g130a5b8d989_1_84" descr="Two children experimenting with batteries and electricity in a hands-on activity"/>
          <p:cNvPicPr preferRelativeResize="0"/>
          <p:nvPr/>
        </p:nvPicPr>
        <p:blipFill rotWithShape="1">
          <a:blip r:embed="rId7">
            <a:alphaModFix/>
          </a:blip>
          <a:srcRect l="43905" r="33071"/>
          <a:stretch/>
        </p:blipFill>
        <p:spPr>
          <a:xfrm>
            <a:off x="7458400" y="734800"/>
            <a:ext cx="1764168" cy="5099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130a5b8d989_1_98"/>
          <p:cNvSpPr txBox="1">
            <a:spLocks noGrp="1"/>
          </p:cNvSpPr>
          <p:nvPr>
            <p:ph type="title"/>
          </p:nvPr>
        </p:nvSpPr>
        <p:spPr>
          <a:xfrm>
            <a:off x="437250" y="-7100"/>
            <a:ext cx="113391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300"/>
              <a:buNone/>
            </a:pPr>
            <a:r>
              <a:rPr lang="en-US" sz="3200" dirty="0">
                <a:latin typeface="Calibri" panose="020F0502020204030204" pitchFamily="34" charset="0"/>
                <a:cs typeface="Calibri" panose="020F0502020204030204" pitchFamily="34" charset="0"/>
              </a:rPr>
              <a:t>Projects provide </a:t>
            </a:r>
            <a:r>
              <a:rPr lang="en-US" sz="3200" b="1" dirty="0">
                <a:latin typeface="Calibri" panose="020F0502020204030204" pitchFamily="34" charset="0"/>
                <a:cs typeface="Calibri" panose="020F0502020204030204" pitchFamily="34" charset="0"/>
              </a:rPr>
              <a:t>opportunities</a:t>
            </a:r>
            <a:r>
              <a:rPr lang="en-US" sz="3200" dirty="0">
                <a:latin typeface="Calibri" panose="020F0502020204030204" pitchFamily="34" charset="0"/>
                <a:cs typeface="Calibri" panose="020F0502020204030204" pitchFamily="34" charset="0"/>
              </a:rPr>
              <a:t> to get involved.</a:t>
            </a:r>
            <a:endParaRPr sz="3200" dirty="0">
              <a:latin typeface="Calibri" panose="020F0502020204030204" pitchFamily="34" charset="0"/>
              <a:cs typeface="Calibri" panose="020F0502020204030204" pitchFamily="34" charset="0"/>
            </a:endParaRPr>
          </a:p>
        </p:txBody>
      </p:sp>
      <p:sp>
        <p:nvSpPr>
          <p:cNvPr id="373" name="Google Shape;373;g130a5b8d989_1_98"/>
          <p:cNvSpPr txBox="1"/>
          <p:nvPr/>
        </p:nvSpPr>
        <p:spPr>
          <a:xfrm>
            <a:off x="9523575" y="5629800"/>
            <a:ext cx="2492700" cy="1092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Learning </a:t>
            </a:r>
            <a:br>
              <a:rPr lang="en-US" sz="2000" b="1" i="0" u="none" strike="noStrike" cap="none" dirty="0">
                <a:solidFill>
                  <a:srgbClr val="000000"/>
                </a:solidFill>
                <a:latin typeface="Calibri"/>
                <a:ea typeface="Calibri"/>
                <a:cs typeface="Calibri"/>
                <a:sym typeface="Calibri"/>
              </a:rPr>
            </a:br>
            <a:r>
              <a:rPr lang="en-US" sz="2000" b="1" i="0" u="none" strike="noStrike" cap="none" dirty="0">
                <a:solidFill>
                  <a:srgbClr val="000000"/>
                </a:solidFill>
                <a:latin typeface="Calibri"/>
                <a:ea typeface="Calibri"/>
                <a:cs typeface="Calibri"/>
                <a:sym typeface="Calibri"/>
              </a:rPr>
              <a:t>ecosystems</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2021-2025</a:t>
            </a:r>
            <a:endParaRPr sz="1500" b="0" i="0" u="none" strike="noStrike" cap="none" dirty="0">
              <a:solidFill>
                <a:srgbClr val="000000"/>
              </a:solidFill>
              <a:latin typeface="Calibri"/>
              <a:ea typeface="Calibri"/>
              <a:cs typeface="Calibri"/>
              <a:sym typeface="Calibri"/>
            </a:endParaRPr>
          </a:p>
        </p:txBody>
      </p:sp>
      <p:sp>
        <p:nvSpPr>
          <p:cNvPr id="374" name="Google Shape;374;g130a5b8d989_1_98"/>
          <p:cNvSpPr txBox="1"/>
          <p:nvPr/>
        </p:nvSpPr>
        <p:spPr>
          <a:xfrm>
            <a:off x="2664067" y="5594600"/>
            <a:ext cx="20571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Changing brains</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2018-2020, 2021-2023</a:t>
            </a:r>
            <a:endParaRPr sz="1500" b="0" i="0" u="none" strike="noStrike" cap="none" dirty="0">
              <a:solidFill>
                <a:srgbClr val="000000"/>
              </a:solidFill>
              <a:latin typeface="Calibri"/>
              <a:ea typeface="Calibri"/>
              <a:cs typeface="Calibri"/>
              <a:sym typeface="Calibri"/>
            </a:endParaRPr>
          </a:p>
        </p:txBody>
      </p:sp>
      <p:sp>
        <p:nvSpPr>
          <p:cNvPr id="375" name="Google Shape;375;g130a5b8d989_1_98"/>
          <p:cNvSpPr txBox="1"/>
          <p:nvPr/>
        </p:nvSpPr>
        <p:spPr>
          <a:xfrm>
            <a:off x="9582650" y="5594600"/>
            <a:ext cx="2492700" cy="477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dirty="0">
              <a:solidFill>
                <a:srgbClr val="000000"/>
              </a:solidFill>
              <a:latin typeface="Calibri"/>
              <a:ea typeface="Calibri"/>
              <a:cs typeface="Calibri"/>
              <a:sym typeface="Calibri"/>
            </a:endParaRPr>
          </a:p>
        </p:txBody>
      </p:sp>
      <p:sp>
        <p:nvSpPr>
          <p:cNvPr id="376" name="Google Shape;376;g130a5b8d989_1_98"/>
          <p:cNvSpPr txBox="1"/>
          <p:nvPr/>
        </p:nvSpPr>
        <p:spPr>
          <a:xfrm>
            <a:off x="7275800" y="5629800"/>
            <a:ext cx="22029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Radio waves</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2020-2024</a:t>
            </a:r>
            <a:endParaRPr sz="1500" b="0" i="0" u="none" strike="noStrike" cap="none" dirty="0">
              <a:solidFill>
                <a:srgbClr val="000000"/>
              </a:solidFill>
              <a:latin typeface="Calibri"/>
              <a:ea typeface="Calibri"/>
              <a:cs typeface="Calibri"/>
              <a:sym typeface="Calibri"/>
            </a:endParaRPr>
          </a:p>
        </p:txBody>
      </p:sp>
      <p:pic>
        <p:nvPicPr>
          <p:cNvPr id="377" name="Google Shape;377;g130a5b8d989_1_98" descr="A parent and child exploring a frozen orb and observing materials inside the ice in a hands-on science activity"/>
          <p:cNvPicPr preferRelativeResize="0"/>
          <p:nvPr/>
        </p:nvPicPr>
        <p:blipFill rotWithShape="1">
          <a:blip r:embed="rId3">
            <a:alphaModFix/>
          </a:blip>
          <a:srcRect l="47073" t="9670" r="33141" b="8789"/>
          <a:stretch/>
        </p:blipFill>
        <p:spPr>
          <a:xfrm>
            <a:off x="580075" y="734800"/>
            <a:ext cx="1806950" cy="4956050"/>
          </a:xfrm>
          <a:prstGeom prst="rect">
            <a:avLst/>
          </a:prstGeom>
          <a:noFill/>
          <a:ln>
            <a:noFill/>
          </a:ln>
        </p:spPr>
      </p:pic>
      <p:sp>
        <p:nvSpPr>
          <p:cNvPr id="378" name="Google Shape;378;g130a5b8d989_1_98"/>
          <p:cNvSpPr txBox="1"/>
          <p:nvPr/>
        </p:nvSpPr>
        <p:spPr>
          <a:xfrm>
            <a:off x="494267" y="5625200"/>
            <a:ext cx="2321700" cy="1246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rgbClr val="000000"/>
                </a:solidFill>
                <a:latin typeface="Calibri"/>
                <a:ea typeface="Calibri"/>
                <a:cs typeface="Calibri"/>
                <a:sym typeface="Calibri"/>
              </a:rPr>
              <a:t>Earth and space </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Calibri"/>
                <a:ea typeface="Calibri"/>
                <a:cs typeface="Calibri"/>
                <a:sym typeface="Calibri"/>
              </a:rPr>
              <a:t>2016-2023, 2022-2025, 2019-2022, 2020-2023, </a:t>
            </a:r>
            <a:r>
              <a:rPr lang="en-US" sz="1500" b="0" i="0" u="none" strike="noStrike" cap="none" dirty="0">
                <a:solidFill>
                  <a:schemeClr val="dk1"/>
                </a:solidFill>
                <a:latin typeface="Calibri"/>
                <a:ea typeface="Calibri"/>
                <a:cs typeface="Calibri"/>
                <a:sym typeface="Calibri"/>
              </a:rPr>
              <a:t>2022-2024, </a:t>
            </a:r>
            <a:r>
              <a:rPr lang="en-US" sz="1500" b="0" i="0" u="none" strike="noStrike" cap="none" dirty="0">
                <a:solidFill>
                  <a:srgbClr val="000000"/>
                </a:solidFill>
                <a:latin typeface="Calibri"/>
                <a:ea typeface="Calibri"/>
                <a:cs typeface="Calibri"/>
                <a:sym typeface="Calibri"/>
              </a:rPr>
              <a:t>2022-2025</a:t>
            </a:r>
            <a:endParaRPr sz="1500" b="0" i="0" u="none" strike="noStrike" cap="none" dirty="0">
              <a:solidFill>
                <a:srgbClr val="000000"/>
              </a:solidFill>
              <a:latin typeface="Calibri"/>
              <a:ea typeface="Calibri"/>
              <a:cs typeface="Calibri"/>
              <a:sym typeface="Calibri"/>
            </a:endParaRPr>
          </a:p>
        </p:txBody>
      </p:sp>
      <p:pic>
        <p:nvPicPr>
          <p:cNvPr id="379" name="Google Shape;379;g130a5b8d989_1_98" descr="An child construction a model of a cubesat space craft with different features"/>
          <p:cNvPicPr preferRelativeResize="0"/>
          <p:nvPr/>
        </p:nvPicPr>
        <p:blipFill rotWithShape="1">
          <a:blip r:embed="rId4">
            <a:alphaModFix/>
          </a:blip>
          <a:srcRect l="30146" t="7297" r="47028" b="2612"/>
          <a:stretch/>
        </p:blipFill>
        <p:spPr>
          <a:xfrm>
            <a:off x="7352000" y="734800"/>
            <a:ext cx="1881125" cy="4956050"/>
          </a:xfrm>
          <a:prstGeom prst="rect">
            <a:avLst/>
          </a:prstGeom>
          <a:noFill/>
          <a:ln>
            <a:noFill/>
          </a:ln>
        </p:spPr>
      </p:pic>
      <p:pic>
        <p:nvPicPr>
          <p:cNvPr id="380" name="Google Shape;380;g130a5b8d989_1_98" descr="An parent and young child using water to make predictions and observations in a hands-on activity for young children"/>
          <p:cNvPicPr preferRelativeResize="0"/>
          <p:nvPr/>
        </p:nvPicPr>
        <p:blipFill rotWithShape="1">
          <a:blip r:embed="rId5">
            <a:alphaModFix/>
          </a:blip>
          <a:srcRect l="35026" r="41320" b="2818"/>
          <a:stretch/>
        </p:blipFill>
        <p:spPr>
          <a:xfrm>
            <a:off x="9604900" y="734800"/>
            <a:ext cx="1806976" cy="4956050"/>
          </a:xfrm>
          <a:prstGeom prst="rect">
            <a:avLst/>
          </a:prstGeom>
          <a:noFill/>
          <a:ln>
            <a:noFill/>
          </a:ln>
        </p:spPr>
      </p:pic>
      <p:pic>
        <p:nvPicPr>
          <p:cNvPr id="381" name="Google Shape;381;g130a5b8d989_1_98" descr="A child observing and pointing to an object inside a magnification box"/>
          <p:cNvPicPr preferRelativeResize="0"/>
          <p:nvPr/>
        </p:nvPicPr>
        <p:blipFill rotWithShape="1">
          <a:blip r:embed="rId6">
            <a:alphaModFix/>
          </a:blip>
          <a:srcRect t="-816" r="50838" b="3634"/>
          <a:stretch/>
        </p:blipFill>
        <p:spPr>
          <a:xfrm>
            <a:off x="2715200" y="734800"/>
            <a:ext cx="2005200" cy="4956050"/>
          </a:xfrm>
          <a:prstGeom prst="rect">
            <a:avLst/>
          </a:prstGeom>
          <a:noFill/>
          <a:ln>
            <a:noFill/>
          </a:ln>
        </p:spPr>
      </p:pic>
      <p:sp>
        <p:nvSpPr>
          <p:cNvPr id="382" name="Google Shape;382;g130a5b8d989_1_98"/>
          <p:cNvSpPr txBox="1"/>
          <p:nvPr/>
        </p:nvSpPr>
        <p:spPr>
          <a:xfrm>
            <a:off x="5075176" y="5629800"/>
            <a:ext cx="22029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2000" b="1" i="0" u="none" strike="noStrike" cap="none" dirty="0">
                <a:solidFill>
                  <a:schemeClr val="dk1"/>
                </a:solidFill>
                <a:latin typeface="Calibri"/>
                <a:ea typeface="Calibri"/>
                <a:cs typeface="Calibri"/>
                <a:sym typeface="Calibri"/>
              </a:rPr>
              <a:t>Climate resilience</a:t>
            </a: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dk1"/>
                </a:solidFill>
                <a:latin typeface="Calibri"/>
                <a:ea typeface="Calibri"/>
                <a:cs typeface="Calibri"/>
                <a:sym typeface="Calibri"/>
              </a:rPr>
              <a:t>2020-2022</a:t>
            </a:r>
            <a:endParaRPr sz="1500" b="0" i="0" u="none" strike="noStrike" cap="none" dirty="0">
              <a:solidFill>
                <a:srgbClr val="000000"/>
              </a:solidFill>
              <a:latin typeface="Calibri"/>
              <a:ea typeface="Calibri"/>
              <a:cs typeface="Calibri"/>
              <a:sym typeface="Calibri"/>
            </a:endParaRPr>
          </a:p>
        </p:txBody>
      </p:sp>
      <p:pic>
        <p:nvPicPr>
          <p:cNvPr id="383" name="Google Shape;383;g130a5b8d989_1_98" descr="An adult and child making science observations together "/>
          <p:cNvPicPr preferRelativeResize="0"/>
          <p:nvPr/>
        </p:nvPicPr>
        <p:blipFill rotWithShape="1">
          <a:blip r:embed="rId7">
            <a:alphaModFix/>
          </a:blip>
          <a:srcRect l="32508" r="42275" b="2818"/>
          <a:stretch/>
        </p:blipFill>
        <p:spPr>
          <a:xfrm>
            <a:off x="5075175" y="734800"/>
            <a:ext cx="1927300" cy="4956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130a5b8d989_0_168"/>
          <p:cNvSpPr/>
          <p:nvPr/>
        </p:nvSpPr>
        <p:spPr>
          <a:xfrm>
            <a:off x="0" y="0"/>
            <a:ext cx="12192000" cy="6858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389" name="Google Shape;389;g130a5b8d989_0_168"/>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sz="6000" b="1" dirty="0">
                <a:solidFill>
                  <a:schemeClr val="lt1"/>
                </a:solidFill>
                <a:latin typeface="Calibri" panose="020F0502020204030204" pitchFamily="34" charset="0"/>
                <a:cs typeface="Calibri" panose="020F0502020204030204" pitchFamily="34" charset="0"/>
              </a:rPr>
              <a:t>Opportunities to get involved</a:t>
            </a:r>
            <a:endParaRPr sz="6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
          <p:cNvSpPr/>
          <p:nvPr/>
        </p:nvSpPr>
        <p:spPr>
          <a:xfrm>
            <a:off x="-24" y="-12"/>
            <a:ext cx="12192000" cy="1470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530" name="Google Shape;530;p6"/>
          <p:cNvSpPr/>
          <p:nvPr/>
        </p:nvSpPr>
        <p:spPr>
          <a:xfrm>
            <a:off x="252564" y="1979960"/>
            <a:ext cx="8870700" cy="4278054"/>
          </a:xfrm>
          <a:prstGeom prst="rect">
            <a:avLst/>
          </a:prstGeom>
          <a:noFill/>
          <a:ln>
            <a:noFill/>
          </a:ln>
        </p:spPr>
        <p:txBody>
          <a:bodyPr spcFirstLastPara="1" wrap="square" lIns="91425" tIns="45700" rIns="91425" bIns="45700" anchor="t" anchorCtr="0">
            <a:spAutoFit/>
          </a:bodyPr>
          <a:lstStyle/>
          <a:p>
            <a:pPr marL="0" marR="0" lvl="0" indent="0" rtl="0">
              <a:lnSpc>
                <a:spcPct val="80000"/>
              </a:lnSpc>
              <a:spcBef>
                <a:spcPts val="0"/>
              </a:spcBef>
              <a:spcAft>
                <a:spcPts val="0"/>
              </a:spcAft>
              <a:buClr>
                <a:srgbClr val="000000"/>
              </a:buClr>
              <a:buSzPts val="3400"/>
              <a:buFont typeface="Arial"/>
              <a:buNone/>
            </a:pPr>
            <a:r>
              <a:rPr lang="en-US" sz="3400" b="1" i="0" u="none" strike="noStrike" cap="none" dirty="0">
                <a:solidFill>
                  <a:srgbClr val="000000"/>
                </a:solidFill>
                <a:latin typeface="Calibri" panose="020F0502020204030204" pitchFamily="34" charset="0"/>
                <a:ea typeface="Calibri"/>
                <a:cs typeface="Calibri" panose="020F0502020204030204" pitchFamily="34" charset="0"/>
                <a:sym typeface="Calibri"/>
              </a:rPr>
              <a:t>Use our resources </a:t>
            </a:r>
          </a:p>
          <a:p>
            <a:pPr marL="0" marR="0" lvl="0" indent="0" rtl="0">
              <a:lnSpc>
                <a:spcPct val="80000"/>
              </a:lnSpc>
              <a:spcBef>
                <a:spcPts val="0"/>
              </a:spcBef>
              <a:spcAft>
                <a:spcPts val="0"/>
              </a:spcAft>
              <a:buClr>
                <a:srgbClr val="000000"/>
              </a:buClr>
              <a:buSzPts val="3400"/>
              <a:buFont typeface="Arial"/>
              <a:buNone/>
            </a:pPr>
            <a:endParaRPr lang="en-US" sz="34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rtl="0">
              <a:lnSpc>
                <a:spcPct val="80000"/>
              </a:lnSpc>
              <a:spcBef>
                <a:spcPts val="0"/>
              </a:spcBef>
              <a:spcAft>
                <a:spcPts val="0"/>
              </a:spcAft>
              <a:buClr>
                <a:srgbClr val="000000"/>
              </a:buClr>
              <a:buSzPts val="3400"/>
              <a:buFont typeface="Arial" panose="020B0604020202020204" pitchFamily="34" charset="0"/>
              <a:buChar char="•"/>
            </a:pPr>
            <a:r>
              <a:rPr lang="en-US" sz="3400" dirty="0">
                <a:latin typeface="Calibri" panose="020F0502020204030204" pitchFamily="34" charset="0"/>
                <a:ea typeface="Calibri"/>
                <a:cs typeface="Calibri" panose="020F0502020204030204" pitchFamily="34" charset="0"/>
                <a:sym typeface="Calibri"/>
              </a:rPr>
              <a:t>STEM public engagement materials</a:t>
            </a:r>
          </a:p>
          <a:p>
            <a:pPr marL="457200" marR="0" lvl="0" indent="-457200" rtl="0">
              <a:lnSpc>
                <a:spcPct val="80000"/>
              </a:lnSpc>
              <a:spcBef>
                <a:spcPts val="0"/>
              </a:spcBef>
              <a:spcAft>
                <a:spcPts val="0"/>
              </a:spcAft>
              <a:buClr>
                <a:srgbClr val="000000"/>
              </a:buClr>
              <a:buSzPts val="3400"/>
              <a:buFont typeface="Arial" panose="020B0604020202020204" pitchFamily="34" charset="0"/>
              <a:buChar char="•"/>
            </a:pPr>
            <a:r>
              <a:rPr lang="en-US" sz="3400" i="0" u="none" strike="noStrike" cap="none" dirty="0">
                <a:solidFill>
                  <a:srgbClr val="000000"/>
                </a:solidFill>
                <a:latin typeface="Calibri" panose="020F0502020204030204" pitchFamily="34" charset="0"/>
                <a:ea typeface="Calibri"/>
                <a:cs typeface="Calibri" panose="020F0502020204030204" pitchFamily="34" charset="0"/>
                <a:sym typeface="Calibri"/>
              </a:rPr>
              <a:t>Professional learning resources </a:t>
            </a:r>
          </a:p>
          <a:p>
            <a:pPr marL="457200" marR="0" lvl="0" indent="-457200" rtl="0">
              <a:lnSpc>
                <a:spcPct val="80000"/>
              </a:lnSpc>
              <a:spcBef>
                <a:spcPts val="0"/>
              </a:spcBef>
              <a:spcAft>
                <a:spcPts val="0"/>
              </a:spcAft>
              <a:buClr>
                <a:srgbClr val="000000"/>
              </a:buClr>
              <a:buSzPts val="3400"/>
              <a:buFont typeface="Arial" panose="020B0604020202020204" pitchFamily="34" charset="0"/>
              <a:buChar char="•"/>
            </a:pPr>
            <a:endParaRPr lang="en-US" sz="3400" dirty="0">
              <a:latin typeface="Calibri" panose="020F0502020204030204" pitchFamily="34" charset="0"/>
              <a:ea typeface="Calibri"/>
              <a:cs typeface="Calibri" panose="020F0502020204030204" pitchFamily="34" charset="0"/>
              <a:sym typeface="Calibri"/>
            </a:endParaRPr>
          </a:p>
          <a:p>
            <a:pPr marR="0" lvl="0" rtl="0">
              <a:lnSpc>
                <a:spcPct val="80000"/>
              </a:lnSpc>
              <a:spcBef>
                <a:spcPts val="0"/>
              </a:spcBef>
              <a:spcAft>
                <a:spcPts val="0"/>
              </a:spcAft>
              <a:buClr>
                <a:srgbClr val="000000"/>
              </a:buClr>
              <a:buSzPts val="3400"/>
            </a:pPr>
            <a:r>
              <a:rPr lang="en-US" sz="3400" b="1" dirty="0">
                <a:latin typeface="Calibri" panose="020F0502020204030204" pitchFamily="34" charset="0"/>
                <a:ea typeface="Calibri"/>
                <a:cs typeface="Calibri" panose="020F0502020204030204" pitchFamily="34" charset="0"/>
                <a:sym typeface="Calibri"/>
              </a:rPr>
              <a:t>Connect with us</a:t>
            </a:r>
          </a:p>
          <a:p>
            <a:pPr marR="0" lvl="0" rtl="0">
              <a:lnSpc>
                <a:spcPct val="80000"/>
              </a:lnSpc>
              <a:spcBef>
                <a:spcPts val="0"/>
              </a:spcBef>
              <a:spcAft>
                <a:spcPts val="0"/>
              </a:spcAft>
              <a:buClr>
                <a:srgbClr val="000000"/>
              </a:buClr>
              <a:buSzPts val="3400"/>
            </a:pPr>
            <a:endParaRPr lang="en-US" sz="3400" b="1" dirty="0">
              <a:latin typeface="Calibri" panose="020F0502020204030204" pitchFamily="34" charset="0"/>
              <a:ea typeface="Calibri"/>
              <a:cs typeface="Calibri" panose="020F0502020204030204" pitchFamily="34" charset="0"/>
              <a:sym typeface="Calibri"/>
            </a:endParaRPr>
          </a:p>
          <a:p>
            <a:pPr marL="457200" marR="0" lvl="0" indent="-457200" rtl="0">
              <a:lnSpc>
                <a:spcPct val="80000"/>
              </a:lnSpc>
              <a:spcBef>
                <a:spcPts val="0"/>
              </a:spcBef>
              <a:spcAft>
                <a:spcPts val="0"/>
              </a:spcAft>
              <a:buClr>
                <a:srgbClr val="000000"/>
              </a:buClr>
              <a:buSzPts val="3400"/>
              <a:buFont typeface="Arial" panose="020B0604020202020204" pitchFamily="34" charset="0"/>
              <a:buChar char="•"/>
            </a:pPr>
            <a:r>
              <a:rPr lang="en-US" sz="3400" dirty="0">
                <a:latin typeface="Calibri" panose="020F0502020204030204" pitchFamily="34" charset="0"/>
                <a:ea typeface="Calibri"/>
                <a:cs typeface="Calibri" panose="020F0502020204030204" pitchFamily="34" charset="0"/>
                <a:sym typeface="Calibri"/>
              </a:rPr>
              <a:t>Online</a:t>
            </a:r>
          </a:p>
          <a:p>
            <a:pPr marL="457200" marR="0" lvl="0" indent="-457200" rtl="0">
              <a:lnSpc>
                <a:spcPct val="80000"/>
              </a:lnSpc>
              <a:spcBef>
                <a:spcPts val="0"/>
              </a:spcBef>
              <a:spcAft>
                <a:spcPts val="0"/>
              </a:spcAft>
              <a:buClr>
                <a:srgbClr val="000000"/>
              </a:buClr>
              <a:buSzPts val="3400"/>
              <a:buFont typeface="Arial" panose="020B0604020202020204" pitchFamily="34" charset="0"/>
              <a:buChar char="•"/>
            </a:pPr>
            <a:r>
              <a:rPr lang="en-US" sz="3400" dirty="0">
                <a:latin typeface="Calibri" panose="020F0502020204030204" pitchFamily="34" charset="0"/>
                <a:ea typeface="Calibri"/>
                <a:cs typeface="Calibri" panose="020F0502020204030204" pitchFamily="34" charset="0"/>
                <a:sym typeface="Calibri"/>
              </a:rPr>
              <a:t>In person</a:t>
            </a:r>
          </a:p>
          <a:p>
            <a:pPr lvl="2">
              <a:lnSpc>
                <a:spcPct val="80000"/>
              </a:lnSpc>
              <a:buSzPts val="3400"/>
            </a:pPr>
            <a:endParaRPr lang="en-US" sz="3400" b="1"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531" name="Google Shape;531;p6"/>
          <p:cNvSpPr txBox="1"/>
          <p:nvPr/>
        </p:nvSpPr>
        <p:spPr>
          <a:xfrm>
            <a:off x="1524003" y="298981"/>
            <a:ext cx="91440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dirty="0">
                <a:solidFill>
                  <a:srgbClr val="FFFFFF"/>
                </a:solidFill>
                <a:latin typeface="Calibri" panose="020F0502020204030204" pitchFamily="34" charset="0"/>
                <a:ea typeface="Century Gothic"/>
                <a:cs typeface="Calibri" panose="020F0502020204030204" pitchFamily="34" charset="0"/>
                <a:sym typeface="Century Gothic"/>
              </a:rPr>
              <a:t>How to g</a:t>
            </a:r>
            <a:r>
              <a:rPr lang="en-US" sz="4400" b="1" i="0" u="none" strike="noStrike" cap="none" dirty="0">
                <a:solidFill>
                  <a:srgbClr val="FFFFFF"/>
                </a:solidFill>
                <a:latin typeface="Calibri" panose="020F0502020204030204" pitchFamily="34" charset="0"/>
                <a:ea typeface="Century Gothic"/>
                <a:cs typeface="Calibri" panose="020F0502020204030204" pitchFamily="34" charset="0"/>
                <a:sym typeface="Century Gothic"/>
              </a:rPr>
              <a:t>et involved </a:t>
            </a:r>
            <a:endParaRPr sz="4400" b="0" i="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532" name="Google Shape;532;p6"/>
          <p:cNvSpPr/>
          <p:nvPr/>
        </p:nvSpPr>
        <p:spPr>
          <a:xfrm>
            <a:off x="1660615" y="6706893"/>
            <a:ext cx="8870700" cy="2718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400"/>
              <a:buFont typeface="Arial"/>
              <a:buNone/>
            </a:pPr>
            <a:endParaRPr sz="1400" b="1" i="0" u="none" strike="noStrike" cap="none" dirty="0">
              <a:solidFill>
                <a:srgbClr val="FF0000"/>
              </a:solidFill>
              <a:latin typeface="Calibri" panose="020F0502020204030204" pitchFamily="34" charset="0"/>
              <a:ea typeface="Calibri"/>
              <a:cs typeface="Calibri" panose="020F0502020204030204" pitchFamily="34" charset="0"/>
              <a:sym typeface="Calibri"/>
            </a:endParaRPr>
          </a:p>
        </p:txBody>
      </p:sp>
      <p:pic>
        <p:nvPicPr>
          <p:cNvPr id="5" name="Picture 4" descr="A flyer listing short descriptions of many NISE Network projects and project logos">
            <a:extLst>
              <a:ext uri="{FF2B5EF4-FFF2-40B4-BE49-F238E27FC236}">
                <a16:creationId xmlns:a16="http://schemas.microsoft.com/office/drawing/2014/main" id="{5B2375AF-EBA6-E28F-EAC1-CDAF4841DE4C}"/>
              </a:ext>
            </a:extLst>
          </p:cNvPr>
          <p:cNvPicPr>
            <a:picLocks noChangeAspect="1"/>
          </p:cNvPicPr>
          <p:nvPr/>
        </p:nvPicPr>
        <p:blipFill>
          <a:blip r:embed="rId3"/>
          <a:stretch>
            <a:fillRect/>
          </a:stretch>
        </p:blipFill>
        <p:spPr>
          <a:xfrm>
            <a:off x="7145510" y="1677693"/>
            <a:ext cx="3886200" cy="5029200"/>
          </a:xfrm>
          <a:prstGeom prst="rect">
            <a:avLst/>
          </a:prstGeom>
          <a:ln>
            <a:solidFill>
              <a:schemeClr val="bg1">
                <a:lumMod val="50000"/>
              </a:schemeClr>
            </a:solidFill>
          </a:ln>
        </p:spPr>
      </p:pic>
      <p:sp>
        <p:nvSpPr>
          <p:cNvPr id="2" name="12-Point Star 1">
            <a:extLst>
              <a:ext uri="{FF2B5EF4-FFF2-40B4-BE49-F238E27FC236}">
                <a16:creationId xmlns:a16="http://schemas.microsoft.com/office/drawing/2014/main" id="{A1211E80-3B38-6E2A-D512-750EDB19B649}"/>
              </a:ext>
            </a:extLst>
          </p:cNvPr>
          <p:cNvSpPr/>
          <p:nvPr/>
        </p:nvSpPr>
        <p:spPr>
          <a:xfrm>
            <a:off x="10592766" y="1478737"/>
            <a:ext cx="1214222" cy="1152168"/>
          </a:xfrm>
          <a:prstGeom prst="star12">
            <a:avLst/>
          </a:pr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C5A8A1-DB67-E082-DF4B-729E64A6DAED}"/>
              </a:ext>
            </a:extLst>
          </p:cNvPr>
          <p:cNvSpPr txBox="1"/>
          <p:nvPr/>
        </p:nvSpPr>
        <p:spPr>
          <a:xfrm>
            <a:off x="10592766" y="1786344"/>
            <a:ext cx="1214222" cy="584775"/>
          </a:xfrm>
          <a:prstGeom prst="rect">
            <a:avLst/>
          </a:prstGeom>
          <a:noFill/>
        </p:spPr>
        <p:txBody>
          <a:bodyPr wrap="square" rtlCol="0">
            <a:spAutoFit/>
          </a:bodyPr>
          <a:lstStyle/>
          <a:p>
            <a:pPr algn="ctr"/>
            <a:r>
              <a:rPr lang="en-US" sz="1600" dirty="0">
                <a:solidFill>
                  <a:schemeClr val="bg1"/>
                </a:solidFill>
              </a:rPr>
              <a:t>Take one home!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130a5b8d989_0_178"/>
          <p:cNvSpPr txBox="1">
            <a:spLocks noGrp="1"/>
          </p:cNvSpPr>
          <p:nvPr>
            <p:ph type="body" idx="4294967295"/>
          </p:nvPr>
        </p:nvSpPr>
        <p:spPr>
          <a:xfrm>
            <a:off x="460875" y="19236"/>
            <a:ext cx="11436000"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3200" dirty="0">
                <a:latin typeface="Calibri" panose="020F0502020204030204" pitchFamily="34" charset="0"/>
                <a:cs typeface="Calibri" panose="020F0502020204030204" pitchFamily="34" charset="0"/>
              </a:rPr>
              <a:t>Use our </a:t>
            </a:r>
            <a:r>
              <a:rPr lang="en-US" sz="3200" b="1" dirty="0">
                <a:latin typeface="Calibri" panose="020F0502020204030204" pitchFamily="34" charset="0"/>
                <a:cs typeface="Calibri" panose="020F0502020204030204" pitchFamily="34" charset="0"/>
              </a:rPr>
              <a:t>free resources </a:t>
            </a:r>
            <a:r>
              <a:rPr lang="en-US" sz="3200" dirty="0">
                <a:latin typeface="Calibri" panose="020F0502020204030204" pitchFamily="34" charset="0"/>
                <a:cs typeface="Calibri" panose="020F0502020204030204" pitchFamily="34" charset="0"/>
              </a:rPr>
              <a:t>on </a:t>
            </a:r>
            <a:r>
              <a:rPr lang="en-US" sz="3200" dirty="0">
                <a:solidFill>
                  <a:srgbClr val="007C91"/>
                </a:solidFill>
                <a:latin typeface="Calibri" panose="020F0502020204030204" pitchFamily="34" charset="0"/>
                <a:cs typeface="Calibri" panose="020F0502020204030204" pitchFamily="34" charset="0"/>
              </a:rPr>
              <a:t>nisenet.org</a:t>
            </a:r>
            <a:r>
              <a:rPr lang="en-US" sz="3200" dirty="0">
                <a:latin typeface="Calibri" panose="020F0502020204030204" pitchFamily="34" charset="0"/>
                <a:cs typeface="Calibri" panose="020F0502020204030204" pitchFamily="34" charset="0"/>
              </a:rPr>
              <a:t> and </a:t>
            </a:r>
            <a:r>
              <a:rPr lang="en-US" sz="3200" dirty="0">
                <a:solidFill>
                  <a:srgbClr val="EE6123"/>
                </a:solidFill>
                <a:latin typeface="Calibri" panose="020F0502020204030204" pitchFamily="34" charset="0"/>
                <a:cs typeface="Calibri" panose="020F0502020204030204" pitchFamily="34" charset="0"/>
              </a:rPr>
              <a:t>howtosmile.org</a:t>
            </a:r>
            <a:endParaRPr sz="3200" dirty="0">
              <a:solidFill>
                <a:srgbClr val="EE6123"/>
              </a:solidFill>
              <a:latin typeface="Calibri" panose="020F0502020204030204" pitchFamily="34" charset="0"/>
              <a:cs typeface="Calibri" panose="020F0502020204030204" pitchFamily="34" charset="0"/>
            </a:endParaRPr>
          </a:p>
        </p:txBody>
      </p:sp>
      <p:sp>
        <p:nvSpPr>
          <p:cNvPr id="395" name="Google Shape;395;g130a5b8d989_0_178"/>
          <p:cNvSpPr txBox="1"/>
          <p:nvPr/>
        </p:nvSpPr>
        <p:spPr>
          <a:xfrm>
            <a:off x="6096000" y="6376444"/>
            <a:ext cx="5564475"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EE6123"/>
                </a:solidFill>
                <a:highlight>
                  <a:srgbClr val="FFFFFF"/>
                </a:highlight>
                <a:latin typeface="Calibri"/>
                <a:ea typeface="Calibri"/>
                <a:cs typeface="Calibri"/>
                <a:sym typeface="Calibri"/>
              </a:rPr>
              <a:t>howtosmile.org/topics/athome</a:t>
            </a:r>
            <a:endParaRPr sz="2000" b="1" dirty="0">
              <a:solidFill>
                <a:srgbClr val="EE6123"/>
              </a:solidFill>
              <a:highlight>
                <a:srgbClr val="FFFFFF"/>
              </a:highlight>
              <a:latin typeface="Calibri"/>
              <a:ea typeface="Calibri"/>
              <a:cs typeface="Calibri"/>
              <a:sym typeface="Calibri"/>
            </a:endParaRPr>
          </a:p>
        </p:txBody>
      </p:sp>
      <p:pic>
        <p:nvPicPr>
          <p:cNvPr id="396" name="Google Shape;396;g130a5b8d989_0_178" descr="HowToSmile.org website screenshot showing At-Home activities collection resources of hands-on STEM activitie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96000" y="1446124"/>
            <a:ext cx="5564475" cy="3182880"/>
          </a:xfrm>
          <a:prstGeom prst="rect">
            <a:avLst/>
          </a:prstGeom>
          <a:noFill/>
          <a:ln>
            <a:noFill/>
          </a:ln>
        </p:spPr>
      </p:pic>
      <p:pic>
        <p:nvPicPr>
          <p:cNvPr id="397" name="Google Shape;397;g130a5b8d989_0_178" descr="An older child conducting a STEM activity at home"/>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096000" y="4713199"/>
            <a:ext cx="1058000" cy="1058000"/>
          </a:xfrm>
          <a:prstGeom prst="rect">
            <a:avLst/>
          </a:prstGeom>
          <a:noFill/>
          <a:ln>
            <a:noFill/>
          </a:ln>
        </p:spPr>
      </p:pic>
      <p:pic>
        <p:nvPicPr>
          <p:cNvPr id="398" name="Google Shape;398;g130a5b8d989_0_178" descr="An older child showing an artwork she has created in yellow, red, and blue"/>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602475" y="4713199"/>
            <a:ext cx="1058000" cy="1058000"/>
          </a:xfrm>
          <a:prstGeom prst="rect">
            <a:avLst/>
          </a:prstGeom>
          <a:noFill/>
          <a:ln>
            <a:noFill/>
          </a:ln>
        </p:spPr>
      </p:pic>
      <p:pic>
        <p:nvPicPr>
          <p:cNvPr id="399" name="Google Shape;399;g130a5b8d989_0_178" descr="An child making shadows and shining a flashlight while conducting a STEM activity at home"/>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349238" y="4713199"/>
            <a:ext cx="1058000" cy="1058000"/>
          </a:xfrm>
          <a:prstGeom prst="rect">
            <a:avLst/>
          </a:prstGeom>
          <a:noFill/>
          <a:ln>
            <a:noFill/>
          </a:ln>
        </p:spPr>
      </p:pic>
      <p:pic>
        <p:nvPicPr>
          <p:cNvPr id="400" name="Google Shape;400;g130a5b8d989_0_178" descr="An adult looking through a cardboard tube"/>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9475856" y="4713199"/>
            <a:ext cx="1058000" cy="1058000"/>
          </a:xfrm>
          <a:prstGeom prst="rect">
            <a:avLst/>
          </a:prstGeom>
          <a:noFill/>
          <a:ln>
            <a:noFill/>
          </a:ln>
        </p:spPr>
      </p:pic>
      <p:pic>
        <p:nvPicPr>
          <p:cNvPr id="401" name="Google Shape;401;g130a5b8d989_0_178" descr="An parent and child conducting a STEM activity at home"/>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222619" y="4713199"/>
            <a:ext cx="1058000" cy="1058000"/>
          </a:xfrm>
          <a:prstGeom prst="rect">
            <a:avLst/>
          </a:prstGeom>
          <a:noFill/>
          <a:ln>
            <a:noFill/>
          </a:ln>
        </p:spPr>
      </p:pic>
      <p:pic>
        <p:nvPicPr>
          <p:cNvPr id="402" name="Google Shape;402;g130a5b8d989_0_178" descr="NISENET.ORG website screenshot showing Browse by Themes and Topics and including an image of a child squirting paint as part of a hands-on activity"/>
          <p:cNvPicPr preferRelativeResize="0"/>
          <p:nvPr/>
        </p:nvPicPr>
        <p:blipFill rotWithShape="1">
          <a:blip r:embed="rId9" cstate="screen">
            <a:alphaModFix/>
            <a:extLst>
              <a:ext uri="{28A0092B-C50C-407E-A947-70E740481C1C}">
                <a14:useLocalDpi xmlns:a14="http://schemas.microsoft.com/office/drawing/2010/main"/>
              </a:ext>
            </a:extLst>
          </a:blip>
          <a:srcRect l="4103" r="5111" b="15454"/>
          <a:stretch/>
        </p:blipFill>
        <p:spPr>
          <a:xfrm>
            <a:off x="466175" y="1446124"/>
            <a:ext cx="5257226" cy="2976549"/>
          </a:xfrm>
          <a:prstGeom prst="rect">
            <a:avLst/>
          </a:prstGeom>
          <a:noFill/>
          <a:ln>
            <a:noFill/>
          </a:ln>
        </p:spPr>
      </p:pic>
      <p:sp>
        <p:nvSpPr>
          <p:cNvPr id="403" name="Google Shape;403;g130a5b8d989_0_178"/>
          <p:cNvSpPr txBox="1"/>
          <p:nvPr/>
        </p:nvSpPr>
        <p:spPr>
          <a:xfrm>
            <a:off x="466175" y="6376444"/>
            <a:ext cx="346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007C91"/>
                </a:solidFill>
                <a:latin typeface="Calibri"/>
                <a:ea typeface="Calibri"/>
                <a:cs typeface="Calibri"/>
                <a:sym typeface="Calibri"/>
              </a:rPr>
              <a:t>nisenet.org/browse-topic</a:t>
            </a:r>
            <a:endParaRPr sz="2000" b="1" dirty="0">
              <a:solidFill>
                <a:srgbClr val="007C91"/>
              </a:solidFill>
              <a:latin typeface="Calibri"/>
              <a:ea typeface="Calibri"/>
              <a:cs typeface="Calibri"/>
              <a:sym typeface="Calibri"/>
            </a:endParaRPr>
          </a:p>
        </p:txBody>
      </p:sp>
      <p:pic>
        <p:nvPicPr>
          <p:cNvPr id="404" name="Google Shape;404;g130a5b8d989_0_178" descr="Hands holding different colored filters and transparent tape up to a window and seeing colored patterns"/>
          <p:cNvPicPr preferRelativeResize="0"/>
          <p:nvPr/>
        </p:nvPicPr>
        <p:blipFill rotWithShape="1">
          <a:blip r:embed="rId10" cstate="screen">
            <a:alphaModFix/>
            <a:extLst>
              <a:ext uri="{28A0092B-C50C-407E-A947-70E740481C1C}">
                <a14:useLocalDpi xmlns:a14="http://schemas.microsoft.com/office/drawing/2010/main"/>
              </a:ext>
            </a:extLst>
          </a:blip>
          <a:srcRect l="19063" r="12899"/>
          <a:stretch/>
        </p:blipFill>
        <p:spPr>
          <a:xfrm>
            <a:off x="4460525" y="4518524"/>
            <a:ext cx="1263874" cy="1238434"/>
          </a:xfrm>
          <a:prstGeom prst="rect">
            <a:avLst/>
          </a:prstGeom>
          <a:noFill/>
          <a:ln>
            <a:noFill/>
          </a:ln>
        </p:spPr>
      </p:pic>
      <p:pic>
        <p:nvPicPr>
          <p:cNvPr id="405" name="Google Shape;405;g130a5b8d989_0_178" descr="A child holding a plastic transparent case with a mounted Blue Morpho butterfly inside"/>
          <p:cNvPicPr preferRelativeResize="0"/>
          <p:nvPr/>
        </p:nvPicPr>
        <p:blipFill rotWithShape="1">
          <a:blip r:embed="rId11" cstate="screen">
            <a:alphaModFix/>
            <a:extLst>
              <a:ext uri="{28A0092B-C50C-407E-A947-70E740481C1C}">
                <a14:useLocalDpi xmlns:a14="http://schemas.microsoft.com/office/drawing/2010/main"/>
              </a:ext>
            </a:extLst>
          </a:blip>
          <a:srcRect l="17356" r="16017"/>
          <a:stretch/>
        </p:blipFill>
        <p:spPr>
          <a:xfrm>
            <a:off x="1859025" y="4506574"/>
            <a:ext cx="1263886" cy="1264625"/>
          </a:xfrm>
          <a:prstGeom prst="rect">
            <a:avLst/>
          </a:prstGeom>
          <a:noFill/>
          <a:ln>
            <a:noFill/>
          </a:ln>
        </p:spPr>
      </p:pic>
      <p:pic>
        <p:nvPicPr>
          <p:cNvPr id="406" name="Google Shape;406;g130a5b8d989_0_178" descr="Hands holding cards and blocks for a sustainability hands-on activity"/>
          <p:cNvPicPr preferRelativeResize="0"/>
          <p:nvPr/>
        </p:nvPicPr>
        <p:blipFill rotWithShape="1">
          <a:blip r:embed="rId12" cstate="screen">
            <a:alphaModFix/>
            <a:extLst>
              <a:ext uri="{28A0092B-C50C-407E-A947-70E740481C1C}">
                <a14:useLocalDpi xmlns:a14="http://schemas.microsoft.com/office/drawing/2010/main"/>
              </a:ext>
            </a:extLst>
          </a:blip>
          <a:srcRect l="20272" r="14855"/>
          <a:stretch/>
        </p:blipFill>
        <p:spPr>
          <a:xfrm>
            <a:off x="3188450" y="4506574"/>
            <a:ext cx="1183574" cy="1216339"/>
          </a:xfrm>
          <a:prstGeom prst="rect">
            <a:avLst/>
          </a:prstGeom>
          <a:noFill/>
          <a:ln>
            <a:noFill/>
          </a:ln>
        </p:spPr>
      </p:pic>
      <p:pic>
        <p:nvPicPr>
          <p:cNvPr id="407" name="Google Shape;407;g130a5b8d989_0_178" descr="A child and adult holding large printed posters showing images of objects and their relative size of each object for a Get in Order activity"/>
          <p:cNvPicPr preferRelativeResize="0"/>
          <p:nvPr/>
        </p:nvPicPr>
        <p:blipFill rotWithShape="1">
          <a:blip r:embed="rId13" cstate="screen">
            <a:alphaModFix/>
            <a:extLst>
              <a:ext uri="{28A0092B-C50C-407E-A947-70E740481C1C}">
                <a14:useLocalDpi xmlns:a14="http://schemas.microsoft.com/office/drawing/2010/main"/>
              </a:ext>
            </a:extLst>
          </a:blip>
          <a:srcRect l="25898" r="19498" b="20140"/>
          <a:stretch/>
        </p:blipFill>
        <p:spPr>
          <a:xfrm>
            <a:off x="494750" y="4506574"/>
            <a:ext cx="1297063" cy="1264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130a5b8d989_0_168"/>
          <p:cNvSpPr/>
          <p:nvPr/>
        </p:nvSpPr>
        <p:spPr>
          <a:xfrm>
            <a:off x="0" y="0"/>
            <a:ext cx="12192000" cy="6858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389" name="Google Shape;389;g130a5b8d989_0_168"/>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sz="6000" b="1" dirty="0">
                <a:solidFill>
                  <a:schemeClr val="lt1"/>
                </a:solidFill>
                <a:latin typeface="Calibri" panose="020F0502020204030204" pitchFamily="34" charset="0"/>
                <a:cs typeface="Calibri" panose="020F0502020204030204" pitchFamily="34" charset="0"/>
              </a:rPr>
              <a:t>Recent </a:t>
            </a:r>
            <a:br>
              <a:rPr lang="en-US" sz="6000" b="1" dirty="0">
                <a:solidFill>
                  <a:schemeClr val="lt1"/>
                </a:solidFill>
                <a:latin typeface="Calibri" panose="020F0502020204030204" pitchFamily="34" charset="0"/>
                <a:cs typeface="Calibri" panose="020F0502020204030204" pitchFamily="34" charset="0"/>
              </a:rPr>
            </a:br>
            <a:r>
              <a:rPr lang="en-US" sz="6000" b="1" dirty="0">
                <a:solidFill>
                  <a:schemeClr val="lt1"/>
                </a:solidFill>
                <a:latin typeface="Calibri" panose="020F0502020204030204" pitchFamily="34" charset="0"/>
                <a:cs typeface="Calibri" panose="020F0502020204030204" pitchFamily="34" charset="0"/>
              </a:rPr>
              <a:t>Public Engagement and Professional Learning Resources</a:t>
            </a:r>
            <a:endParaRPr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24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130a5b8d989_0_178"/>
          <p:cNvSpPr txBox="1">
            <a:spLocks noGrp="1"/>
          </p:cNvSpPr>
          <p:nvPr>
            <p:ph type="body" idx="4294967295"/>
          </p:nvPr>
        </p:nvSpPr>
        <p:spPr>
          <a:xfrm>
            <a:off x="460875" y="19236"/>
            <a:ext cx="11436000" cy="833380"/>
          </a:xfrm>
          <a:prstGeom prst="rect">
            <a:avLst/>
          </a:prstGeom>
          <a:noFill/>
          <a:ln>
            <a:noFill/>
          </a:ln>
        </p:spPr>
        <p:txBody>
          <a:bodyPr spcFirstLastPara="1" wrap="square" lIns="121900" tIns="121900" rIns="121900" bIns="121900" anchor="t" anchorCtr="0">
            <a:noAutofit/>
          </a:bodyPr>
          <a:lstStyle/>
          <a:p>
            <a:pPr marL="0" lvl="0" indent="0">
              <a:lnSpc>
                <a:spcPct val="115000"/>
              </a:lnSpc>
              <a:spcBef>
                <a:spcPts val="0"/>
              </a:spcBef>
              <a:buSzPts val="1000"/>
              <a:buNone/>
            </a:pPr>
            <a:r>
              <a:rPr lang="en-US" sz="3200" dirty="0"/>
              <a:t>Featured STEM engagement resources on </a:t>
            </a:r>
            <a:r>
              <a:rPr lang="en-US" sz="3200" b="1" dirty="0">
                <a:solidFill>
                  <a:srgbClr val="007C91"/>
                </a:solidFill>
              </a:rPr>
              <a:t>nisenet.org </a:t>
            </a:r>
            <a:endParaRPr lang="en-US" sz="3200" b="1" dirty="0">
              <a:solidFill>
                <a:schemeClr val="tx1">
                  <a:lumMod val="50000"/>
                  <a:lumOff val="50000"/>
                </a:schemeClr>
              </a:solidFill>
            </a:endParaRPr>
          </a:p>
        </p:txBody>
      </p:sp>
      <p:sp>
        <p:nvSpPr>
          <p:cNvPr id="2" name="Google Shape;394;g130a5b8d989_0_178">
            <a:extLst>
              <a:ext uri="{FF2B5EF4-FFF2-40B4-BE49-F238E27FC236}">
                <a16:creationId xmlns:a16="http://schemas.microsoft.com/office/drawing/2014/main" id="{66FB6869-4904-65DD-220D-BA3C4B5750E6}"/>
              </a:ext>
            </a:extLst>
          </p:cNvPr>
          <p:cNvSpPr txBox="1">
            <a:spLocks/>
          </p:cNvSpPr>
          <p:nvPr/>
        </p:nvSpPr>
        <p:spPr>
          <a:xfrm>
            <a:off x="307917" y="6299181"/>
            <a:ext cx="4527632" cy="5620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000"/>
              <a:buNone/>
            </a:pPr>
            <a:r>
              <a:rPr lang="en-US" sz="2000" b="1" dirty="0">
                <a:solidFill>
                  <a:srgbClr val="007C91"/>
                </a:solidFill>
              </a:rPr>
              <a:t>nisenet.org/diy-sun-science-app</a:t>
            </a:r>
          </a:p>
        </p:txBody>
      </p:sp>
      <p:sp>
        <p:nvSpPr>
          <p:cNvPr id="3" name="Google Shape;522;g133d79d7211_0_147">
            <a:extLst>
              <a:ext uri="{FF2B5EF4-FFF2-40B4-BE49-F238E27FC236}">
                <a16:creationId xmlns:a16="http://schemas.microsoft.com/office/drawing/2014/main" id="{1279B203-4521-AD6B-FEE4-4A1399A123AE}"/>
              </a:ext>
            </a:extLst>
          </p:cNvPr>
          <p:cNvSpPr txBox="1">
            <a:spLocks/>
          </p:cNvSpPr>
          <p:nvPr/>
        </p:nvSpPr>
        <p:spPr>
          <a:xfrm>
            <a:off x="0" y="493175"/>
            <a:ext cx="6489300" cy="65448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a:lnSpc>
                <a:spcPct val="115000"/>
              </a:lnSpc>
              <a:spcBef>
                <a:spcPts val="400"/>
              </a:spcBef>
            </a:pPr>
            <a:br>
              <a:rPr lang="en-US" sz="2400" dirty="0">
                <a:solidFill>
                  <a:srgbClr val="333333"/>
                </a:solidFill>
                <a:latin typeface="Calibri" panose="020F0502020204030204" pitchFamily="34" charset="0"/>
                <a:cs typeface="Calibri" panose="020F0502020204030204" pitchFamily="34" charset="0"/>
              </a:rPr>
            </a:br>
            <a:endParaRPr lang="en-US" sz="2400" dirty="0">
              <a:solidFill>
                <a:srgbClr val="333333"/>
              </a:solidFill>
              <a:latin typeface="Calibri" panose="020F0502020204030204" pitchFamily="34" charset="0"/>
              <a:cs typeface="Calibri" panose="020F0502020204030204" pitchFamily="34" charset="0"/>
            </a:endParaRPr>
          </a:p>
          <a:p>
            <a:pPr>
              <a:spcBef>
                <a:spcPts val="360"/>
              </a:spcBef>
            </a:pPr>
            <a:endParaRPr lang="en-US" sz="2400" dirty="0">
              <a:solidFill>
                <a:srgbClr val="333333"/>
              </a:solidFill>
              <a:latin typeface="Calibri" panose="020F0502020204030204" pitchFamily="34" charset="0"/>
              <a:cs typeface="Calibri" panose="020F0502020204030204" pitchFamily="34" charset="0"/>
            </a:endParaRPr>
          </a:p>
          <a:p>
            <a:pPr>
              <a:spcBef>
                <a:spcPts val="360"/>
              </a:spcBef>
            </a:pPr>
            <a:endParaRPr lang="en-US" sz="2400" dirty="0">
              <a:solidFill>
                <a:srgbClr val="333333"/>
              </a:solidFill>
              <a:latin typeface="Calibri" panose="020F0502020204030204" pitchFamily="34" charset="0"/>
              <a:cs typeface="Calibri" panose="020F0502020204030204" pitchFamily="34" charset="0"/>
            </a:endParaRPr>
          </a:p>
        </p:txBody>
      </p:sp>
      <p:pic>
        <p:nvPicPr>
          <p:cNvPr id="2050" name="Picture 2" descr="DIY Sun Science app screenshot showing images of our Sun and materials for hands-on activities including scissors,  tape, and pens">
            <a:extLst>
              <a:ext uri="{FF2B5EF4-FFF2-40B4-BE49-F238E27FC236}">
                <a16:creationId xmlns:a16="http://schemas.microsoft.com/office/drawing/2014/main" id="{202CDE53-2DED-6A72-17EF-161B301850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297" y="990600"/>
            <a:ext cx="7076271" cy="5303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family playing the Mars Rover card game with cards spread out on a table">
            <a:extLst>
              <a:ext uri="{FF2B5EF4-FFF2-40B4-BE49-F238E27FC236}">
                <a16:creationId xmlns:a16="http://schemas.microsoft.com/office/drawing/2014/main" id="{D02E673B-D39C-701C-EE40-4B31006719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5043" y="990600"/>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94;g130a5b8d989_0_178">
            <a:extLst>
              <a:ext uri="{FF2B5EF4-FFF2-40B4-BE49-F238E27FC236}">
                <a16:creationId xmlns:a16="http://schemas.microsoft.com/office/drawing/2014/main" id="{618FC1CF-DC69-7F2B-D621-9124A20DD174}"/>
              </a:ext>
            </a:extLst>
          </p:cNvPr>
          <p:cNvSpPr txBox="1">
            <a:spLocks/>
          </p:cNvSpPr>
          <p:nvPr/>
        </p:nvSpPr>
        <p:spPr>
          <a:xfrm>
            <a:off x="7952361" y="3313219"/>
            <a:ext cx="4527632" cy="5620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000"/>
              <a:buNone/>
            </a:pPr>
            <a:r>
              <a:rPr lang="en-US" sz="2000" b="1" dirty="0">
                <a:solidFill>
                  <a:srgbClr val="007C91"/>
                </a:solidFill>
              </a:rPr>
              <a:t>nisenet.org/explore-mars-rover-game</a:t>
            </a:r>
          </a:p>
          <a:p>
            <a:pPr marL="0" indent="0">
              <a:lnSpc>
                <a:spcPct val="115000"/>
              </a:lnSpc>
              <a:spcBef>
                <a:spcPts val="0"/>
              </a:spcBef>
              <a:buSzPts val="1000"/>
              <a:buNone/>
            </a:pPr>
            <a:r>
              <a:rPr lang="en-US" sz="2000" b="1" dirty="0">
                <a:solidFill>
                  <a:srgbClr val="007C91"/>
                </a:solidFill>
              </a:rPr>
              <a:t>nisenet.org/forums</a:t>
            </a:r>
          </a:p>
        </p:txBody>
      </p:sp>
      <p:pic>
        <p:nvPicPr>
          <p:cNvPr id="2054" name="Picture 6" descr="Climate Hazard Resilience Forum on Drought featuring group of people discussing around a table">
            <a:extLst>
              <a:ext uri="{FF2B5EF4-FFF2-40B4-BE49-F238E27FC236}">
                <a16:creationId xmlns:a16="http://schemas.microsoft.com/office/drawing/2014/main" id="{A2A895E1-3CE3-E57E-5B09-16616863BB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5043" y="3862742"/>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94;g130a5b8d989_0_178">
            <a:extLst>
              <a:ext uri="{FF2B5EF4-FFF2-40B4-BE49-F238E27FC236}">
                <a16:creationId xmlns:a16="http://schemas.microsoft.com/office/drawing/2014/main" id="{4136909D-993F-6F4F-BCF2-A09597C78D2A}"/>
              </a:ext>
            </a:extLst>
          </p:cNvPr>
          <p:cNvSpPr txBox="1">
            <a:spLocks/>
          </p:cNvSpPr>
          <p:nvPr/>
        </p:nvSpPr>
        <p:spPr>
          <a:xfrm>
            <a:off x="7976939" y="6204810"/>
            <a:ext cx="4527632" cy="5620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000"/>
              <a:buNone/>
            </a:pPr>
            <a:r>
              <a:rPr lang="en-US" sz="2000" b="1" dirty="0">
                <a:solidFill>
                  <a:srgbClr val="007C91"/>
                </a:solidFill>
              </a:rPr>
              <a:t>nisenet.org/forums</a:t>
            </a:r>
          </a:p>
        </p:txBody>
      </p:sp>
    </p:spTree>
    <p:extLst>
      <p:ext uri="{BB962C8B-B14F-4D97-AF65-F5344CB8AC3E}">
        <p14:creationId xmlns:p14="http://schemas.microsoft.com/office/powerpoint/2010/main" val="428971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130a5b8d989_0_178"/>
          <p:cNvSpPr txBox="1">
            <a:spLocks noGrp="1"/>
          </p:cNvSpPr>
          <p:nvPr>
            <p:ph type="body" idx="4294967295"/>
          </p:nvPr>
        </p:nvSpPr>
        <p:spPr>
          <a:xfrm>
            <a:off x="460875" y="19236"/>
            <a:ext cx="11436000" cy="833380"/>
          </a:xfrm>
          <a:prstGeom prst="rect">
            <a:avLst/>
          </a:prstGeom>
          <a:noFill/>
          <a:ln>
            <a:noFill/>
          </a:ln>
        </p:spPr>
        <p:txBody>
          <a:bodyPr spcFirstLastPara="1" wrap="square" lIns="121900" tIns="121900" rIns="121900" bIns="121900" anchor="t" anchorCtr="0">
            <a:noAutofit/>
          </a:bodyPr>
          <a:lstStyle/>
          <a:p>
            <a:pPr marL="0" lvl="0" indent="0">
              <a:lnSpc>
                <a:spcPct val="115000"/>
              </a:lnSpc>
              <a:spcBef>
                <a:spcPts val="0"/>
              </a:spcBef>
              <a:buSzPts val="1000"/>
              <a:buNone/>
            </a:pPr>
            <a:r>
              <a:rPr lang="en-US" sz="3200" dirty="0"/>
              <a:t>Featured professional learning resources on </a:t>
            </a:r>
            <a:r>
              <a:rPr lang="en-US" sz="3200" b="1" dirty="0">
                <a:solidFill>
                  <a:srgbClr val="007C91"/>
                </a:solidFill>
              </a:rPr>
              <a:t>nisenet.org</a:t>
            </a:r>
            <a:endParaRPr lang="en-US" sz="3200" b="1" dirty="0">
              <a:solidFill>
                <a:schemeClr val="tx1">
                  <a:lumMod val="50000"/>
                  <a:lumOff val="50000"/>
                </a:schemeClr>
              </a:solidFill>
            </a:endParaRPr>
          </a:p>
        </p:txBody>
      </p:sp>
      <p:sp>
        <p:nvSpPr>
          <p:cNvPr id="2" name="Google Shape;394;g130a5b8d989_0_178">
            <a:extLst>
              <a:ext uri="{FF2B5EF4-FFF2-40B4-BE49-F238E27FC236}">
                <a16:creationId xmlns:a16="http://schemas.microsoft.com/office/drawing/2014/main" id="{66FB6869-4904-65DD-220D-BA3C4B5750E6}"/>
              </a:ext>
            </a:extLst>
          </p:cNvPr>
          <p:cNvSpPr txBox="1">
            <a:spLocks/>
          </p:cNvSpPr>
          <p:nvPr/>
        </p:nvSpPr>
        <p:spPr>
          <a:xfrm>
            <a:off x="8116564" y="3539893"/>
            <a:ext cx="4767475" cy="7000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000"/>
              <a:buNone/>
            </a:pPr>
            <a:r>
              <a:rPr lang="en-US" sz="1800" b="1" dirty="0">
                <a:solidFill>
                  <a:srgbClr val="007C91"/>
                </a:solidFill>
              </a:rPr>
              <a:t>nisenet.org/ sustainability</a:t>
            </a:r>
          </a:p>
        </p:txBody>
      </p:sp>
      <p:sp>
        <p:nvSpPr>
          <p:cNvPr id="3" name="Google Shape;522;g133d79d7211_0_147">
            <a:extLst>
              <a:ext uri="{FF2B5EF4-FFF2-40B4-BE49-F238E27FC236}">
                <a16:creationId xmlns:a16="http://schemas.microsoft.com/office/drawing/2014/main" id="{1279B203-4521-AD6B-FEE4-4A1399A123AE}"/>
              </a:ext>
            </a:extLst>
          </p:cNvPr>
          <p:cNvSpPr txBox="1">
            <a:spLocks/>
          </p:cNvSpPr>
          <p:nvPr/>
        </p:nvSpPr>
        <p:spPr>
          <a:xfrm>
            <a:off x="0" y="493175"/>
            <a:ext cx="6489300" cy="65448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a:lnSpc>
                <a:spcPct val="115000"/>
              </a:lnSpc>
              <a:spcBef>
                <a:spcPts val="400"/>
              </a:spcBef>
            </a:pPr>
            <a:br>
              <a:rPr lang="en-US" sz="2400" dirty="0">
                <a:solidFill>
                  <a:srgbClr val="333333"/>
                </a:solidFill>
                <a:latin typeface="Calibri" panose="020F0502020204030204" pitchFamily="34" charset="0"/>
                <a:cs typeface="Calibri" panose="020F0502020204030204" pitchFamily="34" charset="0"/>
              </a:rPr>
            </a:br>
            <a:endParaRPr lang="en-US" sz="2400" dirty="0">
              <a:solidFill>
                <a:srgbClr val="333333"/>
              </a:solidFill>
              <a:latin typeface="Calibri" panose="020F0502020204030204" pitchFamily="34" charset="0"/>
              <a:cs typeface="Calibri" panose="020F0502020204030204" pitchFamily="34" charset="0"/>
            </a:endParaRPr>
          </a:p>
          <a:p>
            <a:pPr>
              <a:spcBef>
                <a:spcPts val="360"/>
              </a:spcBef>
            </a:pPr>
            <a:endParaRPr lang="en-US" sz="2400" dirty="0">
              <a:solidFill>
                <a:srgbClr val="333333"/>
              </a:solidFill>
              <a:latin typeface="Calibri" panose="020F0502020204030204" pitchFamily="34" charset="0"/>
              <a:cs typeface="Calibri" panose="020F0502020204030204" pitchFamily="34" charset="0"/>
            </a:endParaRPr>
          </a:p>
          <a:p>
            <a:pPr>
              <a:spcBef>
                <a:spcPts val="360"/>
              </a:spcBef>
            </a:pPr>
            <a:endParaRPr lang="en-US" sz="2400" dirty="0">
              <a:solidFill>
                <a:srgbClr val="333333"/>
              </a:solidFill>
              <a:latin typeface="Calibri" panose="020F0502020204030204" pitchFamily="34" charset="0"/>
              <a:cs typeface="Calibri" panose="020F0502020204030204" pitchFamily="34" charset="0"/>
            </a:endParaRPr>
          </a:p>
        </p:txBody>
      </p:sp>
      <p:sp>
        <p:nvSpPr>
          <p:cNvPr id="5" name="Google Shape;394;g130a5b8d989_0_178">
            <a:extLst>
              <a:ext uri="{FF2B5EF4-FFF2-40B4-BE49-F238E27FC236}">
                <a16:creationId xmlns:a16="http://schemas.microsoft.com/office/drawing/2014/main" id="{5E61F196-95A7-48E2-640B-112DB0E3C731}"/>
              </a:ext>
            </a:extLst>
          </p:cNvPr>
          <p:cNvSpPr txBox="1">
            <a:spLocks/>
          </p:cNvSpPr>
          <p:nvPr/>
        </p:nvSpPr>
        <p:spPr>
          <a:xfrm>
            <a:off x="388624" y="6183336"/>
            <a:ext cx="4527632" cy="5281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000"/>
              <a:buNone/>
            </a:pPr>
            <a:r>
              <a:rPr lang="en-US" sz="2000" b="1" dirty="0">
                <a:solidFill>
                  <a:srgbClr val="007C91"/>
                </a:solidFill>
              </a:rPr>
              <a:t>nisenet.org/making-relevant-inclusive</a:t>
            </a:r>
          </a:p>
        </p:txBody>
      </p:sp>
      <p:pic>
        <p:nvPicPr>
          <p:cNvPr id="1026" name="Picture 2" descr="DEAI Booklet Cover showing an illustration of a diverse group of people">
            <a:extLst>
              <a:ext uri="{FF2B5EF4-FFF2-40B4-BE49-F238E27FC236}">
                <a16:creationId xmlns:a16="http://schemas.microsoft.com/office/drawing/2014/main" id="{7CF91F28-768C-251F-4DCC-429BC101009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393" r="4595"/>
          <a:stretch/>
        </p:blipFill>
        <p:spPr bwMode="auto">
          <a:xfrm>
            <a:off x="424119" y="876829"/>
            <a:ext cx="7240249" cy="53035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Sustainability and Msueums workbook for for improving operations, engaging communities, and creating partnerships; cover shows an adult and a young child pointing to a round object in a museum">
            <a:extLst>
              <a:ext uri="{FF2B5EF4-FFF2-40B4-BE49-F238E27FC236}">
                <a16:creationId xmlns:a16="http://schemas.microsoft.com/office/drawing/2014/main" id="{DA2F8D0F-0BB0-FC59-AB2A-31B6B2544E2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438" r="4633"/>
          <a:stretch/>
        </p:blipFill>
        <p:spPr bwMode="auto">
          <a:xfrm>
            <a:off x="8110281" y="876829"/>
            <a:ext cx="3657600" cy="26816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peed-U-Cate professional development video for museum educators about science and society conversations">
            <a:extLst>
              <a:ext uri="{FF2B5EF4-FFF2-40B4-BE49-F238E27FC236}">
                <a16:creationId xmlns:a16="http://schemas.microsoft.com/office/drawing/2014/main" id="{D1BAEC81-B9EA-E56E-EA22-2F2DDE4E7F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487" y="4069129"/>
            <a:ext cx="3657600" cy="2070340"/>
          </a:xfrm>
          <a:prstGeom prst="rect">
            <a:avLst/>
          </a:prstGeom>
        </p:spPr>
      </p:pic>
      <p:sp>
        <p:nvSpPr>
          <p:cNvPr id="4" name="Google Shape;394;g130a5b8d989_0_178">
            <a:extLst>
              <a:ext uri="{FF2B5EF4-FFF2-40B4-BE49-F238E27FC236}">
                <a16:creationId xmlns:a16="http://schemas.microsoft.com/office/drawing/2014/main" id="{663E7916-4294-3BA9-D2A7-779925E6B1BD}"/>
              </a:ext>
            </a:extLst>
          </p:cNvPr>
          <p:cNvSpPr txBox="1">
            <a:spLocks/>
          </p:cNvSpPr>
          <p:nvPr/>
        </p:nvSpPr>
        <p:spPr>
          <a:xfrm>
            <a:off x="8069022" y="6139469"/>
            <a:ext cx="3946766" cy="7000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000"/>
              <a:buNone/>
            </a:pPr>
            <a:r>
              <a:rPr lang="en-US" sz="1800" b="1" dirty="0">
                <a:solidFill>
                  <a:srgbClr val="007C91"/>
                </a:solidFill>
              </a:rPr>
              <a:t>https://www.nisenet.org/pd/training-videos</a:t>
            </a:r>
          </a:p>
        </p:txBody>
      </p:sp>
    </p:spTree>
    <p:extLst>
      <p:ext uri="{BB962C8B-B14F-4D97-AF65-F5344CB8AC3E}">
        <p14:creationId xmlns:p14="http://schemas.microsoft.com/office/powerpoint/2010/main" val="217130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130a5b8d989_0_168"/>
          <p:cNvSpPr/>
          <p:nvPr/>
        </p:nvSpPr>
        <p:spPr>
          <a:xfrm>
            <a:off x="0" y="0"/>
            <a:ext cx="12192000" cy="6858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389" name="Google Shape;389;g130a5b8d989_0_168"/>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sz="6000" b="1" dirty="0">
                <a:solidFill>
                  <a:schemeClr val="lt1"/>
                </a:solidFill>
                <a:latin typeface="Calibri" panose="020F0502020204030204" pitchFamily="34" charset="0"/>
                <a:cs typeface="Calibri" panose="020F0502020204030204" pitchFamily="34" charset="0"/>
              </a:rPr>
              <a:t>Upcoming Projects</a:t>
            </a:r>
            <a:endParaRPr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756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130a5b8d989_0_205"/>
          <p:cNvSpPr txBox="1">
            <a:spLocks noGrp="1"/>
          </p:cNvSpPr>
          <p:nvPr>
            <p:ph type="body" idx="4294967295"/>
          </p:nvPr>
        </p:nvSpPr>
        <p:spPr>
          <a:xfrm>
            <a:off x="295124" y="-16625"/>
            <a:ext cx="11601751"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3200" b="1" dirty="0"/>
              <a:t>Earth &amp; Space</a:t>
            </a:r>
            <a:endParaRPr sz="3200" b="1" dirty="0">
              <a:solidFill>
                <a:srgbClr val="EE6123"/>
              </a:solidFill>
            </a:endParaRPr>
          </a:p>
        </p:txBody>
      </p:sp>
      <p:sp>
        <p:nvSpPr>
          <p:cNvPr id="413" name="Google Shape;413;g130a5b8d989_0_205"/>
          <p:cNvSpPr txBox="1"/>
          <p:nvPr/>
        </p:nvSpPr>
        <p:spPr>
          <a:xfrm>
            <a:off x="8335198" y="6170975"/>
            <a:ext cx="3856802"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i="1" dirty="0">
                <a:solidFill>
                  <a:schemeClr val="dk1"/>
                </a:solidFill>
                <a:latin typeface="Calibri"/>
                <a:ea typeface="Calibri"/>
                <a:cs typeface="Calibri"/>
                <a:sym typeface="Calibri"/>
              </a:rPr>
              <a:t>Mars Habitat exhibit component </a:t>
            </a: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Sun, Earth, Universe exhibition in 2023</a:t>
            </a:r>
            <a:endParaRPr dirty="0">
              <a:solidFill>
                <a:schemeClr val="dk1"/>
              </a:solidFill>
              <a:latin typeface="Calibri"/>
              <a:ea typeface="Calibri"/>
              <a:cs typeface="Calibri"/>
              <a:sym typeface="Calibri"/>
            </a:endParaRPr>
          </a:p>
        </p:txBody>
      </p:sp>
      <p:sp>
        <p:nvSpPr>
          <p:cNvPr id="414" name="Google Shape;414;g130a5b8d989_0_205"/>
          <p:cNvSpPr txBox="1"/>
          <p:nvPr/>
        </p:nvSpPr>
        <p:spPr>
          <a:xfrm>
            <a:off x="8322929" y="3208475"/>
            <a:ext cx="3856801"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i="1" dirty="0">
                <a:solidFill>
                  <a:schemeClr val="dk1"/>
                </a:solidFill>
                <a:latin typeface="Calibri"/>
                <a:ea typeface="Calibri"/>
                <a:cs typeface="Calibri"/>
                <a:sym typeface="Calibri"/>
              </a:rPr>
              <a:t>Voyage through the Solar System </a:t>
            </a:r>
            <a:endParaRPr b="1"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New  activities and app 2023 &amp; 2024</a:t>
            </a:r>
            <a:endParaRPr dirty="0">
              <a:highlight>
                <a:srgbClr val="FFFF00"/>
              </a:highlight>
            </a:endParaRPr>
          </a:p>
        </p:txBody>
      </p:sp>
      <p:pic>
        <p:nvPicPr>
          <p:cNvPr id="416" name="Google Shape;416;g130a5b8d989_0_205" descr="Two children looking and pointing at a magnifying container holding an object"/>
          <p:cNvPicPr preferRelativeResize="0"/>
          <p:nvPr/>
        </p:nvPicPr>
        <p:blipFill rotWithShape="1">
          <a:blip r:embed="rId3" cstate="screen">
            <a:alphaModFix/>
            <a:extLst>
              <a:ext uri="{28A0092B-C50C-407E-A947-70E740481C1C}">
                <a14:useLocalDpi xmlns:a14="http://schemas.microsoft.com/office/drawing/2010/main"/>
              </a:ext>
            </a:extLst>
          </a:blip>
          <a:srcRect t="20231" b="22356"/>
          <a:stretch/>
        </p:blipFill>
        <p:spPr>
          <a:xfrm>
            <a:off x="8378350" y="906625"/>
            <a:ext cx="3282998" cy="2356526"/>
          </a:xfrm>
          <a:prstGeom prst="rect">
            <a:avLst/>
          </a:prstGeom>
          <a:noFill/>
          <a:ln>
            <a:noFill/>
          </a:ln>
        </p:spPr>
      </p:pic>
      <p:pic>
        <p:nvPicPr>
          <p:cNvPr id="418" name="Google Shape;418;g130a5b8d989_0_20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137549" y="42367"/>
            <a:ext cx="842525" cy="808825"/>
          </a:xfrm>
          <a:prstGeom prst="rect">
            <a:avLst/>
          </a:prstGeom>
          <a:noFill/>
          <a:ln>
            <a:noFill/>
          </a:ln>
        </p:spPr>
      </p:pic>
      <p:pic>
        <p:nvPicPr>
          <p:cNvPr id="419" name="Google Shape;419;g130a5b8d989_0_20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980074" y="47051"/>
            <a:ext cx="842525" cy="842525"/>
          </a:xfrm>
          <a:prstGeom prst="rect">
            <a:avLst/>
          </a:prstGeom>
          <a:noFill/>
          <a:ln>
            <a:noFill/>
          </a:ln>
        </p:spPr>
      </p:pic>
      <p:pic>
        <p:nvPicPr>
          <p:cNvPr id="420" name="Google Shape;420;g130a5b8d989_0_205" descr="Prototype of Mars Habitat exhibit featuring a building surface and small plastic interlocking bricks"/>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t="7239"/>
          <a:stretch/>
        </p:blipFill>
        <p:spPr>
          <a:xfrm>
            <a:off x="8378350" y="4051227"/>
            <a:ext cx="3282998" cy="2216732"/>
          </a:xfrm>
          <a:prstGeom prst="rect">
            <a:avLst/>
          </a:prstGeom>
          <a:noFill/>
          <a:ln>
            <a:noFill/>
          </a:ln>
        </p:spPr>
      </p:pic>
      <p:pic>
        <p:nvPicPr>
          <p:cNvPr id="3" name="Picture 2" descr="An adult facilitator at a museum hands-on STEM event holding a strainer above a container full of liquid while a family looks on with interest">
            <a:extLst>
              <a:ext uri="{FF2B5EF4-FFF2-40B4-BE49-F238E27FC236}">
                <a16:creationId xmlns:a16="http://schemas.microsoft.com/office/drawing/2014/main" id="{AAB21425-AA8E-2FEB-1E5C-02162C71FD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244"/>
          <a:stretch/>
        </p:blipFill>
        <p:spPr>
          <a:xfrm>
            <a:off x="267413" y="889576"/>
            <a:ext cx="7847699" cy="5349943"/>
          </a:xfrm>
          <a:prstGeom prst="rect">
            <a:avLst/>
          </a:prstGeom>
        </p:spPr>
      </p:pic>
      <p:sp>
        <p:nvSpPr>
          <p:cNvPr id="2" name="Google Shape;415;g130a5b8d989_0_205">
            <a:extLst>
              <a:ext uri="{FF2B5EF4-FFF2-40B4-BE49-F238E27FC236}">
                <a16:creationId xmlns:a16="http://schemas.microsoft.com/office/drawing/2014/main" id="{0FD87F79-AB9D-970A-E55E-4D27445572B9}"/>
              </a:ext>
            </a:extLst>
          </p:cNvPr>
          <p:cNvSpPr txBox="1"/>
          <p:nvPr/>
        </p:nvSpPr>
        <p:spPr>
          <a:xfrm>
            <a:off x="267414" y="6176676"/>
            <a:ext cx="7847698"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i="1" dirty="0">
                <a:solidFill>
                  <a:schemeClr val="dk1"/>
                </a:solidFill>
                <a:latin typeface="Calibri"/>
                <a:ea typeface="Calibri"/>
                <a:cs typeface="Calibri"/>
                <a:sym typeface="Calibri"/>
              </a:rPr>
              <a:t>Sparking Interest in STEM + Engaging Hispanic communities</a:t>
            </a:r>
            <a:endParaRPr b="1"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New activities and exhibition in 2024-2025</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30a5b8d989_0_12"/>
          <p:cNvSpPr/>
          <p:nvPr/>
        </p:nvSpPr>
        <p:spPr>
          <a:xfrm>
            <a:off x="1" y="0"/>
            <a:ext cx="12192000" cy="1470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288" name="Google Shape;288;g130a5b8d989_0_12"/>
          <p:cNvSpPr txBox="1">
            <a:spLocks noGrp="1"/>
          </p:cNvSpPr>
          <p:nvPr>
            <p:ph type="title"/>
          </p:nvPr>
        </p:nvSpPr>
        <p:spPr>
          <a:xfrm>
            <a:off x="609600" y="108625"/>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b="1" dirty="0">
                <a:solidFill>
                  <a:schemeClr val="lt1"/>
                </a:solidFill>
                <a:latin typeface="Calibri" panose="020F0502020204030204" pitchFamily="34" charset="0"/>
                <a:cs typeface="Calibri" panose="020F0502020204030204" pitchFamily="34" charset="0"/>
              </a:rPr>
              <a:t>Overview</a:t>
            </a:r>
            <a:endParaRPr dirty="0">
              <a:latin typeface="Calibri" panose="020F0502020204030204" pitchFamily="34" charset="0"/>
              <a:cs typeface="Calibri" panose="020F0502020204030204" pitchFamily="34" charset="0"/>
            </a:endParaRPr>
          </a:p>
        </p:txBody>
      </p:sp>
      <p:sp>
        <p:nvSpPr>
          <p:cNvPr id="289" name="Google Shape;289;g130a5b8d989_0_12"/>
          <p:cNvSpPr txBox="1">
            <a:spLocks noGrp="1"/>
          </p:cNvSpPr>
          <p:nvPr>
            <p:ph type="body" idx="1"/>
          </p:nvPr>
        </p:nvSpPr>
        <p:spPr>
          <a:xfrm>
            <a:off x="609600" y="1944581"/>
            <a:ext cx="10318955" cy="4526100"/>
          </a:xfrm>
          <a:prstGeom prst="rect">
            <a:avLst/>
          </a:prstGeom>
          <a:noFill/>
          <a:ln>
            <a:noFill/>
          </a:ln>
        </p:spPr>
        <p:txBody>
          <a:bodyPr spcFirstLastPara="1" wrap="square" lIns="91425" tIns="45700" rIns="91425" bIns="45700" anchor="t" anchorCtr="0">
            <a:normAutofit/>
          </a:bodyPr>
          <a:lstStyle/>
          <a:p>
            <a:pPr indent="-457200">
              <a:spcBef>
                <a:spcPts val="560"/>
              </a:spcBef>
              <a:buSzPts val="2800"/>
              <a:buFont typeface="Arial" panose="020B0604020202020204" pitchFamily="34" charset="0"/>
              <a:buChar char="•"/>
            </a:pPr>
            <a:r>
              <a:rPr lang="en-US" sz="36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Introduction</a:t>
            </a:r>
            <a:r>
              <a:rPr lang="en-US" sz="3600" b="1" dirty="0"/>
              <a:t> to the NISE Network</a:t>
            </a:r>
            <a:endParaRPr sz="3600" b="1" dirty="0"/>
          </a:p>
          <a:p>
            <a:pPr marL="450850" indent="-450850">
              <a:spcBef>
                <a:spcPts val="560"/>
              </a:spcBef>
              <a:buSzPts val="2800"/>
              <a:buFont typeface="Arial" panose="020B0604020202020204" pitchFamily="34" charset="0"/>
              <a:buChar char="•"/>
            </a:pPr>
            <a:r>
              <a:rPr lang="en-US" sz="3600" b="1" dirty="0"/>
              <a:t>Opportunities to get involved and stay connected</a:t>
            </a:r>
            <a:endParaRPr sz="3600" b="1" dirty="0"/>
          </a:p>
          <a:p>
            <a:pPr marL="450850" indent="-450850">
              <a:spcBef>
                <a:spcPts val="560"/>
              </a:spcBef>
              <a:buSzPts val="2800"/>
              <a:buFont typeface="Arial" panose="020B0604020202020204" pitchFamily="34" charset="0"/>
              <a:buChar char="•"/>
            </a:pPr>
            <a:r>
              <a:rPr lang="en-US" sz="3600" b="1" dirty="0"/>
              <a:t>Discussion and activity</a:t>
            </a:r>
            <a:endParaRPr sz="3600" dirty="0"/>
          </a:p>
          <a:p>
            <a:pPr marL="742950" lvl="1" indent="-107950" algn="l" rtl="0">
              <a:lnSpc>
                <a:spcPct val="100000"/>
              </a:lnSpc>
              <a:spcBef>
                <a:spcPts val="560"/>
              </a:spcBef>
              <a:spcAft>
                <a:spcPts val="0"/>
              </a:spcAft>
              <a:buClr>
                <a:schemeClr val="dk1"/>
              </a:buClr>
              <a:buSzPts val="2800"/>
              <a:buFont typeface="Noto Sans Symbols"/>
              <a:buNone/>
            </a:pPr>
            <a:endParaRPr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130a5b8d989_0_243"/>
          <p:cNvSpPr txBox="1">
            <a:spLocks noGrp="1"/>
          </p:cNvSpPr>
          <p:nvPr>
            <p:ph type="body" idx="4294967295"/>
          </p:nvPr>
        </p:nvSpPr>
        <p:spPr>
          <a:xfrm>
            <a:off x="460875" y="-16625"/>
            <a:ext cx="11436000" cy="1035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3200" b="1" dirty="0">
                <a:latin typeface="Calibri" panose="020F0502020204030204" pitchFamily="34" charset="0"/>
                <a:cs typeface="Calibri" panose="020F0502020204030204" pitchFamily="34" charset="0"/>
              </a:rPr>
              <a:t>Changing brains</a:t>
            </a:r>
            <a:endParaRPr sz="3200" b="1" dirty="0">
              <a:solidFill>
                <a:srgbClr val="EE6123"/>
              </a:solidFill>
              <a:latin typeface="Calibri" panose="020F0502020204030204" pitchFamily="34" charset="0"/>
              <a:cs typeface="Calibri" panose="020F0502020204030204" pitchFamily="34" charset="0"/>
            </a:endParaRPr>
          </a:p>
        </p:txBody>
      </p:sp>
      <p:pic>
        <p:nvPicPr>
          <p:cNvPr id="428" name="Google Shape;428;g130a5b8d989_0_2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156600" y="-16625"/>
            <a:ext cx="1035400" cy="1035400"/>
          </a:xfrm>
          <a:prstGeom prst="rect">
            <a:avLst/>
          </a:prstGeom>
          <a:noFill/>
          <a:ln>
            <a:noFill/>
          </a:ln>
        </p:spPr>
      </p:pic>
      <p:pic>
        <p:nvPicPr>
          <p:cNvPr id="429" name="Google Shape;429;g130a5b8d989_0_243" descr="Changing brains printed card about mental illness diagnostics"/>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964300" y="941650"/>
            <a:ext cx="1875725" cy="2440082"/>
          </a:xfrm>
          <a:prstGeom prst="rect">
            <a:avLst/>
          </a:prstGeom>
          <a:noFill/>
          <a:ln w="9525" cap="flat" cmpd="sng">
            <a:solidFill>
              <a:srgbClr val="888888"/>
            </a:solidFill>
            <a:prstDash val="solid"/>
            <a:round/>
            <a:headEnd type="none" w="sm" len="sm"/>
            <a:tailEnd type="none" w="sm" len="sm"/>
          </a:ln>
        </p:spPr>
      </p:pic>
      <p:pic>
        <p:nvPicPr>
          <p:cNvPr id="430" name="Google Shape;430;g130a5b8d989_0_243" descr="Changing brains printed card about public brain data"/>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869902" y="941650"/>
            <a:ext cx="1875725" cy="2440124"/>
          </a:xfrm>
          <a:prstGeom prst="rect">
            <a:avLst/>
          </a:prstGeom>
          <a:noFill/>
          <a:ln w="9525" cap="flat" cmpd="sng">
            <a:solidFill>
              <a:srgbClr val="888888"/>
            </a:solidFill>
            <a:prstDash val="solid"/>
            <a:round/>
            <a:headEnd type="none" w="sm" len="sm"/>
            <a:tailEnd type="none" w="sm" len="sm"/>
          </a:ln>
        </p:spPr>
      </p:pic>
      <p:pic>
        <p:nvPicPr>
          <p:cNvPr id="431" name="Google Shape;431;g130a5b8d989_0_243" descr="Changing brains printed persona card featuring a video game designer who is using a wheelchai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950200" y="3566450"/>
            <a:ext cx="1875726" cy="2943525"/>
          </a:xfrm>
          <a:prstGeom prst="rect">
            <a:avLst/>
          </a:prstGeom>
          <a:noFill/>
          <a:ln w="9525" cap="flat" cmpd="sng">
            <a:solidFill>
              <a:srgbClr val="888888"/>
            </a:solidFill>
            <a:prstDash val="solid"/>
            <a:round/>
            <a:headEnd type="none" w="sm" len="sm"/>
            <a:tailEnd type="none" w="sm" len="sm"/>
          </a:ln>
        </p:spPr>
      </p:pic>
      <p:pic>
        <p:nvPicPr>
          <p:cNvPr id="432" name="Google Shape;432;g130a5b8d989_0_243" descr="Changing brains printed persona card featuring a military general"/>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869900" y="3566450"/>
            <a:ext cx="1875726" cy="2943522"/>
          </a:xfrm>
          <a:prstGeom prst="rect">
            <a:avLst/>
          </a:prstGeom>
          <a:noFill/>
          <a:ln w="9525" cap="flat" cmpd="sng">
            <a:solidFill>
              <a:srgbClr val="888888"/>
            </a:solidFill>
            <a:prstDash val="solid"/>
            <a:round/>
            <a:headEnd type="none" w="sm" len="sm"/>
            <a:tailEnd type="none" w="sm" len="sm"/>
          </a:ln>
        </p:spPr>
      </p:pic>
      <p:pic>
        <p:nvPicPr>
          <p:cNvPr id="433" name="Google Shape;433;g130a5b8d989_0_243" descr="Educator at a professional development workshop reading and pointing at printed cards"/>
          <p:cNvPicPr preferRelativeResize="0"/>
          <p:nvPr/>
        </p:nvPicPr>
        <p:blipFill rotWithShape="1">
          <a:blip r:embed="rId8" cstate="screen">
            <a:alphaModFix/>
            <a:extLst>
              <a:ext uri="{28A0092B-C50C-407E-A947-70E740481C1C}">
                <a14:useLocalDpi xmlns:a14="http://schemas.microsoft.com/office/drawing/2010/main"/>
              </a:ext>
            </a:extLst>
          </a:blip>
          <a:srcRect l="20261" t="12793"/>
          <a:stretch/>
        </p:blipFill>
        <p:spPr>
          <a:xfrm>
            <a:off x="373400" y="931176"/>
            <a:ext cx="7035126" cy="5120624"/>
          </a:xfrm>
          <a:prstGeom prst="rect">
            <a:avLst/>
          </a:prstGeom>
          <a:noFill/>
          <a:ln>
            <a:noFill/>
          </a:ln>
        </p:spPr>
      </p:pic>
      <p:sp>
        <p:nvSpPr>
          <p:cNvPr id="2" name="Google Shape;426;g130a5b8d989_0_243">
            <a:extLst>
              <a:ext uri="{FF2B5EF4-FFF2-40B4-BE49-F238E27FC236}">
                <a16:creationId xmlns:a16="http://schemas.microsoft.com/office/drawing/2014/main" id="{0C0A9F88-113B-04B2-CDEC-A3B7156BFC0D}"/>
              </a:ext>
            </a:extLst>
          </p:cNvPr>
          <p:cNvSpPr txBox="1"/>
          <p:nvPr/>
        </p:nvSpPr>
        <p:spPr>
          <a:xfrm>
            <a:off x="310654" y="6103801"/>
            <a:ext cx="4569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b="1" i="1" dirty="0">
                <a:solidFill>
                  <a:schemeClr val="dk1"/>
                </a:solidFill>
                <a:latin typeface="Calibri"/>
                <a:ea typeface="Calibri"/>
                <a:cs typeface="Calibri"/>
                <a:sym typeface="Calibri"/>
              </a:rPr>
              <a:t>Neuroscience, ethics, and technologies</a:t>
            </a:r>
            <a:endParaRPr b="1"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Hands-on activities in 2023</a:t>
            </a: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130a5b8d989_0_222"/>
          <p:cNvSpPr txBox="1">
            <a:spLocks noGrp="1"/>
          </p:cNvSpPr>
          <p:nvPr>
            <p:ph type="body" idx="4294967295"/>
          </p:nvPr>
        </p:nvSpPr>
        <p:spPr>
          <a:xfrm>
            <a:off x="460875" y="-16625"/>
            <a:ext cx="11436000"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3200" b="1" dirty="0">
                <a:latin typeface="Calibri" panose="020F0502020204030204" pitchFamily="34" charset="0"/>
                <a:cs typeface="Calibri" panose="020F0502020204030204" pitchFamily="34" charset="0"/>
              </a:rPr>
              <a:t>Making Waves with Radio</a:t>
            </a:r>
            <a:endParaRPr sz="3200" b="1" dirty="0">
              <a:solidFill>
                <a:srgbClr val="EE6123"/>
              </a:solidFill>
              <a:highlight>
                <a:srgbClr val="FFFF00"/>
              </a:highlight>
              <a:latin typeface="Calibri" panose="020F0502020204030204" pitchFamily="34" charset="0"/>
              <a:cs typeface="Calibri" panose="020F0502020204030204" pitchFamily="34" charset="0"/>
            </a:endParaRPr>
          </a:p>
        </p:txBody>
      </p:sp>
      <p:sp>
        <p:nvSpPr>
          <p:cNvPr id="441" name="Google Shape;441;g130a5b8d989_0_222"/>
          <p:cNvSpPr/>
          <p:nvPr/>
        </p:nvSpPr>
        <p:spPr>
          <a:xfrm>
            <a:off x="2291161" y="4083244"/>
            <a:ext cx="1158350" cy="11419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pic>
        <p:nvPicPr>
          <p:cNvPr id="442" name="Google Shape;442;g130a5b8d989_0_2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26287" y="130375"/>
            <a:ext cx="1249864" cy="648000"/>
          </a:xfrm>
          <a:prstGeom prst="rect">
            <a:avLst/>
          </a:prstGeom>
          <a:noFill/>
          <a:ln>
            <a:noFill/>
          </a:ln>
        </p:spPr>
      </p:pic>
      <p:pic>
        <p:nvPicPr>
          <p:cNvPr id="444" name="Google Shape;444;g130a5b8d989_0_222" descr="Making Waves with Radio activity facilitator guide with step by step instructions"/>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27559" y="796183"/>
            <a:ext cx="1738874" cy="2249651"/>
          </a:xfrm>
          <a:prstGeom prst="rect">
            <a:avLst/>
          </a:prstGeom>
          <a:noFill/>
          <a:ln w="9525" cap="flat" cmpd="sng">
            <a:solidFill>
              <a:srgbClr val="888888"/>
            </a:solidFill>
            <a:prstDash val="solid"/>
            <a:round/>
            <a:headEnd type="none" w="sm" len="sm"/>
            <a:tailEnd type="none" w="sm" len="sm"/>
          </a:ln>
        </p:spPr>
      </p:pic>
      <p:pic>
        <p:nvPicPr>
          <p:cNvPr id="446" name="Google Shape;446;g130a5b8d989_0_222" descr="Making Waves with Radio activity facilitator guide with background information for educators"/>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922039" y="796183"/>
            <a:ext cx="1738874" cy="2249661"/>
          </a:xfrm>
          <a:prstGeom prst="rect">
            <a:avLst/>
          </a:prstGeom>
          <a:noFill/>
          <a:ln w="9525" cap="flat" cmpd="sng">
            <a:solidFill>
              <a:srgbClr val="888888"/>
            </a:solidFill>
            <a:prstDash val="solid"/>
            <a:round/>
            <a:headEnd type="none" w="sm" len="sm"/>
            <a:tailEnd type="none" w="sm" len="sm"/>
          </a:ln>
        </p:spPr>
      </p:pic>
      <p:pic>
        <p:nvPicPr>
          <p:cNvPr id="447" name="Google Shape;447;g130a5b8d989_0_222" descr="Making Waves with Radio professional resources entitled &quot;Engaging the Public in Radio&quot; showing a person looking intently at a cell phone screen"/>
          <p:cNvPicPr preferRelativeResize="0">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8027559" y="3256430"/>
            <a:ext cx="3633354" cy="2995757"/>
          </a:xfrm>
          <a:prstGeom prst="rect">
            <a:avLst/>
          </a:prstGeom>
          <a:noFill/>
          <a:ln>
            <a:solidFill>
              <a:schemeClr val="accent5">
                <a:lumMod val="50000"/>
              </a:schemeClr>
            </a:solidFill>
          </a:ln>
        </p:spPr>
      </p:pic>
      <p:pic>
        <p:nvPicPr>
          <p:cNvPr id="11" name="Picture 10" descr="Graphic panel illustration entitled &quot;Let's send a selfie in wave town&quot; showing a cat sending selfie to its rabbit friend and the process of sending that via radio waves through cell towers and fiber optic cables">
            <a:extLst>
              <a:ext uri="{FF2B5EF4-FFF2-40B4-BE49-F238E27FC236}">
                <a16:creationId xmlns:a16="http://schemas.microsoft.com/office/drawing/2014/main" id="{5D0A850B-04B7-8BDF-4E7E-2FC575AE00D1}"/>
              </a:ext>
            </a:extLst>
          </p:cNvPr>
          <p:cNvPicPr>
            <a:picLocks noChangeAspect="1"/>
          </p:cNvPicPr>
          <p:nvPr/>
        </p:nvPicPr>
        <p:blipFill>
          <a:blip r:embed="rId7"/>
          <a:stretch>
            <a:fillRect/>
          </a:stretch>
        </p:blipFill>
        <p:spPr>
          <a:xfrm>
            <a:off x="489421" y="783983"/>
            <a:ext cx="7311840" cy="5483880"/>
          </a:xfrm>
          <a:prstGeom prst="rect">
            <a:avLst/>
          </a:prstGeom>
          <a:ln>
            <a:solidFill>
              <a:schemeClr val="accent5">
                <a:lumMod val="50000"/>
              </a:schemeClr>
            </a:solidFill>
          </a:ln>
        </p:spPr>
      </p:pic>
      <p:sp>
        <p:nvSpPr>
          <p:cNvPr id="2" name="Google Shape;439;g130a5b8d989_0_222">
            <a:extLst>
              <a:ext uri="{FF2B5EF4-FFF2-40B4-BE49-F238E27FC236}">
                <a16:creationId xmlns:a16="http://schemas.microsoft.com/office/drawing/2014/main" id="{AAD02D9C-3F95-621A-B705-7AF1B844D08F}"/>
              </a:ext>
            </a:extLst>
          </p:cNvPr>
          <p:cNvSpPr txBox="1"/>
          <p:nvPr/>
        </p:nvSpPr>
        <p:spPr>
          <a:xfrm>
            <a:off x="446582" y="6158325"/>
            <a:ext cx="4299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i="1" dirty="0">
                <a:solidFill>
                  <a:schemeClr val="dk1"/>
                </a:solidFill>
                <a:latin typeface="Calibri"/>
                <a:ea typeface="Calibri"/>
                <a:cs typeface="Calibri"/>
                <a:sym typeface="Calibri"/>
              </a:rPr>
              <a:t>Learner resources</a:t>
            </a:r>
            <a:endParaRPr b="1"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Craft-based toolkit and digital apps in 2023</a:t>
            </a:r>
            <a:endParaRPr dirty="0"/>
          </a:p>
        </p:txBody>
      </p:sp>
      <p:sp>
        <p:nvSpPr>
          <p:cNvPr id="3" name="Google Shape;440;g130a5b8d989_0_222">
            <a:extLst>
              <a:ext uri="{FF2B5EF4-FFF2-40B4-BE49-F238E27FC236}">
                <a16:creationId xmlns:a16="http://schemas.microsoft.com/office/drawing/2014/main" id="{7B5C59B5-57BE-DC0D-CD0A-E66567BD6CF9}"/>
              </a:ext>
            </a:extLst>
          </p:cNvPr>
          <p:cNvSpPr txBox="1"/>
          <p:nvPr/>
        </p:nvSpPr>
        <p:spPr>
          <a:xfrm>
            <a:off x="7968613" y="6172180"/>
            <a:ext cx="4030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i="1" dirty="0">
                <a:solidFill>
                  <a:schemeClr val="dk1"/>
                </a:solidFill>
                <a:latin typeface="Calibri"/>
                <a:ea typeface="Calibri"/>
                <a:cs typeface="Calibri"/>
                <a:sym typeface="Calibri"/>
              </a:rPr>
              <a:t>Professional resources</a:t>
            </a:r>
            <a:endParaRPr b="1"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Online PD and activity guides in 2023 </a:t>
            </a:r>
            <a:endParaRPr dirty="0">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130a5b8d989_0_262"/>
          <p:cNvSpPr txBox="1">
            <a:spLocks noGrp="1"/>
          </p:cNvSpPr>
          <p:nvPr>
            <p:ph type="body" idx="4294967295"/>
          </p:nvPr>
        </p:nvSpPr>
        <p:spPr>
          <a:xfrm>
            <a:off x="460875" y="59575"/>
            <a:ext cx="11436000"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3200" b="1" dirty="0"/>
              <a:t>STEM learning ecosystems</a:t>
            </a:r>
            <a:endParaRPr sz="3200" b="1" dirty="0">
              <a:solidFill>
                <a:srgbClr val="EE6123"/>
              </a:solidFill>
              <a:highlight>
                <a:srgbClr val="FFFF00"/>
              </a:highlight>
            </a:endParaRPr>
          </a:p>
        </p:txBody>
      </p:sp>
      <p:pic>
        <p:nvPicPr>
          <p:cNvPr id="454" name="Google Shape;454;g130a5b8d989_0_262" descr="Informal educators at a professional development workshop having a conversation together"/>
          <p:cNvPicPr preferRelativeResize="0"/>
          <p:nvPr/>
        </p:nvPicPr>
        <p:blipFill rotWithShape="1">
          <a:blip r:embed="rId3" cstate="screen">
            <a:alphaModFix/>
            <a:extLst>
              <a:ext uri="{28A0092B-C50C-407E-A947-70E740481C1C}">
                <a14:useLocalDpi xmlns:a14="http://schemas.microsoft.com/office/drawing/2010/main"/>
              </a:ext>
            </a:extLst>
          </a:blip>
          <a:srcRect l="16440" r="8314" b="25827"/>
          <a:stretch/>
        </p:blipFill>
        <p:spPr>
          <a:xfrm>
            <a:off x="460875" y="953399"/>
            <a:ext cx="7864003" cy="5166750"/>
          </a:xfrm>
          <a:prstGeom prst="rect">
            <a:avLst/>
          </a:prstGeom>
          <a:noFill/>
          <a:ln>
            <a:noFill/>
          </a:ln>
        </p:spPr>
      </p:pic>
      <p:pic>
        <p:nvPicPr>
          <p:cNvPr id="455" name="Google Shape;455;g130a5b8d989_0_262" descr="Informal educators speaking at a professional development workshop "/>
          <p:cNvPicPr preferRelativeResize="0"/>
          <p:nvPr/>
        </p:nvPicPr>
        <p:blipFill rotWithShape="1">
          <a:blip r:embed="rId4" cstate="screen">
            <a:alphaModFix/>
            <a:extLst>
              <a:ext uri="{28A0092B-C50C-407E-A947-70E740481C1C}">
                <a14:useLocalDpi xmlns:a14="http://schemas.microsoft.com/office/drawing/2010/main"/>
              </a:ext>
            </a:extLst>
          </a:blip>
          <a:srcRect l="39435" t="6582" r="22953" b="50451"/>
          <a:stretch/>
        </p:blipFill>
        <p:spPr>
          <a:xfrm>
            <a:off x="8560825" y="3786275"/>
            <a:ext cx="3152952" cy="2400523"/>
          </a:xfrm>
          <a:prstGeom prst="rect">
            <a:avLst/>
          </a:prstGeom>
          <a:noFill/>
          <a:ln>
            <a:noFill/>
          </a:ln>
        </p:spPr>
      </p:pic>
      <p:pic>
        <p:nvPicPr>
          <p:cNvPr id="456" name="Google Shape;456;g130a5b8d989_0_262" descr="Informal educators at a professional development workshop talking and listening to each other"/>
          <p:cNvPicPr preferRelativeResize="0"/>
          <p:nvPr/>
        </p:nvPicPr>
        <p:blipFill rotWithShape="1">
          <a:blip r:embed="rId5" cstate="screen">
            <a:alphaModFix/>
            <a:extLst>
              <a:ext uri="{28A0092B-C50C-407E-A947-70E740481C1C}">
                <a14:useLocalDpi xmlns:a14="http://schemas.microsoft.com/office/drawing/2010/main"/>
              </a:ext>
            </a:extLst>
          </a:blip>
          <a:srcRect l="18312" r="22364" b="26788"/>
          <a:stretch/>
        </p:blipFill>
        <p:spPr>
          <a:xfrm>
            <a:off x="8560825" y="943400"/>
            <a:ext cx="3152952" cy="2593374"/>
          </a:xfrm>
          <a:prstGeom prst="rect">
            <a:avLst/>
          </a:prstGeom>
          <a:noFill/>
          <a:ln>
            <a:noFill/>
          </a:ln>
        </p:spPr>
      </p:pic>
      <p:pic>
        <p:nvPicPr>
          <p:cNvPr id="457" name="Google Shape;457;g130a5b8d989_0_26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718191" y="0"/>
            <a:ext cx="1178684" cy="895800"/>
          </a:xfrm>
          <a:prstGeom prst="rect">
            <a:avLst/>
          </a:prstGeom>
          <a:noFill/>
          <a:ln>
            <a:noFill/>
          </a:ln>
        </p:spPr>
      </p:pic>
      <p:sp>
        <p:nvSpPr>
          <p:cNvPr id="2" name="Google Shape;453;g130a5b8d989_0_262">
            <a:extLst>
              <a:ext uri="{FF2B5EF4-FFF2-40B4-BE49-F238E27FC236}">
                <a16:creationId xmlns:a16="http://schemas.microsoft.com/office/drawing/2014/main" id="{0C622A0A-79BA-405C-CF76-D98AACAEE7FE}"/>
              </a:ext>
            </a:extLst>
          </p:cNvPr>
          <p:cNvSpPr txBox="1"/>
          <p:nvPr/>
        </p:nvSpPr>
        <p:spPr>
          <a:xfrm>
            <a:off x="391161" y="6123685"/>
            <a:ext cx="71211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b="1" i="1" dirty="0">
                <a:solidFill>
                  <a:schemeClr val="dk1"/>
                </a:solidFill>
                <a:latin typeface="Calibri"/>
                <a:ea typeface="Calibri"/>
                <a:cs typeface="Calibri"/>
                <a:sym typeface="Calibri"/>
              </a:rPr>
              <a:t>Principles and practices of community-wide learning ecosystems</a:t>
            </a:r>
            <a:endParaRPr b="1"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Professional development in 2024</a:t>
            </a: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130a5b8d989_0_205"/>
          <p:cNvSpPr txBox="1">
            <a:spLocks noGrp="1"/>
          </p:cNvSpPr>
          <p:nvPr>
            <p:ph type="body" idx="4294967295"/>
          </p:nvPr>
        </p:nvSpPr>
        <p:spPr>
          <a:xfrm>
            <a:off x="295124" y="133804"/>
            <a:ext cx="11601751"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3200" b="1" dirty="0"/>
              <a:t>Solar Eclipses</a:t>
            </a:r>
            <a:endParaRPr sz="3200" b="1" dirty="0">
              <a:solidFill>
                <a:srgbClr val="EE6123"/>
              </a:solidFill>
            </a:endParaRPr>
          </a:p>
        </p:txBody>
      </p:sp>
      <p:sp>
        <p:nvSpPr>
          <p:cNvPr id="4" name="Google Shape;426;g130a5b8d989_0_243">
            <a:extLst>
              <a:ext uri="{FF2B5EF4-FFF2-40B4-BE49-F238E27FC236}">
                <a16:creationId xmlns:a16="http://schemas.microsoft.com/office/drawing/2014/main" id="{18FDE38C-3671-730C-4FC9-EE5571B56443}"/>
              </a:ext>
            </a:extLst>
          </p:cNvPr>
          <p:cNvSpPr txBox="1"/>
          <p:nvPr/>
        </p:nvSpPr>
        <p:spPr>
          <a:xfrm>
            <a:off x="535229" y="5975332"/>
            <a:ext cx="4569300" cy="609367"/>
          </a:xfrm>
          <a:prstGeom prst="rect">
            <a:avLst/>
          </a:prstGeom>
          <a:noFill/>
          <a:ln>
            <a:noFill/>
          </a:ln>
        </p:spPr>
        <p:txBody>
          <a:bodyPr spcFirstLastPara="1" wrap="square" lIns="91425" tIns="91425" rIns="91425" bIns="91425" anchor="t" anchorCtr="0">
            <a:spAutoFit/>
          </a:bodyPr>
          <a:lstStyle/>
          <a:p>
            <a:pPr lvl="0">
              <a:lnSpc>
                <a:spcPct val="115000"/>
              </a:lnSpc>
            </a:pPr>
            <a:r>
              <a:rPr lang="en-US" sz="2400" dirty="0">
                <a:solidFill>
                  <a:schemeClr val="dk1"/>
                </a:solidFill>
                <a:ea typeface="Calibri"/>
                <a:cs typeface="Calibri"/>
                <a:sym typeface="Calibri"/>
              </a:rPr>
              <a:t>nisenet.org/solareclipse</a:t>
            </a:r>
            <a:endParaRPr sz="2400" dirty="0"/>
          </a:p>
        </p:txBody>
      </p:sp>
      <p:pic>
        <p:nvPicPr>
          <p:cNvPr id="8" name="Picture 7" descr="Total solar eclipse showing the Moon covering the Sun">
            <a:extLst>
              <a:ext uri="{FF2B5EF4-FFF2-40B4-BE49-F238E27FC236}">
                <a16:creationId xmlns:a16="http://schemas.microsoft.com/office/drawing/2014/main" id="{4160CC01-94CE-BBF6-A583-593F83B3FCFA}"/>
              </a:ext>
            </a:extLst>
          </p:cNvPr>
          <p:cNvPicPr>
            <a:picLocks noChangeAspect="1"/>
          </p:cNvPicPr>
          <p:nvPr/>
        </p:nvPicPr>
        <p:blipFill>
          <a:blip r:embed="rId3"/>
          <a:stretch>
            <a:fillRect/>
          </a:stretch>
        </p:blipFill>
        <p:spPr>
          <a:xfrm>
            <a:off x="8275411" y="934416"/>
            <a:ext cx="3143043" cy="1764159"/>
          </a:xfrm>
          <a:prstGeom prst="rect">
            <a:avLst/>
          </a:prstGeom>
        </p:spPr>
      </p:pic>
      <p:pic>
        <p:nvPicPr>
          <p:cNvPr id="10" name="Picture 9" descr="Map of North America showing paths of the October 14, 2023 and April 8, 2024 solar eclipses&#10;">
            <a:extLst>
              <a:ext uri="{FF2B5EF4-FFF2-40B4-BE49-F238E27FC236}">
                <a16:creationId xmlns:a16="http://schemas.microsoft.com/office/drawing/2014/main" id="{0119A543-D50C-E12E-6FC9-FCC22B72AE22}"/>
              </a:ext>
            </a:extLst>
          </p:cNvPr>
          <p:cNvPicPr>
            <a:picLocks noChangeAspect="1"/>
          </p:cNvPicPr>
          <p:nvPr/>
        </p:nvPicPr>
        <p:blipFill>
          <a:blip r:embed="rId4"/>
          <a:stretch>
            <a:fillRect/>
          </a:stretch>
        </p:blipFill>
        <p:spPr>
          <a:xfrm>
            <a:off x="295124" y="932924"/>
            <a:ext cx="7501866" cy="4992151"/>
          </a:xfrm>
          <a:prstGeom prst="rect">
            <a:avLst/>
          </a:prstGeom>
        </p:spPr>
      </p:pic>
      <p:sp>
        <p:nvSpPr>
          <p:cNvPr id="12" name="TextBox 11">
            <a:extLst>
              <a:ext uri="{FF2B5EF4-FFF2-40B4-BE49-F238E27FC236}">
                <a16:creationId xmlns:a16="http://schemas.microsoft.com/office/drawing/2014/main" id="{2D3933AA-3775-3177-7CF6-3A675827EFA5}"/>
              </a:ext>
            </a:extLst>
          </p:cNvPr>
          <p:cNvSpPr txBox="1"/>
          <p:nvPr/>
        </p:nvSpPr>
        <p:spPr>
          <a:xfrm>
            <a:off x="8370454" y="3022133"/>
            <a:ext cx="6096000" cy="2985433"/>
          </a:xfrm>
          <a:prstGeom prst="rect">
            <a:avLst/>
          </a:prstGeom>
          <a:noFill/>
        </p:spPr>
        <p:txBody>
          <a:bodyPr wrap="square">
            <a:spAutoFit/>
          </a:bodyPr>
          <a:lstStyle/>
          <a:p>
            <a:pPr algn="l"/>
            <a:r>
              <a:rPr lang="en-US" sz="2800" b="0" i="0" u="none" strike="noStrike" dirty="0">
                <a:solidFill>
                  <a:srgbClr val="333333"/>
                </a:solidFill>
                <a:effectLst/>
              </a:rPr>
              <a:t>October 14, 2023</a:t>
            </a:r>
          </a:p>
          <a:p>
            <a:pPr algn="l"/>
            <a:r>
              <a:rPr lang="en-US" sz="2800" b="0" i="0" u="none" strike="noStrike" dirty="0">
                <a:solidFill>
                  <a:srgbClr val="333333"/>
                </a:solidFill>
                <a:effectLst/>
              </a:rPr>
              <a:t>And</a:t>
            </a:r>
          </a:p>
          <a:p>
            <a:pPr algn="l"/>
            <a:r>
              <a:rPr lang="en-US" sz="2800" b="0" i="0" u="none" strike="noStrike" dirty="0">
                <a:solidFill>
                  <a:srgbClr val="333333"/>
                </a:solidFill>
                <a:effectLst/>
              </a:rPr>
              <a:t>April 8, 2024</a:t>
            </a:r>
          </a:p>
          <a:p>
            <a:pPr algn="l"/>
            <a:endParaRPr lang="en-US" sz="2800" dirty="0">
              <a:solidFill>
                <a:srgbClr val="333333"/>
              </a:solidFill>
            </a:endParaRPr>
          </a:p>
          <a:p>
            <a:pPr algn="l"/>
            <a:r>
              <a:rPr lang="en-US" sz="2400" b="0" i="0" u="none" strike="noStrike" dirty="0">
                <a:solidFill>
                  <a:srgbClr val="333333"/>
                </a:solidFill>
                <a:effectLst/>
              </a:rPr>
              <a:t>Online workshop in October</a:t>
            </a:r>
          </a:p>
          <a:p>
            <a:pPr algn="l"/>
            <a:r>
              <a:rPr lang="en-US" sz="2400" dirty="0">
                <a:solidFill>
                  <a:srgbClr val="333333"/>
                </a:solidFill>
              </a:rPr>
              <a:t>nisenet.org/events</a:t>
            </a:r>
            <a:endParaRPr lang="en-US" sz="2400" b="0" i="0" u="none" strike="noStrike" dirty="0">
              <a:solidFill>
                <a:srgbClr val="333333"/>
              </a:solidFill>
              <a:effectLst/>
            </a:endParaRPr>
          </a:p>
          <a:p>
            <a:pPr algn="l"/>
            <a:endParaRPr lang="en-US" sz="2800" b="0" i="0" u="none" strike="noStrike" dirty="0">
              <a:solidFill>
                <a:srgbClr val="333333"/>
              </a:solidFill>
              <a:effectLst/>
            </a:endParaRPr>
          </a:p>
        </p:txBody>
      </p:sp>
      <p:sp>
        <p:nvSpPr>
          <p:cNvPr id="14" name="TextBox 13">
            <a:extLst>
              <a:ext uri="{FF2B5EF4-FFF2-40B4-BE49-F238E27FC236}">
                <a16:creationId xmlns:a16="http://schemas.microsoft.com/office/drawing/2014/main" id="{17CDA77F-7673-6EB6-0CFF-2C3ED98DF4FA}"/>
              </a:ext>
            </a:extLst>
          </p:cNvPr>
          <p:cNvSpPr txBox="1"/>
          <p:nvPr/>
        </p:nvSpPr>
        <p:spPr>
          <a:xfrm>
            <a:off x="7448034" y="6280015"/>
            <a:ext cx="7018420" cy="276999"/>
          </a:xfrm>
          <a:prstGeom prst="rect">
            <a:avLst/>
          </a:prstGeom>
          <a:noFill/>
        </p:spPr>
        <p:txBody>
          <a:bodyPr wrap="square">
            <a:spAutoFit/>
          </a:bodyPr>
          <a:lstStyle/>
          <a:p>
            <a:r>
              <a:rPr lang="en-US" sz="1200" b="0" i="1" strike="noStrike" dirty="0">
                <a:solidFill>
                  <a:schemeClr val="tx1">
                    <a:lumMod val="50000"/>
                    <a:lumOff val="50000"/>
                  </a:schemeClr>
                </a:solidFill>
                <a:effectLst/>
                <a:latin typeface="Karla" pitchFamily="2" charset="77"/>
              </a:rPr>
              <a:t>Map courtesy Michael </a:t>
            </a:r>
            <a:r>
              <a:rPr lang="en-US" sz="1200" b="0" i="1" strike="noStrike" dirty="0" err="1">
                <a:solidFill>
                  <a:schemeClr val="tx1">
                    <a:lumMod val="50000"/>
                    <a:lumOff val="50000"/>
                  </a:schemeClr>
                </a:solidFill>
                <a:effectLst/>
                <a:latin typeface="Karla" pitchFamily="2" charset="77"/>
              </a:rPr>
              <a:t>Zeiler</a:t>
            </a:r>
            <a:r>
              <a:rPr lang="en-US" sz="1200" b="0" i="1" strike="noStrike" dirty="0">
                <a:solidFill>
                  <a:schemeClr val="tx1">
                    <a:lumMod val="50000"/>
                    <a:lumOff val="50000"/>
                  </a:schemeClr>
                </a:solidFill>
                <a:effectLst/>
                <a:latin typeface="Karla" pitchFamily="2" charset="77"/>
              </a:rPr>
              <a:t> of </a:t>
            </a:r>
            <a:r>
              <a:rPr lang="en-US" sz="1200" b="1" i="1" strike="noStrike" dirty="0">
                <a:solidFill>
                  <a:schemeClr val="tx1">
                    <a:lumMod val="50000"/>
                    <a:lumOff val="50000"/>
                  </a:schemeClr>
                </a:solidFill>
                <a:effectLst/>
                <a:latin typeface="Karla" pitchFamily="2" charset="77"/>
                <a:hlinkClick r:id="rId5">
                  <a:extLst>
                    <a:ext uri="{A12FA001-AC4F-418D-AE19-62706E023703}">
                      <ahyp:hlinkClr xmlns:ahyp="http://schemas.microsoft.com/office/drawing/2018/hyperlinkcolor" val="tx"/>
                    </a:ext>
                  </a:extLst>
                </a:hlinkClick>
              </a:rPr>
              <a:t>GreatAmericanEclipse.com</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91660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130a5b8d989_0_262"/>
          <p:cNvSpPr txBox="1">
            <a:spLocks noGrp="1"/>
          </p:cNvSpPr>
          <p:nvPr>
            <p:ph type="body" idx="4294967295"/>
          </p:nvPr>
        </p:nvSpPr>
        <p:spPr>
          <a:xfrm>
            <a:off x="460875" y="59575"/>
            <a:ext cx="11436000"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4000" b="1" dirty="0"/>
              <a:t>Opportunity from the Museum of Science in Boston</a:t>
            </a:r>
            <a:endParaRPr sz="4000" b="1" dirty="0">
              <a:solidFill>
                <a:srgbClr val="EE6123"/>
              </a:solidFill>
              <a:highlight>
                <a:srgbClr val="FFFF00"/>
              </a:highlight>
            </a:endParaRPr>
          </a:p>
        </p:txBody>
      </p:sp>
      <p:sp>
        <p:nvSpPr>
          <p:cNvPr id="2" name="Google Shape;453;g130a5b8d989_0_262">
            <a:extLst>
              <a:ext uri="{FF2B5EF4-FFF2-40B4-BE49-F238E27FC236}">
                <a16:creationId xmlns:a16="http://schemas.microsoft.com/office/drawing/2014/main" id="{0C622A0A-79BA-405C-CF76-D98AACAEE7FE}"/>
              </a:ext>
            </a:extLst>
          </p:cNvPr>
          <p:cNvSpPr txBox="1"/>
          <p:nvPr/>
        </p:nvSpPr>
        <p:spPr>
          <a:xfrm>
            <a:off x="230726" y="928580"/>
            <a:ext cx="6164514" cy="6449428"/>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Clr>
                <a:schemeClr val="dk1"/>
              </a:buClr>
              <a:buSzPts val="1100"/>
              <a:buFont typeface="Arial" panose="020B0604020202020204" pitchFamily="34" charset="0"/>
              <a:buChar char="•"/>
            </a:pPr>
            <a:r>
              <a:rPr lang="en-US" sz="2800" b="1" dirty="0">
                <a:solidFill>
                  <a:schemeClr val="dk1"/>
                </a:solidFill>
                <a:latin typeface="Calibri"/>
                <a:ea typeface="Calibri"/>
                <a:cs typeface="Calibri"/>
                <a:sym typeface="Calibri"/>
              </a:rPr>
              <a:t>Co-creation community discussions on a community driven topic</a:t>
            </a:r>
          </a:p>
          <a:p>
            <a:pPr marL="457200" lvl="0" indent="-457200" algn="l" rtl="0">
              <a:lnSpc>
                <a:spcPct val="115000"/>
              </a:lnSpc>
              <a:spcBef>
                <a:spcPts val="0"/>
              </a:spcBef>
              <a:spcAft>
                <a:spcPts val="0"/>
              </a:spcAft>
              <a:buClr>
                <a:schemeClr val="dk1"/>
              </a:buClr>
              <a:buSzPts val="1100"/>
              <a:buFont typeface="Arial" panose="020B0604020202020204" pitchFamily="34" charset="0"/>
              <a:buChar char="•"/>
            </a:pPr>
            <a:r>
              <a:rPr lang="en-US" sz="2800" dirty="0">
                <a:solidFill>
                  <a:schemeClr val="dk1"/>
                </a:solidFill>
                <a:latin typeface="Calibri"/>
                <a:ea typeface="Calibri"/>
                <a:cs typeface="Calibri"/>
                <a:sym typeface="Calibri"/>
              </a:rPr>
              <a:t>Examples of projects have included affordable housing and  mental health</a:t>
            </a:r>
          </a:p>
          <a:p>
            <a:pPr marL="457200" lvl="0" indent="-457200" algn="l" rtl="0">
              <a:lnSpc>
                <a:spcPct val="115000"/>
              </a:lnSpc>
              <a:spcBef>
                <a:spcPts val="0"/>
              </a:spcBef>
              <a:spcAft>
                <a:spcPts val="0"/>
              </a:spcAft>
              <a:buClr>
                <a:schemeClr val="dk1"/>
              </a:buClr>
              <a:buSzPts val="1100"/>
              <a:buFont typeface="Arial" panose="020B0604020202020204" pitchFamily="34" charset="0"/>
              <a:buChar char="•"/>
            </a:pPr>
            <a:endParaRPr lang="en-US" sz="2800" dirty="0">
              <a:solidFill>
                <a:schemeClr val="dk1"/>
              </a:solidFill>
              <a:latin typeface="Calibri"/>
              <a:ea typeface="Calibri"/>
              <a:cs typeface="Calibri"/>
              <a:sym typeface="Calibri"/>
            </a:endParaRPr>
          </a:p>
          <a:p>
            <a:pPr marL="457200" indent="-457200">
              <a:lnSpc>
                <a:spcPct val="115000"/>
              </a:lnSpc>
              <a:buClr>
                <a:schemeClr val="dk1"/>
              </a:buClr>
              <a:buSzPts val="1100"/>
              <a:buFont typeface="Arial" panose="020B0604020202020204" pitchFamily="34" charset="0"/>
              <a:buChar char="•"/>
            </a:pPr>
            <a:r>
              <a:rPr lang="en-US" sz="2800" b="1" dirty="0">
                <a:solidFill>
                  <a:schemeClr val="dk1"/>
                </a:solidFill>
                <a:ea typeface="Calibri"/>
                <a:cs typeface="Calibri"/>
                <a:sym typeface="Calibri"/>
              </a:rPr>
              <a:t>Stipend of $8,000 plus travel support</a:t>
            </a:r>
          </a:p>
          <a:p>
            <a:pPr marL="457200" lvl="0" indent="-457200">
              <a:lnSpc>
                <a:spcPct val="115000"/>
              </a:lnSpc>
              <a:buClr>
                <a:schemeClr val="dk1"/>
              </a:buClr>
              <a:buSzPts val="1100"/>
              <a:buFont typeface="Arial" panose="020B0604020202020204" pitchFamily="34" charset="0"/>
              <a:buChar char="•"/>
            </a:pPr>
            <a:r>
              <a:rPr lang="en-US" sz="2800" dirty="0">
                <a:solidFill>
                  <a:schemeClr val="dk1"/>
                </a:solidFill>
                <a:latin typeface="Calibri"/>
                <a:ea typeface="Calibri"/>
                <a:cs typeface="Calibri"/>
                <a:sym typeface="Calibri"/>
              </a:rPr>
              <a:t>Apply by November 1</a:t>
            </a:r>
            <a:r>
              <a:rPr lang="en-US" sz="2800" dirty="0">
                <a:solidFill>
                  <a:schemeClr val="dk1"/>
                </a:solidFill>
                <a:ea typeface="Calibri"/>
                <a:cs typeface="Calibri"/>
                <a:sym typeface="Calibri"/>
              </a:rPr>
              <a:t>, 2022</a:t>
            </a:r>
            <a:br>
              <a:rPr lang="en-US" sz="2800" dirty="0">
                <a:solidFill>
                  <a:schemeClr val="dk1"/>
                </a:solidFill>
                <a:ea typeface="Calibri"/>
                <a:cs typeface="Calibri"/>
                <a:sym typeface="Calibri"/>
              </a:rPr>
            </a:br>
            <a:r>
              <a:rPr lang="en-US" sz="2800" dirty="0">
                <a:solidFill>
                  <a:schemeClr val="dk1"/>
                </a:solidFill>
                <a:ea typeface="Calibri"/>
                <a:cs typeface="Calibri"/>
                <a:sym typeface="Calibri"/>
              </a:rPr>
              <a:t>publicengagementwithscience.org</a:t>
            </a:r>
          </a:p>
          <a:p>
            <a:pPr marL="457200" lvl="0" indent="-457200">
              <a:lnSpc>
                <a:spcPct val="115000"/>
              </a:lnSpc>
              <a:buClr>
                <a:schemeClr val="dk1"/>
              </a:buClr>
              <a:buSzPts val="1100"/>
              <a:buFont typeface="Arial" panose="020B0604020202020204" pitchFamily="34" charset="0"/>
              <a:buChar char="•"/>
            </a:pPr>
            <a:endParaRPr lang="en-US" sz="2800" dirty="0">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panose="020B0604020202020204" pitchFamily="34" charset="0"/>
              <a:buChar char="•"/>
            </a:pPr>
            <a:r>
              <a:rPr lang="en-US" sz="2800" b="1" dirty="0">
                <a:solidFill>
                  <a:schemeClr val="dk1"/>
                </a:solidFill>
                <a:latin typeface="Calibri"/>
                <a:ea typeface="Calibri"/>
                <a:cs typeface="Calibri"/>
                <a:sym typeface="Calibri"/>
              </a:rPr>
              <a:t>Questions? </a:t>
            </a:r>
            <a:r>
              <a:rPr lang="en-US" sz="2800" dirty="0">
                <a:solidFill>
                  <a:schemeClr val="dk1"/>
                </a:solidFill>
                <a:latin typeface="Calibri"/>
                <a:ea typeface="Calibri"/>
                <a:cs typeface="Calibri"/>
                <a:sym typeface="Calibri"/>
              </a:rPr>
              <a:t>see Susan Heilman &amp; David Sittenfeld</a:t>
            </a:r>
          </a:p>
          <a:p>
            <a:pPr marL="0" lvl="0" indent="0" algn="l" rtl="0">
              <a:lnSpc>
                <a:spcPct val="115000"/>
              </a:lnSpc>
              <a:spcBef>
                <a:spcPts val="0"/>
              </a:spcBef>
              <a:spcAft>
                <a:spcPts val="0"/>
              </a:spcAft>
              <a:buClr>
                <a:schemeClr val="dk1"/>
              </a:buClr>
              <a:buSzPts val="1100"/>
              <a:buFont typeface="Arial"/>
              <a:buNone/>
            </a:pPr>
            <a:endParaRPr sz="28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latin typeface="Calibri"/>
              <a:ea typeface="Calibri"/>
              <a:cs typeface="Calibri"/>
              <a:sym typeface="Calibri"/>
            </a:endParaRPr>
          </a:p>
        </p:txBody>
      </p:sp>
      <p:pic>
        <p:nvPicPr>
          <p:cNvPr id="3" name="Picture 2" descr="A large group of adults sitting around tables having a discussion about a STEM topic">
            <a:extLst>
              <a:ext uri="{FF2B5EF4-FFF2-40B4-BE49-F238E27FC236}">
                <a16:creationId xmlns:a16="http://schemas.microsoft.com/office/drawing/2014/main" id="{3CE24975-BB29-B036-F8B3-A86221B92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5240" y="1345675"/>
            <a:ext cx="5501635" cy="3667078"/>
          </a:xfrm>
          <a:prstGeom prst="rect">
            <a:avLst/>
          </a:prstGeom>
        </p:spPr>
      </p:pic>
    </p:spTree>
    <p:extLst>
      <p:ext uri="{BB962C8B-B14F-4D97-AF65-F5344CB8AC3E}">
        <p14:creationId xmlns:p14="http://schemas.microsoft.com/office/powerpoint/2010/main" val="342162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130a5b8d989_0_262"/>
          <p:cNvSpPr txBox="1">
            <a:spLocks noGrp="1"/>
          </p:cNvSpPr>
          <p:nvPr>
            <p:ph type="body" idx="4294967295"/>
          </p:nvPr>
        </p:nvSpPr>
        <p:spPr>
          <a:xfrm>
            <a:off x="460875" y="59575"/>
            <a:ext cx="11436000"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sz="4000" b="1" dirty="0"/>
              <a:t>Opportunity from the Arizona Science Center</a:t>
            </a:r>
            <a:endParaRPr sz="4000" b="1" dirty="0">
              <a:solidFill>
                <a:srgbClr val="EE6123"/>
              </a:solidFill>
              <a:highlight>
                <a:srgbClr val="FFFF00"/>
              </a:highlight>
            </a:endParaRPr>
          </a:p>
        </p:txBody>
      </p:sp>
      <p:sp>
        <p:nvSpPr>
          <p:cNvPr id="2" name="Google Shape;453;g130a5b8d989_0_262">
            <a:extLst>
              <a:ext uri="{FF2B5EF4-FFF2-40B4-BE49-F238E27FC236}">
                <a16:creationId xmlns:a16="http://schemas.microsoft.com/office/drawing/2014/main" id="{0C622A0A-79BA-405C-CF76-D98AACAEE7FE}"/>
              </a:ext>
            </a:extLst>
          </p:cNvPr>
          <p:cNvSpPr txBox="1"/>
          <p:nvPr/>
        </p:nvSpPr>
        <p:spPr>
          <a:xfrm>
            <a:off x="460874" y="1487516"/>
            <a:ext cx="6517441" cy="5953907"/>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Clr>
                <a:schemeClr val="dk1"/>
              </a:buClr>
              <a:buSzPts val="1100"/>
              <a:buFont typeface="Arial" panose="020B0604020202020204" pitchFamily="34" charset="0"/>
              <a:buChar char="•"/>
            </a:pPr>
            <a:r>
              <a:rPr lang="en-US" sz="2800" b="1" dirty="0">
                <a:solidFill>
                  <a:schemeClr val="dk1"/>
                </a:solidFill>
                <a:latin typeface="Calibri"/>
                <a:ea typeface="Calibri"/>
                <a:cs typeface="Calibri"/>
                <a:sym typeface="Calibri"/>
              </a:rPr>
              <a:t>Moon Adventure Game training</a:t>
            </a:r>
          </a:p>
          <a:p>
            <a:pPr marL="457200" lvl="0" indent="-457200" algn="l" rtl="0">
              <a:lnSpc>
                <a:spcPct val="115000"/>
              </a:lnSpc>
              <a:spcBef>
                <a:spcPts val="0"/>
              </a:spcBef>
              <a:spcAft>
                <a:spcPts val="0"/>
              </a:spcAft>
              <a:buClr>
                <a:schemeClr val="dk1"/>
              </a:buClr>
              <a:buSzPts val="1100"/>
              <a:buFont typeface="Arial" panose="020B0604020202020204" pitchFamily="34" charset="0"/>
              <a:buChar char="•"/>
            </a:pPr>
            <a:r>
              <a:rPr lang="en-US" sz="2800" dirty="0">
                <a:solidFill>
                  <a:schemeClr val="dk1"/>
                </a:solidFill>
                <a:latin typeface="Calibri"/>
                <a:ea typeface="Calibri"/>
                <a:cs typeface="Calibri"/>
                <a:sym typeface="Calibri"/>
              </a:rPr>
              <a:t>Today at 9:30am</a:t>
            </a:r>
          </a:p>
          <a:p>
            <a:pPr marL="457200" lvl="0" indent="-457200" algn="l" rtl="0">
              <a:lnSpc>
                <a:spcPct val="115000"/>
              </a:lnSpc>
              <a:spcBef>
                <a:spcPts val="0"/>
              </a:spcBef>
              <a:spcAft>
                <a:spcPts val="0"/>
              </a:spcAft>
              <a:buClr>
                <a:schemeClr val="dk1"/>
              </a:buClr>
              <a:buSzPts val="1100"/>
              <a:buFont typeface="Arial" panose="020B0604020202020204" pitchFamily="34" charset="0"/>
              <a:buChar char="•"/>
            </a:pPr>
            <a:r>
              <a:rPr lang="en-US" sz="2800" dirty="0">
                <a:solidFill>
                  <a:schemeClr val="dk1"/>
                </a:solidFill>
                <a:latin typeface="Calibri"/>
                <a:ea typeface="Calibri"/>
                <a:cs typeface="Calibri"/>
                <a:sym typeface="Calibri"/>
              </a:rPr>
              <a:t>Westin Hotel, Butler Room (down hall)</a:t>
            </a:r>
          </a:p>
          <a:p>
            <a:pPr marL="457200" lvl="0" indent="-457200">
              <a:lnSpc>
                <a:spcPct val="115000"/>
              </a:lnSpc>
              <a:buClr>
                <a:schemeClr val="dk1"/>
              </a:buClr>
              <a:buSzPts val="1100"/>
              <a:buFont typeface="Arial" panose="020B0604020202020204" pitchFamily="34" charset="0"/>
              <a:buChar char="•"/>
            </a:pPr>
            <a:endParaRPr lang="en-US" sz="2800" dirty="0">
              <a:solidFill>
                <a:schemeClr val="dk1"/>
              </a:solidFill>
              <a:ea typeface="Calibri"/>
              <a:cs typeface="Calibri"/>
              <a:sym typeface="Calibri"/>
            </a:endParaRPr>
          </a:p>
          <a:p>
            <a:pPr marL="457200" lvl="0" indent="-457200">
              <a:lnSpc>
                <a:spcPct val="115000"/>
              </a:lnSpc>
              <a:buClr>
                <a:schemeClr val="dk1"/>
              </a:buClr>
              <a:buSzPts val="1100"/>
              <a:buFont typeface="Arial" panose="020B0604020202020204" pitchFamily="34" charset="0"/>
              <a:buChar char="•"/>
            </a:pPr>
            <a:r>
              <a:rPr lang="en-US" sz="2800" dirty="0">
                <a:solidFill>
                  <a:schemeClr val="dk1"/>
                </a:solidFill>
                <a:ea typeface="Calibri"/>
                <a:cs typeface="Calibri"/>
                <a:sym typeface="Calibri"/>
              </a:rPr>
              <a:t>participants will receive a $200 materials stipend in the form of an Amazon Gift Card. Limit one gift card per institution.</a:t>
            </a:r>
          </a:p>
          <a:p>
            <a:pPr marL="457200" lvl="0" indent="-457200">
              <a:lnSpc>
                <a:spcPct val="115000"/>
              </a:lnSpc>
              <a:buClr>
                <a:schemeClr val="dk1"/>
              </a:buClr>
              <a:buSzPts val="1100"/>
              <a:buFont typeface="Arial" panose="020B0604020202020204" pitchFamily="34" charset="0"/>
              <a:buChar char="•"/>
            </a:pPr>
            <a:endParaRPr lang="en-US" sz="2800" dirty="0">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panose="020B0604020202020204" pitchFamily="34" charset="0"/>
              <a:buChar char="•"/>
            </a:pPr>
            <a:r>
              <a:rPr lang="en-US" sz="2800" b="1" dirty="0">
                <a:solidFill>
                  <a:schemeClr val="dk1"/>
                </a:solidFill>
                <a:latin typeface="Calibri"/>
                <a:ea typeface="Calibri"/>
                <a:cs typeface="Calibri"/>
                <a:sym typeface="Calibri"/>
              </a:rPr>
              <a:t>Questions?</a:t>
            </a:r>
            <a:r>
              <a:rPr lang="en-US" sz="2800" dirty="0">
                <a:solidFill>
                  <a:schemeClr val="dk1"/>
                </a:solidFill>
                <a:latin typeface="Calibri"/>
                <a:ea typeface="Calibri"/>
                <a:cs typeface="Calibri"/>
                <a:sym typeface="Calibri"/>
              </a:rPr>
              <a:t> see Sari Custer</a:t>
            </a:r>
          </a:p>
          <a:p>
            <a:pPr marL="0" lvl="0" indent="0" algn="l" rtl="0">
              <a:lnSpc>
                <a:spcPct val="115000"/>
              </a:lnSpc>
              <a:spcBef>
                <a:spcPts val="0"/>
              </a:spcBef>
              <a:spcAft>
                <a:spcPts val="0"/>
              </a:spcAft>
              <a:buClr>
                <a:schemeClr val="dk1"/>
              </a:buClr>
              <a:buSzPts val="1100"/>
              <a:buFont typeface="Arial"/>
              <a:buNone/>
            </a:pPr>
            <a:endParaRPr sz="28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latin typeface="Calibri"/>
              <a:ea typeface="Calibri"/>
              <a:cs typeface="Calibri"/>
              <a:sym typeface="Calibri"/>
            </a:endParaRPr>
          </a:p>
        </p:txBody>
      </p:sp>
      <p:pic>
        <p:nvPicPr>
          <p:cNvPr id="4" name="Picture 3" descr="Moon Adventure Game poster featuring an arrow pointing to the Lunar South Pole at the bottom of the Moon">
            <a:extLst>
              <a:ext uri="{FF2B5EF4-FFF2-40B4-BE49-F238E27FC236}">
                <a16:creationId xmlns:a16="http://schemas.microsoft.com/office/drawing/2014/main" id="{B7C410D3-030E-3A6D-BC20-1A9848CC8614}"/>
              </a:ext>
            </a:extLst>
          </p:cNvPr>
          <p:cNvPicPr>
            <a:picLocks noChangeAspect="1"/>
          </p:cNvPicPr>
          <p:nvPr/>
        </p:nvPicPr>
        <p:blipFill>
          <a:blip r:embed="rId3"/>
          <a:stretch>
            <a:fillRect/>
          </a:stretch>
        </p:blipFill>
        <p:spPr>
          <a:xfrm>
            <a:off x="7475486" y="930442"/>
            <a:ext cx="4421389" cy="5627222"/>
          </a:xfrm>
          <a:prstGeom prst="rect">
            <a:avLst/>
          </a:prstGeom>
        </p:spPr>
      </p:pic>
    </p:spTree>
    <p:extLst>
      <p:ext uri="{BB962C8B-B14F-4D97-AF65-F5344CB8AC3E}">
        <p14:creationId xmlns:p14="http://schemas.microsoft.com/office/powerpoint/2010/main" val="189811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
          <p:cNvSpPr/>
          <p:nvPr/>
        </p:nvSpPr>
        <p:spPr>
          <a:xfrm>
            <a:off x="-24" y="-12"/>
            <a:ext cx="12192000" cy="1470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530" name="Google Shape;530;p6"/>
          <p:cNvSpPr/>
          <p:nvPr/>
        </p:nvSpPr>
        <p:spPr>
          <a:xfrm>
            <a:off x="252564" y="1979960"/>
            <a:ext cx="5559761" cy="1055633"/>
          </a:xfrm>
          <a:prstGeom prst="rect">
            <a:avLst/>
          </a:prstGeom>
          <a:noFill/>
          <a:ln>
            <a:noFill/>
          </a:ln>
        </p:spPr>
        <p:txBody>
          <a:bodyPr spcFirstLastPara="1" wrap="square" lIns="91425" tIns="45700" rIns="91425" bIns="45700" anchor="t" anchorCtr="0">
            <a:spAutoFit/>
          </a:bodyPr>
          <a:lstStyle/>
          <a:p>
            <a:pPr marL="0" marR="0" lvl="0" indent="0" rtl="0">
              <a:lnSpc>
                <a:spcPct val="80000"/>
              </a:lnSpc>
              <a:spcBef>
                <a:spcPts val="0"/>
              </a:spcBef>
              <a:spcAft>
                <a:spcPts val="0"/>
              </a:spcAft>
              <a:buClr>
                <a:srgbClr val="000000"/>
              </a:buClr>
              <a:buSzPts val="3400"/>
              <a:buFont typeface="Arial"/>
              <a:buNone/>
            </a:pPr>
            <a:r>
              <a:rPr lang="en-US"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Learn </a:t>
            </a:r>
            <a:r>
              <a:rPr lang="en-US" sz="2400" b="1" i="0" u="none" strike="noStrike" cap="none" dirty="0">
                <a:solidFill>
                  <a:srgbClr val="000000"/>
                </a:solidFill>
                <a:latin typeface="Calibri" panose="020F0502020204030204" pitchFamily="34" charset="0"/>
                <a:ea typeface="Calibri"/>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more</a:t>
            </a:r>
            <a:r>
              <a:rPr lang="en-US"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2400" i="0" u="none" strike="noStrike" cap="none" dirty="0">
                <a:solidFill>
                  <a:srgbClr val="000000"/>
                </a:solidFill>
                <a:latin typeface="Calibri" panose="020F0502020204030204" pitchFamily="34" charset="0"/>
                <a:ea typeface="Calibri"/>
                <a:cs typeface="Calibri" panose="020F0502020204030204" pitchFamily="34" charset="0"/>
                <a:sym typeface="Calibri"/>
              </a:rPr>
              <a:t>and access </a:t>
            </a:r>
            <a:r>
              <a:rPr lang="en-US" sz="2400" dirty="0">
                <a:latin typeface="Calibri" panose="020F0502020204030204" pitchFamily="34" charset="0"/>
                <a:ea typeface="Calibri"/>
                <a:cs typeface="Calibri" panose="020F0502020204030204" pitchFamily="34" charset="0"/>
                <a:sym typeface="Calibri"/>
              </a:rPr>
              <a:t>on</a:t>
            </a:r>
            <a:r>
              <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line </a:t>
            </a:r>
          </a:p>
          <a:p>
            <a:pPr marL="0" marR="0" lvl="0" indent="0" rtl="0">
              <a:lnSpc>
                <a:spcPct val="80000"/>
              </a:lnSpc>
              <a:spcBef>
                <a:spcPts val="0"/>
              </a:spcBef>
              <a:spcAft>
                <a:spcPts val="0"/>
              </a:spcAft>
              <a:buClr>
                <a:srgbClr val="000000"/>
              </a:buClr>
              <a:buSzPts val="3400"/>
              <a:buFont typeface="Arial"/>
              <a:buNone/>
            </a:pPr>
            <a:r>
              <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digital resources: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rtl="0">
              <a:lnSpc>
                <a:spcPct val="80000"/>
              </a:lnSpc>
              <a:spcBef>
                <a:spcPts val="600"/>
              </a:spcBef>
              <a:spcAft>
                <a:spcPts val="0"/>
              </a:spcAft>
              <a:buClr>
                <a:srgbClr val="000000"/>
              </a:buClr>
              <a:buSzPts val="3400"/>
              <a:buFont typeface="Arial"/>
              <a:buNone/>
            </a:pPr>
            <a:r>
              <a:rPr lang="en-US" sz="2400" b="0" i="0" u="none" strike="noStrike" cap="none" dirty="0">
                <a:solidFill>
                  <a:srgbClr val="0D686C"/>
                </a:solidFill>
                <a:latin typeface="Calibri" panose="020F0502020204030204" pitchFamily="34" charset="0"/>
                <a:ea typeface="Calibri"/>
                <a:cs typeface="Calibri" panose="020F0502020204030204" pitchFamily="34" charset="0"/>
                <a:sym typeface="Calibri"/>
              </a:rPr>
              <a:t>nisenet.org</a:t>
            </a:r>
            <a:endParaRPr sz="2400" b="1" i="0" u="none" strike="noStrike" cap="none" dirty="0">
              <a:solidFill>
                <a:srgbClr val="FF0000"/>
              </a:solidFill>
              <a:latin typeface="Calibri" panose="020F0502020204030204" pitchFamily="34" charset="0"/>
              <a:ea typeface="Calibri"/>
              <a:cs typeface="Calibri" panose="020F0502020204030204" pitchFamily="34" charset="0"/>
              <a:sym typeface="Calibri"/>
            </a:endParaRPr>
          </a:p>
        </p:txBody>
      </p:sp>
      <p:sp>
        <p:nvSpPr>
          <p:cNvPr id="531" name="Google Shape;531;p6"/>
          <p:cNvSpPr txBox="1"/>
          <p:nvPr/>
        </p:nvSpPr>
        <p:spPr>
          <a:xfrm>
            <a:off x="1524003" y="298981"/>
            <a:ext cx="91440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dirty="0">
                <a:solidFill>
                  <a:srgbClr val="FFFFFF"/>
                </a:solidFill>
                <a:latin typeface="Calibri" panose="020F0502020204030204" pitchFamily="34" charset="0"/>
                <a:ea typeface="Century Gothic"/>
                <a:cs typeface="Calibri" panose="020F0502020204030204" pitchFamily="34" charset="0"/>
                <a:sym typeface="Century Gothic"/>
              </a:rPr>
              <a:t>How to stay in touch</a:t>
            </a:r>
            <a:r>
              <a:rPr lang="en-US" sz="4400" b="1" i="0" u="none" strike="noStrike" cap="none" dirty="0">
                <a:solidFill>
                  <a:srgbClr val="FFFFFF"/>
                </a:solidFill>
                <a:latin typeface="Calibri" panose="020F0502020204030204" pitchFamily="34" charset="0"/>
                <a:ea typeface="Century Gothic"/>
                <a:cs typeface="Calibri" panose="020F0502020204030204" pitchFamily="34" charset="0"/>
                <a:sym typeface="Century Gothic"/>
              </a:rPr>
              <a:t> </a:t>
            </a:r>
            <a:endParaRPr sz="4400" b="0" i="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532" name="Google Shape;532;p6"/>
          <p:cNvSpPr/>
          <p:nvPr/>
        </p:nvSpPr>
        <p:spPr>
          <a:xfrm>
            <a:off x="1660615" y="6706893"/>
            <a:ext cx="8870700" cy="2718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400"/>
              <a:buFont typeface="Arial"/>
              <a:buNone/>
            </a:pPr>
            <a:endParaRPr sz="1400" b="1" i="0" u="none" strike="noStrike" cap="none" dirty="0">
              <a:solidFill>
                <a:srgbClr val="FF0000"/>
              </a:solidFill>
              <a:latin typeface="Calibri" panose="020F0502020204030204" pitchFamily="34" charset="0"/>
              <a:ea typeface="Calibri"/>
              <a:cs typeface="Calibri" panose="020F0502020204030204" pitchFamily="34" charset="0"/>
              <a:sym typeface="Calibri"/>
            </a:endParaRPr>
          </a:p>
        </p:txBody>
      </p:sp>
      <p:grpSp>
        <p:nvGrpSpPr>
          <p:cNvPr id="2" name="Group 1">
            <a:extLst>
              <a:ext uri="{FF2B5EF4-FFF2-40B4-BE49-F238E27FC236}">
                <a16:creationId xmlns:a16="http://schemas.microsoft.com/office/drawing/2014/main" id="{D1E154A7-5D13-4011-59FC-9D3D0583A530}"/>
              </a:ext>
            </a:extLst>
          </p:cNvPr>
          <p:cNvGrpSpPr/>
          <p:nvPr/>
        </p:nvGrpSpPr>
        <p:grpSpPr>
          <a:xfrm>
            <a:off x="284300" y="3622147"/>
            <a:ext cx="5337894" cy="1154836"/>
            <a:chOff x="817114" y="5284465"/>
            <a:chExt cx="3989664" cy="1154836"/>
          </a:xfrm>
        </p:grpSpPr>
        <p:pic>
          <p:nvPicPr>
            <p:cNvPr id="535" name="Google Shape;535;p6" descr="NISE Network Newsletter ico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7114" y="5284465"/>
              <a:ext cx="932269" cy="1154836"/>
            </a:xfrm>
            <a:prstGeom prst="rect">
              <a:avLst/>
            </a:prstGeom>
            <a:noFill/>
            <a:ln>
              <a:noFill/>
            </a:ln>
          </p:spPr>
        </p:pic>
        <p:sp>
          <p:nvSpPr>
            <p:cNvPr id="536" name="Google Shape;536;p6"/>
            <p:cNvSpPr/>
            <p:nvPr/>
          </p:nvSpPr>
          <p:spPr>
            <a:xfrm>
              <a:off x="2026724" y="5284465"/>
              <a:ext cx="2780054" cy="100638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2000"/>
                <a:buFont typeface="Arial"/>
                <a:buNone/>
              </a:pPr>
              <a:r>
                <a:rPr lang="en-US"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Subscribe </a:t>
              </a:r>
              <a:r>
                <a:rPr lang="en-US" sz="2400" i="0" u="none" strike="noStrike" cap="none" dirty="0">
                  <a:solidFill>
                    <a:srgbClr val="000000"/>
                  </a:solidFill>
                  <a:latin typeface="Calibri" panose="020F0502020204030204" pitchFamily="34" charset="0"/>
                  <a:ea typeface="Calibri"/>
                  <a:cs typeface="Calibri" panose="020F0502020204030204" pitchFamily="34" charset="0"/>
                  <a:sym typeface="Calibri"/>
                </a:rPr>
                <a:t>to the </a:t>
              </a:r>
            </a:p>
            <a:p>
              <a:pPr marL="0" marR="0" lvl="0" indent="0" algn="l" rtl="0">
                <a:lnSpc>
                  <a:spcPct val="80000"/>
                </a:lnSpc>
                <a:spcBef>
                  <a:spcPts val="0"/>
                </a:spcBef>
                <a:spcAft>
                  <a:spcPts val="0"/>
                </a:spcAft>
                <a:buClr>
                  <a:srgbClr val="000000"/>
                </a:buClr>
                <a:buSzPts val="2000"/>
                <a:buFont typeface="Arial"/>
                <a:buNone/>
              </a:pPr>
              <a:r>
                <a:rPr lang="en-US" sz="2400" i="0" u="none" strike="noStrike" cap="none" dirty="0">
                  <a:solidFill>
                    <a:srgbClr val="000000"/>
                  </a:solidFill>
                  <a:latin typeface="Calibri" panose="020F0502020204030204" pitchFamily="34" charset="0"/>
                  <a:ea typeface="Calibri"/>
                  <a:cs typeface="Calibri" panose="020F0502020204030204" pitchFamily="34" charset="0"/>
                  <a:sym typeface="Calibri"/>
                </a:rPr>
                <a:t>monthly newsletter:</a:t>
              </a:r>
              <a:endParaRPr sz="240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600"/>
                </a:spcBef>
                <a:spcAft>
                  <a:spcPts val="0"/>
                </a:spcAft>
                <a:buClr>
                  <a:srgbClr val="000000"/>
                </a:buClr>
                <a:buSzPts val="2000"/>
                <a:buFont typeface="Arial"/>
                <a:buNone/>
              </a:pPr>
              <a:r>
                <a:rPr lang="en-US" sz="2000" b="0" i="0" u="none" strike="noStrike" cap="none" dirty="0">
                  <a:solidFill>
                    <a:srgbClr val="0D686C"/>
                  </a:solidFill>
                  <a:latin typeface="Calibri" panose="020F0502020204030204" pitchFamily="34" charset="0"/>
                  <a:ea typeface="Calibri"/>
                  <a:cs typeface="Calibri" panose="020F0502020204030204" pitchFamily="34" charset="0"/>
                  <a:sym typeface="Calibri"/>
                </a:rPr>
                <a:t>nisenet.org/newsletter</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97C4591F-D269-1A0A-7267-813880998302}"/>
              </a:ext>
            </a:extLst>
          </p:cNvPr>
          <p:cNvGrpSpPr/>
          <p:nvPr/>
        </p:nvGrpSpPr>
        <p:grpSpPr>
          <a:xfrm>
            <a:off x="223346" y="5311440"/>
            <a:ext cx="4905900" cy="1395453"/>
            <a:chOff x="7059834" y="5462547"/>
            <a:chExt cx="4905900" cy="1395453"/>
          </a:xfrm>
        </p:grpSpPr>
        <p:sp>
          <p:nvSpPr>
            <p:cNvPr id="533" name="Google Shape;533;p6"/>
            <p:cNvSpPr/>
            <p:nvPr/>
          </p:nvSpPr>
          <p:spPr>
            <a:xfrm>
              <a:off x="7059834" y="5462547"/>
              <a:ext cx="4905900" cy="710923"/>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panose="020F0502020204030204" pitchFamily="34" charset="0"/>
                  <a:ea typeface="Calibri"/>
                  <a:cs typeface="Calibri" panose="020F0502020204030204" pitchFamily="34" charset="0"/>
                  <a:sym typeface="Calibri"/>
                </a:rPr>
                <a:t>Follow NISE Net on social media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80000"/>
                </a:lnSpc>
                <a:spcBef>
                  <a:spcPts val="600"/>
                </a:spcBef>
                <a:spcAft>
                  <a:spcPts val="0"/>
                </a:spcAft>
                <a:buClr>
                  <a:srgbClr val="000000"/>
                </a:buClr>
                <a:buSzPts val="2400"/>
                <a:buFont typeface="Arial"/>
                <a:buNone/>
              </a:pPr>
              <a:r>
                <a:rPr lang="en-US" sz="2000" b="0" i="0" u="none" strike="noStrike" cap="none" dirty="0">
                  <a:solidFill>
                    <a:srgbClr val="0D686C"/>
                  </a:solidFill>
                  <a:latin typeface="Calibri" panose="020F0502020204030204" pitchFamily="34" charset="0"/>
                  <a:ea typeface="Calibri"/>
                  <a:cs typeface="Calibri" panose="020F0502020204030204" pitchFamily="34" charset="0"/>
                  <a:sym typeface="Calibri"/>
                </a:rPr>
                <a:t>nisenet.org/social</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537" name="Google Shape;537;p6"/>
            <p:cNvPicPr preferRelativeResize="0"/>
            <p:nvPr/>
          </p:nvPicPr>
          <p:blipFill rotWithShape="1">
            <a:blip r:embed="rId4">
              <a:alphaModFix/>
            </a:blip>
            <a:srcRect/>
            <a:stretch/>
          </p:blipFill>
          <p:spPr>
            <a:xfrm>
              <a:off x="7218766" y="6196921"/>
              <a:ext cx="533399" cy="533399"/>
            </a:xfrm>
            <a:prstGeom prst="rect">
              <a:avLst/>
            </a:prstGeom>
            <a:noFill/>
            <a:ln>
              <a:noFill/>
            </a:ln>
          </p:spPr>
        </p:pic>
        <p:pic>
          <p:nvPicPr>
            <p:cNvPr id="538" name="Google Shape;538;p6"/>
            <p:cNvPicPr preferRelativeResize="0"/>
            <p:nvPr/>
          </p:nvPicPr>
          <p:blipFill rotWithShape="1">
            <a:blip r:embed="rId5">
              <a:alphaModFix/>
            </a:blip>
            <a:srcRect/>
            <a:stretch/>
          </p:blipFill>
          <p:spPr>
            <a:xfrm>
              <a:off x="8205324" y="6185208"/>
              <a:ext cx="533399" cy="533399"/>
            </a:xfrm>
            <a:prstGeom prst="rect">
              <a:avLst/>
            </a:prstGeom>
            <a:noFill/>
            <a:ln>
              <a:noFill/>
            </a:ln>
          </p:spPr>
        </p:pic>
        <p:pic>
          <p:nvPicPr>
            <p:cNvPr id="539" name="Google Shape;539;p6"/>
            <p:cNvPicPr preferRelativeResize="0"/>
            <p:nvPr/>
          </p:nvPicPr>
          <p:blipFill rotWithShape="1">
            <a:blip r:embed="rId6">
              <a:alphaModFix/>
            </a:blip>
            <a:srcRect/>
            <a:stretch/>
          </p:blipFill>
          <p:spPr>
            <a:xfrm>
              <a:off x="9246084" y="6196921"/>
              <a:ext cx="533399" cy="533399"/>
            </a:xfrm>
            <a:prstGeom prst="rect">
              <a:avLst/>
            </a:prstGeom>
            <a:noFill/>
            <a:ln>
              <a:noFill/>
            </a:ln>
          </p:spPr>
        </p:pic>
        <p:pic>
          <p:nvPicPr>
            <p:cNvPr id="540" name="Google Shape;540;p6"/>
            <p:cNvPicPr preferRelativeResize="0">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10231799" y="6234221"/>
              <a:ext cx="618185" cy="502920"/>
            </a:xfrm>
            <a:prstGeom prst="rect">
              <a:avLst/>
            </a:prstGeom>
            <a:noFill/>
            <a:ln>
              <a:noFill/>
            </a:ln>
          </p:spPr>
        </p:pic>
        <p:pic>
          <p:nvPicPr>
            <p:cNvPr id="541" name="Google Shape;541;p6"/>
            <p:cNvPicPr preferRelativeResize="0"/>
            <p:nvPr/>
          </p:nvPicPr>
          <p:blipFill rotWithShape="1">
            <a:blip r:embed="rId8">
              <a:alphaModFix/>
            </a:blip>
            <a:srcRect/>
            <a:stretch/>
          </p:blipFill>
          <p:spPr>
            <a:xfrm>
              <a:off x="11157969" y="6069265"/>
              <a:ext cx="788735" cy="788735"/>
            </a:xfrm>
            <a:prstGeom prst="rect">
              <a:avLst/>
            </a:prstGeom>
            <a:noFill/>
            <a:ln>
              <a:noFill/>
            </a:ln>
          </p:spPr>
        </p:pic>
      </p:grpSp>
      <p:pic>
        <p:nvPicPr>
          <p:cNvPr id="7" name="Picture 6" descr="A map of the United States with dots illustrating locations of NISE Network partner organizations">
            <a:extLst>
              <a:ext uri="{FF2B5EF4-FFF2-40B4-BE49-F238E27FC236}">
                <a16:creationId xmlns:a16="http://schemas.microsoft.com/office/drawing/2014/main" id="{D459ECE3-BA40-763E-CDE3-1D9580781CD0}"/>
              </a:ext>
            </a:extLst>
          </p:cNvPr>
          <p:cNvPicPr>
            <a:picLocks noChangeAspect="1"/>
          </p:cNvPicPr>
          <p:nvPr/>
        </p:nvPicPr>
        <p:blipFill>
          <a:blip r:embed="rId9"/>
          <a:stretch>
            <a:fillRect/>
          </a:stretch>
        </p:blipFill>
        <p:spPr>
          <a:xfrm>
            <a:off x="5914959" y="1475531"/>
            <a:ext cx="6780401" cy="5083488"/>
          </a:xfrm>
          <a:prstGeom prst="rect">
            <a:avLst/>
          </a:prstGeom>
        </p:spPr>
      </p:pic>
      <p:cxnSp>
        <p:nvCxnSpPr>
          <p:cNvPr id="9" name="Straight Connector 8">
            <a:extLst>
              <a:ext uri="{FF2B5EF4-FFF2-40B4-BE49-F238E27FC236}">
                <a16:creationId xmlns:a16="http://schemas.microsoft.com/office/drawing/2014/main" id="{2F50B594-2327-D6AF-8619-00F250A29910}"/>
              </a:ext>
            </a:extLst>
          </p:cNvPr>
          <p:cNvCxnSpPr>
            <a:cxnSpLocks/>
          </p:cNvCxnSpPr>
          <p:nvPr/>
        </p:nvCxnSpPr>
        <p:spPr>
          <a:xfrm>
            <a:off x="5766605" y="1668780"/>
            <a:ext cx="0" cy="503811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3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130a5b8d989_0_127" descr="Rob and Melani Walton Foundation logo"/>
          <p:cNvSpPr txBox="1">
            <a:spLocks noGrp="1"/>
          </p:cNvSpPr>
          <p:nvPr>
            <p:ph type="subTitle" idx="4294967295"/>
          </p:nvPr>
        </p:nvSpPr>
        <p:spPr>
          <a:xfrm>
            <a:off x="1500867" y="1953300"/>
            <a:ext cx="10691100" cy="4901700"/>
          </a:xfrm>
          <a:prstGeom prst="rect">
            <a:avLst/>
          </a:prstGeom>
          <a:noFill/>
          <a:ln>
            <a:noFill/>
          </a:ln>
        </p:spPr>
        <p:txBody>
          <a:bodyPr spcFirstLastPara="1" wrap="square" lIns="121900" tIns="121900" rIns="121900" bIns="121900" anchor="t" anchorCtr="0">
            <a:normAutofit/>
          </a:bodyPr>
          <a:lstStyle/>
          <a:p>
            <a:pPr marL="0" marR="0" lvl="0" indent="0" algn="l" rtl="0">
              <a:lnSpc>
                <a:spcPct val="115000"/>
              </a:lnSpc>
              <a:spcBef>
                <a:spcPts val="0"/>
              </a:spcBef>
              <a:spcAft>
                <a:spcPts val="0"/>
              </a:spcAft>
              <a:buClr>
                <a:schemeClr val="dk1"/>
              </a:buClr>
              <a:buSzPts val="800"/>
              <a:buFont typeface="Calibri"/>
              <a:buNone/>
            </a:pPr>
            <a:r>
              <a:rPr lang="en-US" sz="1300" b="0" i="0" u="none" strike="noStrike" cap="none" dirty="0">
                <a:solidFill>
                  <a:schemeClr val="dk1"/>
                </a:solidFill>
                <a:latin typeface="Calibri"/>
                <a:ea typeface="Calibri"/>
                <a:cs typeface="Calibri"/>
                <a:sym typeface="Calibri"/>
              </a:rPr>
              <a:t>Support from the National Science Foundation: </a:t>
            </a:r>
            <a:r>
              <a:rPr lang="en-US" sz="1300" b="0" i="1" u="none" strike="noStrike" cap="none" dirty="0">
                <a:solidFill>
                  <a:schemeClr val="dk1"/>
                </a:solidFill>
                <a:latin typeface="Calibri"/>
                <a:ea typeface="Calibri"/>
                <a:cs typeface="Calibri"/>
                <a:sym typeface="Calibri"/>
              </a:rPr>
              <a:t>Nanoscale Informal Science Education Network </a:t>
            </a:r>
            <a:r>
              <a:rPr lang="en-US" sz="1300" b="0" i="0" u="none" strike="noStrike" cap="none" dirty="0">
                <a:solidFill>
                  <a:schemeClr val="dk1"/>
                </a:solidFill>
                <a:latin typeface="Calibri"/>
                <a:ea typeface="Calibri"/>
                <a:cs typeface="Calibri"/>
                <a:sym typeface="Calibri"/>
              </a:rPr>
              <a:t>(#0532536, #0940143), </a:t>
            </a:r>
            <a:r>
              <a:rPr lang="en-US" sz="1300" b="0" i="1" u="none" strike="noStrike" cap="none" dirty="0">
                <a:solidFill>
                  <a:schemeClr val="dk1"/>
                </a:solidFill>
                <a:latin typeface="Calibri"/>
                <a:ea typeface="Calibri"/>
                <a:cs typeface="Calibri"/>
                <a:sym typeface="Calibri"/>
              </a:rPr>
              <a:t>Multi-Site Public Engagement in Science</a:t>
            </a:r>
            <a:r>
              <a:rPr lang="en-US" sz="1300" b="0" i="0" u="none" strike="noStrike" cap="none" dirty="0">
                <a:solidFill>
                  <a:schemeClr val="dk1"/>
                </a:solidFill>
                <a:latin typeface="Calibri"/>
                <a:ea typeface="Calibri"/>
                <a:cs typeface="Calibri"/>
                <a:sym typeface="Calibri"/>
              </a:rPr>
              <a:t> (#1421179),</a:t>
            </a:r>
            <a:r>
              <a:rPr lang="en-US" sz="1300" b="0" i="1" u="none" strike="noStrike" cap="none" dirty="0">
                <a:solidFill>
                  <a:schemeClr val="dk1"/>
                </a:solidFill>
                <a:latin typeface="Calibri"/>
                <a:ea typeface="Calibri"/>
                <a:cs typeface="Calibri"/>
                <a:sym typeface="Calibri"/>
              </a:rPr>
              <a:t> Increasing Learning and Efficacy about Emerging Technologies</a:t>
            </a:r>
            <a:r>
              <a:rPr lang="en-US" sz="1300" b="0" i="0" u="none" strike="noStrike" cap="none" dirty="0">
                <a:solidFill>
                  <a:schemeClr val="dk1"/>
                </a:solidFill>
                <a:latin typeface="Calibri"/>
                <a:ea typeface="Calibri"/>
                <a:cs typeface="Calibri"/>
                <a:sym typeface="Calibri"/>
              </a:rPr>
              <a:t> (#1516684), </a:t>
            </a:r>
            <a:r>
              <a:rPr lang="en-US" sz="1300" b="0" i="1" u="none" strike="noStrike" cap="none" dirty="0">
                <a:solidFill>
                  <a:schemeClr val="dk1"/>
                </a:solidFill>
                <a:latin typeface="Calibri"/>
                <a:ea typeface="Calibri"/>
                <a:cs typeface="Calibri"/>
                <a:sym typeface="Calibri"/>
              </a:rPr>
              <a:t>ChemAttitudes </a:t>
            </a:r>
            <a:r>
              <a:rPr lang="en-US" sz="1300" b="0" i="0" u="none" strike="noStrike" cap="none" dirty="0">
                <a:solidFill>
                  <a:schemeClr val="dk1"/>
                </a:solidFill>
                <a:latin typeface="Calibri"/>
                <a:ea typeface="Calibri"/>
                <a:cs typeface="Calibri"/>
                <a:sym typeface="Calibri"/>
              </a:rPr>
              <a:t>(#1612482), </a:t>
            </a:r>
            <a:r>
              <a:rPr lang="en-US" sz="1300" b="0" i="1" u="none" strike="noStrike" cap="none" dirty="0">
                <a:solidFill>
                  <a:schemeClr val="dk1"/>
                </a:solidFill>
                <a:latin typeface="Calibri"/>
                <a:ea typeface="Calibri"/>
                <a:cs typeface="Calibri"/>
                <a:sym typeface="Calibri"/>
              </a:rPr>
              <a:t>Wireless Radio Communications</a:t>
            </a:r>
            <a:r>
              <a:rPr lang="en-US" sz="1300" b="0" i="0" u="none" strike="noStrike" cap="none" dirty="0">
                <a:solidFill>
                  <a:schemeClr val="dk1"/>
                </a:solidFill>
                <a:latin typeface="Calibri"/>
                <a:ea typeface="Calibri"/>
                <a:cs typeface="Calibri"/>
                <a:sym typeface="Calibri"/>
              </a:rPr>
              <a:t> (#2005784), </a:t>
            </a:r>
            <a:r>
              <a:rPr lang="en-US" sz="1300" i="1" dirty="0"/>
              <a:t>Co-Created Public Engagement with Science </a:t>
            </a:r>
            <a:r>
              <a:rPr lang="en-US" sz="1300" b="0" i="0" u="none" strike="noStrike" cap="none" dirty="0">
                <a:solidFill>
                  <a:schemeClr val="dk1"/>
                </a:solidFill>
                <a:latin typeface="Calibri"/>
                <a:ea typeface="Calibri"/>
                <a:cs typeface="Calibri"/>
                <a:sym typeface="Calibri"/>
              </a:rPr>
              <a:t>(#</a:t>
            </a:r>
            <a:r>
              <a:rPr lang="en-US" sz="1300" dirty="0"/>
              <a:t>1811118</a:t>
            </a:r>
            <a:r>
              <a:rPr lang="en-US" sz="1300" b="0" i="0" u="none" strike="noStrike" cap="none" dirty="0">
                <a:solidFill>
                  <a:schemeClr val="dk1"/>
                </a:solidFill>
                <a:latin typeface="Calibri"/>
                <a:ea typeface="Calibri"/>
                <a:cs typeface="Calibri"/>
                <a:sym typeface="Calibri"/>
              </a:rPr>
              <a:t>). Any opinions, findings, and conclusions or recommendations expressed in this presentation are those of the authors and do not necessarily reflect the views of the Foundation. </a:t>
            </a: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r>
              <a:rPr lang="en-US" sz="1300" b="0" i="0" u="none" strike="noStrike" cap="none" dirty="0">
                <a:solidFill>
                  <a:schemeClr val="dk1"/>
                </a:solidFill>
                <a:latin typeface="Calibri"/>
                <a:ea typeface="Calibri"/>
                <a:cs typeface="Calibri"/>
                <a:sym typeface="Calibri"/>
              </a:rPr>
              <a:t>Support from NASA: </a:t>
            </a:r>
            <a:r>
              <a:rPr lang="en-US" sz="1300" b="0" i="1" u="none" strike="noStrike" cap="none" dirty="0">
                <a:solidFill>
                  <a:schemeClr val="dk1"/>
                </a:solidFill>
                <a:latin typeface="Calibri"/>
                <a:ea typeface="Calibri"/>
                <a:cs typeface="Calibri"/>
                <a:sym typeface="Calibri"/>
              </a:rPr>
              <a:t>Space and Earth Informal STEM Education </a:t>
            </a:r>
            <a:r>
              <a:rPr lang="en-US" sz="1300" b="0" i="0" u="none" strike="noStrike" cap="none" dirty="0">
                <a:solidFill>
                  <a:schemeClr val="dk1"/>
                </a:solidFill>
                <a:latin typeface="Calibri"/>
                <a:ea typeface="Calibri"/>
                <a:cs typeface="Calibri"/>
                <a:sym typeface="Calibri"/>
              </a:rPr>
              <a:t>(#NNX16AC67A, #80NSSC18M0061), </a:t>
            </a:r>
            <a:r>
              <a:rPr lang="en-US" sz="1300" b="0" i="1" u="none" strike="noStrike" cap="none" dirty="0">
                <a:solidFill>
                  <a:schemeClr val="dk1"/>
                </a:solidFill>
                <a:latin typeface="Calibri"/>
                <a:ea typeface="Calibri"/>
                <a:cs typeface="Calibri"/>
                <a:sym typeface="Calibri"/>
              </a:rPr>
              <a:t>Moon and Beyond </a:t>
            </a:r>
            <a:r>
              <a:rPr lang="en-US" sz="1300" b="0" i="0" u="none" strike="noStrike" cap="none" dirty="0">
                <a:solidFill>
                  <a:schemeClr val="dk1"/>
                </a:solidFill>
                <a:latin typeface="Calibri"/>
                <a:ea typeface="Calibri"/>
                <a:cs typeface="Calibri"/>
                <a:sym typeface="Calibri"/>
              </a:rPr>
              <a:t>(#80NSSC18K1219), </a:t>
            </a:r>
            <a:r>
              <a:rPr lang="en-US" sz="1300" b="0" i="1" u="none" strike="noStrike" cap="none" dirty="0">
                <a:solidFill>
                  <a:schemeClr val="dk1"/>
                </a:solidFill>
                <a:latin typeface="Calibri"/>
                <a:ea typeface="Calibri"/>
                <a:cs typeface="Calibri"/>
                <a:sym typeface="Calibri"/>
              </a:rPr>
              <a:t>Build a Mars Habitat </a:t>
            </a:r>
            <a:r>
              <a:rPr lang="en-US" sz="1300" b="0" i="0" u="none" strike="noStrike" cap="none" dirty="0">
                <a:solidFill>
                  <a:schemeClr val="dk1"/>
                </a:solidFill>
                <a:latin typeface="Calibri"/>
                <a:ea typeface="Calibri"/>
                <a:cs typeface="Calibri"/>
                <a:sym typeface="Calibri"/>
              </a:rPr>
              <a:t>(#80NSSC20M0030), </a:t>
            </a:r>
            <a:r>
              <a:rPr lang="en-US" sz="1300" b="0" i="1" u="none" strike="noStrike" cap="none" dirty="0">
                <a:solidFill>
                  <a:schemeClr val="dk1"/>
                </a:solidFill>
                <a:latin typeface="Calibri"/>
                <a:ea typeface="Calibri"/>
                <a:cs typeface="Calibri"/>
                <a:sym typeface="Calibri"/>
              </a:rPr>
              <a:t>SciAct STEM Ecosystems</a:t>
            </a:r>
            <a:r>
              <a:rPr lang="en-US" sz="1300" b="0" i="0" u="none" strike="noStrike" cap="none" dirty="0">
                <a:solidFill>
                  <a:schemeClr val="dk1"/>
                </a:solidFill>
                <a:latin typeface="Calibri"/>
                <a:ea typeface="Calibri"/>
                <a:cs typeface="Calibri"/>
                <a:sym typeface="Calibri"/>
              </a:rPr>
              <a:t> (#), </a:t>
            </a:r>
            <a:r>
              <a:rPr lang="en-US" sz="1300" b="0" i="1" u="none" strike="noStrike" cap="none" dirty="0">
                <a:solidFill>
                  <a:schemeClr val="dk1"/>
                </a:solidFill>
                <a:latin typeface="Calibri"/>
                <a:ea typeface="Calibri"/>
                <a:cs typeface="Calibri"/>
                <a:sym typeface="Calibri"/>
              </a:rPr>
              <a:t>Destination Moon</a:t>
            </a:r>
            <a:r>
              <a:rPr lang="en-US" sz="1300" b="0" i="0" u="none" strike="noStrike" cap="none" dirty="0">
                <a:solidFill>
                  <a:schemeClr val="dk1"/>
                </a:solidFill>
                <a:latin typeface="Calibri"/>
                <a:ea typeface="Calibri"/>
                <a:cs typeface="Calibri"/>
                <a:sym typeface="Calibri"/>
              </a:rPr>
              <a:t> (#80NSSC21M0082), and </a:t>
            </a:r>
            <a:r>
              <a:rPr lang="en-US" sz="1300" b="0" i="1" u="none" strike="noStrike" cap="none" dirty="0">
                <a:solidFill>
                  <a:schemeClr val="dk1"/>
                </a:solidFill>
                <a:latin typeface="Calibri"/>
                <a:ea typeface="Calibri"/>
                <a:cs typeface="Calibri"/>
                <a:sym typeface="Calibri"/>
              </a:rPr>
              <a:t>Engaging Hispanic Communities</a:t>
            </a:r>
            <a:r>
              <a:rPr lang="en-US" sz="1300" b="0" i="0" u="none" strike="noStrike" cap="none" dirty="0">
                <a:solidFill>
                  <a:schemeClr val="dk1"/>
                </a:solidFill>
                <a:latin typeface="Calibri"/>
                <a:ea typeface="Calibri"/>
                <a:cs typeface="Calibri"/>
                <a:sym typeface="Calibri"/>
              </a:rPr>
              <a:t>. Any opinions, findings, and conclusions or recommendations expressed in this material are those of the author(s) and do not necessarily reflect the view of the National Aeronautics and Space Administration (NASA).</a:t>
            </a: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Arial"/>
              <a:buNone/>
            </a:pP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Arial"/>
              <a:buNone/>
            </a:pPr>
            <a:r>
              <a:rPr lang="en-US" sz="1300" b="0" i="0" u="none" strike="noStrike" cap="none" dirty="0">
                <a:solidFill>
                  <a:schemeClr val="dk1"/>
                </a:solidFill>
                <a:latin typeface="Calibri"/>
                <a:ea typeface="Calibri"/>
                <a:cs typeface="Calibri"/>
                <a:sym typeface="Calibri"/>
              </a:rPr>
              <a:t>Support from NOAA: </a:t>
            </a:r>
            <a:r>
              <a:rPr lang="en-US" sz="1300" b="0" i="1" u="none" strike="noStrike" cap="none" dirty="0">
                <a:solidFill>
                  <a:schemeClr val="dk1"/>
                </a:solidFill>
                <a:latin typeface="Calibri"/>
                <a:ea typeface="Calibri"/>
                <a:cs typeface="Calibri"/>
                <a:sym typeface="Calibri"/>
              </a:rPr>
              <a:t>Citizen Science, Civics, and Resilient Communities</a:t>
            </a:r>
            <a:r>
              <a:rPr lang="en-US" sz="1300" b="0" i="0" u="none" strike="noStrike" cap="none" dirty="0">
                <a:solidFill>
                  <a:schemeClr val="dk1"/>
                </a:solidFill>
                <a:latin typeface="Calibri"/>
                <a:ea typeface="Calibri"/>
                <a:cs typeface="Calibri"/>
                <a:sym typeface="Calibri"/>
              </a:rPr>
              <a:t> (#NA18SEC0080008)</a:t>
            </a: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r>
              <a:rPr lang="en-US" sz="1300" b="0" i="0" u="none" strike="noStrike" cap="none" dirty="0">
                <a:solidFill>
                  <a:schemeClr val="dk1"/>
                </a:solidFill>
                <a:latin typeface="Calibri"/>
                <a:ea typeface="Calibri"/>
                <a:cs typeface="Calibri"/>
                <a:sym typeface="Calibri"/>
              </a:rPr>
              <a:t>Support from IMLS: </a:t>
            </a:r>
            <a:r>
              <a:rPr lang="en-US" sz="1300" b="0" i="1" u="none" strike="noStrike" cap="none" dirty="0">
                <a:solidFill>
                  <a:schemeClr val="dk1"/>
                </a:solidFill>
                <a:latin typeface="Calibri"/>
                <a:ea typeface="Calibri"/>
                <a:cs typeface="Calibri"/>
                <a:sym typeface="Calibri"/>
              </a:rPr>
              <a:t>Sustainable Museums</a:t>
            </a:r>
            <a:r>
              <a:rPr lang="en-US" sz="1300" b="0" i="0" u="none" strike="noStrike" cap="none" dirty="0">
                <a:solidFill>
                  <a:schemeClr val="dk1"/>
                </a:solidFill>
                <a:latin typeface="Calibri"/>
                <a:ea typeface="Calibri"/>
                <a:cs typeface="Calibri"/>
                <a:sym typeface="Calibri"/>
              </a:rPr>
              <a:t> (#MG-245910-OMS-20)</a:t>
            </a:r>
            <a:r>
              <a:rPr lang="en-US" sz="1300" dirty="0"/>
              <a:t> and </a:t>
            </a:r>
            <a:r>
              <a:rPr lang="en-US" sz="1300" i="1" dirty="0"/>
              <a:t>How to Smile</a:t>
            </a:r>
            <a:r>
              <a:rPr lang="en-US" sz="1300" dirty="0"/>
              <a:t> (</a:t>
            </a:r>
            <a:r>
              <a:rPr lang="en-US" sz="1100" dirty="0"/>
              <a:t>#CAGML-246996-OMLS-20).</a:t>
            </a:r>
            <a:endParaRPr sz="1300" i="0" u="none" strike="noStrike" cap="none" dirty="0">
              <a:solidFill>
                <a:schemeClr val="dk1"/>
              </a:solidFill>
            </a:endParaRPr>
          </a:p>
          <a:p>
            <a:pPr marL="0" marR="0" lvl="0" indent="0" algn="l" rtl="0">
              <a:lnSpc>
                <a:spcPct val="115000"/>
              </a:lnSpc>
              <a:spcBef>
                <a:spcPts val="0"/>
              </a:spcBef>
              <a:spcAft>
                <a:spcPts val="0"/>
              </a:spcAft>
              <a:buClr>
                <a:schemeClr val="dk1"/>
              </a:buClr>
              <a:buSzPts val="800"/>
              <a:buFont typeface="Calibri"/>
              <a:buNone/>
            </a:pP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r>
              <a:rPr lang="en-US" sz="1300" b="0" i="0" u="none" strike="noStrike" cap="none" dirty="0">
                <a:solidFill>
                  <a:schemeClr val="dk1"/>
                </a:solidFill>
                <a:latin typeface="Calibri"/>
                <a:ea typeface="Calibri"/>
                <a:cs typeface="Calibri"/>
                <a:sym typeface="Calibri"/>
              </a:rPr>
              <a:t>Support from Rob and Melani Walton Foundation: </a:t>
            </a:r>
            <a:r>
              <a:rPr lang="en-US" sz="1300" b="0" i="1" u="none" strike="noStrike" cap="none" dirty="0">
                <a:solidFill>
                  <a:schemeClr val="dk1"/>
                </a:solidFill>
                <a:latin typeface="Calibri"/>
                <a:ea typeface="Calibri"/>
                <a:cs typeface="Calibri"/>
                <a:sym typeface="Calibri"/>
              </a:rPr>
              <a:t>Sustainability in Science and Technology Museums.</a:t>
            </a:r>
            <a:endParaRPr sz="1300" b="0" i="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r>
              <a:rPr lang="en-US" sz="1300" b="0" i="0" u="none" strike="noStrike" cap="none" dirty="0">
                <a:solidFill>
                  <a:schemeClr val="dk1"/>
                </a:solidFill>
                <a:latin typeface="Calibri"/>
                <a:ea typeface="Calibri"/>
                <a:cs typeface="Calibri"/>
                <a:sym typeface="Calibri"/>
              </a:rPr>
              <a:t>Support from The Kavli Foundation: </a:t>
            </a:r>
            <a:r>
              <a:rPr lang="en-US" sz="1300" b="0" i="1" u="none" strike="noStrike" cap="none" dirty="0">
                <a:solidFill>
                  <a:schemeClr val="dk1"/>
                </a:solidFill>
                <a:latin typeface="Calibri"/>
                <a:ea typeface="Calibri"/>
                <a:cs typeface="Calibri"/>
                <a:sym typeface="Calibri"/>
              </a:rPr>
              <a:t>Changing Brains.</a:t>
            </a:r>
            <a:endParaRPr sz="1300" b="0" i="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endParaRPr sz="13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800"/>
              <a:buFont typeface="Calibri"/>
              <a:buNone/>
            </a:pPr>
            <a:r>
              <a:rPr lang="en-US" sz="1300" b="0" i="0" u="none" strike="noStrike" cap="none" dirty="0">
                <a:solidFill>
                  <a:schemeClr val="dk1"/>
                </a:solidFill>
                <a:latin typeface="Calibri"/>
                <a:ea typeface="Calibri"/>
                <a:cs typeface="Calibri"/>
                <a:sym typeface="Calibri"/>
              </a:rPr>
              <a:t>Support from Dana Foundation: </a:t>
            </a:r>
            <a:r>
              <a:rPr lang="en-US" sz="1300" b="0" i="1" u="none" strike="noStrike" cap="none" dirty="0">
                <a:solidFill>
                  <a:schemeClr val="dk1"/>
                </a:solidFill>
                <a:latin typeface="Calibri"/>
                <a:ea typeface="Calibri"/>
                <a:cs typeface="Calibri"/>
                <a:sym typeface="Calibri"/>
              </a:rPr>
              <a:t>Barbara Gill Civic Science Fellowship.</a:t>
            </a:r>
            <a:endParaRPr sz="1300" b="0" i="0" u="none" strike="noStrike" cap="none" dirty="0">
              <a:solidFill>
                <a:schemeClr val="dk1"/>
              </a:solidFill>
              <a:latin typeface="Calibri"/>
              <a:ea typeface="Calibri"/>
              <a:cs typeface="Calibri"/>
              <a:sym typeface="Calibri"/>
            </a:endParaRPr>
          </a:p>
        </p:txBody>
      </p:sp>
      <p:pic>
        <p:nvPicPr>
          <p:cNvPr id="557" name="Google Shape;557;g130a5b8d989_0_127" descr="Institute of Museum Library Services (IMLS) logo"/>
          <p:cNvPicPr preferRelativeResize="0"/>
          <p:nvPr/>
        </p:nvPicPr>
        <p:blipFill rotWithShape="1">
          <a:blip r:embed="rId3">
            <a:alphaModFix/>
          </a:blip>
          <a:srcRect/>
          <a:stretch/>
        </p:blipFill>
        <p:spPr>
          <a:xfrm>
            <a:off x="253365" y="4643293"/>
            <a:ext cx="1125101" cy="507207"/>
          </a:xfrm>
          <a:prstGeom prst="rect">
            <a:avLst/>
          </a:prstGeom>
          <a:noFill/>
          <a:ln>
            <a:noFill/>
          </a:ln>
        </p:spPr>
      </p:pic>
      <p:pic>
        <p:nvPicPr>
          <p:cNvPr id="558" name="Google Shape;558;g130a5b8d989_0_127"/>
          <p:cNvPicPr preferRelativeResize="0"/>
          <p:nvPr/>
        </p:nvPicPr>
        <p:blipFill rotWithShape="1">
          <a:blip r:embed="rId4">
            <a:alphaModFix/>
          </a:blip>
          <a:srcRect/>
          <a:stretch/>
        </p:blipFill>
        <p:spPr>
          <a:xfrm>
            <a:off x="214467" y="5232416"/>
            <a:ext cx="1125101" cy="337533"/>
          </a:xfrm>
          <a:prstGeom prst="rect">
            <a:avLst/>
          </a:prstGeom>
          <a:noFill/>
          <a:ln>
            <a:noFill/>
          </a:ln>
        </p:spPr>
      </p:pic>
      <p:pic>
        <p:nvPicPr>
          <p:cNvPr id="559" name="Google Shape;559;g130a5b8d989_0_127" descr="Dana Foundation logo"/>
          <p:cNvPicPr preferRelativeResize="0"/>
          <p:nvPr/>
        </p:nvPicPr>
        <p:blipFill rotWithShape="1">
          <a:blip r:embed="rId5">
            <a:alphaModFix/>
          </a:blip>
          <a:srcRect/>
          <a:stretch/>
        </p:blipFill>
        <p:spPr>
          <a:xfrm>
            <a:off x="37268" y="6057029"/>
            <a:ext cx="1479500" cy="472137"/>
          </a:xfrm>
          <a:prstGeom prst="rect">
            <a:avLst/>
          </a:prstGeom>
          <a:noFill/>
          <a:ln>
            <a:noFill/>
          </a:ln>
        </p:spPr>
      </p:pic>
      <p:pic>
        <p:nvPicPr>
          <p:cNvPr id="560" name="Google Shape;560;g130a5b8d989_0_127" descr="The Kavli Foundation logo"/>
          <p:cNvPicPr preferRelativeResize="0"/>
          <p:nvPr/>
        </p:nvPicPr>
        <p:blipFill rotWithShape="1">
          <a:blip r:embed="rId6">
            <a:alphaModFix/>
          </a:blip>
          <a:srcRect/>
          <a:stretch/>
        </p:blipFill>
        <p:spPr>
          <a:xfrm>
            <a:off x="154700" y="5651867"/>
            <a:ext cx="1244644" cy="507200"/>
          </a:xfrm>
          <a:prstGeom prst="rect">
            <a:avLst/>
          </a:prstGeom>
          <a:noFill/>
          <a:ln>
            <a:noFill/>
          </a:ln>
        </p:spPr>
      </p:pic>
      <p:pic>
        <p:nvPicPr>
          <p:cNvPr id="561" name="Google Shape;561;g130a5b8d989_0_127" descr="NOAA logo"/>
          <p:cNvPicPr preferRelativeResize="0"/>
          <p:nvPr/>
        </p:nvPicPr>
        <p:blipFill rotWithShape="1">
          <a:blip r:embed="rId7">
            <a:alphaModFix/>
          </a:blip>
          <a:srcRect/>
          <a:stretch/>
        </p:blipFill>
        <p:spPr>
          <a:xfrm>
            <a:off x="547133" y="4016463"/>
            <a:ext cx="537569" cy="541833"/>
          </a:xfrm>
          <a:prstGeom prst="rect">
            <a:avLst/>
          </a:prstGeom>
          <a:noFill/>
          <a:ln>
            <a:noFill/>
          </a:ln>
        </p:spPr>
      </p:pic>
      <p:pic>
        <p:nvPicPr>
          <p:cNvPr id="562" name="Google Shape;562;g130a5b8d989_0_127" descr="National Science Foundation (NSF) logo"/>
          <p:cNvPicPr preferRelativeResize="0"/>
          <p:nvPr/>
        </p:nvPicPr>
        <p:blipFill rotWithShape="1">
          <a:blip r:embed="rId8">
            <a:alphaModFix/>
          </a:blip>
          <a:srcRect/>
          <a:stretch/>
        </p:blipFill>
        <p:spPr>
          <a:xfrm>
            <a:off x="467117" y="2218467"/>
            <a:ext cx="697600" cy="697600"/>
          </a:xfrm>
          <a:prstGeom prst="rect">
            <a:avLst/>
          </a:prstGeom>
          <a:noFill/>
          <a:ln>
            <a:noFill/>
          </a:ln>
        </p:spPr>
      </p:pic>
      <p:pic>
        <p:nvPicPr>
          <p:cNvPr id="563" name="Google Shape;563;g130a5b8d989_0_127" descr="NASA partner seal"/>
          <p:cNvPicPr preferRelativeResize="0"/>
          <p:nvPr/>
        </p:nvPicPr>
        <p:blipFill rotWithShape="1">
          <a:blip r:embed="rId9">
            <a:alphaModFix/>
          </a:blip>
          <a:srcRect/>
          <a:stretch/>
        </p:blipFill>
        <p:spPr>
          <a:xfrm>
            <a:off x="368699" y="3190500"/>
            <a:ext cx="894456" cy="697599"/>
          </a:xfrm>
          <a:prstGeom prst="rect">
            <a:avLst/>
          </a:prstGeom>
          <a:noFill/>
          <a:ln>
            <a:noFill/>
          </a:ln>
        </p:spPr>
      </p:pic>
      <p:sp>
        <p:nvSpPr>
          <p:cNvPr id="564" name="Google Shape;564;g130a5b8d989_0_127"/>
          <p:cNvSpPr/>
          <p:nvPr/>
        </p:nvSpPr>
        <p:spPr>
          <a:xfrm>
            <a:off x="-24" y="-12"/>
            <a:ext cx="12192000" cy="1470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565" name="Google Shape;565;g130a5b8d989_0_127"/>
          <p:cNvSpPr txBox="1"/>
          <p:nvPr/>
        </p:nvSpPr>
        <p:spPr>
          <a:xfrm>
            <a:off x="1524003" y="298981"/>
            <a:ext cx="9144000"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dirty="0">
                <a:solidFill>
                  <a:srgbClr val="FFFFFF"/>
                </a:solidFill>
                <a:latin typeface="Calibri"/>
                <a:ea typeface="Calibri"/>
                <a:cs typeface="Calibri"/>
                <a:sym typeface="Calibri"/>
              </a:rPr>
              <a:t>Thank you</a:t>
            </a:r>
            <a:r>
              <a:rPr lang="en-US" sz="4400" b="1" i="0" u="none" strike="noStrike" cap="none" dirty="0">
                <a:solidFill>
                  <a:srgbClr val="FFFFFF"/>
                </a:solidFill>
                <a:latin typeface="Calibri"/>
                <a:ea typeface="Calibri"/>
                <a:cs typeface="Calibri"/>
                <a:sym typeface="Calibri"/>
              </a:rPr>
              <a:t> </a:t>
            </a:r>
            <a:endParaRPr sz="440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133d79d7211_0_172"/>
          <p:cNvSpPr/>
          <p:nvPr/>
        </p:nvSpPr>
        <p:spPr>
          <a:xfrm>
            <a:off x="0" y="0"/>
            <a:ext cx="12192000" cy="6858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514" name="Google Shape;514;g133d79d7211_0_172"/>
          <p:cNvSpPr txBox="1">
            <a:spLocks noGrp="1"/>
          </p:cNvSpPr>
          <p:nvPr>
            <p:ph type="title"/>
          </p:nvPr>
        </p:nvSpPr>
        <p:spPr>
          <a:xfrm>
            <a:off x="1932039" y="3093474"/>
            <a:ext cx="8583561" cy="1143000"/>
          </a:xfrm>
          <a:prstGeom prst="rect">
            <a:avLst/>
          </a:prstGeom>
          <a:noFill/>
          <a:ln>
            <a:noFill/>
          </a:ln>
        </p:spPr>
        <p:txBody>
          <a:bodyPr spcFirstLastPara="1" wrap="square" lIns="91425" tIns="45700" rIns="91425" bIns="45700" anchor="ctr" anchorCtr="0">
            <a:noAutofit/>
          </a:bodyPr>
          <a:lstStyle/>
          <a:p>
            <a:pPr marL="381000" marR="381000" lvl="0" indent="0" algn="ctr" rtl="0">
              <a:lnSpc>
                <a:spcPct val="115000"/>
              </a:lnSpc>
              <a:spcBef>
                <a:spcPts val="1500"/>
              </a:spcBef>
              <a:spcAft>
                <a:spcPts val="0"/>
              </a:spcAft>
              <a:buClr>
                <a:schemeClr val="dk1"/>
              </a:buClr>
              <a:buSzPts val="1100"/>
              <a:buFont typeface="Arial"/>
              <a:buNone/>
            </a:pPr>
            <a:r>
              <a:rPr lang="en-US" sz="6000" b="1" dirty="0">
                <a:solidFill>
                  <a:schemeClr val="lt1"/>
                </a:solidFill>
                <a:latin typeface="Calibri" panose="020F0502020204030204" pitchFamily="34" charset="0"/>
                <a:cs typeface="Calibri" panose="020F0502020204030204" pitchFamily="34" charset="0"/>
              </a:rPr>
              <a:t>Discussion and activity</a:t>
            </a:r>
            <a:endParaRPr sz="6000" b="1" dirty="0">
              <a:solidFill>
                <a:schemeClr val="lt1"/>
              </a:solidFill>
              <a:latin typeface="Calibri" panose="020F0502020204030204" pitchFamily="34" charset="0"/>
              <a:cs typeface="Calibri" panose="020F0502020204030204" pitchFamily="34" charset="0"/>
            </a:endParaRPr>
          </a:p>
          <a:p>
            <a:pPr marL="0" lvl="0" indent="0" algn="ctr" rtl="0">
              <a:lnSpc>
                <a:spcPct val="100000"/>
              </a:lnSpc>
              <a:spcBef>
                <a:spcPts val="1500"/>
              </a:spcBef>
              <a:spcAft>
                <a:spcPts val="0"/>
              </a:spcAft>
              <a:buClr>
                <a:schemeClr val="lt1"/>
              </a:buClr>
              <a:buSzPts val="3960"/>
              <a:buFont typeface="Calibri"/>
              <a:buNone/>
            </a:pPr>
            <a:endParaRPr sz="3959" b="1"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30a5b8d989_0_12"/>
          <p:cNvSpPr/>
          <p:nvPr/>
        </p:nvSpPr>
        <p:spPr>
          <a:xfrm>
            <a:off x="1" y="0"/>
            <a:ext cx="12192000" cy="1470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288" name="Google Shape;288;g130a5b8d989_0_12"/>
          <p:cNvSpPr txBox="1">
            <a:spLocks noGrp="1"/>
          </p:cNvSpPr>
          <p:nvPr>
            <p:ph type="title"/>
          </p:nvPr>
        </p:nvSpPr>
        <p:spPr>
          <a:xfrm>
            <a:off x="609600" y="108625"/>
            <a:ext cx="10972800" cy="1143000"/>
          </a:xfrm>
          <a:prstGeom prst="rect">
            <a:avLst/>
          </a:prstGeom>
          <a:noFill/>
          <a:ln>
            <a:noFill/>
          </a:ln>
        </p:spPr>
        <p:txBody>
          <a:bodyPr spcFirstLastPara="1" wrap="square" lIns="91425" tIns="45700" rIns="91425" bIns="45700" anchor="ctr" anchorCtr="0">
            <a:normAutofit/>
          </a:bodyPr>
          <a:lstStyle/>
          <a:p>
            <a:pPr lvl="0" algn="ctr" rtl="0">
              <a:lnSpc>
                <a:spcPct val="100000"/>
              </a:lnSpc>
              <a:spcBef>
                <a:spcPts val="0"/>
              </a:spcBef>
              <a:spcAft>
                <a:spcPts val="0"/>
              </a:spcAft>
              <a:buClr>
                <a:schemeClr val="lt1"/>
              </a:buClr>
              <a:buSzPts val="4400"/>
            </a:pPr>
            <a:r>
              <a:rPr lang="en-US" b="1" dirty="0">
                <a:solidFill>
                  <a:schemeClr val="lt1"/>
                </a:solidFill>
                <a:latin typeface="Calibri" panose="020F0502020204030204" pitchFamily="34" charset="0"/>
                <a:cs typeface="Calibri" panose="020F0502020204030204" pitchFamily="34" charset="0"/>
              </a:rPr>
              <a:t>Discuss with others at your table</a:t>
            </a:r>
            <a:endParaRPr dirty="0">
              <a:latin typeface="Calibri" panose="020F0502020204030204" pitchFamily="34" charset="0"/>
              <a:cs typeface="Calibri" panose="020F0502020204030204" pitchFamily="34" charset="0"/>
            </a:endParaRPr>
          </a:p>
        </p:txBody>
      </p:sp>
      <p:sp>
        <p:nvSpPr>
          <p:cNvPr id="2" name="Google Shape;289;g130a5b8d989_0_12">
            <a:extLst>
              <a:ext uri="{FF2B5EF4-FFF2-40B4-BE49-F238E27FC236}">
                <a16:creationId xmlns:a16="http://schemas.microsoft.com/office/drawing/2014/main" id="{AFB5305B-B1E3-7611-0CB6-93020EDC687F}"/>
              </a:ext>
            </a:extLst>
          </p:cNvPr>
          <p:cNvSpPr txBox="1">
            <a:spLocks/>
          </p:cNvSpPr>
          <p:nvPr/>
        </p:nvSpPr>
        <p:spPr>
          <a:xfrm>
            <a:off x="609600" y="1690920"/>
            <a:ext cx="10406043" cy="4526100"/>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914400" indent="0">
              <a:spcBef>
                <a:spcPts val="560"/>
              </a:spcBef>
              <a:buFont typeface="Arial"/>
              <a:buNone/>
            </a:pPr>
            <a:endParaRPr lang="en-US" b="1" dirty="0"/>
          </a:p>
          <a:p>
            <a:pPr marL="0" indent="0">
              <a:spcBef>
                <a:spcPts val="560"/>
              </a:spcBef>
              <a:buSzPts val="2800"/>
              <a:buFont typeface="Arial"/>
              <a:buNone/>
            </a:pP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Do you have ideas for future online workshops</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endParaRPr lang="en-US" b="1" dirty="0"/>
          </a:p>
          <a:p>
            <a:pPr indent="-457200">
              <a:spcBef>
                <a:spcPts val="560"/>
              </a:spcBef>
              <a:buSzPts val="2800"/>
              <a:buFont typeface="Arial" panose="020B0604020202020204" pitchFamily="34" charset="0"/>
              <a:buChar char="•"/>
            </a:pPr>
            <a:r>
              <a:rPr lang="en-US" dirty="0"/>
              <a:t>Write them down on the index cards at your table</a:t>
            </a:r>
          </a:p>
          <a:p>
            <a:pPr indent="-457200">
              <a:spcBef>
                <a:spcPts val="560"/>
              </a:spcBef>
              <a:buSzPts val="2800"/>
              <a:buFont typeface="Arial" panose="020B0604020202020204" pitchFamily="34" charset="0"/>
              <a:buChar char="•"/>
            </a:pPr>
            <a:endParaRPr lang="en-US" dirty="0"/>
          </a:p>
          <a:p>
            <a:pPr marL="914400" lvl="0" indent="0">
              <a:spcBef>
                <a:spcPts val="560"/>
              </a:spcBef>
              <a:buNone/>
            </a:pPr>
            <a:endParaRPr lang="en-US" b="1" dirty="0"/>
          </a:p>
          <a:p>
            <a:pPr marL="0" indent="0">
              <a:spcBef>
                <a:spcPts val="560"/>
              </a:spcBef>
              <a:buSzPts val="2800"/>
              <a:buNone/>
            </a:pPr>
            <a:r>
              <a:rPr lang="en-US" b="1"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What does </a:t>
            </a:r>
            <a:r>
              <a:rPr lang="en-US" b="1" i="1"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belonging</a:t>
            </a:r>
            <a:r>
              <a:rPr lang="en-US" b="1"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mean to you?</a:t>
            </a:r>
            <a:endParaRPr lang="en-US" b="1" dirty="0"/>
          </a:p>
          <a:p>
            <a:pPr indent="-457200">
              <a:spcBef>
                <a:spcPts val="560"/>
              </a:spcBef>
              <a:buSzPts val="2800"/>
              <a:buFont typeface="Arial" panose="020B0604020202020204" pitchFamily="34" charset="0"/>
              <a:buChar char="•"/>
            </a:pPr>
            <a:r>
              <a:rPr lang="en-US" dirty="0"/>
              <a:t>As a professional</a:t>
            </a:r>
          </a:p>
          <a:p>
            <a:pPr indent="-457200">
              <a:spcBef>
                <a:spcPts val="560"/>
              </a:spcBef>
              <a:buSzPts val="2800"/>
              <a:buFont typeface="Arial" panose="020B0604020202020204" pitchFamily="34" charset="0"/>
              <a:buChar char="•"/>
            </a:pPr>
            <a:r>
              <a:rPr lang="en-US" dirty="0"/>
              <a:t>As a learner and community member</a:t>
            </a:r>
          </a:p>
          <a:p>
            <a:pPr indent="-457200">
              <a:spcBef>
                <a:spcPts val="560"/>
              </a:spcBef>
              <a:buSzPts val="2800"/>
              <a:buFont typeface="Arial" panose="020B0604020202020204" pitchFamily="34" charset="0"/>
              <a:buChar char="•"/>
            </a:pPr>
            <a:r>
              <a:rPr lang="en-US" dirty="0"/>
              <a:t>As a group or organization</a:t>
            </a:r>
          </a:p>
          <a:p>
            <a:pPr indent="-457200">
              <a:spcBef>
                <a:spcPts val="560"/>
              </a:spcBef>
              <a:buSzPts val="2800"/>
              <a:buFont typeface="Arial" panose="020B0604020202020204" pitchFamily="34" charset="0"/>
              <a:buChar char="•"/>
            </a:pPr>
            <a:endParaRPr lang="en-US" dirty="0"/>
          </a:p>
        </p:txBody>
      </p:sp>
    </p:spTree>
    <p:extLst>
      <p:ext uri="{BB962C8B-B14F-4D97-AF65-F5344CB8AC3E}">
        <p14:creationId xmlns:p14="http://schemas.microsoft.com/office/powerpoint/2010/main" val="366220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30a5b8d989_1_45"/>
          <p:cNvSpPr txBox="1">
            <a:spLocks noGrp="1"/>
          </p:cNvSpPr>
          <p:nvPr>
            <p:ph type="body" idx="4294967295"/>
          </p:nvPr>
        </p:nvSpPr>
        <p:spPr>
          <a:xfrm>
            <a:off x="460875" y="-16625"/>
            <a:ext cx="11436000" cy="128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000"/>
              <a:buNone/>
            </a:pPr>
            <a:r>
              <a:rPr lang="en-US" dirty="0"/>
              <a:t>The NISE Network brings people together to </a:t>
            </a:r>
            <a:r>
              <a:rPr lang="en-US" b="1" dirty="0"/>
              <a:t>engage in STEM</a:t>
            </a:r>
            <a:r>
              <a:rPr lang="en-US" dirty="0"/>
              <a:t>, understand our world, and build a better future for everyone.</a:t>
            </a:r>
            <a:endParaRPr dirty="0"/>
          </a:p>
        </p:txBody>
      </p:sp>
      <p:pic>
        <p:nvPicPr>
          <p:cNvPr id="302" name="Google Shape;302;g130a5b8d989_1_45" descr="Adults and and children doing chemistry activity with water droppers and mortar and pestle "/>
          <p:cNvPicPr preferRelativeResize="0"/>
          <p:nvPr/>
        </p:nvPicPr>
        <p:blipFill rotWithShape="1">
          <a:blip r:embed="rId3" cstate="screen">
            <a:alphaModFix/>
            <a:extLst>
              <a:ext uri="{28A0092B-C50C-407E-A947-70E740481C1C}">
                <a14:useLocalDpi xmlns:a14="http://schemas.microsoft.com/office/drawing/2010/main"/>
              </a:ext>
            </a:extLst>
          </a:blip>
          <a:srcRect t="12453" b="18666"/>
          <a:stretch/>
        </p:blipFill>
        <p:spPr>
          <a:xfrm>
            <a:off x="0" y="1279414"/>
            <a:ext cx="12192000" cy="5588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30a5b8d989_0_12"/>
          <p:cNvSpPr/>
          <p:nvPr/>
        </p:nvSpPr>
        <p:spPr>
          <a:xfrm>
            <a:off x="1" y="0"/>
            <a:ext cx="12192000" cy="14700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288" name="Google Shape;288;g130a5b8d989_0_12"/>
          <p:cNvSpPr txBox="1">
            <a:spLocks noGrp="1"/>
          </p:cNvSpPr>
          <p:nvPr>
            <p:ph type="title"/>
          </p:nvPr>
        </p:nvSpPr>
        <p:spPr>
          <a:xfrm>
            <a:off x="609600" y="108625"/>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b="1" dirty="0">
                <a:solidFill>
                  <a:schemeClr val="lt1"/>
                </a:solidFill>
                <a:latin typeface="Calibri" panose="020F0502020204030204" pitchFamily="34" charset="0"/>
                <a:cs typeface="Calibri" panose="020F0502020204030204" pitchFamily="34" charset="0"/>
              </a:rPr>
              <a:t>Stand up</a:t>
            </a:r>
            <a:endParaRPr dirty="0">
              <a:latin typeface="Calibri" panose="020F0502020204030204" pitchFamily="34" charset="0"/>
              <a:cs typeface="Calibri" panose="020F0502020204030204" pitchFamily="34" charset="0"/>
            </a:endParaRPr>
          </a:p>
        </p:txBody>
      </p:sp>
      <p:sp>
        <p:nvSpPr>
          <p:cNvPr id="289" name="Google Shape;289;g130a5b8d989_0_12"/>
          <p:cNvSpPr txBox="1">
            <a:spLocks noGrp="1"/>
          </p:cNvSpPr>
          <p:nvPr>
            <p:ph type="body" idx="1"/>
          </p:nvPr>
        </p:nvSpPr>
        <p:spPr>
          <a:xfrm>
            <a:off x="360218" y="1600201"/>
            <a:ext cx="7232073" cy="4526100"/>
          </a:xfrm>
          <a:prstGeom prst="rect">
            <a:avLst/>
          </a:prstGeom>
          <a:noFill/>
          <a:ln>
            <a:noFill/>
          </a:ln>
        </p:spPr>
        <p:txBody>
          <a:bodyPr spcFirstLastPara="1" wrap="square" lIns="91425" tIns="45700" rIns="91425" bIns="45700" anchor="t" anchorCtr="0">
            <a:normAutofit/>
          </a:bodyPr>
          <a:lstStyle/>
          <a:p>
            <a:pPr marL="914400" lvl="0" indent="0" algn="l" rtl="0">
              <a:lnSpc>
                <a:spcPct val="100000"/>
              </a:lnSpc>
              <a:spcBef>
                <a:spcPts val="560"/>
              </a:spcBef>
              <a:spcAft>
                <a:spcPts val="0"/>
              </a:spcAft>
              <a:buNone/>
            </a:pPr>
            <a:endParaRPr sz="3200" b="1" dirty="0"/>
          </a:p>
          <a:p>
            <a:pPr marL="0" indent="0">
              <a:spcBef>
                <a:spcPts val="560"/>
              </a:spcBef>
              <a:buSzPts val="2800"/>
              <a:buNone/>
            </a:pPr>
            <a:r>
              <a:rPr lang="en-US" sz="32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Improv games</a:t>
            </a:r>
            <a:endParaRPr sz="3200" b="1" dirty="0"/>
          </a:p>
          <a:p>
            <a:pPr indent="-457200">
              <a:spcBef>
                <a:spcPts val="560"/>
              </a:spcBef>
              <a:buSzPts val="2800"/>
              <a:buFont typeface="Arial" panose="020B0604020202020204" pitchFamily="34" charset="0"/>
              <a:buChar char="•"/>
            </a:pPr>
            <a:r>
              <a:rPr lang="en-US" sz="3200" dirty="0"/>
              <a:t>Staff and volunteer skill building</a:t>
            </a:r>
          </a:p>
          <a:p>
            <a:pPr indent="-457200">
              <a:spcBef>
                <a:spcPts val="560"/>
              </a:spcBef>
              <a:buSzPts val="2800"/>
              <a:buFont typeface="Arial" panose="020B0604020202020204" pitchFamily="34" charset="0"/>
              <a:buChar char="•"/>
            </a:pPr>
            <a:r>
              <a:rPr lang="en-US" sz="3200" dirty="0"/>
              <a:t>Meeting icebreakers and stretch breaks</a:t>
            </a:r>
          </a:p>
          <a:p>
            <a:pPr indent="-457200">
              <a:spcBef>
                <a:spcPts val="560"/>
              </a:spcBef>
              <a:buSzPts val="2800"/>
              <a:buFont typeface="Arial" panose="020B0604020202020204" pitchFamily="34" charset="0"/>
              <a:buChar char="•"/>
            </a:pPr>
            <a:r>
              <a:rPr lang="en-US" sz="3200" dirty="0"/>
              <a:t>Team and relationship building</a:t>
            </a:r>
          </a:p>
          <a:p>
            <a:pPr indent="-457200">
              <a:spcBef>
                <a:spcPts val="560"/>
              </a:spcBef>
              <a:buSzPts val="2800"/>
              <a:buFont typeface="Arial" panose="020B0604020202020204" pitchFamily="34" charset="0"/>
              <a:buChar char="•"/>
            </a:pPr>
            <a:endParaRPr lang="en-US" sz="3200" dirty="0"/>
          </a:p>
          <a:p>
            <a:pPr marL="0" indent="0">
              <a:spcBef>
                <a:spcPts val="560"/>
              </a:spcBef>
              <a:buSzPts val="2800"/>
              <a:buNone/>
            </a:pPr>
            <a:r>
              <a:rPr lang="en-US" sz="3200" dirty="0"/>
              <a:t>Let’s play Red Ball!</a:t>
            </a:r>
            <a:endParaRPr sz="3200" dirty="0"/>
          </a:p>
        </p:txBody>
      </p:sp>
      <p:pic>
        <p:nvPicPr>
          <p:cNvPr id="3" name="Picture 2" descr="Red Ball Improv game detailed instruction guide">
            <a:extLst>
              <a:ext uri="{FF2B5EF4-FFF2-40B4-BE49-F238E27FC236}">
                <a16:creationId xmlns:a16="http://schemas.microsoft.com/office/drawing/2014/main" id="{5DE3CC62-BF73-5985-A78A-AF1E4640A3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3045" y="1874701"/>
            <a:ext cx="3532909" cy="4572000"/>
          </a:xfrm>
          <a:prstGeom prst="rect">
            <a:avLst/>
          </a:prstGeom>
          <a:ln>
            <a:solidFill>
              <a:schemeClr val="bg1">
                <a:lumMod val="50000"/>
              </a:schemeClr>
            </a:solidFill>
          </a:ln>
        </p:spPr>
      </p:pic>
    </p:spTree>
    <p:extLst>
      <p:ext uri="{BB962C8B-B14F-4D97-AF65-F5344CB8AC3E}">
        <p14:creationId xmlns:p14="http://schemas.microsoft.com/office/powerpoint/2010/main" val="2527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130a97da9fa_1_75" descr="Hands of a person pointing to paint in a STEAM activity about Nebula formations&#10;"/>
          <p:cNvPicPr preferRelativeResize="0"/>
          <p:nvPr/>
        </p:nvPicPr>
        <p:blipFill rotWithShape="1">
          <a:blip r:embed="rId3" cstate="screen">
            <a:alphaModFix/>
            <a:extLst>
              <a:ext uri="{28A0092B-C50C-407E-A947-70E740481C1C}">
                <a14:useLocalDpi xmlns:a14="http://schemas.microsoft.com/office/drawing/2010/main"/>
              </a:ext>
            </a:extLst>
          </a:blip>
          <a:srcRect t="18686" b="11534"/>
          <a:stretch/>
        </p:blipFill>
        <p:spPr>
          <a:xfrm>
            <a:off x="-11450" y="1206950"/>
            <a:ext cx="12192000" cy="5678374"/>
          </a:xfrm>
          <a:prstGeom prst="rect">
            <a:avLst/>
          </a:prstGeom>
          <a:noFill/>
          <a:ln>
            <a:noFill/>
          </a:ln>
        </p:spPr>
      </p:pic>
      <p:sp>
        <p:nvSpPr>
          <p:cNvPr id="309" name="Google Shape;309;g130a97da9fa_1_75"/>
          <p:cNvSpPr/>
          <p:nvPr/>
        </p:nvSpPr>
        <p:spPr>
          <a:xfrm>
            <a:off x="437250" y="38875"/>
            <a:ext cx="11433000" cy="116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000000"/>
                </a:solidFill>
                <a:latin typeface="Calibri"/>
                <a:ea typeface="Calibri"/>
                <a:cs typeface="Calibri"/>
                <a:sym typeface="Calibri"/>
              </a:rPr>
              <a:t>We create and share </a:t>
            </a:r>
            <a:r>
              <a:rPr lang="en-US" sz="3200" b="1" dirty="0">
                <a:solidFill>
                  <a:srgbClr val="000000"/>
                </a:solidFill>
                <a:latin typeface="Calibri"/>
                <a:ea typeface="Calibri"/>
                <a:cs typeface="Calibri"/>
                <a:sym typeface="Calibri"/>
              </a:rPr>
              <a:t>products</a:t>
            </a:r>
            <a:r>
              <a:rPr lang="en-US" sz="3200" b="1" dirty="0">
                <a:latin typeface="Calibri"/>
                <a:ea typeface="Calibri"/>
                <a:cs typeface="Calibri"/>
                <a:sym typeface="Calibri"/>
              </a:rPr>
              <a:t>, </a:t>
            </a:r>
            <a:r>
              <a:rPr lang="en-US" sz="3200" b="1" dirty="0">
                <a:solidFill>
                  <a:srgbClr val="000000"/>
                </a:solidFill>
                <a:latin typeface="Calibri"/>
                <a:ea typeface="Calibri"/>
                <a:cs typeface="Calibri"/>
                <a:sym typeface="Calibri"/>
              </a:rPr>
              <a:t>practices, and materials </a:t>
            </a:r>
            <a:r>
              <a:rPr lang="en-US" sz="3200" dirty="0">
                <a:solidFill>
                  <a:srgbClr val="000000"/>
                </a:solidFill>
                <a:latin typeface="Calibri"/>
                <a:ea typeface="Calibri"/>
                <a:cs typeface="Calibri"/>
                <a:sym typeface="Calibri"/>
              </a:rPr>
              <a:t>with partner org</a:t>
            </a:r>
            <a:r>
              <a:rPr lang="en-US" sz="3200" dirty="0">
                <a:latin typeface="Calibri"/>
                <a:ea typeface="Calibri"/>
                <a:cs typeface="Calibri"/>
                <a:sym typeface="Calibri"/>
              </a:rPr>
              <a:t>anization</a:t>
            </a:r>
            <a:r>
              <a:rPr lang="en-US" sz="3200" dirty="0">
                <a:solidFill>
                  <a:srgbClr val="000000"/>
                </a:solidFill>
                <a:latin typeface="Calibri"/>
                <a:ea typeface="Calibri"/>
                <a:cs typeface="Calibri"/>
                <a:sym typeface="Calibri"/>
              </a:rPr>
              <a:t>s a</a:t>
            </a:r>
            <a:r>
              <a:rPr lang="en-US" sz="3200" dirty="0">
                <a:latin typeface="Calibri"/>
                <a:ea typeface="Calibri"/>
                <a:cs typeface="Calibri"/>
                <a:sym typeface="Calibri"/>
              </a:rPr>
              <a:t>cross the country</a:t>
            </a:r>
            <a:r>
              <a:rPr lang="en-US" sz="3200" dirty="0">
                <a:solidFill>
                  <a:srgbClr val="000000"/>
                </a:solidFill>
                <a:latin typeface="Calibri"/>
                <a:ea typeface="Calibri"/>
                <a:cs typeface="Calibri"/>
                <a:sym typeface="Calibri"/>
              </a:rPr>
              <a:t>.</a:t>
            </a:r>
            <a:endParaRPr sz="1600" dirty="0">
              <a:latin typeface="Calibri"/>
              <a:ea typeface="Calibri"/>
              <a:cs typeface="Calibri"/>
              <a:sym typeface="Calibri"/>
            </a:endParaRPr>
          </a:p>
        </p:txBody>
      </p:sp>
      <p:grpSp>
        <p:nvGrpSpPr>
          <p:cNvPr id="310" name="Google Shape;310;g130a97da9fa_1_75"/>
          <p:cNvGrpSpPr/>
          <p:nvPr/>
        </p:nvGrpSpPr>
        <p:grpSpPr>
          <a:xfrm>
            <a:off x="7852383" y="3885288"/>
            <a:ext cx="4328000" cy="2560200"/>
            <a:chOff x="5889287" y="3885288"/>
            <a:chExt cx="3246000" cy="2560200"/>
          </a:xfrm>
        </p:grpSpPr>
        <p:sp>
          <p:nvSpPr>
            <p:cNvPr id="311" name="Google Shape;311;g130a97da9fa_1_75"/>
            <p:cNvSpPr/>
            <p:nvPr/>
          </p:nvSpPr>
          <p:spPr>
            <a:xfrm>
              <a:off x="5889287" y="3885288"/>
              <a:ext cx="3246000" cy="25602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12" name="Google Shape;312;g130a97da9fa_1_75"/>
            <p:cNvSpPr txBox="1"/>
            <p:nvPr/>
          </p:nvSpPr>
          <p:spPr>
            <a:xfrm>
              <a:off x="6005944" y="4608770"/>
              <a:ext cx="2982142" cy="1262100"/>
            </a:xfrm>
            <a:prstGeom prst="rect">
              <a:avLst/>
            </a:prstGeom>
            <a:solidFill>
              <a:srgbClr val="007C9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Our resources</a:t>
              </a:r>
              <a:endParaRPr sz="16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2200" dirty="0">
                  <a:solidFill>
                    <a:schemeClr val="lt1"/>
                  </a:solidFill>
                  <a:latin typeface="Calibri"/>
                  <a:ea typeface="Calibri"/>
                  <a:cs typeface="Calibri"/>
                  <a:sym typeface="Calibri"/>
                </a:rPr>
                <a:t>are available to everyone for free download from nisenet.org.</a:t>
              </a:r>
              <a:endParaRPr sz="2200" dirty="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130a97da9fa_1_85" descr="An educator holding printed materials at a professional development meeting&#10;"/>
          <p:cNvPicPr preferRelativeResize="0"/>
          <p:nvPr/>
        </p:nvPicPr>
        <p:blipFill rotWithShape="1">
          <a:blip r:embed="rId3" cstate="screen">
            <a:alphaModFix/>
            <a:extLst>
              <a:ext uri="{28A0092B-C50C-407E-A947-70E740481C1C}">
                <a14:useLocalDpi xmlns:a14="http://schemas.microsoft.com/office/drawing/2010/main"/>
              </a:ext>
            </a:extLst>
          </a:blip>
          <a:srcRect t="15798" b="15149"/>
          <a:stretch/>
        </p:blipFill>
        <p:spPr>
          <a:xfrm>
            <a:off x="-3925" y="1234550"/>
            <a:ext cx="12199849" cy="5623448"/>
          </a:xfrm>
          <a:prstGeom prst="rect">
            <a:avLst/>
          </a:prstGeom>
          <a:noFill/>
          <a:ln>
            <a:noFill/>
          </a:ln>
        </p:spPr>
      </p:pic>
      <p:sp>
        <p:nvSpPr>
          <p:cNvPr id="319" name="Google Shape;319;g130a97da9fa_1_85"/>
          <p:cNvSpPr/>
          <p:nvPr/>
        </p:nvSpPr>
        <p:spPr>
          <a:xfrm>
            <a:off x="434575" y="127325"/>
            <a:ext cx="117573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Calibri"/>
                <a:ea typeface="Calibri"/>
                <a:cs typeface="Calibri"/>
                <a:sym typeface="Calibri"/>
              </a:rPr>
              <a:t>Hundreds of organizations </a:t>
            </a:r>
            <a:r>
              <a:rPr lang="en-US" sz="3200" dirty="0">
                <a:solidFill>
                  <a:srgbClr val="000000"/>
                </a:solidFill>
                <a:latin typeface="Calibri"/>
                <a:ea typeface="Calibri"/>
                <a:cs typeface="Calibri"/>
                <a:sym typeface="Calibri"/>
              </a:rPr>
              <a:t>participate in the NISE Network, including museums and universities.</a:t>
            </a:r>
            <a:endParaRPr sz="1600" dirty="0">
              <a:latin typeface="Calibri"/>
              <a:ea typeface="Calibri"/>
              <a:cs typeface="Calibri"/>
              <a:sym typeface="Calibri"/>
            </a:endParaRPr>
          </a:p>
        </p:txBody>
      </p:sp>
      <p:grpSp>
        <p:nvGrpSpPr>
          <p:cNvPr id="320" name="Google Shape;320;g130a97da9fa_1_85"/>
          <p:cNvGrpSpPr/>
          <p:nvPr/>
        </p:nvGrpSpPr>
        <p:grpSpPr>
          <a:xfrm>
            <a:off x="-38750" y="3251719"/>
            <a:ext cx="4327999" cy="2560200"/>
            <a:chOff x="-44004" y="2354580"/>
            <a:chExt cx="3246000" cy="2560200"/>
          </a:xfrm>
        </p:grpSpPr>
        <p:sp>
          <p:nvSpPr>
            <p:cNvPr id="321" name="Google Shape;321;g130a97da9fa_1_85"/>
            <p:cNvSpPr/>
            <p:nvPr/>
          </p:nvSpPr>
          <p:spPr>
            <a:xfrm>
              <a:off x="-44004" y="2354580"/>
              <a:ext cx="3246000" cy="25602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22" name="Google Shape;322;g130a97da9fa_1_85"/>
            <p:cNvSpPr txBox="1"/>
            <p:nvPr/>
          </p:nvSpPr>
          <p:spPr>
            <a:xfrm>
              <a:off x="-31311" y="2836761"/>
              <a:ext cx="3112862" cy="1600800"/>
            </a:xfrm>
            <a:prstGeom prst="rect">
              <a:avLst/>
            </a:prstGeom>
            <a:solidFill>
              <a:srgbClr val="007C9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dirty="0">
                  <a:solidFill>
                    <a:schemeClr val="lt1"/>
                  </a:solidFill>
                  <a:latin typeface="Calibri"/>
                  <a:ea typeface="Calibri"/>
                  <a:cs typeface="Calibri"/>
                  <a:sym typeface="Calibri"/>
                </a:rPr>
                <a:t>Our community</a:t>
              </a:r>
              <a:endParaRPr sz="1600" dirty="0">
                <a:solidFill>
                  <a:schemeClr val="lt1"/>
                </a:solidFill>
                <a:latin typeface="Calibri"/>
                <a:ea typeface="Calibri"/>
                <a:cs typeface="Calibri"/>
                <a:sym typeface="Calibri"/>
              </a:endParaRPr>
            </a:p>
            <a:p>
              <a:pPr marL="0" marR="0" lvl="0" indent="0" algn="r" rtl="0">
                <a:spcBef>
                  <a:spcPts val="0"/>
                </a:spcBef>
                <a:spcAft>
                  <a:spcPts val="0"/>
                </a:spcAft>
                <a:buNone/>
              </a:pPr>
              <a:r>
                <a:rPr lang="en-US" sz="2200" dirty="0">
                  <a:solidFill>
                    <a:schemeClr val="lt1"/>
                  </a:solidFill>
                  <a:latin typeface="Calibri"/>
                  <a:ea typeface="Calibri"/>
                  <a:cs typeface="Calibri"/>
                  <a:sym typeface="Calibri"/>
                </a:rPr>
                <a:t>includes educators, researcher/evaluators, </a:t>
              </a:r>
              <a:endParaRPr sz="2200" dirty="0">
                <a:solidFill>
                  <a:schemeClr val="lt1"/>
                </a:solidFill>
                <a:latin typeface="Calibri"/>
                <a:ea typeface="Calibri"/>
                <a:cs typeface="Calibri"/>
                <a:sym typeface="Calibri"/>
              </a:endParaRPr>
            </a:p>
            <a:p>
              <a:pPr marL="0" marR="0" lvl="0" indent="0" algn="r" rtl="0">
                <a:spcBef>
                  <a:spcPts val="0"/>
                </a:spcBef>
                <a:spcAft>
                  <a:spcPts val="0"/>
                </a:spcAft>
                <a:buNone/>
              </a:pPr>
              <a:r>
                <a:rPr lang="en-US" sz="2200" dirty="0">
                  <a:solidFill>
                    <a:schemeClr val="lt1"/>
                  </a:solidFill>
                  <a:latin typeface="Calibri"/>
                  <a:ea typeface="Calibri"/>
                  <a:cs typeface="Calibri"/>
                  <a:sym typeface="Calibri"/>
                </a:rPr>
                <a:t>and scientists.</a:t>
              </a:r>
              <a:endParaRPr sz="1600" dirty="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130a97da9fa_1_94" descr="An adult educator and children looking at a clipboard while playing the Moon Adventure Game&#10;"/>
          <p:cNvPicPr preferRelativeResize="0"/>
          <p:nvPr/>
        </p:nvPicPr>
        <p:blipFill rotWithShape="1">
          <a:blip r:embed="rId3">
            <a:alphaModFix/>
          </a:blip>
          <a:srcRect t="20500" b="12263"/>
          <a:stretch/>
        </p:blipFill>
        <p:spPr>
          <a:xfrm>
            <a:off x="0" y="1276400"/>
            <a:ext cx="12192002" cy="5574999"/>
          </a:xfrm>
          <a:prstGeom prst="rect">
            <a:avLst/>
          </a:prstGeom>
          <a:noFill/>
          <a:ln>
            <a:noFill/>
          </a:ln>
        </p:spPr>
      </p:pic>
      <p:sp>
        <p:nvSpPr>
          <p:cNvPr id="329" name="Google Shape;329;g130a97da9fa_1_94"/>
          <p:cNvSpPr/>
          <p:nvPr/>
        </p:nvSpPr>
        <p:spPr>
          <a:xfrm>
            <a:off x="449050" y="102375"/>
            <a:ext cx="11058000" cy="125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Calibri"/>
                <a:ea typeface="Calibri"/>
                <a:cs typeface="Calibri"/>
                <a:sym typeface="Calibri"/>
              </a:rPr>
              <a:t>Partner organizations </a:t>
            </a:r>
            <a:r>
              <a:rPr lang="en-US" sz="3200" dirty="0">
                <a:solidFill>
                  <a:srgbClr val="000000"/>
                </a:solidFill>
                <a:latin typeface="Calibri"/>
                <a:ea typeface="Calibri"/>
                <a:cs typeface="Calibri"/>
                <a:sym typeface="Calibri"/>
              </a:rPr>
              <a:t>use Network resources to engage</a:t>
            </a:r>
            <a:r>
              <a:rPr lang="en-US" sz="3200" dirty="0">
                <a:latin typeface="Calibri"/>
                <a:ea typeface="Calibri"/>
                <a:cs typeface="Calibri"/>
                <a:sym typeface="Calibri"/>
              </a:rPr>
              <a:t> learners</a:t>
            </a:r>
            <a:r>
              <a:rPr lang="en-US" sz="3200" dirty="0">
                <a:solidFill>
                  <a:srgbClr val="000000"/>
                </a:solidFill>
                <a:latin typeface="Calibri"/>
                <a:ea typeface="Calibri"/>
                <a:cs typeface="Calibri"/>
                <a:sym typeface="Calibri"/>
              </a:rPr>
              <a:t> in their communities.</a:t>
            </a:r>
            <a:endParaRPr sz="1600" dirty="0">
              <a:latin typeface="Calibri"/>
              <a:ea typeface="Calibri"/>
              <a:cs typeface="Calibri"/>
              <a:sym typeface="Calibri"/>
            </a:endParaRPr>
          </a:p>
        </p:txBody>
      </p:sp>
      <p:grpSp>
        <p:nvGrpSpPr>
          <p:cNvPr id="330" name="Google Shape;330;g130a97da9fa_1_94"/>
          <p:cNvGrpSpPr/>
          <p:nvPr/>
        </p:nvGrpSpPr>
        <p:grpSpPr>
          <a:xfrm>
            <a:off x="0" y="1843030"/>
            <a:ext cx="4328000" cy="2560200"/>
            <a:chOff x="0" y="1716030"/>
            <a:chExt cx="3246000" cy="2560200"/>
          </a:xfrm>
        </p:grpSpPr>
        <p:sp>
          <p:nvSpPr>
            <p:cNvPr id="331" name="Google Shape;331;g130a97da9fa_1_94"/>
            <p:cNvSpPr/>
            <p:nvPr/>
          </p:nvSpPr>
          <p:spPr>
            <a:xfrm>
              <a:off x="0" y="1716030"/>
              <a:ext cx="3246000" cy="25602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32" name="Google Shape;332;g130a97da9fa_1_94"/>
            <p:cNvSpPr txBox="1"/>
            <p:nvPr/>
          </p:nvSpPr>
          <p:spPr>
            <a:xfrm>
              <a:off x="0" y="2287104"/>
              <a:ext cx="3075709" cy="1262100"/>
            </a:xfrm>
            <a:prstGeom prst="rect">
              <a:avLst/>
            </a:prstGeom>
            <a:solidFill>
              <a:srgbClr val="007C9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dirty="0">
                  <a:solidFill>
                    <a:schemeClr val="lt1"/>
                  </a:solidFill>
                  <a:latin typeface="Calibri"/>
                  <a:ea typeface="Calibri"/>
                  <a:cs typeface="Calibri"/>
                  <a:sym typeface="Calibri"/>
                </a:rPr>
                <a:t>Local use</a:t>
              </a:r>
              <a:endParaRPr sz="1600" dirty="0">
                <a:solidFill>
                  <a:schemeClr val="lt1"/>
                </a:solidFill>
                <a:latin typeface="Calibri"/>
                <a:ea typeface="Calibri"/>
                <a:cs typeface="Calibri"/>
                <a:sym typeface="Calibri"/>
              </a:endParaRPr>
            </a:p>
            <a:p>
              <a:pPr marL="0" marR="0" lvl="0" indent="0" algn="r" rtl="0">
                <a:spcBef>
                  <a:spcPts val="0"/>
                </a:spcBef>
                <a:spcAft>
                  <a:spcPts val="0"/>
                </a:spcAft>
                <a:buNone/>
              </a:pPr>
              <a:r>
                <a:rPr lang="en-US" sz="2200" dirty="0">
                  <a:solidFill>
                    <a:schemeClr val="lt1"/>
                  </a:solidFill>
                  <a:latin typeface="Calibri"/>
                  <a:ea typeface="Calibri"/>
                  <a:cs typeface="Calibri"/>
                  <a:sym typeface="Calibri"/>
                </a:rPr>
                <a:t>brings people together to share and learn from each other.</a:t>
              </a:r>
              <a:endParaRPr sz="1600" dirty="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130a97da9fa_1_112" descr="A hands on science event at a museum full of adults and children talking and interacting"/>
          <p:cNvPicPr preferRelativeResize="0"/>
          <p:nvPr/>
        </p:nvPicPr>
        <p:blipFill rotWithShape="1">
          <a:blip r:embed="rId3" cstate="screen">
            <a:alphaModFix/>
            <a:extLst>
              <a:ext uri="{28A0092B-C50C-407E-A947-70E740481C1C}">
                <a14:useLocalDpi xmlns:a14="http://schemas.microsoft.com/office/drawing/2010/main"/>
              </a:ext>
            </a:extLst>
          </a:blip>
          <a:srcRect t="28693"/>
          <a:stretch/>
        </p:blipFill>
        <p:spPr>
          <a:xfrm>
            <a:off x="0" y="1040125"/>
            <a:ext cx="12192000" cy="5794326"/>
          </a:xfrm>
          <a:prstGeom prst="rect">
            <a:avLst/>
          </a:prstGeom>
          <a:noFill/>
          <a:ln>
            <a:noFill/>
          </a:ln>
        </p:spPr>
      </p:pic>
      <p:sp>
        <p:nvSpPr>
          <p:cNvPr id="339" name="Google Shape;339;g130a97da9fa_1_112"/>
          <p:cNvSpPr/>
          <p:nvPr/>
        </p:nvSpPr>
        <p:spPr>
          <a:xfrm>
            <a:off x="449100" y="246725"/>
            <a:ext cx="117429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dirty="0">
                <a:solidFill>
                  <a:srgbClr val="000000"/>
                </a:solidFill>
                <a:latin typeface="Calibri"/>
                <a:ea typeface="Calibri"/>
                <a:cs typeface="Calibri"/>
                <a:sym typeface="Calibri"/>
              </a:rPr>
              <a:t>Together we </a:t>
            </a:r>
            <a:r>
              <a:rPr lang="en-US" sz="3400" dirty="0">
                <a:latin typeface="Calibri"/>
                <a:ea typeface="Calibri"/>
                <a:cs typeface="Calibri"/>
                <a:sym typeface="Calibri"/>
              </a:rPr>
              <a:t>reach</a:t>
            </a:r>
            <a:r>
              <a:rPr lang="en-US" sz="3400" dirty="0">
                <a:solidFill>
                  <a:srgbClr val="000000"/>
                </a:solidFill>
                <a:latin typeface="Calibri"/>
                <a:ea typeface="Calibri"/>
                <a:cs typeface="Calibri"/>
                <a:sym typeface="Calibri"/>
              </a:rPr>
              <a:t> </a:t>
            </a:r>
            <a:r>
              <a:rPr lang="en-US" sz="3400" b="1" dirty="0">
                <a:solidFill>
                  <a:srgbClr val="000000"/>
                </a:solidFill>
                <a:latin typeface="Calibri"/>
                <a:ea typeface="Calibri"/>
                <a:cs typeface="Calibri"/>
                <a:sym typeface="Calibri"/>
              </a:rPr>
              <a:t>millions of people </a:t>
            </a:r>
            <a:r>
              <a:rPr lang="en-US" sz="3400" dirty="0">
                <a:solidFill>
                  <a:srgbClr val="000000"/>
                </a:solidFill>
                <a:latin typeface="Calibri"/>
                <a:ea typeface="Calibri"/>
                <a:cs typeface="Calibri"/>
                <a:sym typeface="Calibri"/>
              </a:rPr>
              <a:t>each year!</a:t>
            </a:r>
            <a:endParaRPr sz="1800" dirty="0">
              <a:latin typeface="Calibri"/>
              <a:ea typeface="Calibri"/>
              <a:cs typeface="Calibri"/>
              <a:sym typeface="Calibri"/>
            </a:endParaRPr>
          </a:p>
        </p:txBody>
      </p:sp>
      <p:grpSp>
        <p:nvGrpSpPr>
          <p:cNvPr id="340" name="Google Shape;340;g130a97da9fa_1_112"/>
          <p:cNvGrpSpPr/>
          <p:nvPr/>
        </p:nvGrpSpPr>
        <p:grpSpPr>
          <a:xfrm>
            <a:off x="7924998" y="3485486"/>
            <a:ext cx="4328160" cy="2560200"/>
            <a:chOff x="5943749" y="3485486"/>
            <a:chExt cx="3246120" cy="2560200"/>
          </a:xfrm>
        </p:grpSpPr>
        <p:sp>
          <p:nvSpPr>
            <p:cNvPr id="341" name="Google Shape;341;g130a97da9fa_1_112"/>
            <p:cNvSpPr/>
            <p:nvPr/>
          </p:nvSpPr>
          <p:spPr>
            <a:xfrm>
              <a:off x="5943749" y="3485486"/>
              <a:ext cx="3246000" cy="25602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42" name="Google Shape;342;g130a97da9fa_1_112"/>
            <p:cNvSpPr txBox="1"/>
            <p:nvPr/>
          </p:nvSpPr>
          <p:spPr>
            <a:xfrm>
              <a:off x="6141869" y="4111983"/>
              <a:ext cx="3048000" cy="1262100"/>
            </a:xfrm>
            <a:prstGeom prst="rect">
              <a:avLst/>
            </a:prstGeom>
            <a:solidFill>
              <a:srgbClr val="007C9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Our impact</a:t>
              </a:r>
              <a:endParaRPr sz="16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2200" dirty="0">
                  <a:solidFill>
                    <a:schemeClr val="lt1"/>
                  </a:solidFill>
                  <a:latin typeface="Calibri"/>
                  <a:ea typeface="Calibri"/>
                  <a:cs typeface="Calibri"/>
                  <a:sym typeface="Calibri"/>
                </a:rPr>
                <a:t>grows through the efforts of our partner organizations.</a:t>
              </a:r>
              <a:endParaRPr sz="1600" dirty="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7" name="Picture 6" descr="A young museum visitor looking intently at a museum exhibit">
            <a:extLst>
              <a:ext uri="{FF2B5EF4-FFF2-40B4-BE49-F238E27FC236}">
                <a16:creationId xmlns:a16="http://schemas.microsoft.com/office/drawing/2014/main" id="{97643B1D-CD0E-69F9-A744-600148A1F6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564" b="22210"/>
          <a:stretch/>
        </p:blipFill>
        <p:spPr>
          <a:xfrm>
            <a:off x="-27708" y="1138517"/>
            <a:ext cx="12219708" cy="5719483"/>
          </a:xfrm>
          <a:prstGeom prst="rect">
            <a:avLst/>
          </a:prstGeom>
        </p:spPr>
      </p:pic>
      <p:sp>
        <p:nvSpPr>
          <p:cNvPr id="349" name="Google Shape;349;g130a97da9fa_1_103"/>
          <p:cNvSpPr/>
          <p:nvPr/>
        </p:nvSpPr>
        <p:spPr>
          <a:xfrm>
            <a:off x="332508" y="-20708"/>
            <a:ext cx="11859491"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000000"/>
                </a:solidFill>
                <a:latin typeface="Calibri"/>
                <a:ea typeface="Calibri"/>
                <a:cs typeface="Calibri"/>
                <a:sym typeface="Calibri"/>
              </a:rPr>
              <a:t>We are committed to </a:t>
            </a:r>
            <a:r>
              <a:rPr lang="en-US" sz="3200" b="1" dirty="0">
                <a:solidFill>
                  <a:srgbClr val="000000"/>
                </a:solidFill>
                <a:latin typeface="Calibri"/>
                <a:ea typeface="Calibri"/>
                <a:cs typeface="Calibri"/>
                <a:sym typeface="Calibri"/>
              </a:rPr>
              <a:t>diversity, equity, accessibility, inclusion, and belonging </a:t>
            </a:r>
            <a:r>
              <a:rPr lang="en-US" sz="3200" dirty="0">
                <a:solidFill>
                  <a:srgbClr val="000000"/>
                </a:solidFill>
                <a:latin typeface="Calibri"/>
                <a:ea typeface="Calibri"/>
                <a:cs typeface="Calibri"/>
                <a:sym typeface="Calibri"/>
              </a:rPr>
              <a:t>(DEIAB).</a:t>
            </a:r>
            <a:endParaRPr sz="1600" dirty="0">
              <a:latin typeface="Calibri"/>
              <a:ea typeface="Calibri"/>
              <a:cs typeface="Calibri"/>
              <a:sym typeface="Calibri"/>
            </a:endParaRPr>
          </a:p>
        </p:txBody>
      </p:sp>
      <p:grpSp>
        <p:nvGrpSpPr>
          <p:cNvPr id="350" name="Google Shape;350;g130a97da9fa_1_103"/>
          <p:cNvGrpSpPr/>
          <p:nvPr/>
        </p:nvGrpSpPr>
        <p:grpSpPr>
          <a:xfrm>
            <a:off x="-35858" y="2950593"/>
            <a:ext cx="4327892" cy="2560200"/>
            <a:chOff x="0" y="2950593"/>
            <a:chExt cx="3246000" cy="2560200"/>
          </a:xfrm>
        </p:grpSpPr>
        <p:sp>
          <p:nvSpPr>
            <p:cNvPr id="351" name="Google Shape;351;g130a97da9fa_1_103"/>
            <p:cNvSpPr/>
            <p:nvPr/>
          </p:nvSpPr>
          <p:spPr>
            <a:xfrm>
              <a:off x="0" y="2950593"/>
              <a:ext cx="3246000" cy="25602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52" name="Google Shape;352;g130a97da9fa_1_103"/>
            <p:cNvSpPr txBox="1"/>
            <p:nvPr/>
          </p:nvSpPr>
          <p:spPr>
            <a:xfrm>
              <a:off x="21397" y="3073709"/>
              <a:ext cx="3090353" cy="227750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dirty="0">
                  <a:solidFill>
                    <a:schemeClr val="lt1"/>
                  </a:solidFill>
                  <a:latin typeface="Calibri"/>
                  <a:ea typeface="Calibri"/>
                  <a:cs typeface="Calibri"/>
                  <a:sym typeface="Calibri"/>
                </a:rPr>
                <a:t>Strategies </a:t>
              </a:r>
              <a:r>
                <a:rPr lang="en-US" sz="2200" dirty="0">
                  <a:solidFill>
                    <a:schemeClr val="lt1"/>
                  </a:solidFill>
                  <a:latin typeface="Calibri"/>
                  <a:ea typeface="Calibri"/>
                  <a:cs typeface="Calibri"/>
                  <a:sym typeface="Calibri"/>
                </a:rPr>
                <a:t>include prioritizing DEAIB through leadership; using best practices in our projects and products; and supporting network partners’ efforts through professional development.</a:t>
              </a:r>
              <a:endParaRPr sz="160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1874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130a97da9fa_1_103" descr="An adult and three children participating in a hands-on science activity about star formation using a hair dryer looking intently at moving balls"/>
          <p:cNvPicPr preferRelativeResize="0"/>
          <p:nvPr/>
        </p:nvPicPr>
        <p:blipFill rotWithShape="1">
          <a:blip r:embed="rId3" cstate="screen">
            <a:alphaModFix/>
            <a:extLst>
              <a:ext uri="{28A0092B-C50C-407E-A947-70E740481C1C}">
                <a14:useLocalDpi xmlns:a14="http://schemas.microsoft.com/office/drawing/2010/main"/>
              </a:ext>
            </a:extLst>
          </a:blip>
          <a:srcRect t="20072" b="9741"/>
          <a:stretch/>
        </p:blipFill>
        <p:spPr>
          <a:xfrm>
            <a:off x="0" y="1146450"/>
            <a:ext cx="12192000" cy="5711552"/>
          </a:xfrm>
          <a:prstGeom prst="rect">
            <a:avLst/>
          </a:prstGeom>
          <a:noFill/>
          <a:ln>
            <a:noFill/>
          </a:ln>
        </p:spPr>
      </p:pic>
      <p:sp>
        <p:nvSpPr>
          <p:cNvPr id="349" name="Google Shape;349;g130a97da9fa_1_103"/>
          <p:cNvSpPr/>
          <p:nvPr/>
        </p:nvSpPr>
        <p:spPr>
          <a:xfrm>
            <a:off x="449050" y="38875"/>
            <a:ext cx="112587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Calibri"/>
                <a:ea typeface="Calibri"/>
                <a:cs typeface="Calibri"/>
                <a:sym typeface="Calibri"/>
              </a:rPr>
              <a:t>Network projects </a:t>
            </a:r>
            <a:r>
              <a:rPr lang="en-US" sz="3200" dirty="0">
                <a:solidFill>
                  <a:srgbClr val="000000"/>
                </a:solidFill>
                <a:latin typeface="Calibri"/>
                <a:ea typeface="Calibri"/>
                <a:cs typeface="Calibri"/>
                <a:sym typeface="Calibri"/>
              </a:rPr>
              <a:t>tackle challenging problems and develop knowledge, tools, and practices.</a:t>
            </a:r>
            <a:endParaRPr sz="1600" dirty="0">
              <a:latin typeface="Calibri"/>
              <a:ea typeface="Calibri"/>
              <a:cs typeface="Calibri"/>
              <a:sym typeface="Calibri"/>
            </a:endParaRPr>
          </a:p>
        </p:txBody>
      </p:sp>
      <p:grpSp>
        <p:nvGrpSpPr>
          <p:cNvPr id="350" name="Google Shape;350;g130a97da9fa_1_103"/>
          <p:cNvGrpSpPr/>
          <p:nvPr/>
        </p:nvGrpSpPr>
        <p:grpSpPr>
          <a:xfrm>
            <a:off x="7924800" y="3739486"/>
            <a:ext cx="4328185" cy="2560200"/>
            <a:chOff x="5943749" y="3739486"/>
            <a:chExt cx="3246220" cy="2560200"/>
          </a:xfrm>
        </p:grpSpPr>
        <p:sp>
          <p:nvSpPr>
            <p:cNvPr id="351" name="Google Shape;351;g130a97da9fa_1_103"/>
            <p:cNvSpPr/>
            <p:nvPr/>
          </p:nvSpPr>
          <p:spPr>
            <a:xfrm>
              <a:off x="5943749" y="3739486"/>
              <a:ext cx="3246000" cy="2560200"/>
            </a:xfrm>
            <a:prstGeom prst="rect">
              <a:avLst/>
            </a:prstGeom>
            <a:solidFill>
              <a:srgbClr val="007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52" name="Google Shape;352;g130a97da9fa_1_103"/>
            <p:cNvSpPr txBox="1"/>
            <p:nvPr/>
          </p:nvSpPr>
          <p:spPr>
            <a:xfrm>
              <a:off x="6099616" y="4361368"/>
              <a:ext cx="3090353" cy="12618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Relationships</a:t>
              </a:r>
              <a:r>
                <a:rPr lang="en-US" sz="22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2200" dirty="0">
                  <a:solidFill>
                    <a:schemeClr val="lt1"/>
                  </a:solidFill>
                  <a:latin typeface="Calibri"/>
                  <a:ea typeface="Calibri"/>
                  <a:cs typeface="Calibri"/>
                  <a:sym typeface="Calibri"/>
                </a:rPr>
                <a:t>knowledge, and infrastructure support all our activities.</a:t>
              </a:r>
              <a:endParaRPr sz="1600" dirty="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1619</Words>
  <Application>Microsoft Macintosh PowerPoint</Application>
  <PresentationFormat>Widescreen</PresentationFormat>
  <Paragraphs>200</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Karla</vt:lpstr>
      <vt:lpstr>Lato</vt:lpstr>
      <vt:lpstr>Noto Sans Symbols</vt:lpstr>
      <vt:lpstr>Office Theme</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projects focus on many areas of STEM.</vt:lpstr>
      <vt:lpstr>Projects provide opportunities to get involved.</vt:lpstr>
      <vt:lpstr>Opportunities to get involved</vt:lpstr>
      <vt:lpstr>PowerPoint Presentation</vt:lpstr>
      <vt:lpstr>PowerPoint Presentation</vt:lpstr>
      <vt:lpstr>Recent  Public Engagement and Professional Learning Resources</vt:lpstr>
      <vt:lpstr>PowerPoint Presentation</vt:lpstr>
      <vt:lpstr>PowerPoint Presentation</vt:lpstr>
      <vt:lpstr>Upcoming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and activity </vt:lpstr>
      <vt:lpstr>Discuss with others at your table</vt:lpstr>
      <vt:lpstr>Stand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 Ostman</dc:creator>
  <cp:lastModifiedBy>Paul Davis</cp:lastModifiedBy>
  <cp:revision>47</cp:revision>
  <dcterms:created xsi:type="dcterms:W3CDTF">2022-09-07T21:10:07Z</dcterms:created>
  <dcterms:modified xsi:type="dcterms:W3CDTF">2022-10-03T16:05:01Z</dcterms:modified>
</cp:coreProperties>
</file>