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340" r:id="rId3"/>
    <p:sldId id="338" r:id="rId4"/>
    <p:sldId id="339" r:id="rId5"/>
    <p:sldId id="341" r:id="rId6"/>
    <p:sldId id="344" r:id="rId7"/>
    <p:sldId id="342" r:id="rId8"/>
    <p:sldId id="329" r:id="rId9"/>
    <p:sldId id="326" r:id="rId10"/>
    <p:sldId id="327" r:id="rId11"/>
    <p:sldId id="345" r:id="rId12"/>
    <p:sldId id="33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D8EBE7"/>
    <a:srgbClr val="5CBEEC"/>
    <a:srgbClr val="64A8EC"/>
    <a:srgbClr val="008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10" autoAdjust="0"/>
  </p:normalViewPr>
  <p:slideViewPr>
    <p:cSldViewPr snapToGrid="0" snapToObjects="1">
      <p:cViewPr>
        <p:scale>
          <a:sx n="85" d="100"/>
          <a:sy n="85" d="100"/>
        </p:scale>
        <p:origin x="-9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42541-13F3-BB43-9D7A-3EAA648D007E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1E37F-6F67-6248-AB2A-FEDF52C1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6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5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</a:p>
          <a:p>
            <a:r>
              <a:rPr lang="en-US" dirty="0" smtClean="0"/>
              <a:t>All </a:t>
            </a:r>
            <a:r>
              <a:rPr lang="en-US" dirty="0" smtClean="0"/>
              <a:t>50 states</a:t>
            </a:r>
            <a:r>
              <a:rPr lang="en-US" baseline="0" dirty="0" smtClean="0"/>
              <a:t> and </a:t>
            </a:r>
            <a:r>
              <a:rPr lang="en-US" dirty="0" smtClean="0"/>
              <a:t>Puerto Rico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Hundreds of products</a:t>
            </a:r>
            <a:r>
              <a:rPr lang="en-US" baseline="0" dirty="0" smtClean="0"/>
              <a:t> freely accessible on our website (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materials, professional resources, reports)</a:t>
            </a:r>
            <a:endParaRPr lang="en-US" dirty="0" smtClean="0"/>
          </a:p>
          <a:p>
            <a:r>
              <a:rPr lang="en-US" dirty="0" smtClean="0"/>
              <a:t>To</a:t>
            </a:r>
            <a:r>
              <a:rPr lang="en-US" baseline="0" dirty="0" smtClean="0"/>
              <a:t> stay up to date on everything related to the network, be sure you’re on all our lists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3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9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10+ years of funding through NSF for </a:t>
            </a:r>
            <a:r>
              <a:rPr lang="en-US" dirty="0" err="1" smtClean="0"/>
              <a:t>nanoscale</a:t>
            </a:r>
            <a:r>
              <a:rPr lang="en-US" baseline="0" dirty="0" smtClean="0"/>
              <a:t> science, engineering, and technology.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83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have</a:t>
            </a:r>
            <a:r>
              <a:rPr lang="en-US" baseline="0" dirty="0" smtClean="0"/>
              <a:t> diversified our funding and the STEM topics we cover.</a:t>
            </a:r>
            <a:endParaRPr lang="en-US" dirty="0" smtClean="0"/>
          </a:p>
          <a:p>
            <a:r>
              <a:rPr lang="en-US" dirty="0" smtClean="0"/>
              <a:t>Leadership for the network:</a:t>
            </a:r>
            <a:r>
              <a:rPr lang="en-US" baseline="0" dirty="0" smtClean="0"/>
              <a:t> SMM (Paul Martin), MOS (Larry Bell), ASU (Rae Ostman</a:t>
            </a:r>
            <a:r>
              <a:rPr lang="en-US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83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primary areas of focus remain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collaborations.</a:t>
            </a:r>
          </a:p>
          <a:p>
            <a:r>
              <a:rPr lang="en-US" dirty="0" smtClean="0"/>
              <a:t>“We built</a:t>
            </a:r>
            <a:r>
              <a:rPr lang="en-US" baseline="0" dirty="0" smtClean="0"/>
              <a:t> the network by doing work together.”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~400</a:t>
            </a:r>
            <a:r>
              <a:rPr lang="en-US" baseline="0" dirty="0" smtClean="0"/>
              <a:t> museums</a:t>
            </a:r>
          </a:p>
          <a:p>
            <a:r>
              <a:rPr lang="en-US" baseline="0" dirty="0" smtClean="0"/>
              <a:t>~200 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“New” network now includes</a:t>
            </a:r>
            <a:r>
              <a:rPr lang="en-US" baseline="0" dirty="0" smtClean="0"/>
              <a:t> a</a:t>
            </a:r>
            <a:r>
              <a:rPr lang="en-US" dirty="0" smtClean="0"/>
              <a:t>ll areas of STEM = science,</a:t>
            </a:r>
            <a:r>
              <a:rPr lang="en-US" baseline="0" dirty="0" smtClean="0"/>
              <a:t> technology, engineering, and math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2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Engaging the public:</a:t>
            </a:r>
            <a:r>
              <a:rPr lang="en-US" baseline="0" dirty="0" smtClean="0"/>
              <a:t> accessible to and appropriate for multiple and diverse audiences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9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Generating knowledge</a:t>
            </a:r>
            <a:r>
              <a:rPr lang="en-US" baseline="0" dirty="0" smtClean="0"/>
              <a:t> and providing resources that i</a:t>
            </a:r>
            <a:r>
              <a:rPr lang="en-US" dirty="0" smtClean="0"/>
              <a:t>ncrease</a:t>
            </a:r>
            <a:r>
              <a:rPr lang="en-US" baseline="0" dirty="0" smtClean="0"/>
              <a:t> the</a:t>
            </a:r>
            <a:r>
              <a:rPr lang="en-US" dirty="0" smtClean="0"/>
              <a:t> capacity of the ISE</a:t>
            </a:r>
            <a:r>
              <a:rPr lang="en-US" baseline="0" dirty="0" smtClean="0"/>
              <a:t> field.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1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2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6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50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60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148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31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88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63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31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01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08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423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727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521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1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2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362A-19CE-BB41-A2E9-74C103F018F4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2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76" y="5438784"/>
            <a:ext cx="1568212" cy="125221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875135" y="5781319"/>
            <a:ext cx="1892580" cy="52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err="1" smtClean="0">
                <a:solidFill>
                  <a:srgbClr val="00858B"/>
                </a:solidFill>
              </a:rPr>
              <a:t>www.nisenet.org</a:t>
            </a:r>
            <a:endParaRPr lang="en-US" sz="1800" b="1" dirty="0">
              <a:solidFill>
                <a:srgbClr val="00858B"/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426891" y="5498548"/>
            <a:ext cx="4177110" cy="1252215"/>
          </a:xfrm>
        </p:spPr>
        <p:txBody>
          <a:bodyPr>
            <a:normAutofit fontScale="85000"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Rae Ostman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Arizona State University</a:t>
            </a: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Science Museum of Minnesota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74614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ExSci_space_20160717_115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18153" r="16482" b="34378"/>
          <a:stretch/>
        </p:blipFill>
        <p:spPr>
          <a:xfrm>
            <a:off x="-1" y="1583766"/>
            <a:ext cx="9144000" cy="36739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0" y="28786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FF"/>
                </a:solidFill>
                <a:latin typeface="Century Gothic"/>
              </a:rPr>
              <a:t>NISE NETWORK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1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SE_Net_press_photo_0043_HiR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71" r="10808" b="5009"/>
          <a:stretch/>
        </p:blipFill>
        <p:spPr>
          <a:xfrm>
            <a:off x="239060" y="1494119"/>
            <a:ext cx="8686800" cy="5169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9061" y="18942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+mj-lt"/>
                <a:cs typeface="Georgia"/>
              </a:rPr>
              <a:t>Together, Network partners </a:t>
            </a:r>
            <a:r>
              <a:rPr lang="en-US" sz="3200" i="1" dirty="0" smtClean="0">
                <a:latin typeface="+mj-lt"/>
                <a:cs typeface="Georgia"/>
              </a:rPr>
              <a:t>reach </a:t>
            </a:r>
            <a:r>
              <a:rPr lang="en-US" sz="3200" b="1" i="1" dirty="0" smtClean="0">
                <a:solidFill>
                  <a:srgbClr val="00858B"/>
                </a:solidFill>
                <a:latin typeface="+mj-lt"/>
                <a:cs typeface="Georgia"/>
              </a:rPr>
              <a:t>millions of people</a:t>
            </a:r>
            <a:r>
              <a:rPr lang="en-US" sz="3200" i="1" dirty="0" smtClean="0">
                <a:solidFill>
                  <a:srgbClr val="00858B"/>
                </a:solidFill>
                <a:latin typeface="+mj-lt"/>
                <a:cs typeface="Georgia"/>
              </a:rPr>
              <a:t> </a:t>
            </a:r>
            <a:r>
              <a:rPr lang="en-US" sz="3200" i="1" dirty="0" smtClean="0">
                <a:latin typeface="+mj-lt"/>
                <a:cs typeface="Georgia"/>
              </a:rPr>
              <a:t>each year!</a:t>
            </a:r>
          </a:p>
        </p:txBody>
      </p:sp>
    </p:spTree>
    <p:extLst>
      <p:ext uri="{BB962C8B-B14F-4D97-AF65-F5344CB8AC3E}">
        <p14:creationId xmlns:p14="http://schemas.microsoft.com/office/powerpoint/2010/main" val="236713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90" y="1319258"/>
            <a:ext cx="3809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000" b="1" dirty="0" smtClean="0"/>
              <a:t>Website: </a:t>
            </a:r>
          </a:p>
          <a:p>
            <a:pPr marL="0" lvl="1">
              <a:defRPr/>
            </a:pPr>
            <a:r>
              <a:rPr lang="en-US" sz="2000" dirty="0" err="1" smtClean="0"/>
              <a:t>nisenet.org</a:t>
            </a:r>
            <a:endParaRPr lang="en-US" sz="2000" dirty="0" smtClean="0"/>
          </a:p>
          <a:p>
            <a:pPr marL="0" lvl="1">
              <a:defRPr/>
            </a:pPr>
            <a:endParaRPr lang="en-US" sz="2000" b="1" dirty="0"/>
          </a:p>
          <a:p>
            <a:pPr marL="0" lvl="1">
              <a:defRPr/>
            </a:pPr>
            <a:r>
              <a:rPr lang="en-US" sz="2000" b="1" dirty="0"/>
              <a:t>N</a:t>
            </a:r>
            <a:r>
              <a:rPr lang="en-US" sz="2000" b="1" dirty="0" smtClean="0"/>
              <a:t>ewsletter: </a:t>
            </a:r>
          </a:p>
          <a:p>
            <a:pPr marL="0" lvl="1">
              <a:defRPr/>
            </a:pPr>
            <a:r>
              <a:rPr lang="en-US" sz="2000" dirty="0" err="1" smtClean="0"/>
              <a:t>nisenet.org</a:t>
            </a:r>
            <a:r>
              <a:rPr lang="en-US" sz="2000" dirty="0" smtClean="0"/>
              <a:t>/newsletter </a:t>
            </a:r>
          </a:p>
          <a:p>
            <a:pPr marL="0" lvl="1">
              <a:defRPr/>
            </a:pPr>
            <a:endParaRPr lang="en-US" sz="2000" b="1" dirty="0"/>
          </a:p>
          <a:p>
            <a:pPr marL="0" lvl="1">
              <a:defRPr/>
            </a:pPr>
            <a:r>
              <a:rPr lang="en-US" sz="2000" b="1" dirty="0"/>
              <a:t>S</a:t>
            </a:r>
            <a:r>
              <a:rPr lang="en-US" sz="2000" b="1" dirty="0" smtClean="0"/>
              <a:t>ocial media: </a:t>
            </a:r>
          </a:p>
          <a:p>
            <a:pPr marL="0" lvl="1">
              <a:defRPr/>
            </a:pPr>
            <a:r>
              <a:rPr lang="en-US" sz="2000" dirty="0" err="1" smtClean="0"/>
              <a:t>nisenet.org</a:t>
            </a:r>
            <a:r>
              <a:rPr lang="en-US" sz="2000" dirty="0" smtClean="0"/>
              <a:t>/social</a:t>
            </a:r>
          </a:p>
          <a:p>
            <a:pPr marL="0" lvl="1">
              <a:defRPr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3999" cy="1143964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H="1">
            <a:off x="0" y="13845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ury Gothic"/>
              </a:rPr>
              <a:t>Resources and information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 descr="KGronostajski_CommunityNight_Nano-4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3" t="7944" r="3087" b="-174"/>
          <a:stretch/>
        </p:blipFill>
        <p:spPr>
          <a:xfrm>
            <a:off x="3137647" y="1153524"/>
            <a:ext cx="600635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0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95" y="2034596"/>
            <a:ext cx="90858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94788" y="1944950"/>
            <a:ext cx="7035446" cy="134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 dirty="0" smtClean="0">
                <a:latin typeface="+mj-lt"/>
              </a:rPr>
              <a:t>The </a:t>
            </a:r>
            <a:r>
              <a:rPr lang="en-US" sz="1200" b="1" dirty="0" err="1" smtClean="0">
                <a:latin typeface="+mj-lt"/>
              </a:rPr>
              <a:t>Nanoscale</a:t>
            </a:r>
            <a:r>
              <a:rPr lang="en-US" sz="1200" b="1" dirty="0" smtClean="0">
                <a:latin typeface="+mj-lt"/>
              </a:rPr>
              <a:t> Informal Science Education Network </a:t>
            </a:r>
            <a:r>
              <a:rPr lang="en-US" sz="1200" dirty="0">
                <a:latin typeface="+mj-lt"/>
              </a:rPr>
              <a:t>i</a:t>
            </a:r>
            <a:r>
              <a:rPr lang="en-US" sz="1200" dirty="0" smtClean="0">
                <a:latin typeface="+mj-lt"/>
              </a:rPr>
              <a:t>s supported </a:t>
            </a:r>
            <a:r>
              <a:rPr lang="en-US" sz="1200" dirty="0">
                <a:latin typeface="+mj-lt"/>
              </a:rPr>
              <a:t>by the National Science Foundation under </a:t>
            </a:r>
            <a:r>
              <a:rPr lang="en-US" sz="1200" dirty="0" smtClean="0">
                <a:latin typeface="+mj-lt"/>
              </a:rPr>
              <a:t>award numbers 0532536 and 0940143. </a:t>
            </a:r>
            <a:r>
              <a:rPr lang="en-US" sz="1200" b="1" dirty="0" smtClean="0">
                <a:latin typeface="+mj-lt"/>
              </a:rPr>
              <a:t>Multi-Site Public Engagement in Science</a:t>
            </a:r>
            <a:r>
              <a:rPr lang="en-US" sz="1200" dirty="0" smtClean="0">
                <a:latin typeface="+mj-lt"/>
              </a:rPr>
              <a:t> is supported by the National Science Foundation under award number 1421179. </a:t>
            </a:r>
            <a:r>
              <a:rPr lang="en-US" sz="1200" b="1" dirty="0" err="1" smtClean="0">
                <a:latin typeface="+mj-lt"/>
              </a:rPr>
              <a:t>Transmedia</a:t>
            </a:r>
            <a:r>
              <a:rPr lang="en-US" sz="1200" b="1" dirty="0" smtClean="0">
                <a:latin typeface="+mj-lt"/>
              </a:rPr>
              <a:t> Museum </a:t>
            </a:r>
            <a:r>
              <a:rPr lang="en-US" sz="1200" dirty="0" smtClean="0">
                <a:latin typeface="+mj-lt"/>
              </a:rPr>
              <a:t>is supported by the National Science Foundation under award number </a:t>
            </a:r>
            <a:r>
              <a:rPr lang="is-IS" sz="1200" dirty="0">
                <a:latin typeface="+mj-lt"/>
              </a:rPr>
              <a:t>1516684</a:t>
            </a:r>
            <a:r>
              <a:rPr lang="en-US" sz="1200" dirty="0" smtClean="0">
                <a:latin typeface="+mj-lt"/>
              </a:rPr>
              <a:t>. </a:t>
            </a:r>
            <a:r>
              <a:rPr lang="en-US" sz="1200" b="1" dirty="0" err="1" smtClean="0">
                <a:latin typeface="+mj-lt"/>
              </a:rPr>
              <a:t>ChemAttitudes</a:t>
            </a:r>
            <a:r>
              <a:rPr lang="en-US" sz="1200" dirty="0" smtClean="0">
                <a:latin typeface="+mj-lt"/>
              </a:rPr>
              <a:t> is supported by the National Science Foundation under award number 1612482. Any </a:t>
            </a:r>
            <a:r>
              <a:rPr lang="en-US" sz="1200" dirty="0">
                <a:latin typeface="+mj-lt"/>
              </a:rPr>
              <a:t>opinions, findings, and conclusions or recommendations expressed in this presentation are those of the authors and do not necessarily reflect the views of the Foundation.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4788" y="5376807"/>
            <a:ext cx="7035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Space and Earth Informal STEM Education </a:t>
            </a:r>
            <a:r>
              <a:rPr lang="en-US" sz="1200" dirty="0" smtClean="0">
                <a:solidFill>
                  <a:srgbClr val="000000"/>
                </a:solidFill>
              </a:rPr>
              <a:t>is supported </a:t>
            </a:r>
            <a:r>
              <a:rPr lang="en-US" sz="1200" dirty="0">
                <a:solidFill>
                  <a:srgbClr val="000000"/>
                </a:solidFill>
              </a:rPr>
              <a:t>by NASA under </a:t>
            </a:r>
            <a:r>
              <a:rPr lang="en-US" sz="1200" dirty="0" smtClean="0">
                <a:solidFill>
                  <a:srgbClr val="000000"/>
                </a:solidFill>
              </a:rPr>
              <a:t>cooperative agreement number NNX16AC67A. Any </a:t>
            </a:r>
            <a:r>
              <a:rPr lang="en-US" sz="1200" dirty="0">
                <a:solidFill>
                  <a:srgbClr val="000000"/>
                </a:solidFill>
              </a:rPr>
              <a:t>opinions, findings, and conclusions or recommendations expressed in this material are those of the author(s) and do not necessarily reflect the view of the National Aeronautics and Space Administration (NASA</a:t>
            </a:r>
            <a:r>
              <a:rPr lang="en-US" sz="1200" dirty="0" smtClean="0">
                <a:solidFill>
                  <a:srgbClr val="000000"/>
                </a:solidFill>
              </a:rPr>
              <a:t>).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1" name="Picture 20" descr="New_NISENET_logo_V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4"/>
          <a:stretch/>
        </p:blipFill>
        <p:spPr>
          <a:xfrm>
            <a:off x="340252" y="5376807"/>
            <a:ext cx="1077877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4788" y="3876068"/>
            <a:ext cx="7035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Sustainability in Science Museums </a:t>
            </a:r>
            <a:r>
              <a:rPr lang="en-US" sz="1200" dirty="0" smtClean="0"/>
              <a:t>is </a:t>
            </a:r>
            <a:r>
              <a:rPr lang="en-US" sz="1200" dirty="0"/>
              <a:t>supported by the Walton Sustainability Solutions Initiatives at Arizona State University (ASU</a:t>
            </a:r>
            <a:r>
              <a:rPr lang="en-US" sz="1200" dirty="0" smtClean="0"/>
              <a:t>)</a:t>
            </a:r>
            <a:r>
              <a:rPr lang="en-US" sz="1200" dirty="0"/>
              <a:t> </a:t>
            </a:r>
            <a:r>
              <a:rPr lang="en-US" sz="1200" dirty="0" smtClean="0"/>
              <a:t>and is a collaboration with the Center for Engagement and Training in Science and Society at ASU.</a:t>
            </a:r>
            <a:endParaRPr lang="en-US" sz="1200" dirty="0"/>
          </a:p>
        </p:txBody>
      </p:sp>
      <p:pic>
        <p:nvPicPr>
          <p:cNvPr id="3" name="Picture 2" descr="lwm1_rgb-m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5" y="3861127"/>
            <a:ext cx="984834" cy="73152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0"/>
            <a:ext cx="9143999" cy="1470024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flipH="1">
            <a:off x="0" y="28786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Century Gothic"/>
              </a:rPr>
              <a:t>Thank you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7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ISE_Logo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327"/>
            <a:ext cx="4112744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117" y="470681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libri"/>
                <a:cs typeface="Georgia"/>
              </a:rPr>
              <a:t>The </a:t>
            </a:r>
            <a:r>
              <a:rPr lang="en-US" sz="3200" b="1" i="1" dirty="0" err="1" smtClean="0">
                <a:solidFill>
                  <a:srgbClr val="00858B"/>
                </a:solidFill>
                <a:latin typeface="Calibri"/>
                <a:cs typeface="Georgia"/>
              </a:rPr>
              <a:t>Nanoscale</a:t>
            </a:r>
            <a:r>
              <a:rPr lang="en-US" sz="3200" i="1" dirty="0" smtClean="0">
                <a:solidFill>
                  <a:srgbClr val="00858B"/>
                </a:solidFill>
                <a:latin typeface="Calibri"/>
                <a:cs typeface="Georgia"/>
              </a:rPr>
              <a:t> </a:t>
            </a:r>
            <a:r>
              <a:rPr lang="en-US" sz="3200" b="1" i="1" dirty="0">
                <a:solidFill>
                  <a:srgbClr val="00858B"/>
                </a:solidFill>
                <a:latin typeface="Calibri"/>
                <a:cs typeface="Georgia"/>
              </a:rPr>
              <a:t>I</a:t>
            </a:r>
            <a:r>
              <a:rPr lang="en-US" sz="3200" b="1" i="1" dirty="0" smtClean="0">
                <a:solidFill>
                  <a:srgbClr val="00858B"/>
                </a:solidFill>
                <a:latin typeface="Calibri"/>
                <a:cs typeface="Georgia"/>
              </a:rPr>
              <a:t>nformal Science Education </a:t>
            </a:r>
            <a:r>
              <a:rPr lang="en-US" sz="3200" i="1" dirty="0" smtClean="0">
                <a:solidFill>
                  <a:prstClr val="black"/>
                </a:solidFill>
                <a:latin typeface="Calibri"/>
                <a:cs typeface="Georgia"/>
              </a:rPr>
              <a:t>Network</a:t>
            </a:r>
            <a:r>
              <a:rPr lang="is-IS" sz="3200" i="1" dirty="0" smtClean="0">
                <a:solidFill>
                  <a:prstClr val="black"/>
                </a:solidFill>
                <a:latin typeface="Calibri"/>
                <a:cs typeface="Georgia"/>
              </a:rPr>
              <a:t>…</a:t>
            </a:r>
            <a:endParaRPr lang="en-US" sz="32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80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_NISENET_logo_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03" y="2055327"/>
            <a:ext cx="3435442" cy="2743200"/>
          </a:xfrm>
          <a:prstGeom prst="rect">
            <a:avLst/>
          </a:prstGeom>
        </p:spPr>
      </p:pic>
      <p:pic>
        <p:nvPicPr>
          <p:cNvPr id="6" name="Picture 5" descr="NISE_Logo_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327"/>
            <a:ext cx="4112744" cy="2743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12744" y="2913530"/>
            <a:ext cx="967256" cy="836706"/>
          </a:xfrm>
          <a:prstGeom prst="rightArrow">
            <a:avLst/>
          </a:prstGeom>
          <a:solidFill>
            <a:srgbClr val="008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802" y="5386328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200" i="1" dirty="0" smtClean="0">
                <a:solidFill>
                  <a:prstClr val="black"/>
                </a:solidFill>
                <a:latin typeface="Calibri"/>
                <a:cs typeface="Georgia"/>
              </a:rPr>
              <a:t>…</a:t>
            </a:r>
            <a:r>
              <a:rPr lang="en-US" sz="3200" i="1" dirty="0" smtClean="0">
                <a:solidFill>
                  <a:prstClr val="black"/>
                </a:solidFill>
                <a:latin typeface="Calibri"/>
                <a:cs typeface="Georgia"/>
              </a:rPr>
              <a:t> is now the </a:t>
            </a:r>
            <a:r>
              <a:rPr lang="en-US" sz="3200" b="1" i="1" dirty="0" smtClean="0">
                <a:solidFill>
                  <a:srgbClr val="00858B"/>
                </a:solidFill>
                <a:latin typeface="Calibri"/>
                <a:cs typeface="Georgia"/>
              </a:rPr>
              <a:t>National</a:t>
            </a:r>
            <a:r>
              <a:rPr lang="en-US" sz="3200" i="1" dirty="0" smtClean="0">
                <a:solidFill>
                  <a:srgbClr val="00858B"/>
                </a:solidFill>
                <a:latin typeface="Calibri"/>
                <a:cs typeface="Georgia"/>
              </a:rPr>
              <a:t> </a:t>
            </a:r>
            <a:r>
              <a:rPr lang="en-US" sz="3200" b="1" i="1" dirty="0">
                <a:solidFill>
                  <a:srgbClr val="00858B"/>
                </a:solidFill>
                <a:latin typeface="Calibri"/>
                <a:cs typeface="Georgia"/>
              </a:rPr>
              <a:t>I</a:t>
            </a:r>
            <a:r>
              <a:rPr lang="en-US" sz="3200" b="1" i="1" dirty="0" smtClean="0">
                <a:solidFill>
                  <a:srgbClr val="00858B"/>
                </a:solidFill>
                <a:latin typeface="Calibri"/>
                <a:cs typeface="Georgia"/>
              </a:rPr>
              <a:t>nformal STEM Education </a:t>
            </a:r>
            <a:r>
              <a:rPr lang="en-US" sz="3200" i="1" dirty="0" smtClean="0">
                <a:solidFill>
                  <a:prstClr val="black"/>
                </a:solidFill>
                <a:latin typeface="Calibri"/>
                <a:cs typeface="Georgia"/>
              </a:rPr>
              <a:t>Network.</a:t>
            </a:r>
            <a:endParaRPr lang="en-US" sz="32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1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11339" y="1153459"/>
            <a:ext cx="4732661" cy="5704541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0151111_1030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14051" b="251"/>
          <a:stretch/>
        </p:blipFill>
        <p:spPr>
          <a:xfrm>
            <a:off x="0" y="1143000"/>
            <a:ext cx="4411339" cy="5715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411339" y="1261405"/>
            <a:ext cx="4732661" cy="4520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Building relationships </a:t>
            </a:r>
            <a:r>
              <a:rPr lang="en-US" sz="2000" dirty="0" smtClean="0">
                <a:solidFill>
                  <a:srgbClr val="000000"/>
                </a:solidFill>
              </a:rPr>
              <a:t>among individuals and organizations</a:t>
            </a: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</a:rPr>
              <a:t>Engaging the public </a:t>
            </a:r>
            <a:r>
              <a:rPr lang="en-US" sz="2000" dirty="0">
                <a:solidFill>
                  <a:srgbClr val="000000"/>
                </a:solidFill>
              </a:rPr>
              <a:t>in learning about </a:t>
            </a:r>
            <a:r>
              <a:rPr lang="en-US" sz="2000" dirty="0" smtClean="0">
                <a:solidFill>
                  <a:srgbClr val="000000"/>
                </a:solidFill>
              </a:rPr>
              <a:t>STEM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Increasing capacity </a:t>
            </a:r>
            <a:r>
              <a:rPr lang="en-US" sz="2000" dirty="0" smtClean="0">
                <a:solidFill>
                  <a:srgbClr val="000000"/>
                </a:solidFill>
              </a:rPr>
              <a:t>in the field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3999" cy="1143964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0" y="13845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ury Gothic"/>
              </a:rPr>
              <a:t>Network focus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9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719" y="506745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+mj-lt"/>
                <a:cs typeface="Georgia"/>
              </a:rPr>
              <a:t>NISE Net creates </a:t>
            </a:r>
            <a:r>
              <a:rPr lang="en-US" sz="3200" b="1" i="1" dirty="0" smtClean="0">
                <a:solidFill>
                  <a:srgbClr val="00858B"/>
                </a:solidFill>
                <a:latin typeface="+mj-lt"/>
                <a:cs typeface="Georgia"/>
              </a:rPr>
              <a:t>lasting relationships </a:t>
            </a:r>
            <a:r>
              <a:rPr lang="en-US" sz="3200" i="1" dirty="0" smtClean="0">
                <a:latin typeface="+mj-lt"/>
                <a:cs typeface="Georgia"/>
              </a:rPr>
              <a:t>among individuals and organizations.</a:t>
            </a:r>
          </a:p>
        </p:txBody>
      </p:sp>
      <p:pic>
        <p:nvPicPr>
          <p:cNvPr id="5" name="Picture 4" descr="20110914GH_13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" b="16839"/>
          <a:stretch/>
        </p:blipFill>
        <p:spPr>
          <a:xfrm>
            <a:off x="240719" y="1987177"/>
            <a:ext cx="8686800" cy="46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2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8940" y="456093"/>
            <a:ext cx="8641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+mj-lt"/>
                <a:cs typeface="Georgia"/>
              </a:rPr>
              <a:t>Over </a:t>
            </a:r>
            <a:r>
              <a:rPr lang="en-US" sz="3200" b="1" i="1" dirty="0" smtClean="0">
                <a:solidFill>
                  <a:srgbClr val="00858B"/>
                </a:solidFill>
                <a:latin typeface="+mj-lt"/>
                <a:cs typeface="Georgia"/>
              </a:rPr>
              <a:t>600 organizations </a:t>
            </a:r>
            <a:r>
              <a:rPr lang="en-US" sz="3200" i="1" dirty="0" smtClean="0">
                <a:latin typeface="+mj-lt"/>
                <a:cs typeface="Georgia"/>
              </a:rPr>
              <a:t>regularly participate in Network activities.</a:t>
            </a:r>
          </a:p>
        </p:txBody>
      </p:sp>
      <p:pic>
        <p:nvPicPr>
          <p:cNvPr id="2" name="Picture 1" descr="regional hub map 2016_dots_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14452" r="5883" b="15708"/>
          <a:stretch/>
        </p:blipFill>
        <p:spPr>
          <a:xfrm>
            <a:off x="239058" y="1697662"/>
            <a:ext cx="8686800" cy="496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6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4117" y="470681"/>
            <a:ext cx="8546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+mj-lt"/>
                <a:cs typeface="Georgia"/>
              </a:rPr>
              <a:t>NISE Net supports </a:t>
            </a:r>
            <a:r>
              <a:rPr lang="en-US" sz="3200" b="1" i="1" dirty="0" smtClean="0">
                <a:solidFill>
                  <a:srgbClr val="00858B"/>
                </a:solidFill>
                <a:latin typeface="+mj-lt"/>
                <a:cs typeface="Georgia"/>
              </a:rPr>
              <a:t>informal learning about STEM </a:t>
            </a:r>
            <a:r>
              <a:rPr lang="en-US" sz="3200" i="1" dirty="0" smtClean="0">
                <a:latin typeface="+mj-lt"/>
                <a:cs typeface="Georgia"/>
              </a:rPr>
              <a:t>in communities across the United States.</a:t>
            </a:r>
            <a:endParaRPr lang="en-US" sz="3200" i="1" dirty="0">
              <a:latin typeface="+mj-lt"/>
            </a:endParaRPr>
          </a:p>
        </p:txBody>
      </p:sp>
      <p:pic>
        <p:nvPicPr>
          <p:cNvPr id="6" name="Picture 5" descr="20150403_2060-X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-118" r="-70" b="27335"/>
          <a:stretch/>
        </p:blipFill>
        <p:spPr>
          <a:xfrm>
            <a:off x="224117" y="1882588"/>
            <a:ext cx="8686800" cy="47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8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9059" y="483779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+mj-lt"/>
                <a:cs typeface="Georgia"/>
              </a:rPr>
              <a:t>NISE Net engages </a:t>
            </a:r>
            <a:r>
              <a:rPr lang="en-US" sz="3200" b="1" i="1" dirty="0" smtClean="0">
                <a:solidFill>
                  <a:srgbClr val="00858B"/>
                </a:solidFill>
                <a:latin typeface="+mj-lt"/>
                <a:cs typeface="Georgia"/>
              </a:rPr>
              <a:t>all audiences </a:t>
            </a:r>
            <a:r>
              <a:rPr lang="en-US" sz="3200" i="1" dirty="0" smtClean="0">
                <a:latin typeface="+mj-lt"/>
                <a:cs typeface="Georgia"/>
              </a:rPr>
              <a:t>in learning about STEM</a:t>
            </a:r>
            <a:r>
              <a:rPr lang="en-US" sz="3200" i="1" dirty="0">
                <a:latin typeface="+mj-lt"/>
                <a:cs typeface="Georgia"/>
              </a:rPr>
              <a:t> </a:t>
            </a:r>
            <a:r>
              <a:rPr lang="en-US" sz="3200" i="1" dirty="0" smtClean="0">
                <a:latin typeface="+mj-lt"/>
                <a:cs typeface="Georgia"/>
              </a:rPr>
              <a:t>in ways that are fun and easy to understand.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/>
          <a:stretch/>
        </p:blipFill>
        <p:spPr>
          <a:xfrm>
            <a:off x="239059" y="2224844"/>
            <a:ext cx="8686800" cy="44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9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719" y="479711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+mj-lt"/>
                <a:cs typeface="Georgia"/>
              </a:rPr>
              <a:t>NISE Net improves the </a:t>
            </a:r>
            <a:r>
              <a:rPr lang="en-US" sz="3200" b="1" i="1" dirty="0" smtClean="0">
                <a:solidFill>
                  <a:srgbClr val="00858B"/>
                </a:solidFill>
                <a:latin typeface="+mj-lt"/>
                <a:cs typeface="Georgia"/>
              </a:rPr>
              <a:t>practices and skills </a:t>
            </a:r>
            <a:r>
              <a:rPr lang="en-US" sz="3200" i="1" dirty="0" smtClean="0">
                <a:latin typeface="+mj-lt"/>
                <a:cs typeface="Georgia"/>
              </a:rPr>
              <a:t>of educators and scientists.</a:t>
            </a:r>
          </a:p>
        </p:txBody>
      </p:sp>
      <p:pic>
        <p:nvPicPr>
          <p:cNvPr id="3" name="Picture 2" descr="IMGP2865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2" b="3265"/>
          <a:stretch/>
        </p:blipFill>
        <p:spPr>
          <a:xfrm>
            <a:off x="240719" y="1912466"/>
            <a:ext cx="8686800" cy="472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9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5761</TotalTime>
  <Words>511</Words>
  <Application>Microsoft Macintosh PowerPoint</Application>
  <PresentationFormat>On-screen Show (4:3)</PresentationFormat>
  <Paragraphs>59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Science Museum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</dc:title>
  <dc:creator>Catherine McCarthy</dc:creator>
  <cp:lastModifiedBy>Rae Ostman</cp:lastModifiedBy>
  <cp:revision>173</cp:revision>
  <cp:lastPrinted>2016-02-26T19:10:53Z</cp:lastPrinted>
  <dcterms:created xsi:type="dcterms:W3CDTF">2016-02-24T18:23:28Z</dcterms:created>
  <dcterms:modified xsi:type="dcterms:W3CDTF">2016-09-20T21:18:14Z</dcterms:modified>
</cp:coreProperties>
</file>