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embeddings/oleObject1.bin" ContentType="application/vnd.openxmlformats-officedocument.oleObject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0" r:id="rId6"/>
    <p:sldMasterId id="2147483651" r:id="rId7"/>
    <p:sldMasterId id="2147483652" r:id="rId8"/>
    <p:sldMasterId id="2147483696" r:id="rId9"/>
  </p:sldMasterIdLst>
  <p:notesMasterIdLst>
    <p:notesMasterId r:id="rId39"/>
  </p:notesMasterIdLst>
  <p:sldIdLst>
    <p:sldId id="257" r:id="rId10"/>
    <p:sldId id="29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92" r:id="rId19"/>
    <p:sldId id="293" r:id="rId20"/>
    <p:sldId id="269" r:id="rId21"/>
    <p:sldId id="270" r:id="rId22"/>
    <p:sldId id="273" r:id="rId23"/>
    <p:sldId id="296" r:id="rId24"/>
    <p:sldId id="271" r:id="rId25"/>
    <p:sldId id="274" r:id="rId26"/>
    <p:sldId id="276" r:id="rId27"/>
    <p:sldId id="275" r:id="rId28"/>
    <p:sldId id="277" r:id="rId29"/>
    <p:sldId id="279" r:id="rId30"/>
    <p:sldId id="281" r:id="rId31"/>
    <p:sldId id="282" r:id="rId32"/>
    <p:sldId id="297" r:id="rId33"/>
    <p:sldId id="301" r:id="rId34"/>
    <p:sldId id="294" r:id="rId35"/>
    <p:sldId id="295" r:id="rId36"/>
    <p:sldId id="300" r:id="rId37"/>
    <p:sldId id="288" r:id="rId38"/>
  </p:sldIdLst>
  <p:sldSz cx="9144000" cy="6858000" type="screen4x3"/>
  <p:notesSz cx="6883400" cy="10033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6"/>
    <a:srgbClr val="FDC82F"/>
    <a:srgbClr val="FFCE34"/>
    <a:srgbClr val="00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16" y="-112"/>
      </p:cViewPr>
      <p:guideLst>
        <p:guide orient="horz" pos="754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5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5675"/>
            <a:ext cx="55054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9763"/>
            <a:ext cx="29829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529763"/>
            <a:ext cx="29829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58A6196-6FDC-4C20-B057-DF1A5AA0E8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6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0"/>
            <a:ext cx="658971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6589713" cy="1196975"/>
          </a:xfrm>
          <a:prstGeom prst="rect">
            <a:avLst/>
          </a:prstGeom>
          <a:solidFill>
            <a:srgbClr val="FDC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636838"/>
            <a:ext cx="5329237" cy="255111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473700"/>
            <a:ext cx="5329237" cy="90805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 flipV="1">
            <a:off x="35877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817563" y="925513"/>
            <a:ext cx="2895600" cy="279400"/>
          </a:xfrm>
        </p:spPr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r>
              <a:rPr lang="en-GB" altLang="en-US"/>
              <a:t>American Chemical Society</a:t>
            </a:r>
          </a:p>
        </p:txBody>
      </p:sp>
      <p:pic>
        <p:nvPicPr>
          <p:cNvPr id="4108" name="Picture 12" descr="ACS_Chemistry_for_Life_CMYK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1325563"/>
            <a:ext cx="18478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2A29FE-1AB6-4218-8A9E-096373CC69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18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319088"/>
            <a:ext cx="1963737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319088"/>
            <a:ext cx="5743575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A0E8B1-57C4-4B66-B069-ECE08E1BEA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008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74819-51FA-4035-BDF7-39CAB1D5E9B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135780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2C768F-B876-4FEF-9D4F-3C7AA7FBE3E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76345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FD59A5-31A7-49CF-A29C-35136DE7FB2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111887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97BDE1-450C-44BD-90B9-B20A726A68B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21197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9AA9D3-B776-4A4A-AC3D-972A1CAE367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189381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089DE-8578-45DE-95B0-1C766BCA522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016982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99A480-88A8-4466-B5AE-05D3C8BA8C8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432702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4570A0-63BD-464C-9FE9-09DCCFA2739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39531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7A062A-4FCB-42FE-A60B-13826C33D1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88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4BFF28-B7B2-4DF6-9A27-788BAF6D49F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148494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D31323-5901-426E-9599-A0BD8806B2C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121827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2D4B00-7791-4090-BC5D-4C7E6958574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315919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7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062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10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1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79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33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636E3-C013-47C3-A17E-8CAC09D219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6689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05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77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8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3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1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6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810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9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3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528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773238"/>
            <a:ext cx="38544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F0E4F4-2141-4FE3-8755-75DDFA530F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1389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395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55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031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1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3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26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60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63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96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C1E621-1A21-442F-A293-4B74245634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6111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76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9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2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18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3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28CB9-C674-4F1C-B43B-FA29EBABF0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174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A578F-E322-4486-B5C6-A3D4174E5A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900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C2678E-9FBD-43A3-BC4D-6FE68D4299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634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CF5CC-0820-43F2-8161-8041A9770C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110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19088"/>
            <a:ext cx="56165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859712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7563" y="6462713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39A6"/>
                </a:solidFill>
              </a:defRPr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9A6"/>
                </a:solidFill>
              </a:defRPr>
            </a:lvl1pPr>
          </a:lstStyle>
          <a:p>
            <a:fld id="{7A7C08E4-F9B3-437E-9BA6-9405FE66AE9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360363" cy="1198563"/>
          </a:xfrm>
          <a:prstGeom prst="rect">
            <a:avLst/>
          </a:prstGeom>
          <a:solidFill>
            <a:srgbClr val="FDC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827088" y="6381750"/>
            <a:ext cx="7848600" cy="0"/>
          </a:xfrm>
          <a:prstGeom prst="line">
            <a:avLst/>
          </a:prstGeom>
          <a:noFill/>
          <a:ln w="9525">
            <a:solidFill>
              <a:srgbClr val="0054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3" name="Picture 19" descr="ACS_Chemistry_for_Life_CMYK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04813"/>
            <a:ext cx="18478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10000"/>
        </a:spcBef>
        <a:spcAft>
          <a:spcPct val="40000"/>
        </a:spcAft>
        <a:buChar char="•"/>
        <a:defRPr>
          <a:solidFill>
            <a:srgbClr val="0039A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0000"/>
        </a:spcBef>
        <a:spcAft>
          <a:spcPct val="40000"/>
        </a:spcAft>
        <a:buChar char="–"/>
        <a:defRPr sz="1600">
          <a:solidFill>
            <a:srgbClr val="0039A6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40000"/>
        </a:spcAft>
        <a:buChar char="•"/>
        <a:defRPr sz="1400">
          <a:solidFill>
            <a:srgbClr val="0039A6"/>
          </a:solidFill>
          <a:latin typeface="+mn-lt"/>
        </a:defRPr>
      </a:lvl3pPr>
      <a:lvl4pPr marL="1600200" indent="-228600" algn="l" rtl="0" fontAlgn="base">
        <a:spcBef>
          <a:spcPct val="10000"/>
        </a:spcBef>
        <a:spcAft>
          <a:spcPct val="40000"/>
        </a:spcAft>
        <a:buChar char="–"/>
        <a:defRPr sz="1200">
          <a:solidFill>
            <a:srgbClr val="0039A6"/>
          </a:solidFill>
          <a:latin typeface="+mn-lt"/>
        </a:defRPr>
      </a:lvl4pPr>
      <a:lvl5pPr marL="20574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 userDrawn="1"/>
        </p:nvSpPr>
        <p:spPr bwMode="auto">
          <a:xfrm>
            <a:off x="0" y="1412875"/>
            <a:ext cx="9144000" cy="5445125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CBB8435-7BE7-405D-BC0D-B8604695C56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493" name="Rectangle 13"/>
          <p:cNvSpPr>
            <a:spLocks noChangeArrowheads="1"/>
          </p:cNvSpPr>
          <p:nvPr userDrawn="1"/>
        </p:nvSpPr>
        <p:spPr bwMode="auto">
          <a:xfrm flipV="1">
            <a:off x="0" y="1363663"/>
            <a:ext cx="9144000" cy="142875"/>
          </a:xfrm>
          <a:prstGeom prst="rect">
            <a:avLst/>
          </a:prstGeom>
          <a:solidFill>
            <a:srgbClr val="FDC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 userDrawn="1"/>
        </p:nvSpPr>
        <p:spPr bwMode="auto">
          <a:xfrm>
            <a:off x="466725" y="6381750"/>
            <a:ext cx="8208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62713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GB" altLang="en-US"/>
              <a:t>American Chemical Society</a:t>
            </a:r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9088"/>
            <a:ext cx="597535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4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20500" name="Picture 20" descr="ACS_Chemistry_for_Life_CMYK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04813"/>
            <a:ext cx="18478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9088"/>
            <a:ext cx="597535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4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59404" name="Picture 12" descr="ACS_Chemistry_for_Life_CMYK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04813"/>
            <a:ext cx="18478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 userDrawn="1"/>
        </p:nvSpPr>
        <p:spPr bwMode="auto">
          <a:xfrm>
            <a:off x="0" y="0"/>
            <a:ext cx="360363" cy="1882775"/>
          </a:xfrm>
          <a:prstGeom prst="rect">
            <a:avLst/>
          </a:prstGeom>
          <a:solidFill>
            <a:srgbClr val="FDC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73" name="Object 13"/>
          <p:cNvGraphicFramePr>
            <a:graphicFrameLocks noChangeAspect="1"/>
          </p:cNvGraphicFramePr>
          <p:nvPr userDrawn="1"/>
        </p:nvGraphicFramePr>
        <p:xfrm>
          <a:off x="3260725" y="6305550"/>
          <a:ext cx="2232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Image" r:id="rId14" imgW="10666667" imgH="1053597" progId="Photoshop.Image.8">
                  <p:embed/>
                </p:oleObj>
              </mc:Choice>
              <mc:Fallback>
                <p:oleObj name="Image" r:id="rId14" imgW="10666667" imgH="1053597" progId="Photoshop.Imag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6305550"/>
                        <a:ext cx="2232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14" descr="ACS_Chemistry_for_Life_CMYK_Logo_Larg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109663"/>
            <a:ext cx="5524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292C1A-DC98-463A-89B5-05BC6D8DC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39510C-C94A-4592-BA8A-6E734D67E68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6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jpe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American Chemical Society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2636838"/>
            <a:ext cx="5761136" cy="2551112"/>
          </a:xfrm>
        </p:spPr>
        <p:txBody>
          <a:bodyPr/>
          <a:lstStyle/>
          <a:p>
            <a:r>
              <a:rPr lang="en-GB" altLang="en-US" dirty="0" smtClean="0"/>
              <a:t>Museums / Science </a:t>
            </a:r>
            <a:r>
              <a:rPr lang="en-GB" altLang="en-US" dirty="0" err="1" smtClean="0"/>
              <a:t>Centers</a:t>
            </a:r>
            <a:r>
              <a:rPr lang="en-GB" altLang="en-US" dirty="0" smtClean="0"/>
              <a:t> &amp; </a:t>
            </a:r>
            <a:br>
              <a:rPr lang="en-GB" altLang="en-US" dirty="0" smtClean="0"/>
            </a:br>
            <a:r>
              <a:rPr lang="en-GB" altLang="en-US" dirty="0" smtClean="0"/>
              <a:t>the American Chemical Society</a:t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A Summary for </a:t>
            </a:r>
            <a:r>
              <a:rPr lang="en-GB" altLang="en-US" dirty="0" err="1" smtClean="0"/>
              <a:t>NISENet</a:t>
            </a:r>
            <a:endParaRPr lang="en-GB" alt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 smtClean="0"/>
              <a:t>Darcy J. Gentleman, Ph.D.</a:t>
            </a:r>
          </a:p>
          <a:p>
            <a:r>
              <a:rPr lang="en-GB" altLang="en-US" dirty="0" smtClean="0"/>
              <a:t>Office of Public Affairs</a:t>
            </a:r>
          </a:p>
          <a:p>
            <a:r>
              <a:rPr lang="en-GB" altLang="en-US" dirty="0" smtClean="0"/>
              <a:t>Collaboration Opportunities – </a:t>
            </a:r>
            <a:r>
              <a:rPr lang="en-GB" altLang="en-US" dirty="0" err="1" smtClean="0"/>
              <a:t>NISENet</a:t>
            </a:r>
            <a:r>
              <a:rPr lang="en-GB" altLang="en-US" dirty="0" smtClean="0"/>
              <a:t> Meeting June 3, 2015</a:t>
            </a:r>
            <a:br>
              <a:rPr lang="en-GB" altLang="en-US" dirty="0" smtClean="0"/>
            </a:br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088" y="319088"/>
            <a:ext cx="6193184" cy="944562"/>
          </a:xfrm>
        </p:spPr>
        <p:txBody>
          <a:bodyPr/>
          <a:lstStyle/>
          <a:p>
            <a:r>
              <a:rPr lang="en-US" sz="3600" dirty="0" smtClean="0"/>
              <a:t>National Historic</a:t>
            </a:r>
            <a:br>
              <a:rPr lang="en-US" sz="3600" dirty="0" smtClean="0"/>
            </a:br>
            <a:r>
              <a:rPr lang="en-US" sz="3600" dirty="0" smtClean="0"/>
              <a:t>Chemical Landmarks </a:t>
            </a:r>
            <a:r>
              <a:rPr lang="en-US" sz="2800" dirty="0" smtClean="0"/>
              <a:t>(NHCL)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Commemorate seminal chemistry achievements with 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significant societal benefit</a:t>
            </a:r>
          </a:p>
          <a:p>
            <a:r>
              <a:rPr lang="en-US" sz="4000" dirty="0" smtClean="0">
                <a:latin typeface="+mj-lt"/>
              </a:rPr>
              <a:t>www.acs.org/landmarks</a:t>
            </a:r>
          </a:p>
          <a:p>
            <a:r>
              <a:rPr lang="en-US" sz="4000" dirty="0" smtClean="0">
                <a:latin typeface="+mj-lt"/>
              </a:rPr>
              <a:t>e.g. later in 2015, 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Polaroid at MIT Museum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23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088" y="188640"/>
            <a:ext cx="5616575" cy="944562"/>
          </a:xfrm>
        </p:spPr>
        <p:txBody>
          <a:bodyPr/>
          <a:lstStyle/>
          <a:p>
            <a:r>
              <a:rPr lang="en-US" sz="3600" dirty="0" smtClean="0"/>
              <a:t>NHCL (2014)</a:t>
            </a:r>
            <a:br>
              <a:rPr lang="en-US" sz="3600" dirty="0" smtClean="0"/>
            </a:br>
            <a:r>
              <a:rPr lang="en-US" sz="3600" dirty="0" smtClean="0"/>
              <a:t>Thomas Edison, Chemist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7" name="Picture 11" descr="Y:\Landmarks\Nominations\Archive\2014 Thomas Edison\Event Planning and Activities\Edison National Historical Park\Photos\Best\TRoss NHeindel plaque-TKro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023" y="1462088"/>
            <a:ext cx="4647313" cy="239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Y:\Landmarks\Nominations\Archive\2014 Thomas Edison\Event Planning and Activities\The Henry Ford\Photos\The Henry Ford KMS Photography\000220140920_KMSPhotograph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145186"/>
            <a:ext cx="4681016" cy="312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7154" y="2073622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39A6"/>
                </a:solidFill>
              </a:rPr>
              <a:t>Thomas Edison</a:t>
            </a:r>
            <a:br>
              <a:rPr lang="en-US" dirty="0" smtClean="0">
                <a:solidFill>
                  <a:srgbClr val="0039A6"/>
                </a:solidFill>
              </a:rPr>
            </a:br>
            <a:r>
              <a:rPr lang="en-US" dirty="0" smtClean="0">
                <a:solidFill>
                  <a:srgbClr val="0039A6"/>
                </a:solidFill>
              </a:rPr>
              <a:t>National Historical Park</a:t>
            </a:r>
            <a:br>
              <a:rPr lang="en-US" dirty="0" smtClean="0">
                <a:solidFill>
                  <a:srgbClr val="0039A6"/>
                </a:solidFill>
              </a:rPr>
            </a:br>
            <a:r>
              <a:rPr lang="en-US" dirty="0" smtClean="0">
                <a:solidFill>
                  <a:srgbClr val="0039A6"/>
                </a:solidFill>
              </a:rPr>
              <a:t>West Orange, NJ</a:t>
            </a: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881934"/>
            <a:ext cx="2065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9A6"/>
                </a:solidFill>
              </a:rPr>
              <a:t>The Henry Ford</a:t>
            </a:r>
            <a:br>
              <a:rPr lang="en-US" dirty="0" smtClean="0">
                <a:solidFill>
                  <a:srgbClr val="0039A6"/>
                </a:solidFill>
              </a:rPr>
            </a:br>
            <a:r>
              <a:rPr lang="en-US" dirty="0" smtClean="0">
                <a:solidFill>
                  <a:srgbClr val="0039A6"/>
                </a:solidFill>
              </a:rPr>
              <a:t>Greenfield Village,</a:t>
            </a:r>
          </a:p>
          <a:p>
            <a:r>
              <a:rPr lang="en-US" dirty="0" smtClean="0">
                <a:solidFill>
                  <a:srgbClr val="0039A6"/>
                </a:solidFill>
              </a:rPr>
              <a:t>Dearborn, MI</a:t>
            </a: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47664" y="1309983"/>
            <a:ext cx="2232248" cy="670768"/>
          </a:xfrm>
          <a:prstGeom prst="rightArrow">
            <a:avLst/>
          </a:prstGeom>
          <a:solidFill>
            <a:srgbClr val="FDC82F"/>
          </a:solidFill>
          <a:ln w="76200">
            <a:solidFill>
              <a:srgbClr val="003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652120" y="4084122"/>
            <a:ext cx="2232248" cy="670768"/>
          </a:xfrm>
          <a:prstGeom prst="rightArrow">
            <a:avLst/>
          </a:prstGeom>
          <a:solidFill>
            <a:srgbClr val="FDC82F"/>
          </a:solidFill>
          <a:ln w="76200">
            <a:solidFill>
              <a:srgbClr val="003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340768"/>
            <a:ext cx="7380312" cy="378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6532" y="5301208"/>
            <a:ext cx="741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39A6"/>
                </a:solidFill>
                <a:latin typeface="+mj-lt"/>
              </a:rPr>
              <a:t>www.teachchemistry.org</a:t>
            </a:r>
            <a:endParaRPr lang="en-US" sz="4800" b="1" dirty="0">
              <a:solidFill>
                <a:srgbClr val="0039A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96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13</a:t>
            </a:fld>
            <a:endParaRPr lang="en-GB" altLang="en-US"/>
          </a:p>
        </p:txBody>
      </p:sp>
      <p:pic>
        <p:nvPicPr>
          <p:cNvPr id="78850" name="Picture 2" descr="http://www.acs.org/content/dam/acsorg/education/outreach/ncw/ncw-graphics/ncw-retro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6289892" cy="51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7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Fourth Week in October, YYYY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6" name="Picture 4" descr="http://cen.acs.org/content/dam/cen/92/50/09250-cover-etennesseecx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581" y="1773238"/>
            <a:ext cx="6524726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7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1340768"/>
            <a:ext cx="8856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rgbClr val="0039A6"/>
                </a:solidFill>
                <a:latin typeface="+mj-lt"/>
              </a:rPr>
              <a:t>6:02 am</a:t>
            </a:r>
          </a:p>
          <a:p>
            <a:pPr algn="ctr"/>
            <a:r>
              <a:rPr lang="en-US" sz="15000" b="1" dirty="0">
                <a:solidFill>
                  <a:srgbClr val="0039A6"/>
                </a:solidFill>
                <a:latin typeface="+mj-lt"/>
              </a:rPr>
              <a:t>10/23/YY</a:t>
            </a:r>
          </a:p>
        </p:txBody>
      </p:sp>
    </p:spTree>
    <p:extLst>
      <p:ext uri="{BB962C8B-B14F-4D97-AF65-F5344CB8AC3E}">
        <p14:creationId xmlns:p14="http://schemas.microsoft.com/office/powerpoint/2010/main" val="395881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Santa Ana Zoo,</a:t>
            </a:r>
            <a:br>
              <a:rPr lang="en-US" sz="4000" dirty="0" smtClean="0"/>
            </a:br>
            <a:r>
              <a:rPr lang="en-US" sz="4000" dirty="0" smtClean="0"/>
              <a:t>October 2014 - Candy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7987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340768"/>
            <a:ext cx="5184576" cy="495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84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19088"/>
            <a:ext cx="6624736" cy="944562"/>
          </a:xfrm>
        </p:spPr>
        <p:txBody>
          <a:bodyPr/>
          <a:lstStyle/>
          <a:p>
            <a:r>
              <a:rPr lang="en-US" sz="4000" dirty="0" smtClean="0"/>
              <a:t>Hawai’i (in a mall)</a:t>
            </a:r>
            <a:br>
              <a:rPr lang="en-US" sz="4000" dirty="0" smtClean="0"/>
            </a:br>
            <a:r>
              <a:rPr lang="en-US" sz="4000" dirty="0" smtClean="0"/>
              <a:t>October 2014 - Candy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17</a:t>
            </a:fld>
            <a:endParaRPr lang="en-GB" altLang="en-US"/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624736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5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October 18-24, 2015</a:t>
            </a:r>
            <a:br>
              <a:rPr lang="en-US" sz="4400" dirty="0" smtClean="0">
                <a:latin typeface="Gill Sans MT" panose="020B0502020104020203" pitchFamily="34" charset="0"/>
              </a:rPr>
            </a:br>
            <a:r>
              <a:rPr lang="en-US" sz="4400" dirty="0" smtClean="0">
                <a:latin typeface="Gill Sans MT" panose="020B0502020104020203" pitchFamily="34" charset="0"/>
              </a:rPr>
              <a:t>Colors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American Chemical Society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/>
              <a:pPr/>
              <a:t>18</a:t>
            </a:fld>
            <a:endParaRPr lang="en-GB" altLang="en-US"/>
          </a:p>
        </p:txBody>
      </p:sp>
      <p:pic>
        <p:nvPicPr>
          <p:cNvPr id="82946" name="Picture 2" descr="09250-cover-texascx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562" y="1370745"/>
            <a:ext cx="7335854" cy="48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562" y="5245653"/>
            <a:ext cx="7335854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http://bit.ly/ACS-NCW</a:t>
            </a:r>
            <a:endParaRPr lang="en-US" sz="6000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319088"/>
            <a:ext cx="6337200" cy="944562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Annual National Meetings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MARCH/April &amp; 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			AUGUST/September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A062A-4FCB-42FE-A60B-13826C33D134}" type="slidenum">
              <a:rPr lang="en-GB" altLang="en-US" smtClean="0"/>
              <a:pPr/>
              <a:t>19</a:t>
            </a:fld>
            <a:endParaRPr lang="en-GB" alt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295086" cy="485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5346472"/>
            <a:ext cx="221086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Perot Museum of</a:t>
            </a:r>
            <a:br>
              <a:rPr lang="en-US" dirty="0" smtClean="0"/>
            </a:br>
            <a:r>
              <a:rPr lang="en-US" dirty="0" smtClean="0"/>
              <a:t>Nature and Science</a:t>
            </a:r>
            <a:br>
              <a:rPr lang="en-US" dirty="0" smtClean="0"/>
            </a:br>
            <a:r>
              <a:rPr lang="en-US" dirty="0" smtClean="0"/>
              <a:t>Dallas, March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122482" y="1700996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Peter </a:t>
            </a:r>
            <a:r>
              <a:rPr lang="en-US" sz="1000" dirty="0" err="1" smtClean="0"/>
              <a:t>Cutts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54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59F28-FDA0-40B4-80AB-79AE115EF6B0}" type="slidenum">
              <a:rPr lang="en-GB" altLang="en-US"/>
              <a:pPr/>
              <a:t>2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5080" y="1016676"/>
            <a:ext cx="5904656" cy="53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7781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596355"/>
            <a:ext cx="7859712" cy="4352925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K-6 target audience</a:t>
            </a:r>
          </a:p>
          <a:p>
            <a:pPr lvl="1"/>
            <a:r>
              <a:rPr lang="en-US" sz="3000" dirty="0" smtClean="0">
                <a:latin typeface="+mj-lt"/>
              </a:rPr>
              <a:t>Entertain, engage, educate &amp; inform</a:t>
            </a:r>
          </a:p>
          <a:p>
            <a:r>
              <a:rPr lang="en-US" sz="3200" dirty="0" smtClean="0">
                <a:latin typeface="+mj-lt"/>
              </a:rPr>
              <a:t>Community outreach</a:t>
            </a:r>
          </a:p>
          <a:p>
            <a:pPr lvl="1"/>
            <a:r>
              <a:rPr lang="en-US" sz="3000" b="1" dirty="0" smtClean="0">
                <a:latin typeface="+mj-lt"/>
              </a:rPr>
              <a:t>2016: San Diego &amp; Philadelphia</a:t>
            </a:r>
          </a:p>
          <a:p>
            <a:pPr lvl="1"/>
            <a:r>
              <a:rPr lang="en-US" sz="3000" b="1" dirty="0" smtClean="0">
                <a:latin typeface="+mj-lt"/>
              </a:rPr>
              <a:t>2017: San Francisco &amp; Washington, DC</a:t>
            </a:r>
          </a:p>
          <a:p>
            <a:pPr lvl="1"/>
            <a:r>
              <a:rPr lang="en-US" sz="3000" b="1" dirty="0" smtClean="0">
                <a:latin typeface="+mj-lt"/>
              </a:rPr>
              <a:t>2018: New Orleans &amp; Boston</a:t>
            </a:r>
            <a:endParaRPr lang="en-US" sz="3000" b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A062A-4FCB-42FE-A60B-13826C33D134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088" y="319088"/>
            <a:ext cx="6337200" cy="944562"/>
          </a:xfrm>
        </p:spPr>
        <p:txBody>
          <a:bodyPr/>
          <a:lstStyle/>
          <a:p>
            <a:r>
              <a:rPr lang="en-US" dirty="0" smtClean="0"/>
              <a:t>Annual National Meetings</a:t>
            </a:r>
            <a:br>
              <a:rPr lang="en-US" dirty="0" smtClean="0"/>
            </a:br>
            <a:r>
              <a:rPr lang="en-US" dirty="0" smtClean="0"/>
              <a:t>MARCH/April &amp; </a:t>
            </a:r>
            <a:br>
              <a:rPr lang="en-US" dirty="0" smtClean="0"/>
            </a:br>
            <a:r>
              <a:rPr lang="en-US" dirty="0" smtClean="0"/>
              <a:t>			AUGUST/September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6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1" y="-1"/>
            <a:ext cx="2329544" cy="6836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199" y="5768574"/>
            <a:ext cx="17319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8609" y="5794782"/>
            <a:ext cx="1840821" cy="5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3500" y="6611779"/>
            <a:ext cx="15905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39A6"/>
                </a:solidFill>
                <a:latin typeface="Calibri"/>
              </a:rPr>
              <a:t>American Chemical Society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2324100"/>
            <a:ext cx="668071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American Chemical Society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1B17-DA83-4BFC-8E35-D101AFF96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925" y="170557"/>
            <a:ext cx="7717176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0054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Contest,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srgbClr val="0054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backboned off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0054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 media.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199" y="5768574"/>
            <a:ext cx="17319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8609" y="5794782"/>
            <a:ext cx="1840821" cy="5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3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American Chemical Society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1B17-DA83-4BFC-8E35-D101AFF96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08" y="170557"/>
            <a:ext cx="827021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Who?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0054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Younger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0054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ACS Members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54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(under </a:t>
            </a:r>
            <a:r>
              <a:rPr lang="en-US" sz="5400" dirty="0" smtClean="0">
                <a:solidFill>
                  <a:srgbClr val="0054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35</a:t>
            </a:r>
            <a:r>
              <a:rPr lang="en-US" sz="3600" dirty="0" smtClean="0">
                <a:solidFill>
                  <a:srgbClr val="0054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3600" dirty="0">
              <a:solidFill>
                <a:srgbClr val="0054A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199" y="5768574"/>
            <a:ext cx="17319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8609" y="5794782"/>
            <a:ext cx="1840821" cy="5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5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American Chemical Society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1B17-DA83-4BFC-8E35-D101AFF96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199" y="5768574"/>
            <a:ext cx="17319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8609" y="5794782"/>
            <a:ext cx="1840821" cy="5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6026" y="476672"/>
            <a:ext cx="52629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0039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EMPOWER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0039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0039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ENHANCE</a:t>
            </a:r>
          </a:p>
        </p:txBody>
      </p:sp>
    </p:spTree>
    <p:extLst>
      <p:ext uri="{BB962C8B-B14F-4D97-AF65-F5344CB8AC3E}">
        <p14:creationId xmlns:p14="http://schemas.microsoft.com/office/powerpoint/2010/main" val="136977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American Chemical Society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1B17-DA83-4BFC-8E35-D101AFF96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199" y="5768574"/>
            <a:ext cx="17319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8609" y="5794782"/>
            <a:ext cx="1840821" cy="5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780" y="2280"/>
            <a:ext cx="7336660" cy="55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05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124744"/>
            <a:ext cx="91386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654" y="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http://bit.ly/chemchamps2015</a:t>
            </a:r>
            <a:endParaRPr lang="en-US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301208"/>
            <a:ext cx="1011883" cy="3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8024" y="6543930"/>
            <a:ext cx="1443024" cy="21544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American Chemical Society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35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A062A-4FCB-42FE-A60B-13826C33D134}" type="slidenum">
              <a:rPr lang="en-GB" altLang="en-US" smtClean="0"/>
              <a:pPr/>
              <a:t>27</a:t>
            </a:fld>
            <a:endParaRPr lang="en-GB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971600" y="1113822"/>
            <a:ext cx="7024610" cy="5144158"/>
            <a:chOff x="111762" y="130806"/>
            <a:chExt cx="8820552" cy="653579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95457" y="2420888"/>
              <a:ext cx="3205549" cy="200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80112" y="1916832"/>
              <a:ext cx="3233770" cy="202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60032" y="130806"/>
              <a:ext cx="3200911" cy="200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96136" y="4102901"/>
              <a:ext cx="3136178" cy="196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60793" y="188640"/>
              <a:ext cx="3223769" cy="201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7284" y="1850646"/>
              <a:ext cx="2994438" cy="18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762" y="3861048"/>
              <a:ext cx="3276828" cy="204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4758027"/>
              <a:ext cx="3053717" cy="1908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548140" y="33265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39A6"/>
                </a:solidFill>
                <a:latin typeface="+mj-lt"/>
              </a:rPr>
              <a:t>www.acs.org/chemchamps</a:t>
            </a:r>
            <a:endParaRPr lang="en-US" sz="3600" b="1" dirty="0">
              <a:solidFill>
                <a:srgbClr val="0039A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88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59F28-FDA0-40B4-80AB-79AE115EF6B0}" type="slidenum">
              <a:rPr lang="en-GB" altLang="en-US"/>
              <a:pPr/>
              <a:t>28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5080" y="1016676"/>
            <a:ext cx="5904656" cy="53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788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American Chemical Society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3140968"/>
            <a:ext cx="5761136" cy="2551112"/>
          </a:xfrm>
        </p:spPr>
        <p:txBody>
          <a:bodyPr/>
          <a:lstStyle/>
          <a:p>
            <a:r>
              <a:rPr lang="en-GB" altLang="en-US" dirty="0" smtClean="0"/>
              <a:t>Darcy J. Gentleman, Ph.D.</a:t>
            </a:r>
            <a:br>
              <a:rPr lang="en-GB" altLang="en-US" dirty="0" smtClean="0"/>
            </a:br>
            <a:r>
              <a:rPr lang="en-GB" altLang="en-US" dirty="0" smtClean="0"/>
              <a:t>Manager, Engagement &amp; Science Communications</a:t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1800" dirty="0"/>
              <a:t>Office of Public </a:t>
            </a:r>
            <a:r>
              <a:rPr lang="en-GB" altLang="en-US" sz="1800" dirty="0" smtClean="0"/>
              <a:t>Affairs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d_gentleman@acs.org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941125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6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59F28-FDA0-40B4-80AB-79AE115EF6B0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44350" y="1668575"/>
            <a:ext cx="800411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0039A6"/>
                </a:solidFill>
                <a:latin typeface="+mj-lt"/>
              </a:rPr>
              <a:t>&gt; 158,000 </a:t>
            </a:r>
          </a:p>
          <a:p>
            <a:r>
              <a:rPr lang="en-US" sz="8800" b="1" dirty="0" smtClean="0">
                <a:solidFill>
                  <a:srgbClr val="0039A6"/>
                </a:solidFill>
                <a:latin typeface="+mj-lt"/>
              </a:rPr>
              <a:t>			members</a:t>
            </a:r>
            <a:endParaRPr lang="en-US" sz="8800" b="1" dirty="0">
              <a:solidFill>
                <a:srgbClr val="0039A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6843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A062A-4FCB-42FE-A60B-13826C33D134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cen.acs.org/content/dam/cen/91/31/09131-ofc.jpg/_jcr_content/renditions/cq5dam.web.1280.128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786" y="1"/>
            <a:ext cx="5368509" cy="68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cen.acs.org/content/dam/cen/92/2/09202-ofc.jpg/_jcr_content/renditions/cq5dam.web.1280.128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400600" cy="68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7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754" name="Picture 2" descr="http://cen.acs.org/content/dam/cen/93/3/09303-ofc.jpg/_jcr_content/renditions/cq5dam.web.1280.128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02" y="0"/>
            <a:ext cx="5384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4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" y="548680"/>
            <a:ext cx="4355977" cy="5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http://cen.acs.org/content/dam/cen/93/8/09308-ofc.jpg/_jcr_content/renditions/cq5dam.web.1280.128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760" y="544973"/>
            <a:ext cx="4356301" cy="55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3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American Chemical Society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A578F-E322-4486-B5C6-A3D4174E5AF3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0"/>
            <a:ext cx="8766720" cy="67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75216" y="6578500"/>
            <a:ext cx="1443024" cy="21544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American Chemical Society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7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S Document" ma:contentTypeID="0x010100EE5400EAE5C348F69CFB42058F1CAEDD006125EDC9C7B3984DA62393999F5DDE3E" ma:contentTypeVersion="2" ma:contentTypeDescription="Create a new ACS Document" ma:contentTypeScope="" ma:versionID="e6489f90fcbbef16f06535ba8913cef2">
  <xsd:schema xmlns:xsd="http://www.w3.org/2001/XMLSchema" xmlns:p="http://schemas.microsoft.com/office/2006/metadata/properties" xmlns:ns1="http://schemas.microsoft.com/sharepoint/v3" xmlns:ns3="ef37f7cd-4fdd-4405-b3bb-57afa5a5ba05" targetNamespace="http://schemas.microsoft.com/office/2006/metadata/properties" ma:root="true" ma:fieldsID="df619f2dc65f9e90a16594dc4f0bab41" ns1:_="" ns3:_="">
    <xsd:import namespace="http://schemas.microsoft.com/sharepoint/v3"/>
    <xsd:import namespace="ef37f7cd-4fdd-4405-b3bb-57afa5a5ba0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Body" minOccurs="0"/>
                <xsd:element ref="ns3:ACSFormType"/>
                <xsd:element ref="ns3:ACSFormCategory"/>
                <xsd:element ref="ns3:ACSDepartment" minOccurs="0"/>
                <xsd:element ref="ns3:ACSDivision"/>
                <xsd:element ref="ns3:ACSOffice" minOccurs="0"/>
                <xsd:element ref="ns3:ACSReviewPeriod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hidden="true" ma:internalName="PublishingExpirationDate">
      <xsd:simpleType>
        <xsd:restriction base="dms:Unknown"/>
      </xsd:simpleType>
    </xsd:element>
    <xsd:element name="Body" ma:index="10" nillable="true" ma:displayName="Body" ma:internalName="Body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ef37f7cd-4fdd-4405-b3bb-57afa5a5ba05" elementFormDefault="qualified">
    <xsd:import namespace="http://schemas.microsoft.com/office/2006/documentManagement/types"/>
    <xsd:element name="ACSFormType" ma:index="12" ma:displayName="Form Type" ma:list="{8d172959-6fa4-42f6-871f-54dbdfd4aceb}" ma:internalName="ACSFormType" ma:readOnly="false" ma:showField="Title" ma:web="850cea4c-d0fb-4487-b51d-ee8ee284c70f">
      <xsd:simpleType>
        <xsd:restriction base="dms:Lookup"/>
      </xsd:simpleType>
    </xsd:element>
    <xsd:element name="ACSFormCategory" ma:index="13" ma:displayName="Form Category" ma:list="{44420682-dfcc-4f36-b99f-708f6f303a95}" ma:internalName="ACSFormCategory" ma:readOnly="false" ma:showField="Title" ma:web="850cea4c-d0fb-4487-b51d-ee8ee284c70f">
      <xsd:simpleType>
        <xsd:restriction base="dms:Lookup"/>
      </xsd:simpleType>
    </xsd:element>
    <xsd:element name="ACSDepartment" ma:index="14" nillable="true" ma:displayName="Department" ma:list="{46a90cc6-c686-42ce-9904-98664a5608f5}" ma:internalName="ACSDepartment" ma:readOnly="false" ma:showField="Title" ma:web="850cea4c-d0fb-4487-b51d-ee8ee284c70f">
      <xsd:simpleType>
        <xsd:restriction base="dms:Lookup"/>
      </xsd:simpleType>
    </xsd:element>
    <xsd:element name="ACSDivision" ma:index="15" ma:displayName="Division" ma:list="{1646f739-82ef-4b95-9990-978559a0f834}" ma:internalName="ACSDivision" ma:readOnly="false" ma:showField="Title" ma:web="850cea4c-d0fb-4487-b51d-ee8ee284c70f">
      <xsd:simpleType>
        <xsd:restriction base="dms:Lookup"/>
      </xsd:simpleType>
    </xsd:element>
    <xsd:element name="ACSOffice" ma:index="16" nillable="true" ma:displayName="Office" ma:internalName="ACSOffice" ma:readOnly="false">
      <xsd:simpleType>
        <xsd:restriction base="dms:Choice">
          <xsd:enumeration value="Accounts Payable"/>
          <xsd:enumeration value="Administration"/>
          <xsd:enumeration value="Benefits"/>
          <xsd:enumeration value="Budgets &amp; Analysis"/>
          <xsd:enumeration value="Copy Center"/>
          <xsd:enumeration value="Conferencing"/>
          <xsd:enumeration value="Finance"/>
          <xsd:enumeration value="General Accounting"/>
          <xsd:enumeration value="Human Resources"/>
          <xsd:enumeration value="National Meetings"/>
          <xsd:enumeration value="Payroll"/>
          <xsd:enumeration value="Purchasing"/>
          <xsd:enumeration value="Service Center"/>
          <xsd:enumeration value="Taxes"/>
        </xsd:restriction>
      </xsd:simpleType>
    </xsd:element>
    <xsd:element name="ACSReviewPeriod" ma:index="17" ma:displayName="Review Period" ma:default="6 months" ma:format="Dropdown" ma:internalName="ACSReviewPeriod" ma:readOnly="false">
      <xsd:simpleType>
        <xsd:restriction base="dms:Choice">
          <xsd:enumeration value="6 months"/>
          <xsd:enumeration value="12 months"/>
          <xsd:enumeration value="18 month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SFormType xmlns="ef37f7cd-4fdd-4405-b3bb-57afa5a5ba05">1</ACSFormType>
    <ACSDivision xmlns="ef37f7cd-4fdd-4405-b3bb-57afa5a5ba05">7</ACSDivision>
    <ACSFormCategory xmlns="ef37f7cd-4fdd-4405-b3bb-57afa5a5ba05">1</ACSFormCategory>
    <ACSDepartment xmlns="ef37f7cd-4fdd-4405-b3bb-57afa5a5ba05">20</ACSDepartment>
    <Body xmlns="http://schemas.microsoft.com/sharepoint/v3" xsi:nil="true"/>
    <ACSOffice xmlns="ef37f7cd-4fdd-4405-b3bb-57afa5a5ba05" xsi:nil="true"/>
    <ACSReviewPeriod xmlns="ef37f7cd-4fdd-4405-b3bb-57afa5a5ba05">6 months</ACSReviewPeriod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479487-AE33-4B38-A109-A5FCC6AF5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646757-98CF-47DD-ADFB-387D8E349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37f7cd-4fdd-4405-b3bb-57afa5a5ba0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0E5B51-D433-4D31-A62C-BCF267C73A5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8C9E592-2308-4D41-A83B-F92D4BC56B3C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ef37f7cd-4fdd-4405-b3bb-57afa5a5ba05"/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280</Words>
  <Application>Microsoft Macintosh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Default Design</vt:lpstr>
      <vt:lpstr>Custom Design</vt:lpstr>
      <vt:lpstr>1_Custom Design</vt:lpstr>
      <vt:lpstr>2_Custom Design</vt:lpstr>
      <vt:lpstr>2_Office Theme</vt:lpstr>
      <vt:lpstr>Image</vt:lpstr>
      <vt:lpstr>Museums / Science Centers &amp;  the American Chemical Society  A Summary for NISENet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Historic Chemical Landmarks (NHCL)</vt:lpstr>
      <vt:lpstr>NHCL (2014) Thomas Edison, Chemist</vt:lpstr>
      <vt:lpstr>PowerPoint Presentation</vt:lpstr>
      <vt:lpstr>PowerPoint Presentation</vt:lpstr>
      <vt:lpstr>Fourth Week in October, YYYY</vt:lpstr>
      <vt:lpstr>PowerPoint Presentation</vt:lpstr>
      <vt:lpstr>Santa Ana Zoo, October 2014 - Candy</vt:lpstr>
      <vt:lpstr>Hawai’i (in a mall) October 2014 - Candy</vt:lpstr>
      <vt:lpstr>October 18-24, 2015 Colors</vt:lpstr>
      <vt:lpstr>Annual National Meetings MARCH/April &amp;     AUGUST/September</vt:lpstr>
      <vt:lpstr>Annual National Meetings MARCH/April &amp;     AUGUST/September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Darcy J. Gentleman, Ph.D. Manager, Engagement &amp; Science Communications  Office of Public Affairs  d_gentleman@acs.org</vt:lpstr>
    </vt:vector>
  </TitlesOfParts>
  <Company>Cicero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Radcliffe</dc:creator>
  <cp:keywords>branding, template, presentation, PowerPoint</cp:keywords>
  <cp:lastModifiedBy>Catherine McCarthy</cp:lastModifiedBy>
  <cp:revision>81</cp:revision>
  <dcterms:created xsi:type="dcterms:W3CDTF">2008-05-23T09:48:17Z</dcterms:created>
  <dcterms:modified xsi:type="dcterms:W3CDTF">2015-06-11T20:48:21Z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ACS Document</vt:lpwstr>
  </property>
</Properties>
</file>