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76" r:id="rId2"/>
    <p:sldId id="258" r:id="rId3"/>
    <p:sldId id="352" r:id="rId4"/>
    <p:sldId id="362" r:id="rId5"/>
    <p:sldId id="363" r:id="rId6"/>
    <p:sldId id="364" r:id="rId7"/>
    <p:sldId id="338" r:id="rId8"/>
    <p:sldId id="321" r:id="rId9"/>
    <p:sldId id="357" r:id="rId10"/>
    <p:sldId id="354" r:id="rId11"/>
    <p:sldId id="356" r:id="rId12"/>
    <p:sldId id="358" r:id="rId13"/>
    <p:sldId id="359" r:id="rId14"/>
    <p:sldId id="360" r:id="rId15"/>
    <p:sldId id="361" r:id="rId16"/>
    <p:sldId id="366" r:id="rId17"/>
    <p:sldId id="365" r:id="rId18"/>
    <p:sldId id="367" r:id="rId19"/>
    <p:sldId id="340" r:id="rId20"/>
    <p:sldId id="353" r:id="rId21"/>
    <p:sldId id="308" r:id="rId2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DF91"/>
    <a:srgbClr val="E2F1CF"/>
    <a:srgbClr val="0C4225"/>
    <a:srgbClr val="ABCB45"/>
    <a:srgbClr val="E3E3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2372" autoAdjust="0"/>
    <p:restoredTop sz="96684" autoAdjust="0"/>
  </p:normalViewPr>
  <p:slideViewPr>
    <p:cSldViewPr snapToObjects="1">
      <p:cViewPr>
        <p:scale>
          <a:sx n="80" d="100"/>
          <a:sy n="80" d="100"/>
        </p:scale>
        <p:origin x="-1584" y="276"/>
      </p:cViewPr>
      <p:guideLst>
        <p:guide orient="horz" pos="2026"/>
        <p:guide pos="2880"/>
      </p:guideLst>
    </p:cSldViewPr>
  </p:slideViewPr>
  <p:outlineViewPr>
    <p:cViewPr>
      <p:scale>
        <a:sx n="33" d="100"/>
        <a:sy n="33" d="100"/>
      </p:scale>
      <p:origin x="0" y="18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CFEF799-F963-45E4-A4E6-66C1D58197D4}" type="datetimeFigureOut">
              <a:rPr lang="en-US"/>
              <a:pPr>
                <a:defRPr/>
              </a:pPr>
              <a:t>12/12/2012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E530C94-C843-410C-AD51-EACF03BE9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299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D6BC4EB-7772-4DBF-8EF1-D735A24A68F1}" type="datetimeFigureOut">
              <a:rPr lang="en-US"/>
              <a:pPr>
                <a:defRPr/>
              </a:pPr>
              <a:t>12/12/2012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92290A9-6C70-4295-A343-5906A3909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474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72EDE3-F116-41DD-9BE9-449AADF2AB6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C9CB0C-C3EA-44EB-B63B-B882A8A00D7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525CB7-0DE0-4F38-B1A6-4F573E8A25E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525CB7-0DE0-4F38-B1A6-4F573E8A25E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3956E1-51B1-4BBE-89FF-22886F78D0A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3956E1-51B1-4BBE-89FF-22886F78D0A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697EBB-CEC5-40A3-AFE7-F5EF0FAD3BC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077257-5B5B-4795-BA00-A3E5A6B8A18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Evaluation Questions are not the same as survey or interview questions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marL="0" lvl="1" eaLnBrk="1" hangingPunct="1">
              <a:spcBef>
                <a:spcPct val="0"/>
              </a:spcBef>
            </a:pPr>
            <a:r>
              <a:rPr lang="en-US" smtClean="0"/>
              <a:t>Shy away from yes/no questions and why questions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BDE774-656C-49A1-93B6-31FCFE60458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C9CB0C-C3EA-44EB-B63B-B882A8A00D7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077257-5B5B-4795-BA00-A3E5A6B8A18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C9CB0C-C3EA-44EB-B63B-B882A8A00D7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B59F5-F86B-449C-ACD7-D545407B22E1}" type="datetimeFigureOut">
              <a:rPr lang="en-US"/>
              <a:pPr>
                <a:defRPr/>
              </a:pPr>
              <a:t>12/12/2012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41C29-673F-4B51-B4C6-FD538938F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DB9C5-BC4E-4D1E-BBA3-0F718D1E706B}" type="datetimeFigureOut">
              <a:rPr lang="en-US"/>
              <a:pPr>
                <a:defRPr/>
              </a:pPr>
              <a:t>12/12/2012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C6A6C-2828-4BDF-9C99-F0EF6A5B5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E9AF5-CCF4-4314-BF3D-48C810DDB9B8}" type="datetimeFigureOut">
              <a:rPr lang="en-US"/>
              <a:pPr>
                <a:defRPr/>
              </a:pPr>
              <a:t>12/12/2012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BBFD8-36BD-4BA6-BDF8-046857DEF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076F3-7C21-4C31-86A2-9F03435C43D4}" type="datetimeFigureOut">
              <a:rPr lang="en-US"/>
              <a:pPr>
                <a:defRPr/>
              </a:pPr>
              <a:t>12/12/2012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02E0B-4448-48FD-B1FA-1B0C4402F9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29449-C54F-4F3C-B6EF-88E288E3D312}" type="datetimeFigureOut">
              <a:rPr lang="en-US"/>
              <a:pPr>
                <a:defRPr/>
              </a:pPr>
              <a:t>12/12/2012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CE4ED-F903-4E5D-B919-7DE5AD91C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42461-3CBF-432E-8F14-0B6BD414C495}" type="datetimeFigureOut">
              <a:rPr lang="en-US"/>
              <a:pPr>
                <a:defRPr/>
              </a:pPr>
              <a:t>12/12/2012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469FB-A7DB-4576-B5AB-A69109EA0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4A592-5802-4531-9B04-030A802B8432}" type="datetimeFigureOut">
              <a:rPr lang="en-US"/>
              <a:pPr>
                <a:defRPr/>
              </a:pPr>
              <a:t>12/12/2012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A91CD-918A-4C08-A0B7-6EE41E95E8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F0A7E-948F-4859-9591-953E933C0B83}" type="datetimeFigureOut">
              <a:rPr lang="en-US"/>
              <a:pPr>
                <a:defRPr/>
              </a:pPr>
              <a:t>12/12/2012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7ABBE-3AFA-4C34-A6D7-78917DA7C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62109-9CC7-4CE9-BDF8-1A56CE8C82AF}" type="datetimeFigureOut">
              <a:rPr lang="en-US"/>
              <a:pPr>
                <a:defRPr/>
              </a:pPr>
              <a:t>12/12/2012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38B44-C3AB-4789-A52F-7AB689F45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9DF8E-6DEA-4CC9-A738-13FC858A0CA2}" type="datetimeFigureOut">
              <a:rPr lang="en-US"/>
              <a:pPr>
                <a:defRPr/>
              </a:pPr>
              <a:t>12/12/2012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17EEB-4D40-4F36-9E88-A6C4B10E4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BBACD-F517-4CB1-A08B-EA8D480C7216}" type="datetimeFigureOut">
              <a:rPr lang="en-US"/>
              <a:pPr>
                <a:defRPr/>
              </a:pPr>
              <a:t>12/12/2012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EA070-AA3B-4168-8B64-466D7F4444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1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D2BBA66-B7DD-4151-9779-79BD5D0813F7}" type="datetimeFigureOut">
              <a:rPr lang="en-US"/>
              <a:pPr>
                <a:defRPr/>
              </a:pPr>
              <a:t>12/12/2012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57D90F9-48D8-411B-AFD8-A32A38B308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d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4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tiff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\\localhost\Users\mrunburg\Documents\Files\NISE%20Mini%20Grant%202011\NISE%20Nano\CollaborationNanoInstitute\NSI2012.m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20100815GH_0796_ppt.jpg"/>
          <p:cNvPicPr>
            <a:picLocks noChangeAspect="1"/>
          </p:cNvPicPr>
          <p:nvPr/>
        </p:nvPicPr>
        <p:blipFill>
          <a:blip r:embed="rId3"/>
          <a:srcRect b="2673"/>
          <a:stretch>
            <a:fillRect/>
          </a:stretch>
        </p:blipFill>
        <p:spPr bwMode="auto">
          <a:xfrm>
            <a:off x="0" y="1235075"/>
            <a:ext cx="9144000" cy="456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NISE_logo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" y="6129338"/>
            <a:ext cx="21336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92400" y="6064250"/>
            <a:ext cx="59055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749300" y="292100"/>
            <a:ext cx="764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 smtClean="0">
                <a:solidFill>
                  <a:srgbClr val="0C4225"/>
                </a:solidFill>
                <a:latin typeface="Georgia" pitchFamily="18" charset="0"/>
              </a:rPr>
              <a:t>Training in </a:t>
            </a:r>
            <a:r>
              <a:rPr lang="en-US" sz="3600" dirty="0" err="1" smtClean="0">
                <a:solidFill>
                  <a:srgbClr val="0C4225"/>
                </a:solidFill>
                <a:latin typeface="Georgia" pitchFamily="18" charset="0"/>
              </a:rPr>
              <a:t>Nano</a:t>
            </a:r>
            <a:r>
              <a:rPr lang="en-US" sz="3600" dirty="0" smtClean="0">
                <a:solidFill>
                  <a:srgbClr val="0C4225"/>
                </a:solidFill>
                <a:latin typeface="Georgia" pitchFamily="18" charset="0"/>
              </a:rPr>
              <a:t> Content</a:t>
            </a:r>
            <a:endParaRPr lang="en-US" sz="3600" dirty="0">
              <a:solidFill>
                <a:srgbClr val="0C4225"/>
              </a:solidFill>
              <a:latin typeface="Georgia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3000"/>
            <a:ext cx="9144000" cy="92075"/>
          </a:xfrm>
          <a:prstGeom prst="rect">
            <a:avLst/>
          </a:prstGeom>
          <a:solidFill>
            <a:srgbClr val="ABCB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795963"/>
            <a:ext cx="9144000" cy="90487"/>
          </a:xfrm>
          <a:prstGeom prst="rect">
            <a:avLst/>
          </a:prstGeom>
          <a:solidFill>
            <a:srgbClr val="ABCB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15368" name="TextBox 10"/>
          <p:cNvSpPr txBox="1">
            <a:spLocks noChangeArrowheads="1"/>
          </p:cNvSpPr>
          <p:nvPr/>
        </p:nvSpPr>
        <p:spPr bwMode="auto">
          <a:xfrm>
            <a:off x="5549900" y="6167438"/>
            <a:ext cx="3340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000">
                <a:latin typeface="Calibri" pitchFamily="34" charset="0"/>
              </a:rPr>
              <a:t>www.nisenet.org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143000"/>
            <a:ext cx="9144000" cy="92075"/>
          </a:xfrm>
          <a:prstGeom prst="rect">
            <a:avLst/>
          </a:prstGeom>
          <a:solidFill>
            <a:srgbClr val="ABCB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44035" name="Title 1"/>
          <p:cNvSpPr>
            <a:spLocks noGrp="1"/>
          </p:cNvSpPr>
          <p:nvPr>
            <p:ph type="title"/>
          </p:nvPr>
        </p:nvSpPr>
        <p:spPr>
          <a:xfrm>
            <a:off x="268288" y="274638"/>
            <a:ext cx="8310562" cy="741362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US" sz="4000" dirty="0" smtClean="0">
                <a:solidFill>
                  <a:srgbClr val="0C4225"/>
                </a:solidFill>
                <a:latin typeface="Georgia" pitchFamily="18" charset="0"/>
              </a:rPr>
              <a:t>Feedback from YTY Students: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5800" y="16002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8100" tIns="38100" rIns="38100" bIns="38100"/>
          <a:lstStyle/>
          <a:p>
            <a:pPr defTabSz="914400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US" sz="2400" kern="0" dirty="0" smtClean="0">
                <a:latin typeface="+mn-lt"/>
                <a:sym typeface="Arial" charset="0"/>
              </a:rPr>
              <a:t>Wanted more time in the labs!</a:t>
            </a:r>
          </a:p>
          <a:p>
            <a:pPr defTabSz="914400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US" sz="2400" kern="0" dirty="0" smtClean="0">
                <a:latin typeface="+mn-lt"/>
                <a:sym typeface="Arial" charset="0"/>
              </a:rPr>
              <a:t>Wanted more time for prototyping activities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US" sz="2400" kern="0" dirty="0" smtClean="0">
                <a:latin typeface="+mn-lt"/>
                <a:sym typeface="Arial" charset="0"/>
              </a:rPr>
              <a:t>Weren’t ready for the week to be over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defRPr/>
            </a:pPr>
            <a:endParaRPr lang="en-US" sz="2400" kern="0" dirty="0" smtClean="0">
              <a:latin typeface="+mn-lt"/>
              <a:sym typeface="Arial" charset="0"/>
            </a:endParaRPr>
          </a:p>
          <a:p>
            <a:pPr defTabSz="91440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defRPr/>
            </a:pPr>
            <a:r>
              <a:rPr lang="en-US" i="1" dirty="0" smtClean="0">
                <a:latin typeface="+mn-lt"/>
              </a:rPr>
              <a:t>“I thought it was going to be more like sitting down and talking all the time but it was really more doing and thinking.”  </a:t>
            </a:r>
          </a:p>
          <a:p>
            <a:pPr defTabSz="914400">
              <a:spcBef>
                <a:spcPts val="600"/>
              </a:spcBef>
              <a:buClr>
                <a:srgbClr val="000000"/>
              </a:buClr>
              <a:buSzPct val="100000"/>
              <a:defRPr/>
            </a:pPr>
            <a:endParaRPr lang="en-US" i="1" dirty="0" smtClean="0">
              <a:latin typeface="+mn-lt"/>
            </a:endParaRPr>
          </a:p>
          <a:p>
            <a:pPr defTabSz="914400">
              <a:spcBef>
                <a:spcPts val="600"/>
              </a:spcBef>
              <a:buClr>
                <a:srgbClr val="000000"/>
              </a:buClr>
              <a:buSzPct val="100000"/>
              <a:defRPr/>
            </a:pPr>
            <a:r>
              <a:rPr lang="en-US" i="1" dirty="0" smtClean="0">
                <a:latin typeface="+mn-lt"/>
              </a:rPr>
              <a:t>“I expected the program to be like the </a:t>
            </a:r>
            <a:r>
              <a:rPr lang="en-US" i="1" dirty="0" err="1" smtClean="0">
                <a:latin typeface="+mn-lt"/>
              </a:rPr>
              <a:t>nano</a:t>
            </a:r>
            <a:r>
              <a:rPr lang="en-US" i="1" dirty="0" smtClean="0">
                <a:latin typeface="+mn-lt"/>
              </a:rPr>
              <a:t> kits that we do but it was better. This was the best thing that we have ever done in YTY!”</a:t>
            </a:r>
          </a:p>
          <a:p>
            <a:pPr defTabSz="914400">
              <a:spcBef>
                <a:spcPts val="600"/>
              </a:spcBef>
              <a:buClr>
                <a:srgbClr val="000000"/>
              </a:buClr>
              <a:buSzPct val="100000"/>
              <a:defRPr/>
            </a:pPr>
            <a:endParaRPr lang="en-US" i="1" dirty="0" smtClean="0">
              <a:latin typeface="+mn-lt"/>
            </a:endParaRPr>
          </a:p>
          <a:p>
            <a:pPr defTabSz="914400">
              <a:spcBef>
                <a:spcPts val="600"/>
              </a:spcBef>
              <a:buClr>
                <a:srgbClr val="000000"/>
              </a:buClr>
              <a:buSzPct val="100000"/>
              <a:defRPr/>
            </a:pPr>
            <a:r>
              <a:rPr lang="en-US" i="1" dirty="0" smtClean="0">
                <a:latin typeface="+mn-lt"/>
              </a:rPr>
              <a:t>“Expected:  Boring </a:t>
            </a:r>
            <a:r>
              <a:rPr lang="en-US" i="1" dirty="0" err="1" smtClean="0">
                <a:latin typeface="+mn-lt"/>
              </a:rPr>
              <a:t>Nano</a:t>
            </a:r>
            <a:r>
              <a:rPr lang="en-US" i="1" dirty="0" smtClean="0">
                <a:latin typeface="+mn-lt"/>
              </a:rPr>
              <a:t> Project  Reality: Everything, even the building, was off the hook!”</a:t>
            </a:r>
          </a:p>
          <a:p>
            <a:pPr defTabSz="914400">
              <a:spcBef>
                <a:spcPts val="600"/>
              </a:spcBef>
              <a:buClr>
                <a:srgbClr val="000000"/>
              </a:buClr>
              <a:buSzPct val="100000"/>
              <a:defRPr/>
            </a:pPr>
            <a:endParaRPr lang="en-US" i="1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143000"/>
            <a:ext cx="9144000" cy="92075"/>
          </a:xfrm>
          <a:prstGeom prst="rect">
            <a:avLst/>
          </a:prstGeom>
          <a:solidFill>
            <a:srgbClr val="ABCB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44035" name="Title 1"/>
          <p:cNvSpPr>
            <a:spLocks noGrp="1"/>
          </p:cNvSpPr>
          <p:nvPr>
            <p:ph type="title"/>
          </p:nvPr>
        </p:nvSpPr>
        <p:spPr>
          <a:xfrm>
            <a:off x="268288" y="274638"/>
            <a:ext cx="8310562" cy="741362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US" sz="4000" dirty="0" smtClean="0">
                <a:solidFill>
                  <a:srgbClr val="0C4225"/>
                </a:solidFill>
                <a:latin typeface="Georgia" pitchFamily="18" charset="0"/>
              </a:rPr>
              <a:t>Feedback From Graduate Students:</a:t>
            </a:r>
          </a:p>
        </p:txBody>
      </p:sp>
      <p:pic>
        <p:nvPicPr>
          <p:cNvPr id="6" name="Picture 5" descr="NI Student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685800"/>
            <a:ext cx="9318634" cy="6324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20100815GH_0568_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/>
          <a:stretch>
            <a:fillRect/>
          </a:stretch>
        </p:blipFill>
        <p:spPr bwMode="auto">
          <a:xfrm>
            <a:off x="0" y="0"/>
            <a:ext cx="3521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29000" y="0"/>
            <a:ext cx="92075" cy="6858000"/>
          </a:xfrm>
          <a:prstGeom prst="rect">
            <a:avLst/>
          </a:prstGeom>
          <a:solidFill>
            <a:srgbClr val="ABCB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124" name="Picture 6" descr="NISE_tag_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6330950"/>
            <a:ext cx="89852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7" descr="LDCM exterio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163513"/>
            <a:ext cx="4159250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9"/>
          <p:cNvSpPr txBox="1">
            <a:spLocks noChangeArrowheads="1"/>
          </p:cNvSpPr>
          <p:nvPr/>
        </p:nvSpPr>
        <p:spPr bwMode="auto">
          <a:xfrm>
            <a:off x="3941763" y="3389313"/>
            <a:ext cx="459581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/>
              <a:t>Las Vegas, Nevada</a:t>
            </a:r>
          </a:p>
          <a:p>
            <a:pPr eaLnBrk="1" hangingPunct="1"/>
            <a:endParaRPr lang="en-US" sz="1600"/>
          </a:p>
          <a:p>
            <a:pPr eaLnBrk="1" hangingPunct="1"/>
            <a:r>
              <a:rPr lang="en-US" sz="1600"/>
              <a:t>Target Audience: Children 0-12 and their families</a:t>
            </a:r>
          </a:p>
          <a:p>
            <a:pPr eaLnBrk="1" hangingPunct="1"/>
            <a:endParaRPr lang="en-US" sz="1600"/>
          </a:p>
          <a:p>
            <a:pPr eaLnBrk="1" hangingPunct="1"/>
            <a:r>
              <a:rPr lang="en-US" sz="1600"/>
              <a:t>Content Focus: Science &amp; Nature and Arts &amp; Humanities valuing Early Childhood education</a:t>
            </a:r>
          </a:p>
          <a:p>
            <a:pPr eaLnBrk="1" hangingPunct="1"/>
            <a:endParaRPr lang="en-US" sz="1600"/>
          </a:p>
          <a:p>
            <a:pPr eaLnBrk="1" hangingPunct="1"/>
            <a:r>
              <a:rPr lang="en-US" sz="1600"/>
              <a:t>Current Building: Two floors, 35,000 square feet</a:t>
            </a:r>
          </a:p>
          <a:p>
            <a:pPr eaLnBrk="1" hangingPunct="1"/>
            <a:endParaRPr lang="en-US" sz="1600"/>
          </a:p>
          <a:p>
            <a:pPr eaLnBrk="1" hangingPunct="1"/>
            <a:r>
              <a:rPr lang="en-US" sz="1600"/>
              <a:t>Staffing working with visitors: 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sz="1600"/>
              <a:t>Entry level, High School diploma, most with no college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sz="1600"/>
              <a:t>YouthWorks (volunteers and interns)</a:t>
            </a:r>
          </a:p>
        </p:txBody>
      </p:sp>
    </p:spTree>
    <p:extLst>
      <p:ext uri="{BB962C8B-B14F-4D97-AF65-F5344CB8AC3E}">
        <p14:creationId xmlns:p14="http://schemas.microsoft.com/office/powerpoint/2010/main" val="308132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143000"/>
            <a:ext cx="9144000" cy="92075"/>
          </a:xfrm>
          <a:prstGeom prst="rect">
            <a:avLst/>
          </a:prstGeom>
          <a:solidFill>
            <a:srgbClr val="ABCB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6148" name="Title 1"/>
          <p:cNvSpPr>
            <a:spLocks noGrp="1"/>
          </p:cNvSpPr>
          <p:nvPr>
            <p:ph type="title"/>
          </p:nvPr>
        </p:nvSpPr>
        <p:spPr>
          <a:xfrm>
            <a:off x="457200" y="117475"/>
            <a:ext cx="8229600" cy="1143000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US" sz="4000" smtClean="0">
                <a:solidFill>
                  <a:srgbClr val="0C4225"/>
                </a:solidFill>
                <a:latin typeface="Georgia" pitchFamily="18" charset="0"/>
              </a:rPr>
              <a:t>LDCM – Nano Training</a:t>
            </a:r>
          </a:p>
        </p:txBody>
      </p:sp>
      <p:pic>
        <p:nvPicPr>
          <p:cNvPr id="6149" name="Picture 6" descr="984691580_G58V3-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0475"/>
            <a:ext cx="3719513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5" descr="1025887619_DGK8F-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8888"/>
            <a:ext cx="3724275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6" descr="NISE_tag_whi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6330950"/>
            <a:ext cx="89852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7" descr="photo - interns trainin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4608513"/>
            <a:ext cx="2763838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8" descr="photo - staff training 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1512888"/>
            <a:ext cx="2774950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9" descr="phot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263" y="3138488"/>
            <a:ext cx="2576512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96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143000"/>
            <a:ext cx="9144000" cy="92075"/>
          </a:xfrm>
          <a:prstGeom prst="rect">
            <a:avLst/>
          </a:prstGeom>
          <a:solidFill>
            <a:srgbClr val="ABCB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7172" name="Title 1"/>
          <p:cNvSpPr>
            <a:spLocks noGrp="1"/>
          </p:cNvSpPr>
          <p:nvPr>
            <p:ph type="title"/>
          </p:nvPr>
        </p:nvSpPr>
        <p:spPr>
          <a:xfrm>
            <a:off x="268288" y="274638"/>
            <a:ext cx="8310562" cy="741362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US" sz="4000" smtClean="0">
                <a:solidFill>
                  <a:srgbClr val="0C4225"/>
                </a:solidFill>
                <a:latin typeface="Georgia" pitchFamily="18" charset="0"/>
              </a:rPr>
              <a:t>LDCM Training Approach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04825" y="1414463"/>
            <a:ext cx="777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8100" tIns="38100" rIns="38100" bIns="38100"/>
          <a:lstStyle/>
          <a:p>
            <a:pPr defTabSz="914400">
              <a:spcBef>
                <a:spcPts val="600"/>
              </a:spcBef>
              <a:buClr>
                <a:srgbClr val="000000"/>
              </a:buClr>
              <a:buSzPct val="100000"/>
              <a:defRPr/>
            </a:pPr>
            <a:r>
              <a:rPr lang="en-US" kern="0" dirty="0">
                <a:latin typeface="Arial" pitchFamily="34" charset="0"/>
                <a:cs typeface="Arial" pitchFamily="34" charset="0"/>
                <a:sym typeface="Arial" charset="0"/>
              </a:rPr>
              <a:t>3 Tiered:</a:t>
            </a:r>
          </a:p>
          <a:p>
            <a:pPr defTabSz="914400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kern="0" dirty="0">
                <a:latin typeface="Arial" pitchFamily="34" charset="0"/>
                <a:cs typeface="Arial" pitchFamily="34" charset="0"/>
                <a:sym typeface="Arial" charset="0"/>
              </a:rPr>
              <a:t>Staff Training (general)</a:t>
            </a:r>
          </a:p>
          <a:p>
            <a:pPr lvl="1" defTabSz="914400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kern="0" dirty="0">
                <a:latin typeface="Arial" pitchFamily="34" charset="0"/>
                <a:cs typeface="Arial" pitchFamily="34" charset="0"/>
                <a:sym typeface="Arial" charset="0"/>
              </a:rPr>
              <a:t>Trained by Tifferney</a:t>
            </a:r>
          </a:p>
          <a:p>
            <a:pPr lvl="1" defTabSz="914400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kern="0" dirty="0">
                <a:latin typeface="Arial" pitchFamily="34" charset="0"/>
                <a:cs typeface="Arial" pitchFamily="34" charset="0"/>
                <a:sym typeface="Arial" charset="0"/>
              </a:rPr>
              <a:t>3.5 hours (Sunday morning)</a:t>
            </a:r>
          </a:p>
          <a:p>
            <a:pPr lvl="1" defTabSz="914400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kern="0" dirty="0">
                <a:latin typeface="Arial" pitchFamily="34" charset="0"/>
                <a:cs typeface="Arial" pitchFamily="34" charset="0"/>
                <a:sym typeface="Arial" charset="0"/>
              </a:rPr>
              <a:t>Introduction to </a:t>
            </a:r>
            <a:r>
              <a:rPr lang="en-US" kern="0" dirty="0" err="1">
                <a:latin typeface="Arial" pitchFamily="34" charset="0"/>
                <a:cs typeface="Arial" pitchFamily="34" charset="0"/>
                <a:sym typeface="Arial" charset="0"/>
              </a:rPr>
              <a:t>Nano</a:t>
            </a:r>
            <a:r>
              <a:rPr lang="en-US" kern="0" dirty="0">
                <a:latin typeface="Arial" pitchFamily="34" charset="0"/>
                <a:cs typeface="Arial" pitchFamily="34" charset="0"/>
                <a:sym typeface="Arial" charset="0"/>
              </a:rPr>
              <a:t> and 3-5 activities in one session</a:t>
            </a:r>
          </a:p>
          <a:p>
            <a:pPr lvl="1" defTabSz="914400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kern="0" dirty="0">
                <a:latin typeface="Arial" pitchFamily="34" charset="0"/>
                <a:cs typeface="Arial" pitchFamily="34" charset="0"/>
                <a:sym typeface="Arial" charset="0"/>
              </a:rPr>
              <a:t>Introduced as visitor, time to “play”, discussed background, present to each other (supervised practice) and supervised </a:t>
            </a:r>
            <a:r>
              <a:rPr lang="en-US" kern="0" dirty="0" err="1">
                <a:latin typeface="Arial" pitchFamily="34" charset="0"/>
                <a:cs typeface="Arial" pitchFamily="34" charset="0"/>
                <a:sym typeface="Arial" charset="0"/>
              </a:rPr>
              <a:t>showtime</a:t>
            </a:r>
            <a:r>
              <a:rPr lang="en-US" kern="0" dirty="0">
                <a:latin typeface="Arial" pitchFamily="34" charset="0"/>
                <a:cs typeface="Arial" pitchFamily="34" charset="0"/>
                <a:sym typeface="Arial" charset="0"/>
              </a:rPr>
              <a:t> (same day, on museum floor), observed again within two weeks.</a:t>
            </a:r>
          </a:p>
          <a:p>
            <a:pPr lvl="1" defTabSz="914400">
              <a:spcBef>
                <a:spcPts val="600"/>
              </a:spcBef>
              <a:buClr>
                <a:srgbClr val="000000"/>
              </a:buClr>
              <a:buSzPct val="100000"/>
              <a:defRPr/>
            </a:pPr>
            <a:endParaRPr lang="en-US" sz="1000" kern="0" dirty="0">
              <a:latin typeface="Arial" pitchFamily="34" charset="0"/>
              <a:cs typeface="Arial" pitchFamily="34" charset="0"/>
              <a:sym typeface="Arial" charset="0"/>
            </a:endParaRPr>
          </a:p>
          <a:p>
            <a:pPr defTabSz="914400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kern="0" dirty="0">
                <a:latin typeface="Arial" pitchFamily="34" charset="0"/>
                <a:cs typeface="Arial" pitchFamily="34" charset="0"/>
                <a:sym typeface="Arial" charset="0"/>
              </a:rPr>
              <a:t>Staff Training (early childhood)</a:t>
            </a:r>
          </a:p>
          <a:p>
            <a:pPr lvl="1" defTabSz="914400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kern="0" dirty="0">
                <a:latin typeface="Arial" pitchFamily="34" charset="0"/>
                <a:cs typeface="Arial" pitchFamily="34" charset="0"/>
                <a:sym typeface="Arial" charset="0"/>
              </a:rPr>
              <a:t>Trained by Early Childhood Education Specialist</a:t>
            </a:r>
          </a:p>
          <a:p>
            <a:pPr lvl="1" defTabSz="914400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kern="0" dirty="0" err="1">
                <a:latin typeface="Arial" pitchFamily="34" charset="0"/>
                <a:cs typeface="Arial" pitchFamily="34" charset="0"/>
                <a:sym typeface="Arial" charset="0"/>
              </a:rPr>
              <a:t>Nano</a:t>
            </a:r>
            <a:r>
              <a:rPr lang="en-US" kern="0" dirty="0">
                <a:latin typeface="Arial" pitchFamily="34" charset="0"/>
                <a:cs typeface="Arial" pitchFamily="34" charset="0"/>
                <a:sym typeface="Arial" charset="0"/>
              </a:rPr>
              <a:t> with younger visitors (3-5 years old)</a:t>
            </a:r>
          </a:p>
          <a:p>
            <a:pPr lvl="1" defTabSz="914400">
              <a:spcBef>
                <a:spcPts val="600"/>
              </a:spcBef>
              <a:buClr>
                <a:srgbClr val="000000"/>
              </a:buClr>
              <a:buSzPct val="100000"/>
              <a:defRPr/>
            </a:pPr>
            <a:endParaRPr lang="en-US" sz="1000" kern="0" dirty="0">
              <a:latin typeface="Arial" pitchFamily="34" charset="0"/>
              <a:cs typeface="Arial" pitchFamily="34" charset="0"/>
              <a:sym typeface="Arial" charset="0"/>
            </a:endParaRPr>
          </a:p>
          <a:p>
            <a:pPr defTabSz="914400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kern="0" dirty="0" err="1">
                <a:latin typeface="Arial" pitchFamily="34" charset="0"/>
                <a:cs typeface="Arial" pitchFamily="34" charset="0"/>
                <a:sym typeface="Arial" charset="0"/>
              </a:rPr>
              <a:t>YouthWorks</a:t>
            </a:r>
            <a:r>
              <a:rPr lang="en-US" kern="0" dirty="0">
                <a:latin typeface="Arial" pitchFamily="34" charset="0"/>
                <a:cs typeface="Arial" pitchFamily="34" charset="0"/>
                <a:sym typeface="Arial" charset="0"/>
              </a:rPr>
              <a:t> Interns</a:t>
            </a:r>
          </a:p>
          <a:p>
            <a:pPr lvl="1" defTabSz="914400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kern="0" dirty="0">
                <a:latin typeface="Arial" pitchFamily="34" charset="0"/>
                <a:cs typeface="Arial" pitchFamily="34" charset="0"/>
                <a:sym typeface="Arial" charset="0"/>
              </a:rPr>
              <a:t>Trained by staff</a:t>
            </a:r>
          </a:p>
          <a:p>
            <a:pPr lvl="1" defTabSz="914400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kern="0" dirty="0">
                <a:latin typeface="Arial" pitchFamily="34" charset="0"/>
                <a:cs typeface="Arial" pitchFamily="34" charset="0"/>
                <a:sym typeface="Arial" charset="0"/>
              </a:rPr>
              <a:t>Desire to do something unique</a:t>
            </a:r>
          </a:p>
        </p:txBody>
      </p:sp>
    </p:spTree>
    <p:extLst>
      <p:ext uri="{BB962C8B-B14F-4D97-AF65-F5344CB8AC3E}">
        <p14:creationId xmlns:p14="http://schemas.microsoft.com/office/powerpoint/2010/main" val="382339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143000"/>
            <a:ext cx="9144000" cy="92075"/>
          </a:xfrm>
          <a:prstGeom prst="rect">
            <a:avLst/>
          </a:prstGeom>
          <a:solidFill>
            <a:srgbClr val="ABCB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8196" name="Title 1"/>
          <p:cNvSpPr>
            <a:spLocks noGrp="1"/>
          </p:cNvSpPr>
          <p:nvPr>
            <p:ph type="title"/>
          </p:nvPr>
        </p:nvSpPr>
        <p:spPr>
          <a:xfrm>
            <a:off x="457200" y="117475"/>
            <a:ext cx="8229600" cy="1143000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US" sz="4000" smtClean="0">
                <a:solidFill>
                  <a:srgbClr val="0C4225"/>
                </a:solidFill>
                <a:latin typeface="Georgia" pitchFamily="18" charset="0"/>
              </a:rPr>
              <a:t>LDCM – Nano on Museum Floor</a:t>
            </a:r>
          </a:p>
        </p:txBody>
      </p:sp>
      <p:pic>
        <p:nvPicPr>
          <p:cNvPr id="8197" name="Picture 6" descr="984691580_G58V3-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0475"/>
            <a:ext cx="3719513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5" descr="1025887619_DGK8F-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8888"/>
            <a:ext cx="3724275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6" descr="NISE_tag_whi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6330950"/>
            <a:ext cx="89852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0" descr="IMG_792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430338"/>
            <a:ext cx="254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1" descr="IMG_794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2927350"/>
            <a:ext cx="2814637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3" descr="IMG_7967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4632325"/>
            <a:ext cx="2732087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02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20100815GH_0568_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/>
          <a:stretch>
            <a:fillRect/>
          </a:stretch>
        </p:blipFill>
        <p:spPr bwMode="auto">
          <a:xfrm>
            <a:off x="0" y="0"/>
            <a:ext cx="3521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29000" y="0"/>
            <a:ext cx="92075" cy="6858000"/>
          </a:xfrm>
          <a:prstGeom prst="rect">
            <a:avLst/>
          </a:prstGeom>
          <a:solidFill>
            <a:srgbClr val="ABCB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124" name="Picture 6" descr="NISE_tag_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6330950"/>
            <a:ext cx="89852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ttp://www.smm.org/static/media/photos/sciencemuse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743200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hartshorn\Downloads\smmcolor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09597"/>
            <a:ext cx="4572000" cy="175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40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143000"/>
            <a:ext cx="9144000" cy="92075"/>
          </a:xfrm>
          <a:prstGeom prst="rect">
            <a:avLst/>
          </a:prstGeom>
          <a:solidFill>
            <a:srgbClr val="ABCB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8196" name="Title 1"/>
          <p:cNvSpPr>
            <a:spLocks noGrp="1"/>
          </p:cNvSpPr>
          <p:nvPr>
            <p:ph type="title"/>
          </p:nvPr>
        </p:nvSpPr>
        <p:spPr>
          <a:xfrm>
            <a:off x="457200" y="117475"/>
            <a:ext cx="8229600" cy="1143000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US" sz="4000" dirty="0" smtClean="0">
                <a:solidFill>
                  <a:srgbClr val="0C4225"/>
                </a:solidFill>
                <a:latin typeface="Georgia" pitchFamily="18" charset="0"/>
              </a:rPr>
              <a:t>Training Staff and Volunteers</a:t>
            </a:r>
            <a:endParaRPr lang="en-US" sz="4000" dirty="0" smtClean="0">
              <a:solidFill>
                <a:srgbClr val="0C4225"/>
              </a:solidFill>
              <a:latin typeface="Georgia" pitchFamily="18" charset="0"/>
            </a:endParaRPr>
          </a:p>
        </p:txBody>
      </p:sp>
      <p:pic>
        <p:nvPicPr>
          <p:cNvPr id="8199" name="Picture 6" descr="NISE_tag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6330950"/>
            <a:ext cx="89852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114800" y="1828800"/>
            <a:ext cx="434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8100" tIns="38100" rIns="38100" bIns="38100"/>
          <a:lstStyle/>
          <a:p>
            <a:pPr defTabSz="914400">
              <a:spcBef>
                <a:spcPts val="600"/>
              </a:spcBef>
              <a:buClr>
                <a:srgbClr val="000000"/>
              </a:buClr>
              <a:buSzPct val="100000"/>
              <a:defRPr/>
            </a:pPr>
            <a:r>
              <a:rPr lang="en-US" sz="3200" b="1" kern="0" dirty="0" smtClean="0">
                <a:latin typeface="+mn-lt"/>
                <a:sym typeface="Arial" charset="0"/>
              </a:rPr>
              <a:t>Early Activities</a:t>
            </a:r>
            <a:endParaRPr lang="en-US" sz="3200" b="1" kern="0" dirty="0" smtClean="0">
              <a:latin typeface="+mn-lt"/>
              <a:sym typeface="Arial" charset="0"/>
            </a:endParaRPr>
          </a:p>
          <a:p>
            <a:pPr defTabSz="914400">
              <a:spcBef>
                <a:spcPts val="600"/>
              </a:spcBef>
              <a:buClr>
                <a:srgbClr val="000000"/>
              </a:buClr>
              <a:buSzPct val="100000"/>
              <a:defRPr/>
            </a:pPr>
            <a:endParaRPr lang="en-US" sz="2800" kern="0" dirty="0">
              <a:latin typeface="+mn-lt"/>
              <a:sym typeface="Arial" charset="0"/>
            </a:endParaRPr>
          </a:p>
        </p:txBody>
      </p:sp>
      <p:pic>
        <p:nvPicPr>
          <p:cNvPr id="13" name="Picture 6" descr="984691580_G58V3-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0475"/>
            <a:ext cx="3719513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267200" y="2819400"/>
            <a:ext cx="4343400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8100" tIns="38100" rIns="38100" bIns="38100"/>
          <a:lstStyle/>
          <a:p>
            <a:pPr defTabSz="914400">
              <a:spcBef>
                <a:spcPts val="600"/>
              </a:spcBef>
              <a:buClr>
                <a:srgbClr val="000000"/>
              </a:buClr>
              <a:buSzPct val="100000"/>
              <a:defRPr/>
            </a:pPr>
            <a:r>
              <a:rPr lang="en-US" sz="3200" kern="0" dirty="0" smtClean="0">
                <a:latin typeface="+mn-lt"/>
                <a:sym typeface="Arial" charset="0"/>
              </a:rPr>
              <a:t>Typical Method</a:t>
            </a:r>
          </a:p>
          <a:p>
            <a:pPr marL="457200" indent="-457200" defTabSz="914400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800" kern="0" dirty="0" smtClean="0">
                <a:latin typeface="+mn-lt"/>
                <a:sym typeface="Arial" charset="0"/>
              </a:rPr>
              <a:t>Be the visitor</a:t>
            </a:r>
          </a:p>
          <a:p>
            <a:pPr marL="457200" indent="-457200" defTabSz="914400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800" kern="0" dirty="0" smtClean="0">
                <a:latin typeface="+mn-lt"/>
                <a:sym typeface="Arial" charset="0"/>
              </a:rPr>
              <a:t>Background</a:t>
            </a:r>
          </a:p>
          <a:p>
            <a:pPr marL="457200" indent="-457200" defTabSz="914400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800" kern="0" dirty="0" smtClean="0">
                <a:latin typeface="+mn-lt"/>
                <a:sym typeface="Arial" charset="0"/>
              </a:rPr>
              <a:t>Presenter notes</a:t>
            </a:r>
          </a:p>
          <a:p>
            <a:pPr marL="457200" indent="-457200" defTabSz="914400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800" kern="0" dirty="0" smtClean="0">
                <a:latin typeface="+mn-lt"/>
                <a:sym typeface="Arial" charset="0"/>
              </a:rPr>
              <a:t>Adapting (experiences)</a:t>
            </a:r>
            <a:endParaRPr lang="en-US" sz="2800" kern="0" dirty="0">
              <a:latin typeface="+mn-lt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79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143000"/>
            <a:ext cx="9144000" cy="92075"/>
          </a:xfrm>
          <a:prstGeom prst="rect">
            <a:avLst/>
          </a:prstGeom>
          <a:solidFill>
            <a:srgbClr val="ABCB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8196" name="Title 1"/>
          <p:cNvSpPr>
            <a:spLocks noGrp="1"/>
          </p:cNvSpPr>
          <p:nvPr>
            <p:ph type="title"/>
          </p:nvPr>
        </p:nvSpPr>
        <p:spPr>
          <a:xfrm>
            <a:off x="457200" y="117475"/>
            <a:ext cx="8229600" cy="1143000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US" sz="4000" dirty="0" smtClean="0">
                <a:solidFill>
                  <a:srgbClr val="0C4225"/>
                </a:solidFill>
                <a:latin typeface="Georgia" pitchFamily="18" charset="0"/>
              </a:rPr>
              <a:t>Training Staff and Volunteers</a:t>
            </a:r>
            <a:endParaRPr lang="en-US" sz="4000" dirty="0" smtClean="0">
              <a:solidFill>
                <a:srgbClr val="0C4225"/>
              </a:solidFill>
              <a:latin typeface="Georgia" pitchFamily="18" charset="0"/>
            </a:endParaRPr>
          </a:p>
        </p:txBody>
      </p:sp>
      <p:pic>
        <p:nvPicPr>
          <p:cNvPr id="8199" name="Picture 6" descr="NISE_tag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6330950"/>
            <a:ext cx="89852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581400" y="1485900"/>
            <a:ext cx="48768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8100" tIns="38100" rIns="38100" bIns="38100"/>
          <a:lstStyle/>
          <a:p>
            <a:pPr defTabSz="914400">
              <a:spcBef>
                <a:spcPts val="600"/>
              </a:spcBef>
              <a:buClr>
                <a:srgbClr val="000000"/>
              </a:buClr>
              <a:buSzPct val="100000"/>
              <a:defRPr/>
            </a:pPr>
            <a:r>
              <a:rPr lang="en-US" sz="3200" b="1" kern="0" dirty="0" err="1" smtClean="0">
                <a:latin typeface="+mn-lt"/>
                <a:sym typeface="Arial" charset="0"/>
              </a:rPr>
              <a:t>NanoDays</a:t>
            </a:r>
            <a:r>
              <a:rPr lang="en-US" sz="3200" kern="0" dirty="0" smtClean="0">
                <a:latin typeface="+mn-lt"/>
                <a:sym typeface="Arial" charset="0"/>
              </a:rPr>
              <a:t> – </a:t>
            </a:r>
            <a:br>
              <a:rPr lang="en-US" sz="3200" kern="0" dirty="0" smtClean="0">
                <a:latin typeface="+mn-lt"/>
                <a:sym typeface="Arial" charset="0"/>
              </a:rPr>
            </a:br>
            <a:r>
              <a:rPr lang="en-US" sz="3200" kern="0" dirty="0" smtClean="0">
                <a:latin typeface="+mn-lt"/>
                <a:sym typeface="Arial" charset="0"/>
              </a:rPr>
              <a:t>        Multiple Attempts</a:t>
            </a:r>
            <a:endParaRPr lang="en-US" sz="3200" kern="0" dirty="0" smtClean="0">
              <a:latin typeface="+mn-lt"/>
              <a:sym typeface="Arial" charset="0"/>
            </a:endParaRPr>
          </a:p>
          <a:p>
            <a:pPr defTabSz="914400">
              <a:spcBef>
                <a:spcPts val="600"/>
              </a:spcBef>
              <a:buClr>
                <a:srgbClr val="000000"/>
              </a:buClr>
              <a:buSzPct val="100000"/>
              <a:defRPr/>
            </a:pPr>
            <a:endParaRPr lang="en-US" sz="2800" kern="0" dirty="0">
              <a:latin typeface="+mn-lt"/>
              <a:sym typeface="Arial" charset="0"/>
            </a:endParaRPr>
          </a:p>
        </p:txBody>
      </p:sp>
      <p:pic>
        <p:nvPicPr>
          <p:cNvPr id="16388" name="Picture 4" descr="http://nisenet.smugmug.com/NanoDays/SMM-NanoDays-2012/i-7ZvMM2g/0/L/IMG_4351-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0" t="2055" r="11258"/>
          <a:stretch/>
        </p:blipFill>
        <p:spPr bwMode="auto">
          <a:xfrm>
            <a:off x="0" y="1260474"/>
            <a:ext cx="2915393" cy="55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nisenet.smugmug.com/NanoDays/SMM-NanoDays-2012/i-X4pK587/0/M/IMG_3904-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592819"/>
            <a:ext cx="571500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75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 descr="20100815GH_1202_ppt.jpg"/>
          <p:cNvPicPr>
            <a:picLocks noChangeAspect="1"/>
          </p:cNvPicPr>
          <p:nvPr/>
        </p:nvPicPr>
        <p:blipFill>
          <a:blip r:embed="rId3"/>
          <a:srcRect l="16876" t="2544" r="14720" b="6308"/>
          <a:stretch>
            <a:fillRect/>
          </a:stretch>
        </p:blipFill>
        <p:spPr bwMode="auto">
          <a:xfrm>
            <a:off x="0" y="0"/>
            <a:ext cx="3429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429000" y="0"/>
            <a:ext cx="92075" cy="6858000"/>
          </a:xfrm>
          <a:prstGeom prst="rect">
            <a:avLst/>
          </a:prstGeom>
          <a:solidFill>
            <a:srgbClr val="ABCB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0179" name="Picture 7" descr="NISE_tag_whit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8" y="6330950"/>
            <a:ext cx="89852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886200" y="1600200"/>
            <a:ext cx="4749800" cy="35814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6111" kern="0" dirty="0" smtClean="0">
                <a:solidFill>
                  <a:srgbClr val="0C4225"/>
                </a:solidFill>
                <a:latin typeface="Georgia"/>
                <a:cs typeface="Georgia"/>
              </a:rPr>
              <a:t>Training </a:t>
            </a:r>
            <a:r>
              <a:rPr lang="en-US" sz="6111" kern="0" dirty="0" smtClean="0">
                <a:solidFill>
                  <a:srgbClr val="0C4225"/>
                </a:solidFill>
                <a:latin typeface="Georgia"/>
                <a:cs typeface="Georgia"/>
              </a:rPr>
              <a:t>Successes </a:t>
            </a:r>
            <a:br>
              <a:rPr lang="en-US" sz="6111" kern="0" dirty="0" smtClean="0">
                <a:solidFill>
                  <a:srgbClr val="0C4225"/>
                </a:solidFill>
                <a:latin typeface="Georgia"/>
                <a:cs typeface="Georgia"/>
              </a:rPr>
            </a:br>
            <a:r>
              <a:rPr lang="en-US" sz="6111" kern="0" dirty="0" smtClean="0">
                <a:solidFill>
                  <a:srgbClr val="0C4225"/>
                </a:solidFill>
                <a:latin typeface="Georgia"/>
                <a:cs typeface="Georgia"/>
              </a:rPr>
              <a:t>&amp;</a:t>
            </a:r>
            <a:br>
              <a:rPr lang="en-US" sz="6111" kern="0" dirty="0" smtClean="0">
                <a:solidFill>
                  <a:srgbClr val="0C4225"/>
                </a:solidFill>
                <a:latin typeface="Georgia"/>
                <a:cs typeface="Georgia"/>
              </a:rPr>
            </a:br>
            <a:r>
              <a:rPr lang="en-US" sz="6111" kern="0" dirty="0" smtClean="0">
                <a:solidFill>
                  <a:srgbClr val="0C4225"/>
                </a:solidFill>
                <a:latin typeface="Georgia"/>
                <a:cs typeface="Georgia"/>
              </a:rPr>
              <a:t>Obstacles</a:t>
            </a:r>
            <a:r>
              <a:rPr lang="en-US" kern="0" dirty="0" smtClean="0">
                <a:solidFill>
                  <a:srgbClr val="0C4225"/>
                </a:solidFill>
                <a:latin typeface="Georgia"/>
                <a:cs typeface="Georgia"/>
              </a:rPr>
              <a:t/>
            </a:r>
            <a:br>
              <a:rPr lang="en-US" kern="0" dirty="0" smtClean="0">
                <a:solidFill>
                  <a:srgbClr val="0C4225"/>
                </a:solidFill>
                <a:latin typeface="Georgia"/>
                <a:cs typeface="Georgia"/>
              </a:rPr>
            </a:br>
            <a:endParaRPr lang="en-US" dirty="0">
              <a:solidFill>
                <a:srgbClr val="0C4225"/>
              </a:solidFill>
              <a:latin typeface="Georgia"/>
              <a:cs typeface="Georg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7" descr="20100815GH_0741_ppt.jpg"/>
          <p:cNvPicPr>
            <a:picLocks noChangeAspect="1"/>
          </p:cNvPicPr>
          <p:nvPr/>
        </p:nvPicPr>
        <p:blipFill>
          <a:blip r:embed="rId3"/>
          <a:srcRect l="20724" t="6737" r="9326"/>
          <a:stretch>
            <a:fillRect/>
          </a:stretch>
        </p:blipFill>
        <p:spPr bwMode="auto">
          <a:xfrm>
            <a:off x="0" y="0"/>
            <a:ext cx="3429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6200" y="673100"/>
            <a:ext cx="4749800" cy="22098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6111" kern="0" dirty="0" smtClean="0">
                <a:solidFill>
                  <a:srgbClr val="0C4225"/>
                </a:solidFill>
                <a:latin typeface="Georgia"/>
                <a:cs typeface="Georgia"/>
              </a:rPr>
              <a:t>Session</a:t>
            </a:r>
            <a:br>
              <a:rPr lang="en-US" sz="6111" kern="0" dirty="0" smtClean="0">
                <a:solidFill>
                  <a:srgbClr val="0C4225"/>
                </a:solidFill>
                <a:latin typeface="Georgia"/>
                <a:cs typeface="Georgia"/>
              </a:rPr>
            </a:br>
            <a:r>
              <a:rPr lang="en-US" sz="6111" kern="0" dirty="0" smtClean="0">
                <a:solidFill>
                  <a:srgbClr val="0C4225"/>
                </a:solidFill>
                <a:latin typeface="Georgia"/>
                <a:cs typeface="Georgia"/>
              </a:rPr>
              <a:t>Presenters</a:t>
            </a:r>
            <a:r>
              <a:rPr lang="en-US" kern="0" dirty="0" smtClean="0">
                <a:solidFill>
                  <a:srgbClr val="0C4225"/>
                </a:solidFill>
                <a:latin typeface="Georgia"/>
                <a:cs typeface="Georgia"/>
              </a:rPr>
              <a:t/>
            </a:r>
            <a:br>
              <a:rPr lang="en-US" kern="0" dirty="0" smtClean="0">
                <a:solidFill>
                  <a:srgbClr val="0C4225"/>
                </a:solidFill>
                <a:latin typeface="Georgia"/>
                <a:cs typeface="Georgia"/>
              </a:rPr>
            </a:br>
            <a:endParaRPr lang="en-US" dirty="0">
              <a:solidFill>
                <a:srgbClr val="0C4225"/>
              </a:solidFill>
              <a:latin typeface="Georgia"/>
              <a:cs typeface="Georgi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2554288"/>
            <a:ext cx="4946650" cy="4127500"/>
          </a:xfrm>
        </p:spPr>
        <p:txBody>
          <a:bodyPr rtlCol="0">
            <a:noAutofit/>
          </a:bodyPr>
          <a:lstStyle/>
          <a:p>
            <a:pPr marL="342900" indent="-342900" algn="l" eaLnBrk="1" fontAlgn="auto" hangingPunct="1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0C4225"/>
              </a:buClr>
              <a:defRPr/>
            </a:pPr>
            <a:r>
              <a:rPr lang="en-US" sz="2400" i="1" dirty="0" smtClean="0">
                <a:solidFill>
                  <a:srgbClr val="0C4225"/>
                </a:solidFill>
                <a:ea typeface="MS Mincho" charset="-128"/>
                <a:cs typeface="Arial"/>
              </a:rPr>
              <a:t>Shari </a:t>
            </a:r>
            <a:r>
              <a:rPr lang="en-US" sz="2400" i="1" dirty="0" err="1" smtClean="0">
                <a:solidFill>
                  <a:srgbClr val="0C4225"/>
                </a:solidFill>
                <a:ea typeface="MS Mincho" charset="-128"/>
                <a:cs typeface="Arial"/>
              </a:rPr>
              <a:t>Hartshorn</a:t>
            </a:r>
            <a:r>
              <a:rPr lang="en-US" sz="2400" i="1" dirty="0" smtClean="0">
                <a:solidFill>
                  <a:srgbClr val="0C4225"/>
                </a:solidFill>
                <a:ea typeface="MS Mincho" charset="-128"/>
                <a:cs typeface="Arial"/>
              </a:rPr>
              <a:t> </a:t>
            </a:r>
          </a:p>
          <a:p>
            <a:pPr marL="342900" indent="-342900" algn="l" eaLnBrk="1" fontAlgn="auto" hangingPunct="1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0C4225"/>
              </a:buClr>
              <a:defRPr/>
            </a:pPr>
            <a:r>
              <a:rPr lang="en-US" sz="2400" i="1" dirty="0" smtClean="0">
                <a:solidFill>
                  <a:srgbClr val="0C4225"/>
                </a:solidFill>
                <a:ea typeface="MS Mincho" charset="-128"/>
                <a:cs typeface="Arial"/>
              </a:rPr>
              <a:t>Science Museum of Minnesota</a:t>
            </a:r>
          </a:p>
          <a:p>
            <a:pPr marL="342900" indent="-342900" algn="l" eaLnBrk="1" fontAlgn="auto" hangingPunct="1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0C4225"/>
              </a:buClr>
              <a:buFont typeface="Arial"/>
              <a:buNone/>
              <a:defRPr/>
            </a:pPr>
            <a:endParaRPr lang="en-US" sz="2400" i="1" dirty="0" smtClean="0">
              <a:solidFill>
                <a:srgbClr val="0C4225"/>
              </a:solidFill>
              <a:ea typeface="MS Mincho" charset="-128"/>
              <a:cs typeface="Arial"/>
            </a:endParaRPr>
          </a:p>
          <a:p>
            <a:pPr marL="342900" indent="-342900" algn="l" eaLnBrk="1" fontAlgn="auto" hangingPunct="1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0C4225"/>
              </a:buClr>
              <a:buFont typeface="Arial"/>
              <a:buNone/>
              <a:defRPr/>
            </a:pPr>
            <a:r>
              <a:rPr lang="en-US" sz="2400" i="1" dirty="0" err="1" smtClean="0">
                <a:solidFill>
                  <a:srgbClr val="0C4225"/>
                </a:solidFill>
                <a:ea typeface="MS Mincho" charset="-128"/>
                <a:cs typeface="Arial"/>
              </a:rPr>
              <a:t>Tifferney</a:t>
            </a:r>
            <a:r>
              <a:rPr lang="en-US" sz="2400" i="1" dirty="0" smtClean="0">
                <a:solidFill>
                  <a:srgbClr val="0C4225"/>
                </a:solidFill>
                <a:ea typeface="MS Mincho" charset="-128"/>
                <a:cs typeface="Arial"/>
              </a:rPr>
              <a:t> White</a:t>
            </a:r>
          </a:p>
          <a:p>
            <a:pPr marL="342900" indent="-342900" algn="l" eaLnBrk="1" fontAlgn="auto" hangingPunct="1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0C4225"/>
              </a:buClr>
              <a:buFont typeface="Arial"/>
              <a:buNone/>
              <a:defRPr/>
            </a:pPr>
            <a:r>
              <a:rPr lang="en-US" sz="2400" i="1" dirty="0" smtClean="0">
                <a:solidFill>
                  <a:srgbClr val="0C4225"/>
                </a:solidFill>
                <a:ea typeface="MS Mincho" charset="-128"/>
                <a:cs typeface="Arial"/>
              </a:rPr>
              <a:t>Lied Discovery Children’s Museum</a:t>
            </a:r>
          </a:p>
          <a:p>
            <a:pPr marL="342900" indent="-342900" algn="l" eaLnBrk="1" fontAlgn="auto" hangingPunct="1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0C4225"/>
              </a:buClr>
              <a:buFont typeface="Arial"/>
              <a:buNone/>
              <a:defRPr/>
            </a:pPr>
            <a:endParaRPr lang="en-US" sz="2400" i="1" dirty="0" smtClean="0">
              <a:solidFill>
                <a:srgbClr val="0C4225"/>
              </a:solidFill>
              <a:ea typeface="MS Mincho" charset="-128"/>
              <a:cs typeface="Arial"/>
            </a:endParaRPr>
          </a:p>
          <a:p>
            <a:pPr marL="342900" indent="-342900" algn="l" eaLnBrk="1" fontAlgn="auto" hangingPunct="1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0C4225"/>
              </a:buClr>
              <a:defRPr/>
            </a:pPr>
            <a:r>
              <a:rPr lang="en-US" sz="2400" i="1" dirty="0" smtClean="0">
                <a:solidFill>
                  <a:srgbClr val="0C4225"/>
                </a:solidFill>
                <a:ea typeface="MS Mincho" charset="-128"/>
                <a:cs typeface="Arial"/>
              </a:rPr>
              <a:t>Madlyn Runburg </a:t>
            </a:r>
          </a:p>
          <a:p>
            <a:pPr marL="342900" indent="-342900" algn="l" eaLnBrk="1" fontAlgn="auto" hangingPunct="1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0C4225"/>
              </a:buClr>
              <a:defRPr/>
            </a:pPr>
            <a:r>
              <a:rPr lang="en-US" sz="2400" i="1" dirty="0" smtClean="0">
                <a:solidFill>
                  <a:srgbClr val="0C4225"/>
                </a:solidFill>
                <a:ea typeface="MS Mincho" charset="-128"/>
                <a:cs typeface="Arial"/>
              </a:rPr>
              <a:t>Natural History Museum of Utah</a:t>
            </a:r>
          </a:p>
          <a:p>
            <a:pPr marL="342900" indent="-342900" algn="l" eaLnBrk="1" fontAlgn="auto" hangingPunct="1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0C4225"/>
              </a:buClr>
              <a:buFont typeface="Arial"/>
              <a:buNone/>
              <a:defRPr/>
            </a:pPr>
            <a:endParaRPr lang="en-US" sz="2400" dirty="0" smtClean="0">
              <a:solidFill>
                <a:srgbClr val="0C4225"/>
              </a:solidFill>
              <a:ea typeface="MS Mincho" charset="-128"/>
              <a:cs typeface="Arial"/>
            </a:endParaRPr>
          </a:p>
          <a:p>
            <a:pPr algn="l" eaLnBrk="1" fontAlgn="auto" hangingPunct="1">
              <a:spcAft>
                <a:spcPts val="0"/>
              </a:spcAft>
              <a:buClr>
                <a:srgbClr val="0C4225"/>
              </a:buClr>
              <a:buFont typeface="Arial"/>
              <a:buChar char="•"/>
              <a:defRPr/>
            </a:pPr>
            <a:endParaRPr lang="en-US" sz="2400" dirty="0"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29000" y="0"/>
            <a:ext cx="92075" cy="6858000"/>
          </a:xfrm>
          <a:prstGeom prst="rect">
            <a:avLst/>
          </a:prstGeom>
          <a:solidFill>
            <a:srgbClr val="ABCB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7413" name="Picture 6" descr="NISE_tag_whit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8" y="6330950"/>
            <a:ext cx="89852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3979335" y="3697113"/>
            <a:ext cx="3809999" cy="141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79335" y="5080004"/>
            <a:ext cx="380999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nisenet.smugmug.com/PublicityPhotos/Sciencenter-PublicityNanoDays/i-XZWqFf2/0/L/20110918GH_475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"/>
          <a:stretch/>
        </p:blipFill>
        <p:spPr bwMode="auto">
          <a:xfrm>
            <a:off x="-25730" y="1"/>
            <a:ext cx="34547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29000" y="0"/>
            <a:ext cx="92075" cy="6858000"/>
          </a:xfrm>
          <a:prstGeom prst="rect">
            <a:avLst/>
          </a:prstGeom>
          <a:solidFill>
            <a:srgbClr val="ABCB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0179" name="Picture 7" descr="NISE_tag_whit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8" y="6330950"/>
            <a:ext cx="89852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886200" y="574157"/>
            <a:ext cx="4749800" cy="5445643"/>
          </a:xfrm>
        </p:spPr>
        <p:txBody>
          <a:bodyPr rtlCol="0" anchor="t">
            <a:noAutofit/>
          </a:bodyPr>
          <a:lstStyle/>
          <a:p>
            <a:pPr algn="l" defTabSz="914400">
              <a:spcBef>
                <a:spcPts val="600"/>
              </a:spcBef>
            </a:pPr>
            <a:r>
              <a:rPr lang="en-US" sz="5500" kern="0" dirty="0" smtClean="0">
                <a:solidFill>
                  <a:srgbClr val="0C4225"/>
                </a:solidFill>
                <a:latin typeface="Georgia"/>
                <a:cs typeface="Georgia"/>
              </a:rPr>
              <a:t>Contact</a:t>
            </a:r>
            <a:br>
              <a:rPr lang="en-US" sz="5500" kern="0" dirty="0" smtClean="0">
                <a:solidFill>
                  <a:srgbClr val="0C4225"/>
                </a:solidFill>
                <a:latin typeface="Georgia"/>
                <a:cs typeface="Georgia"/>
              </a:rPr>
            </a:br>
            <a:r>
              <a:rPr lang="en-US" sz="5500" kern="0" dirty="0" smtClean="0">
                <a:solidFill>
                  <a:srgbClr val="0C4225"/>
                </a:solidFill>
                <a:latin typeface="Georgia"/>
                <a:cs typeface="Georgia"/>
              </a:rPr>
              <a:t>Information</a:t>
            </a:r>
            <a:r>
              <a:rPr lang="en-US" sz="3200" b="1" dirty="0" smtClean="0">
                <a:latin typeface="Calibri" pitchFamily="34" charset="0"/>
                <a:sym typeface="Arial" charset="0"/>
              </a:rPr>
              <a:t/>
            </a:r>
            <a:br>
              <a:rPr lang="en-US" sz="3200" b="1" dirty="0" smtClean="0">
                <a:latin typeface="Calibri" pitchFamily="34" charset="0"/>
                <a:sym typeface="Arial" charset="0"/>
              </a:rPr>
            </a:br>
            <a:r>
              <a:rPr lang="en-US" sz="2000" dirty="0" smtClean="0">
                <a:latin typeface="Georgia"/>
                <a:cs typeface="Georgia"/>
                <a:sym typeface="Arial" charset="0"/>
              </a:rPr>
              <a:t/>
            </a:r>
            <a:br>
              <a:rPr lang="en-US" sz="2000" dirty="0" smtClean="0">
                <a:latin typeface="Georgia"/>
                <a:cs typeface="Georgia"/>
                <a:sym typeface="Arial" charset="0"/>
              </a:rPr>
            </a:br>
            <a:r>
              <a:rPr lang="en-US" sz="2400" i="1" dirty="0" smtClean="0">
                <a:cs typeface="Georgia"/>
                <a:sym typeface="Arial" charset="0"/>
              </a:rPr>
              <a:t>Shari </a:t>
            </a:r>
            <a:r>
              <a:rPr lang="en-US" sz="2400" i="1" dirty="0" err="1" smtClean="0">
                <a:cs typeface="Georgia"/>
                <a:sym typeface="Arial" charset="0"/>
              </a:rPr>
              <a:t>Hartshorn</a:t>
            </a:r>
            <a:r>
              <a:rPr lang="en-US" sz="2400" i="1" dirty="0" smtClean="0">
                <a:cs typeface="Georgia"/>
                <a:sym typeface="Arial" charset="0"/>
              </a:rPr>
              <a:t/>
            </a:r>
            <a:br>
              <a:rPr lang="en-US" sz="2400" i="1" dirty="0" smtClean="0">
                <a:cs typeface="Georgia"/>
                <a:sym typeface="Arial" charset="0"/>
              </a:rPr>
            </a:br>
            <a:r>
              <a:rPr lang="en-US" sz="2400" i="1" dirty="0" err="1" smtClean="0">
                <a:cs typeface="Georgia"/>
                <a:sym typeface="Arial" charset="0"/>
              </a:rPr>
              <a:t>shartshorn@smm.org</a:t>
            </a:r>
            <a:r>
              <a:rPr lang="en-US" sz="2400" i="1" dirty="0" smtClean="0">
                <a:cs typeface="Georgia"/>
                <a:sym typeface="Arial" charset="0"/>
              </a:rPr>
              <a:t/>
            </a:r>
            <a:br>
              <a:rPr lang="en-US" sz="2400" i="1" dirty="0" smtClean="0">
                <a:cs typeface="Georgia"/>
                <a:sym typeface="Arial" charset="0"/>
              </a:rPr>
            </a:br>
            <a:r>
              <a:rPr lang="en-US" sz="2400" i="1" dirty="0" smtClean="0">
                <a:latin typeface="+mn-lt"/>
                <a:cs typeface="Georgia"/>
                <a:sym typeface="Arial" charset="0"/>
              </a:rPr>
              <a:t/>
            </a:r>
            <a:br>
              <a:rPr lang="en-US" sz="2400" i="1" dirty="0" smtClean="0">
                <a:latin typeface="+mn-lt"/>
                <a:cs typeface="Georgia"/>
                <a:sym typeface="Arial" charset="0"/>
              </a:rPr>
            </a:br>
            <a:r>
              <a:rPr lang="en-US" sz="2400" i="1" dirty="0" err="1" smtClean="0">
                <a:latin typeface="+mn-lt"/>
                <a:cs typeface="Georgia"/>
                <a:sym typeface="Arial" charset="0"/>
              </a:rPr>
              <a:t>Tifferney</a:t>
            </a:r>
            <a:r>
              <a:rPr lang="en-US" sz="2400" i="1" dirty="0" smtClean="0">
                <a:latin typeface="+mn-lt"/>
                <a:cs typeface="Georgia"/>
                <a:sym typeface="Arial" charset="0"/>
              </a:rPr>
              <a:t> White</a:t>
            </a:r>
            <a:br>
              <a:rPr lang="en-US" sz="2400" i="1" dirty="0" smtClean="0">
                <a:latin typeface="+mn-lt"/>
                <a:cs typeface="Georgia"/>
                <a:sym typeface="Arial" charset="0"/>
              </a:rPr>
            </a:br>
            <a:r>
              <a:rPr lang="en-US" sz="2400" i="1" dirty="0" err="1" smtClean="0">
                <a:latin typeface="+mn-lt"/>
                <a:cs typeface="Georgia"/>
                <a:sym typeface="Arial" charset="0"/>
              </a:rPr>
              <a:t>twhite@ldcm.org</a:t>
            </a:r>
            <a:r>
              <a:rPr lang="en-US" sz="2400" i="1" dirty="0" smtClean="0">
                <a:latin typeface="+mn-lt"/>
                <a:cs typeface="Georgia"/>
                <a:sym typeface="Arial" charset="0"/>
              </a:rPr>
              <a:t/>
            </a:r>
            <a:br>
              <a:rPr lang="en-US" sz="2400" i="1" dirty="0" smtClean="0">
                <a:latin typeface="+mn-lt"/>
                <a:cs typeface="Georgia"/>
                <a:sym typeface="Arial" charset="0"/>
              </a:rPr>
            </a:br>
            <a:r>
              <a:rPr lang="en-US" sz="2400" i="1" dirty="0" smtClean="0">
                <a:latin typeface="+mn-lt"/>
                <a:cs typeface="Georgia"/>
                <a:sym typeface="Arial" charset="0"/>
              </a:rPr>
              <a:t/>
            </a:r>
            <a:br>
              <a:rPr lang="en-US" sz="2400" i="1" dirty="0" smtClean="0">
                <a:latin typeface="+mn-lt"/>
                <a:cs typeface="Georgia"/>
                <a:sym typeface="Arial" charset="0"/>
              </a:rPr>
            </a:br>
            <a:r>
              <a:rPr lang="en-US" sz="2400" i="1" dirty="0" smtClean="0">
                <a:cs typeface="Georgia"/>
                <a:sym typeface="Arial" charset="0"/>
              </a:rPr>
              <a:t>Madlyn Runburg</a:t>
            </a:r>
            <a:br>
              <a:rPr lang="en-US" sz="2400" i="1" dirty="0" smtClean="0">
                <a:cs typeface="Georgia"/>
                <a:sym typeface="Arial" charset="0"/>
              </a:rPr>
            </a:br>
            <a:r>
              <a:rPr lang="en-US" sz="2400" i="1" dirty="0" err="1" smtClean="0">
                <a:cs typeface="Georgia"/>
                <a:sym typeface="Arial" charset="0"/>
              </a:rPr>
              <a:t>mrunburg@nhmu.utah.edu</a:t>
            </a:r>
            <a:endParaRPr lang="en-US" sz="2400" i="1" dirty="0">
              <a:latin typeface="+mn-lt"/>
              <a:cs typeface="Georgia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70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5" descr="20100815GH_1502_ppt.jpg"/>
          <p:cNvPicPr>
            <a:picLocks noChangeAspect="1"/>
          </p:cNvPicPr>
          <p:nvPr/>
        </p:nvPicPr>
        <p:blipFill>
          <a:blip r:embed="rId2"/>
          <a:srcRect t="18633" b="2753"/>
          <a:stretch>
            <a:fillRect/>
          </a:stretch>
        </p:blipFill>
        <p:spPr bwMode="auto">
          <a:xfrm>
            <a:off x="0" y="2063750"/>
            <a:ext cx="9144000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1973263"/>
            <a:ext cx="9144000" cy="90487"/>
          </a:xfrm>
          <a:prstGeom prst="rect">
            <a:avLst/>
          </a:prstGeom>
          <a:solidFill>
            <a:srgbClr val="ABCB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pic>
        <p:nvPicPr>
          <p:cNvPr id="52227" name="Picture 8" descr="NISE_tag_whit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8" y="6330950"/>
            <a:ext cx="89852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586038" y="490538"/>
            <a:ext cx="52959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200" kern="0" dirty="0">
                <a:latin typeface="+mn-lt"/>
              </a:rPr>
              <a:t>This presentation is based on work supported by the National Science Foundation under Grant No. </a:t>
            </a:r>
            <a:r>
              <a:rPr lang="en-US" sz="1200" dirty="0">
                <a:latin typeface="+mn-lt"/>
              </a:rPr>
              <a:t>0940143</a:t>
            </a:r>
            <a:r>
              <a:rPr lang="en-US" sz="1200" kern="0" dirty="0">
                <a:latin typeface="+mn-lt"/>
              </a:rPr>
              <a:t>.</a:t>
            </a:r>
          </a:p>
          <a:p>
            <a:pPr defTabSz="9144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200" kern="0" dirty="0">
                <a:latin typeface="+mn-lt"/>
              </a:rPr>
              <a:t>Any opinions, findings, and conclusions or recommendations expressed in this presentation are those of the </a:t>
            </a:r>
            <a:r>
              <a:rPr lang="en-US" sz="1200" kern="0" dirty="0" err="1">
                <a:latin typeface="+mn-lt"/>
              </a:rPr>
              <a:t>author(s</a:t>
            </a:r>
            <a:r>
              <a:rPr lang="en-US" sz="1200" kern="0" dirty="0">
                <a:latin typeface="+mn-lt"/>
              </a:rPr>
              <a:t>) and do not necessarily reflect the views of the Foundation. </a:t>
            </a:r>
          </a:p>
        </p:txBody>
      </p:sp>
      <p:pic>
        <p:nvPicPr>
          <p:cNvPr id="52229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20800" y="465138"/>
            <a:ext cx="992188" cy="99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20100815GH_0568_ppt.jpg"/>
          <p:cNvPicPr>
            <a:picLocks noChangeAspect="1"/>
          </p:cNvPicPr>
          <p:nvPr/>
        </p:nvPicPr>
        <p:blipFill>
          <a:blip r:embed="rId3"/>
          <a:srcRect l="3751"/>
          <a:stretch>
            <a:fillRect/>
          </a:stretch>
        </p:blipFill>
        <p:spPr bwMode="auto">
          <a:xfrm>
            <a:off x="0" y="0"/>
            <a:ext cx="3521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6200" y="673100"/>
            <a:ext cx="4749800" cy="22098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6111" kern="0" dirty="0" smtClean="0">
                <a:solidFill>
                  <a:srgbClr val="0C4225"/>
                </a:solidFill>
                <a:latin typeface="Georgia"/>
                <a:cs typeface="Georgia"/>
              </a:rPr>
              <a:t>Session</a:t>
            </a:r>
            <a:br>
              <a:rPr lang="en-US" sz="6111" kern="0" dirty="0" smtClean="0">
                <a:solidFill>
                  <a:srgbClr val="0C4225"/>
                </a:solidFill>
                <a:latin typeface="Georgia"/>
                <a:cs typeface="Georgia"/>
              </a:rPr>
            </a:br>
            <a:r>
              <a:rPr lang="en-US" sz="6111" kern="0" dirty="0" smtClean="0">
                <a:solidFill>
                  <a:srgbClr val="0C4225"/>
                </a:solidFill>
                <a:latin typeface="Georgia"/>
                <a:cs typeface="Georgia"/>
              </a:rPr>
              <a:t>Overview</a:t>
            </a:r>
            <a:r>
              <a:rPr lang="en-US" kern="0" dirty="0" smtClean="0">
                <a:solidFill>
                  <a:srgbClr val="0C4225"/>
                </a:solidFill>
                <a:latin typeface="Georgia"/>
                <a:cs typeface="Georgia"/>
              </a:rPr>
              <a:t/>
            </a:r>
            <a:br>
              <a:rPr lang="en-US" kern="0" dirty="0" smtClean="0">
                <a:solidFill>
                  <a:srgbClr val="0C4225"/>
                </a:solidFill>
                <a:latin typeface="Georgia"/>
                <a:cs typeface="Georgia"/>
              </a:rPr>
            </a:br>
            <a:endParaRPr lang="en-US" dirty="0">
              <a:solidFill>
                <a:srgbClr val="0C4225"/>
              </a:solidFill>
              <a:latin typeface="Georgia"/>
              <a:cs typeface="Georgi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2554288"/>
            <a:ext cx="4946650" cy="4127500"/>
          </a:xfrm>
        </p:spPr>
        <p:txBody>
          <a:bodyPr rtlCol="0">
            <a:noAutofit/>
          </a:bodyPr>
          <a:lstStyle/>
          <a:p>
            <a:pPr marL="342900" indent="-342900" algn="l" eaLnBrk="1" fontAlgn="auto" hangingPunct="1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0C4225"/>
              </a:buClr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C4225"/>
                </a:solidFill>
                <a:ea typeface="MS Mincho" charset="-128"/>
                <a:cs typeface="Arial"/>
              </a:rPr>
              <a:t>Warm Up</a:t>
            </a:r>
          </a:p>
          <a:p>
            <a:pPr marL="342900" indent="-342900" algn="l" eaLnBrk="1" fontAlgn="auto" hangingPunct="1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0C4225"/>
              </a:buClr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C4225"/>
                </a:solidFill>
                <a:ea typeface="MS Mincho" charset="-128"/>
                <a:cs typeface="Arial"/>
              </a:rPr>
              <a:t>Training methods used at three museums</a:t>
            </a:r>
          </a:p>
          <a:p>
            <a:pPr marL="342900" indent="-342900" algn="l" eaLnBrk="1" fontAlgn="auto" hangingPunct="1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0C4225"/>
              </a:buClr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C4225"/>
                </a:solidFill>
                <a:ea typeface="MS Mincho" charset="-128"/>
                <a:cs typeface="Arial"/>
              </a:rPr>
              <a:t>Successes and obstacles to training </a:t>
            </a:r>
          </a:p>
          <a:p>
            <a:pPr marL="342900" indent="-342900" algn="l" eaLnBrk="1" fontAlgn="auto" hangingPunct="1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0C4225"/>
              </a:buClr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C4225"/>
                </a:solidFill>
                <a:ea typeface="MS Mincho" charset="-128"/>
                <a:cs typeface="Arial"/>
              </a:rPr>
              <a:t>Small Group/Large Group Discussion</a:t>
            </a:r>
          </a:p>
          <a:p>
            <a:pPr marL="342900" indent="-342900" algn="l" eaLnBrk="1" fontAlgn="auto" hangingPunct="1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0C4225"/>
              </a:buClr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C4225"/>
                </a:solidFill>
                <a:ea typeface="MS Mincho" charset="-128"/>
                <a:cs typeface="Arial"/>
              </a:rPr>
              <a:t>Wrap-up</a:t>
            </a:r>
          </a:p>
          <a:p>
            <a:pPr marL="342900" indent="-342900" algn="l" eaLnBrk="1" fontAlgn="auto" hangingPunct="1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0C4225"/>
              </a:buClr>
              <a:buFont typeface="Arial"/>
              <a:buNone/>
              <a:defRPr/>
            </a:pPr>
            <a:endParaRPr lang="en-US" sz="2400" dirty="0" smtClean="0">
              <a:solidFill>
                <a:srgbClr val="0C4225"/>
              </a:solidFill>
              <a:ea typeface="MS Mincho" charset="-128"/>
              <a:cs typeface="Arial"/>
            </a:endParaRPr>
          </a:p>
          <a:p>
            <a:pPr marL="342900" indent="-342900" algn="l" eaLnBrk="1" fontAlgn="auto" hangingPunct="1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0C4225"/>
              </a:buClr>
              <a:buFont typeface="Arial"/>
              <a:buNone/>
              <a:defRPr/>
            </a:pPr>
            <a:endParaRPr lang="en-US" sz="2400" dirty="0" smtClean="0">
              <a:solidFill>
                <a:srgbClr val="0C4225"/>
              </a:solidFill>
              <a:ea typeface="MS Mincho" charset="-128"/>
              <a:cs typeface="Arial"/>
            </a:endParaRPr>
          </a:p>
          <a:p>
            <a:pPr algn="l" eaLnBrk="1" fontAlgn="auto" hangingPunct="1">
              <a:spcAft>
                <a:spcPts val="0"/>
              </a:spcAft>
              <a:buClr>
                <a:srgbClr val="0C4225"/>
              </a:buClr>
              <a:buFont typeface="Arial"/>
              <a:buChar char="•"/>
              <a:defRPr/>
            </a:pPr>
            <a:endParaRPr lang="en-US" sz="2400" dirty="0"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29000" y="0"/>
            <a:ext cx="92075" cy="6858000"/>
          </a:xfrm>
          <a:prstGeom prst="rect">
            <a:avLst/>
          </a:prstGeom>
          <a:solidFill>
            <a:srgbClr val="ABCB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7413" name="Picture 6" descr="NISE_tag_whit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8" y="6330950"/>
            <a:ext cx="89852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750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143000"/>
            <a:ext cx="9144000" cy="92075"/>
          </a:xfrm>
          <a:prstGeom prst="rect">
            <a:avLst/>
          </a:prstGeom>
          <a:solidFill>
            <a:srgbClr val="ABCB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44035" name="Title 1"/>
          <p:cNvSpPr>
            <a:spLocks noGrp="1"/>
          </p:cNvSpPr>
          <p:nvPr>
            <p:ph type="title"/>
          </p:nvPr>
        </p:nvSpPr>
        <p:spPr>
          <a:xfrm>
            <a:off x="268288" y="274638"/>
            <a:ext cx="8310562" cy="741362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US" sz="4000" dirty="0" smtClean="0">
                <a:solidFill>
                  <a:srgbClr val="0C4225"/>
                </a:solidFill>
                <a:latin typeface="Georgia" pitchFamily="18" charset="0"/>
              </a:rPr>
              <a:t>Warm Up</a:t>
            </a:r>
            <a:endParaRPr lang="en-US" sz="4000" dirty="0" smtClean="0">
              <a:solidFill>
                <a:srgbClr val="0C4225"/>
              </a:solidFill>
              <a:latin typeface="Georg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9" b="33082"/>
          <a:stretch/>
        </p:blipFill>
        <p:spPr bwMode="auto">
          <a:xfrm>
            <a:off x="1524000" y="1371600"/>
            <a:ext cx="60960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86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95288"/>
            <a:ext cx="7343775" cy="606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4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461963"/>
            <a:ext cx="5419725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160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 descr="20100815GH_0568_ppt.jpg"/>
          <p:cNvPicPr>
            <a:picLocks noChangeAspect="1"/>
          </p:cNvPicPr>
          <p:nvPr/>
        </p:nvPicPr>
        <p:blipFill>
          <a:blip r:embed="rId3"/>
          <a:srcRect l="3751"/>
          <a:stretch>
            <a:fillRect/>
          </a:stretch>
        </p:blipFill>
        <p:spPr bwMode="auto">
          <a:xfrm>
            <a:off x="0" y="0"/>
            <a:ext cx="3521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429000" y="0"/>
            <a:ext cx="92075" cy="6858000"/>
          </a:xfrm>
          <a:prstGeom prst="rect">
            <a:avLst/>
          </a:prstGeom>
          <a:solidFill>
            <a:srgbClr val="ABCB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987" name="Picture 6" descr="NISE_tag_whit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8" y="6330950"/>
            <a:ext cx="89852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NHMU_LOGO_FULL_PRIM_TRANSP_BLK cop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2756" y="228600"/>
            <a:ext cx="5257800" cy="1662393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886200" y="2203450"/>
            <a:ext cx="5074356" cy="4127500"/>
          </a:xfrm>
        </p:spPr>
        <p:txBody>
          <a:bodyPr rtlCol="0">
            <a:noAutofit/>
          </a:bodyPr>
          <a:lstStyle/>
          <a:p>
            <a:pPr algn="l" eaLnBrk="1" fontAlgn="auto" hangingPunct="1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0C4225"/>
              </a:buClr>
              <a:defRPr/>
            </a:pPr>
            <a:endParaRPr lang="en-US" sz="3600" dirty="0" smtClean="0">
              <a:solidFill>
                <a:srgbClr val="0C4225"/>
              </a:solidFill>
              <a:latin typeface="Georgia"/>
              <a:ea typeface="MS Mincho" charset="-128"/>
              <a:cs typeface="Georgia"/>
            </a:endParaRPr>
          </a:p>
          <a:p>
            <a:pPr algn="l" eaLnBrk="1" fontAlgn="auto" hangingPunct="1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0C4225"/>
              </a:buClr>
              <a:defRPr/>
            </a:pPr>
            <a:r>
              <a:rPr lang="en-US" sz="3600" dirty="0" smtClean="0">
                <a:solidFill>
                  <a:srgbClr val="0C4225"/>
                </a:solidFill>
                <a:latin typeface="Georgia"/>
                <a:ea typeface="MS Mincho" charset="-128"/>
                <a:cs typeface="Georgia"/>
              </a:rPr>
              <a:t>Youth Teaching Youth Summer </a:t>
            </a:r>
            <a:r>
              <a:rPr lang="en-US" sz="3600" dirty="0" err="1" smtClean="0">
                <a:solidFill>
                  <a:srgbClr val="0C4225"/>
                </a:solidFill>
                <a:latin typeface="Georgia"/>
                <a:ea typeface="MS Mincho" charset="-128"/>
                <a:cs typeface="Georgia"/>
              </a:rPr>
              <a:t>Nano</a:t>
            </a:r>
            <a:r>
              <a:rPr lang="en-US" sz="3600" dirty="0" smtClean="0">
                <a:solidFill>
                  <a:srgbClr val="0C4225"/>
                </a:solidFill>
                <a:latin typeface="Georgia"/>
                <a:ea typeface="MS Mincho" charset="-128"/>
                <a:cs typeface="Georgia"/>
              </a:rPr>
              <a:t> Institute</a:t>
            </a:r>
          </a:p>
          <a:p>
            <a:pPr algn="l" eaLnBrk="1" fontAlgn="auto" hangingPunct="1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0C4225"/>
              </a:buClr>
              <a:defRPr/>
            </a:pPr>
            <a:endParaRPr lang="en-US" sz="2400" i="1" dirty="0" smtClean="0">
              <a:solidFill>
                <a:srgbClr val="0C4225"/>
              </a:solidFill>
              <a:ea typeface="MS Mincho" charset="-128"/>
              <a:cs typeface="Arial"/>
            </a:endParaRPr>
          </a:p>
          <a:p>
            <a:pPr algn="l" eaLnBrk="1" fontAlgn="auto" hangingPunct="1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0C4225"/>
              </a:buClr>
              <a:defRPr/>
            </a:pPr>
            <a:r>
              <a:rPr lang="en-US" sz="2400" i="1" dirty="0" smtClean="0">
                <a:solidFill>
                  <a:srgbClr val="0C4225"/>
                </a:solidFill>
                <a:ea typeface="MS Mincho" charset="-128"/>
                <a:cs typeface="Arial"/>
              </a:rPr>
              <a:t>A collaboration between </a:t>
            </a:r>
            <a:r>
              <a:rPr lang="en-US" sz="2400" i="1" dirty="0" err="1" smtClean="0">
                <a:solidFill>
                  <a:srgbClr val="0C4225"/>
                </a:solidFill>
                <a:ea typeface="MS Mincho" charset="-128"/>
                <a:cs typeface="Arial"/>
              </a:rPr>
              <a:t>NHMU’s</a:t>
            </a:r>
            <a:r>
              <a:rPr lang="en-US" sz="2400" i="1" dirty="0" smtClean="0">
                <a:solidFill>
                  <a:srgbClr val="0C4225"/>
                </a:solidFill>
                <a:ea typeface="MS Mincho" charset="-128"/>
                <a:cs typeface="Arial"/>
              </a:rPr>
              <a:t> Youth Teaching Youth and the University of Utah’s </a:t>
            </a:r>
            <a:r>
              <a:rPr lang="en-US" sz="2400" i="1" dirty="0" err="1" smtClean="0">
                <a:solidFill>
                  <a:srgbClr val="0C4225"/>
                </a:solidFill>
                <a:ea typeface="MS Mincho" charset="-128"/>
                <a:cs typeface="Arial"/>
              </a:rPr>
              <a:t>Nano</a:t>
            </a:r>
            <a:r>
              <a:rPr lang="en-US" sz="2400" i="1" dirty="0" smtClean="0">
                <a:solidFill>
                  <a:srgbClr val="0C4225"/>
                </a:solidFill>
                <a:ea typeface="MS Mincho" charset="-128"/>
                <a:cs typeface="Arial"/>
              </a:rPr>
              <a:t> Institute</a:t>
            </a:r>
          </a:p>
          <a:p>
            <a:pPr marL="342900" indent="-342900" algn="l" eaLnBrk="1" fontAlgn="auto" hangingPunct="1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0C4225"/>
              </a:buClr>
              <a:buFont typeface="Arial"/>
              <a:buNone/>
              <a:defRPr/>
            </a:pPr>
            <a:endParaRPr lang="en-US" sz="2400" dirty="0" smtClean="0">
              <a:solidFill>
                <a:srgbClr val="0C4225"/>
              </a:solidFill>
              <a:ea typeface="MS Mincho" charset="-128"/>
              <a:cs typeface="Arial"/>
            </a:endParaRPr>
          </a:p>
          <a:p>
            <a:pPr marL="342900" indent="-342900" algn="l" eaLnBrk="1" fontAlgn="auto" hangingPunct="1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0C4225"/>
              </a:buClr>
              <a:buFont typeface="Arial"/>
              <a:buNone/>
              <a:defRPr/>
            </a:pPr>
            <a:endParaRPr lang="en-US" sz="2400" dirty="0" smtClean="0">
              <a:solidFill>
                <a:srgbClr val="0C4225"/>
              </a:solidFill>
              <a:ea typeface="MS Mincho" charset="-128"/>
              <a:cs typeface="Arial"/>
            </a:endParaRPr>
          </a:p>
          <a:p>
            <a:pPr algn="l" eaLnBrk="1" fontAlgn="auto" hangingPunct="1">
              <a:spcAft>
                <a:spcPts val="0"/>
              </a:spcAft>
              <a:buClr>
                <a:srgbClr val="0C4225"/>
              </a:buClr>
              <a:buFont typeface="Arial"/>
              <a:buChar char="•"/>
              <a:defRPr/>
            </a:pPr>
            <a:endParaRPr lang="en-US" sz="2400" dirty="0"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143000"/>
            <a:ext cx="9144000" cy="92075"/>
          </a:xfrm>
          <a:prstGeom prst="rect">
            <a:avLst/>
          </a:prstGeom>
          <a:solidFill>
            <a:srgbClr val="ABCB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44035" name="Title 1"/>
          <p:cNvSpPr>
            <a:spLocks noGrp="1"/>
          </p:cNvSpPr>
          <p:nvPr>
            <p:ph type="title"/>
          </p:nvPr>
        </p:nvSpPr>
        <p:spPr>
          <a:xfrm>
            <a:off x="268288" y="274638"/>
            <a:ext cx="8310562" cy="741362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US" sz="4000" dirty="0" smtClean="0">
                <a:solidFill>
                  <a:srgbClr val="0C4225"/>
                </a:solidFill>
                <a:latin typeface="Georgia" pitchFamily="18" charset="0"/>
              </a:rPr>
              <a:t>Collaboration Goals: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5800" y="1828800"/>
            <a:ext cx="777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8100" tIns="38100" rIns="38100" bIns="38100"/>
          <a:lstStyle/>
          <a:p>
            <a:pPr defTabSz="914400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US" sz="2400" kern="0" dirty="0" smtClean="0">
                <a:latin typeface="+mn-lt"/>
                <a:sym typeface="Arial" charset="0"/>
              </a:rPr>
              <a:t>Increase capacity of NHMU staff and volunteers to deliver </a:t>
            </a:r>
            <a:r>
              <a:rPr lang="en-US" sz="2400" kern="0" dirty="0" err="1" smtClean="0">
                <a:latin typeface="+mn-lt"/>
                <a:sym typeface="Arial" charset="0"/>
              </a:rPr>
              <a:t>nanoscale</a:t>
            </a:r>
            <a:r>
              <a:rPr lang="en-US" sz="2400" kern="0" dirty="0" smtClean="0">
                <a:latin typeface="+mn-lt"/>
                <a:sym typeface="Arial" charset="0"/>
              </a:rPr>
              <a:t> science programming to the public</a:t>
            </a:r>
          </a:p>
          <a:p>
            <a:pPr defTabSz="914400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•"/>
              <a:defRPr/>
            </a:pPr>
            <a:endParaRPr lang="en-US" sz="2400" kern="0" dirty="0" smtClean="0">
              <a:latin typeface="+mn-lt"/>
              <a:sym typeface="Arial" charset="0"/>
            </a:endParaRPr>
          </a:p>
          <a:p>
            <a:pPr defTabSz="914400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US" sz="2400" kern="0" dirty="0" smtClean="0">
                <a:latin typeface="+mn-lt"/>
                <a:sym typeface="Arial" charset="0"/>
              </a:rPr>
              <a:t>Provide graduate students with training to increase skills for communicating </a:t>
            </a:r>
            <a:r>
              <a:rPr lang="en-US" sz="2400" kern="0" dirty="0" err="1" smtClean="0">
                <a:latin typeface="+mn-lt"/>
                <a:sym typeface="Arial" charset="0"/>
              </a:rPr>
              <a:t>nanoscale</a:t>
            </a:r>
            <a:r>
              <a:rPr lang="en-US" sz="2400" kern="0" dirty="0" smtClean="0">
                <a:latin typeface="+mn-lt"/>
                <a:sym typeface="Arial" charset="0"/>
              </a:rPr>
              <a:t> science to public audiences</a:t>
            </a:r>
          </a:p>
          <a:p>
            <a:pPr defTabSz="914400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•"/>
              <a:defRPr/>
            </a:pPr>
            <a:endParaRPr lang="en-US" sz="2400" kern="0" dirty="0" smtClean="0">
              <a:latin typeface="+mn-lt"/>
              <a:sym typeface="Arial" charset="0"/>
            </a:endParaRPr>
          </a:p>
          <a:p>
            <a:pPr defTabSz="914400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US" sz="2400" kern="0" dirty="0" smtClean="0">
                <a:latin typeface="+mn-lt"/>
                <a:sym typeface="Arial" charset="0"/>
              </a:rPr>
              <a:t>Create opportunities for YTY high school participants to work with near-peer mentors engaged in STEM research</a:t>
            </a:r>
          </a:p>
          <a:p>
            <a:pPr defTabSz="914400">
              <a:spcBef>
                <a:spcPts val="600"/>
              </a:spcBef>
              <a:buClr>
                <a:srgbClr val="000000"/>
              </a:buClr>
              <a:buSzPct val="100000"/>
              <a:defRPr/>
            </a:pPr>
            <a:endParaRPr lang="en-US" sz="2800" kern="0" dirty="0">
              <a:latin typeface="+mn-lt"/>
              <a:sym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143000"/>
            <a:ext cx="9144000" cy="92075"/>
          </a:xfrm>
          <a:prstGeom prst="rect">
            <a:avLst/>
          </a:prstGeom>
          <a:solidFill>
            <a:srgbClr val="ABCB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44035" name="Title 1"/>
          <p:cNvSpPr>
            <a:spLocks noGrp="1"/>
          </p:cNvSpPr>
          <p:nvPr>
            <p:ph type="title"/>
          </p:nvPr>
        </p:nvSpPr>
        <p:spPr>
          <a:xfrm>
            <a:off x="268288" y="274638"/>
            <a:ext cx="8310562" cy="741362"/>
          </a:xfrm>
        </p:spPr>
        <p:txBody>
          <a:bodyPr/>
          <a:lstStyle/>
          <a:p>
            <a:pPr eaLnBrk="1" fontAlgn="auto" hangingPunct="1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0C4225"/>
                </a:solidFill>
                <a:latin typeface="Georgia"/>
                <a:ea typeface="MS Mincho" charset="-128"/>
                <a:cs typeface="Georgia"/>
              </a:rPr>
              <a:t>Youth Teaching Youth </a:t>
            </a:r>
            <a:br>
              <a:rPr lang="en-US" sz="4000" dirty="0" smtClean="0">
                <a:solidFill>
                  <a:srgbClr val="0C4225"/>
                </a:solidFill>
                <a:latin typeface="Georgia"/>
                <a:ea typeface="MS Mincho" charset="-128"/>
                <a:cs typeface="Georgia"/>
              </a:rPr>
            </a:br>
            <a:r>
              <a:rPr lang="en-US" sz="4000" dirty="0" smtClean="0">
                <a:solidFill>
                  <a:srgbClr val="0C4225"/>
                </a:solidFill>
                <a:latin typeface="Georgia"/>
                <a:ea typeface="MS Mincho" charset="-128"/>
                <a:cs typeface="Georgia"/>
              </a:rPr>
              <a:t>Summer </a:t>
            </a:r>
            <a:r>
              <a:rPr lang="en-US" sz="4000" dirty="0" err="1" smtClean="0">
                <a:solidFill>
                  <a:srgbClr val="0C4225"/>
                </a:solidFill>
                <a:latin typeface="Georgia"/>
                <a:ea typeface="MS Mincho" charset="-128"/>
                <a:cs typeface="Georgia"/>
              </a:rPr>
              <a:t>Nano</a:t>
            </a:r>
            <a:r>
              <a:rPr lang="en-US" sz="4000" dirty="0" smtClean="0">
                <a:solidFill>
                  <a:srgbClr val="0C4225"/>
                </a:solidFill>
                <a:latin typeface="Georgia"/>
                <a:ea typeface="MS Mincho" charset="-128"/>
                <a:cs typeface="Georgia"/>
              </a:rPr>
              <a:t> Institute</a:t>
            </a:r>
          </a:p>
        </p:txBody>
      </p:sp>
      <p:pic>
        <p:nvPicPr>
          <p:cNvPr id="6" name="NSI2012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8000" y="1235074"/>
            <a:ext cx="8128000" cy="5622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2913</TotalTime>
  <Words>509</Words>
  <Application>Microsoft Office PowerPoint</Application>
  <PresentationFormat>On-screen Show (4:3)</PresentationFormat>
  <Paragraphs>111</Paragraphs>
  <Slides>21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Session Presenters </vt:lpstr>
      <vt:lpstr>Session Overview </vt:lpstr>
      <vt:lpstr>Warm Up</vt:lpstr>
      <vt:lpstr>PowerPoint Presentation</vt:lpstr>
      <vt:lpstr>PowerPoint Presentation</vt:lpstr>
      <vt:lpstr>PowerPoint Presentation</vt:lpstr>
      <vt:lpstr>Collaboration Goals:</vt:lpstr>
      <vt:lpstr>Youth Teaching Youth  Summer Nano Institute</vt:lpstr>
      <vt:lpstr>Feedback from YTY Students:</vt:lpstr>
      <vt:lpstr>Feedback From Graduate Students:</vt:lpstr>
      <vt:lpstr>PowerPoint Presentation</vt:lpstr>
      <vt:lpstr>LDCM – Nano Training</vt:lpstr>
      <vt:lpstr>LDCM Training Approach</vt:lpstr>
      <vt:lpstr>LDCM – Nano on Museum Floor</vt:lpstr>
      <vt:lpstr>PowerPoint Presentation</vt:lpstr>
      <vt:lpstr>Training Staff and Volunteers</vt:lpstr>
      <vt:lpstr>Training Staff and Volunteers</vt:lpstr>
      <vt:lpstr>Training Successes  &amp; Obstacles </vt:lpstr>
      <vt:lpstr>Contact Information  Shari Hartshorn shartshorn@smm.org  Tifferney White twhite@ldcm.org  Madlyn Runburg mrunburg@nhmu.utah.edu</vt:lpstr>
      <vt:lpstr>PowerPoint Presentation</vt:lpstr>
    </vt:vector>
  </TitlesOfParts>
  <Company>Emily Maletz Graphic Design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Office 2004 Test Drive User</dc:creator>
  <cp:lastModifiedBy>mis</cp:lastModifiedBy>
  <cp:revision>131</cp:revision>
  <cp:lastPrinted>2010-10-13T15:59:36Z</cp:lastPrinted>
  <dcterms:created xsi:type="dcterms:W3CDTF">2012-12-12T13:24:49Z</dcterms:created>
  <dcterms:modified xsi:type="dcterms:W3CDTF">2012-12-12T18:50:59Z</dcterms:modified>
</cp:coreProperties>
</file>