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413" r:id="rId2"/>
    <p:sldId id="341" r:id="rId3"/>
    <p:sldId id="421" r:id="rId4"/>
    <p:sldId id="425" r:id="rId5"/>
    <p:sldId id="423" r:id="rId6"/>
    <p:sldId id="404" r:id="rId7"/>
    <p:sldId id="323" r:id="rId8"/>
    <p:sldId id="398" r:id="rId9"/>
    <p:sldId id="420"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28" r:id="rId28"/>
    <p:sldId id="430" r:id="rId29"/>
    <p:sldId id="431" r:id="rId30"/>
    <p:sldId id="399" r:id="rId31"/>
    <p:sldId id="345" r:id="rId32"/>
    <p:sldId id="416" r:id="rId33"/>
    <p:sldId id="414" r:id="rId34"/>
    <p:sldId id="427"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p:scale>
          <a:sx n="90" d="100"/>
          <a:sy n="90" d="100"/>
        </p:scale>
        <p:origin x="-13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7957088-CE05-46F1-BE06-CB4E7493EEEC}" type="datetime1">
              <a:rPr lang="en-US"/>
              <a:pPr/>
              <a:t>1/22/13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C92A950-8D0D-467B-A4CF-65C9F6C90B9E}" type="slidenum">
              <a:rPr lang="en-US"/>
              <a:pPr/>
              <a:t>‹#›</a:t>
            </a:fld>
            <a:endParaRPr lang="en-US"/>
          </a:p>
        </p:txBody>
      </p:sp>
    </p:spTree>
    <p:extLst>
      <p:ext uri="{BB962C8B-B14F-4D97-AF65-F5344CB8AC3E}">
        <p14:creationId xmlns:p14="http://schemas.microsoft.com/office/powerpoint/2010/main" val="27757883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demographic population of the United States is changing; note the fast growth of Hispanic and Latino population.</a:t>
            </a:r>
          </a:p>
          <a:p>
            <a:endParaRPr lang="en-US" smtClean="0"/>
          </a:p>
          <a:p>
            <a:r>
              <a:rPr lang="en-US" b="1" smtClean="0"/>
              <a:t>Sources of information about local demographic changes.– Local United Ways,  School District Planning and Evaluation (school population) Local Census Data.  Find groups in your area that need to be included in NANO work.</a:t>
            </a:r>
            <a:endParaRPr lang="en-US" smtClean="0"/>
          </a:p>
          <a:p>
            <a:r>
              <a:rPr lang="en-US" smtClean="0"/>
              <a:t>Source:</a:t>
            </a:r>
          </a:p>
          <a:p>
            <a:r>
              <a:rPr lang="en-US" smtClean="0"/>
              <a:t>Pew Research Center, US Population Projections, 2008</a:t>
            </a:r>
          </a:p>
          <a:p>
            <a:r>
              <a:rPr lang="en-US" smtClean="0"/>
              <a:t>http://pewresearch.org/pubs/729/united-states-population-projections</a:t>
            </a:r>
          </a:p>
          <a:p>
            <a:r>
              <a:rPr lang="en-US" smtClean="0"/>
              <a:t>http://pewhispanic.org/files/reports/85.pdf</a:t>
            </a:r>
          </a:p>
        </p:txBody>
      </p:sp>
      <p:sp>
        <p:nvSpPr>
          <p:cNvPr id="18435" name="Slide Number Placeholder 3"/>
          <p:cNvSpPr>
            <a:spLocks noGrp="1"/>
          </p:cNvSpPr>
          <p:nvPr>
            <p:ph type="sldNum" sz="quarter" idx="5"/>
          </p:nvPr>
        </p:nvSpPr>
        <p:spPr bwMode="auto">
          <a:noFill/>
          <a:ln>
            <a:miter lim="800000"/>
            <a:headEnd/>
            <a:tailEnd/>
          </a:ln>
        </p:spPr>
        <p:txBody>
          <a:bodyPr/>
          <a:lstStyle/>
          <a:p>
            <a:fld id="{E0C940AC-98C6-4BD0-9DEE-CA4CCA5AAFAB}"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Initial connection with BGCA came from their participation in the 2009 DEA workshop in Washington, D.C. Mary Grybeck, Director of Technology Programs and Training, provided the DEA working group with some background about the BGC, how the Clubs are structured, and some suggestions for partnering with local Clubs. Grybeck also suggested particular local Clubs to contact in the three communities where the pilot</a:t>
            </a:r>
          </a:p>
          <a:p>
            <a:r>
              <a:rPr lang="en-US" smtClean="0"/>
              <a:t>projects were going to take place.</a:t>
            </a:r>
          </a:p>
        </p:txBody>
      </p:sp>
      <p:sp>
        <p:nvSpPr>
          <p:cNvPr id="32771" name="Slide Number Placeholder 3"/>
          <p:cNvSpPr>
            <a:spLocks noGrp="1"/>
          </p:cNvSpPr>
          <p:nvPr>
            <p:ph type="sldNum" sz="quarter" idx="5"/>
          </p:nvPr>
        </p:nvSpPr>
        <p:spPr bwMode="auto">
          <a:noFill/>
          <a:ln>
            <a:miter lim="800000"/>
            <a:headEnd/>
            <a:tailEnd/>
          </a:ln>
        </p:spPr>
        <p:txBody>
          <a:bodyPr/>
          <a:lstStyle/>
          <a:p>
            <a:fld id="{CB91599D-D233-47A6-8EEA-3A491820A28C}"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smtClean="0"/>
              <a:t>Consider multiple visits</a:t>
            </a:r>
          </a:p>
          <a:p>
            <a:r>
              <a:rPr lang="en-US" smtClean="0"/>
              <a:t>Repeat visits create added value in a number of ways. They communicate to the BGC that your institution has a long-term interest in partnership. The extended contact hours for youth to familiarize themselves with the visiting museum staff and begin to develop relationships. For NYSci, repeat visits also provided the opportunity for informal measurement of learning outcomes. Multiple visits may also be useful for recruitment. In</a:t>
            </a:r>
          </a:p>
          <a:p>
            <a:r>
              <a:rPr lang="en-US" smtClean="0"/>
              <a:t>the case of OMSI, new youth were drawn to the programming at each successive visit.</a:t>
            </a:r>
          </a:p>
          <a:p>
            <a:endParaRPr lang="en-US" smtClean="0"/>
          </a:p>
          <a:p>
            <a:r>
              <a:rPr lang="en-US" b="1" i="1" smtClean="0"/>
              <a:t>Modify activities to match the environment</a:t>
            </a:r>
          </a:p>
          <a:p>
            <a:r>
              <a:rPr lang="en-US" smtClean="0"/>
              <a:t>Given the active environment at Clubs, careful thought should be put into the program design to ensure a positive experience for your staff, youth participants, and BGC staff. Programs should be designed to allow each participant to have the same experience at the same time, so plan for modifications that support large group activity and longer engagement times. Consider opening and closing activities that </a:t>
            </a:r>
            <a:r>
              <a:rPr lang="ja-JP" altLang="en-US" smtClean="0"/>
              <a:t>“</a:t>
            </a:r>
            <a:r>
              <a:rPr lang="en-US" altLang="ja-JP" smtClean="0"/>
              <a:t>hook</a:t>
            </a:r>
            <a:r>
              <a:rPr lang="ja-JP" altLang="en-US" smtClean="0"/>
              <a:t>”</a:t>
            </a:r>
            <a:r>
              <a:rPr lang="en-US" altLang="ja-JP" smtClean="0"/>
              <a:t> youth, even if not nano-related.</a:t>
            </a:r>
          </a:p>
          <a:p>
            <a:endParaRPr lang="en-US" b="1" i="1" smtClean="0"/>
          </a:p>
          <a:p>
            <a:r>
              <a:rPr lang="en-US" b="1" i="1" smtClean="0"/>
              <a:t>Keep groups small</a:t>
            </a:r>
          </a:p>
          <a:p>
            <a:r>
              <a:rPr lang="en-US" smtClean="0"/>
              <a:t>Although the ability to facilitate groups of youth may vary by educators, both OMSI and NYSci suggested keeping the size of the group small. NYSci felt 10 youth with two educators was an ideal number, while OMSI felt 15 youth was the maximum group size they could handle with one facilitator.</a:t>
            </a:r>
          </a:p>
          <a:p>
            <a:endParaRPr lang="en-US" b="1" i="1" smtClean="0"/>
          </a:p>
          <a:p>
            <a:r>
              <a:rPr lang="en-US" b="1" i="1" smtClean="0"/>
              <a:t>Provide youth with take-aways</a:t>
            </a:r>
          </a:p>
          <a:p>
            <a:r>
              <a:rPr lang="en-US" smtClean="0"/>
              <a:t>A great way to get and keep kids engaged is to ensure that there is some kind of take-away for youth to bring home and remind them of their learning experience. Youth participating in both NYSci and OMSI programming were able to leave with at least one product from their experience. As was evident in OMSI</a:t>
            </a:r>
            <a:r>
              <a:rPr lang="ja-JP" altLang="en-US" smtClean="0"/>
              <a:t>’</a:t>
            </a:r>
            <a:r>
              <a:rPr lang="en-US" altLang="ja-JP" smtClean="0"/>
              <a:t>s experience, the youth were excited about having something to bring home and the paper buckyballs were in high demand.</a:t>
            </a: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a:lstStyle/>
          <a:p>
            <a:fld id="{0D184A94-DE46-4410-AD66-A0ABD0FE6442}"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smtClean="0"/>
              <a:t>Be persistent in making a connection</a:t>
            </a:r>
          </a:p>
          <a:p>
            <a:r>
              <a:rPr lang="en-US" smtClean="0"/>
              <a:t>As in many nonprofit organizations, BGC staffing can be very fluid. It may take months to find the right person in the organization to get a program established, but as in NYSci</a:t>
            </a:r>
            <a:r>
              <a:rPr lang="ja-JP" altLang="en-US" smtClean="0"/>
              <a:t>’</a:t>
            </a:r>
            <a:r>
              <a:rPr lang="en-US" altLang="ja-JP" smtClean="0"/>
              <a:t>s case, once it happens implementation can move along quickly. Took NCML+S more than 9 months to find appropriate contact. </a:t>
            </a:r>
          </a:p>
          <a:p>
            <a:endParaRPr lang="en-US" smtClean="0"/>
          </a:p>
          <a:p>
            <a:r>
              <a:rPr lang="en-US" b="1" i="1" smtClean="0"/>
              <a:t>Explore what both sides can bring to the partnership</a:t>
            </a:r>
          </a:p>
          <a:p>
            <a:r>
              <a:rPr lang="en-US" smtClean="0"/>
              <a:t>Explore the strengths of each partner and the contributions they can make to partnership. It may be easy to assume in this type of endeavor that the science center or museum is providing most of the assets to the partnership, but do not discount the assets embodied by the potential partner. BGC often support youth that do not regularly visit science centers and museums, and present good opportunity to reach these children and their families. They may also have physical assets to bring to the table. While both OMSI and NYSci were able to provide free entrance to program participants, Clubs were able to provide transportation to and from the museum.</a:t>
            </a:r>
          </a:p>
          <a:p>
            <a:endParaRPr lang="en-US" smtClean="0"/>
          </a:p>
          <a:p>
            <a:r>
              <a:rPr lang="en-US" b="1" i="1" smtClean="0"/>
              <a:t>Visit the facility prior to program delivery</a:t>
            </a:r>
          </a:p>
          <a:p>
            <a:r>
              <a:rPr lang="en-US" smtClean="0"/>
              <a:t>The physical layouts of Clubs vary widely, especially when it comes to classroom space. The BGC environment is very active, with youth participating in sports, arts &amp; crafts, computer activities or just hanging out. Making time to visit the location will inform choice of activity and give you a feel for the amount of privacy you will have for your visit as well as the amount of BGC staff support your can expect on site.</a:t>
            </a:r>
          </a:p>
          <a:p>
            <a:endParaRPr lang="en-US" smtClean="0"/>
          </a:p>
          <a:p>
            <a:r>
              <a:rPr lang="en-US" b="1" i="1" smtClean="0"/>
              <a:t>Deliver programming in pairs</a:t>
            </a:r>
          </a:p>
          <a:p>
            <a:r>
              <a:rPr lang="en-US" smtClean="0"/>
              <a:t>If possible, involve BGC staff as co-teachers. If BGC staff is not available to co-teach, it</a:t>
            </a:r>
            <a:r>
              <a:rPr lang="ja-JP" altLang="en-US" smtClean="0"/>
              <a:t>’</a:t>
            </a:r>
            <a:r>
              <a:rPr lang="en-US" altLang="ja-JP" smtClean="0"/>
              <a:t>s recommended to send teams of at least two people for program delivery. This allows for mutual support during activities and increased attention to youth. NYSci successfully</a:t>
            </a:r>
          </a:p>
          <a:p>
            <a:r>
              <a:rPr lang="en-US" smtClean="0"/>
              <a:t>delivered their programming with two staff members, while OMSI ended up only able to send one person to their local Clubs. Although OMSI had success with their programming, they also had some challenges facilitating and managing the group with only one staff person.</a:t>
            </a:r>
          </a:p>
          <a:p>
            <a:endParaRPr lang="en-US" smtClean="0"/>
          </a:p>
          <a:p>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69EA4E9B-047A-4B1D-9D06-BAB5B355937B}"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Very important to talk about an equitable approach and fairness. It puts folks in an equity  frame of mind. Equity of effort that your actions will be based on your effort.</a:t>
            </a:r>
          </a:p>
          <a:p>
            <a:pPr eaLnBrk="1" hangingPunct="1">
              <a:spcBef>
                <a:spcPct val="0"/>
              </a:spcBef>
            </a:pPr>
            <a:r>
              <a:rPr lang="en-US" sz="1800" smtClean="0"/>
              <a:t>Equity of Effort  to reach underserved audiences– some groups are harder to reach than others and require more/different strategies/partnerships</a:t>
            </a:r>
            <a:r>
              <a:rPr lang="en-US" smtClean="0"/>
              <a:t>.  </a:t>
            </a:r>
          </a:p>
        </p:txBody>
      </p:sp>
      <p:sp>
        <p:nvSpPr>
          <p:cNvPr id="24579" name="Slide Number Placeholder 3"/>
          <p:cNvSpPr>
            <a:spLocks noGrp="1"/>
          </p:cNvSpPr>
          <p:nvPr>
            <p:ph type="sldNum" sz="quarter" idx="5"/>
          </p:nvPr>
        </p:nvSpPr>
        <p:spPr bwMode="auto">
          <a:noFill/>
          <a:ln>
            <a:miter lim="800000"/>
            <a:headEnd/>
            <a:tailEnd/>
          </a:ln>
        </p:spPr>
        <p:txBody>
          <a:bodyPr/>
          <a:lstStyle/>
          <a:p>
            <a:fld id="{3A5EF4C8-3878-4CBA-BF27-318682CD5463}"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B835E1FE-B0F1-4122-B371-40FACA74DEF5}"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Shared Goals: everyone understands the benefits.  At the most basic level when thinking about partnering around nano content, ISEs benefit through access to new audiences and partnering organizations benefit by being able to offer new content to their audiences.</a:t>
            </a:r>
          </a:p>
          <a:p>
            <a:endParaRPr lang="en-US" smtClean="0"/>
          </a:p>
          <a:p>
            <a:r>
              <a:rPr lang="en-US" smtClean="0"/>
              <a:t>Realistic expectations: While the intention might be to have a long-standing relationship, being clear about what the boundaries/limitations of the </a:t>
            </a:r>
            <a:r>
              <a:rPr lang="ja-JP" altLang="en-US" smtClean="0"/>
              <a:t>“</a:t>
            </a:r>
            <a:r>
              <a:rPr lang="en-US" altLang="ja-JP" smtClean="0"/>
              <a:t>first step</a:t>
            </a:r>
            <a:r>
              <a:rPr lang="ja-JP" altLang="en-US" smtClean="0"/>
              <a:t>”</a:t>
            </a:r>
            <a:r>
              <a:rPr lang="en-US" altLang="ja-JP" smtClean="0"/>
              <a:t> is important in managing expectations and achieving outcomes.</a:t>
            </a:r>
          </a:p>
          <a:p>
            <a:endParaRPr lang="en-US" smtClean="0"/>
          </a:p>
          <a:p>
            <a:r>
              <a:rPr lang="en-US" smtClean="0"/>
              <a:t>Formalize and plan: Important to take time to move beyond verbal agreement to take action.  Write up a short plan of action that outlines the intent of the partnership that both organizations sign as a commitment.</a:t>
            </a:r>
          </a:p>
          <a:p>
            <a:endParaRPr lang="en-US" smtClean="0"/>
          </a:p>
          <a:p>
            <a:r>
              <a:rPr lang="en-US" smtClean="0"/>
              <a:t>Time commitment: Both parties should have a clear understanding of the time and effort that will be required to implement the partnership.  Both parties should also be able to commit to these requirements, and be willing to flex if more time is necessary.</a:t>
            </a:r>
          </a:p>
          <a:p>
            <a:endParaRPr lang="en-US" smtClean="0"/>
          </a:p>
          <a:p>
            <a:r>
              <a:rPr lang="en-US" smtClean="0"/>
              <a:t>Organic relationships: While it</a:t>
            </a:r>
            <a:r>
              <a:rPr lang="ja-JP" altLang="en-US" smtClean="0"/>
              <a:t>’</a:t>
            </a:r>
            <a:r>
              <a:rPr lang="en-US" altLang="ja-JP" smtClean="0"/>
              <a:t>s important to have shared goals, the partnership should also build on the existing assets of each party (i.e., what each already does).  Don</a:t>
            </a:r>
            <a:r>
              <a:rPr lang="ja-JP" altLang="en-US" smtClean="0"/>
              <a:t>’</a:t>
            </a:r>
            <a:r>
              <a:rPr lang="en-US" altLang="ja-JP" smtClean="0"/>
              <a:t>t try and hammer a square peg into a round hole just for the sake of partnership.</a:t>
            </a:r>
          </a:p>
          <a:p>
            <a:endParaRPr lang="en-US" smtClean="0"/>
          </a:p>
          <a:p>
            <a:r>
              <a:rPr lang="en-US" smtClean="0"/>
              <a:t>Mutual respect: each organization will have its own mission/philosophy and way of working.  Both parties need to acknowledge, respect, and be willing to work within these differences to shape a partnership.  No one party has the </a:t>
            </a:r>
            <a:r>
              <a:rPr lang="ja-JP" altLang="en-US" smtClean="0"/>
              <a:t>“</a:t>
            </a:r>
            <a:r>
              <a:rPr lang="en-US" altLang="ja-JP" smtClean="0"/>
              <a:t>right way</a:t>
            </a:r>
            <a:r>
              <a:rPr lang="ja-JP" altLang="en-US" smtClean="0"/>
              <a:t>”</a:t>
            </a:r>
            <a:r>
              <a:rPr lang="en-US" altLang="ja-JP" smtClean="0"/>
              <a:t> of operating.</a:t>
            </a:r>
          </a:p>
          <a:p>
            <a:endParaRPr lang="en-US" smtClean="0"/>
          </a:p>
          <a:p>
            <a:r>
              <a:rPr lang="en-US" smtClean="0"/>
              <a:t>Perseverance: Success may take more time, effort and patience than initially thought. Remember that you learn by doing.</a:t>
            </a:r>
          </a:p>
          <a:p>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E25DC75E-C0D5-4A5A-95E1-8AF917BD720C}"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Forced partnership: not all matches are good matches.  Remember that failure of one outreach effort does not mean partnership is not possible.</a:t>
            </a:r>
          </a:p>
          <a:p>
            <a:endParaRPr lang="en-US" smtClean="0"/>
          </a:p>
          <a:p>
            <a:r>
              <a:rPr lang="en-US" smtClean="0"/>
              <a:t>Turnover: many CBOs serving underserved populations have high staff turnover. Taking this into account from the outset is important.  Establish 2 or more contact points to ensure continuity of effort.</a:t>
            </a:r>
          </a:p>
          <a:p>
            <a:endParaRPr lang="en-US" smtClean="0"/>
          </a:p>
          <a:p>
            <a:r>
              <a:rPr lang="en-US" smtClean="0"/>
              <a:t>Self interest: Must think less of your own needs and more of the overall objective of the partnership.</a:t>
            </a:r>
          </a:p>
          <a:p>
            <a:endParaRPr lang="en-US" smtClean="0"/>
          </a:p>
          <a:p>
            <a:r>
              <a:rPr lang="en-US" smtClean="0"/>
              <a:t>Institutional cultures and assumptions: Need to recognize that each partner will need time/opportunity to teach the other </a:t>
            </a:r>
            <a:r>
              <a:rPr lang="ja-JP" altLang="en-US" smtClean="0"/>
              <a:t>“</a:t>
            </a:r>
            <a:r>
              <a:rPr lang="en-US" altLang="ja-JP" smtClean="0"/>
              <a:t>how they do things.</a:t>
            </a:r>
            <a:r>
              <a:rPr lang="ja-JP" altLang="en-US" smtClean="0"/>
              <a:t>”</a:t>
            </a:r>
            <a:r>
              <a:rPr lang="en-US" altLang="ja-JP" smtClean="0"/>
              <a:t> One partner</a:t>
            </a:r>
            <a:r>
              <a:rPr lang="ja-JP" altLang="en-US" smtClean="0"/>
              <a:t>’</a:t>
            </a:r>
            <a:r>
              <a:rPr lang="en-US" altLang="ja-JP" smtClean="0"/>
              <a:t>s expertise doesn</a:t>
            </a:r>
            <a:r>
              <a:rPr lang="ja-JP" altLang="en-US" smtClean="0"/>
              <a:t>’</a:t>
            </a:r>
            <a:r>
              <a:rPr lang="en-US" altLang="ja-JP" smtClean="0"/>
              <a:t>t trump the other</a:t>
            </a:r>
            <a:r>
              <a:rPr lang="ja-JP" altLang="en-US" smtClean="0"/>
              <a:t>’</a:t>
            </a:r>
            <a:r>
              <a:rPr lang="en-US" altLang="ja-JP" smtClean="0"/>
              <a:t>s expertise or opinion on what may or may not work. Must find common ground or compatible strategies for success.</a:t>
            </a:r>
          </a:p>
          <a:p>
            <a:endParaRPr lang="en-US" smtClean="0"/>
          </a:p>
          <a:p>
            <a:r>
              <a:rPr lang="en-US" smtClean="0"/>
              <a:t>Lack of trust: many CBOs that serve underrepresented audiences have been pursued as the </a:t>
            </a:r>
            <a:r>
              <a:rPr lang="ja-JP" altLang="en-US" smtClean="0"/>
              <a:t>“</a:t>
            </a:r>
            <a:r>
              <a:rPr lang="en-US" altLang="ja-JP" smtClean="0"/>
              <a:t>token</a:t>
            </a:r>
            <a:r>
              <a:rPr lang="ja-JP" altLang="en-US" smtClean="0"/>
              <a:t>”</a:t>
            </a:r>
            <a:r>
              <a:rPr lang="en-US" altLang="ja-JP" smtClean="0"/>
              <a:t> effort by other organizations (or even your own). You must be willing to take the time to build that trust, even for a one-time event.</a:t>
            </a:r>
          </a:p>
          <a:p>
            <a:endParaRPr lang="en-US" smtClean="0"/>
          </a:p>
          <a:p>
            <a:endParaRPr lang="en-US" smtClean="0"/>
          </a:p>
          <a:p>
            <a:endParaRPr lang="en-US" smtClean="0"/>
          </a:p>
        </p:txBody>
      </p:sp>
      <p:sp>
        <p:nvSpPr>
          <p:cNvPr id="30723" name="Slide Number Placeholder 3"/>
          <p:cNvSpPr>
            <a:spLocks noGrp="1"/>
          </p:cNvSpPr>
          <p:nvPr>
            <p:ph type="sldNum" sz="quarter" idx="5"/>
          </p:nvPr>
        </p:nvSpPr>
        <p:spPr bwMode="auto">
          <a:noFill/>
          <a:ln>
            <a:miter lim="800000"/>
            <a:headEnd/>
            <a:tailEnd/>
          </a:ln>
        </p:spPr>
        <p:txBody>
          <a:bodyPr/>
          <a:lstStyle/>
          <a:p>
            <a:fld id="{F6A441D5-51E1-4F76-BF96-CC06629DF90C}"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an overview of the presentation we are going to have this morning.</a:t>
            </a:r>
          </a:p>
        </p:txBody>
      </p:sp>
      <p:sp>
        <p:nvSpPr>
          <p:cNvPr id="40963" name="Slide Number Placeholder 3"/>
          <p:cNvSpPr>
            <a:spLocks noGrp="1"/>
          </p:cNvSpPr>
          <p:nvPr>
            <p:ph type="sldNum" sz="quarter" idx="5"/>
          </p:nvPr>
        </p:nvSpPr>
        <p:spPr bwMode="auto">
          <a:noFill/>
          <a:ln>
            <a:miter lim="800000"/>
            <a:headEnd/>
            <a:tailEnd/>
          </a:ln>
        </p:spPr>
        <p:txBody>
          <a:bodyPr/>
          <a:lstStyle/>
          <a:p>
            <a:fld id="{5BD3D400-174B-4398-B76D-4D6CEB6E5F9B}"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457200" y="762000"/>
            <a:ext cx="2667000" cy="2000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3"/>
          <p:cNvSpPr>
            <a:spLocks noGrp="1"/>
          </p:cNvSpPr>
          <p:nvPr>
            <p:ph type="body" idx="1"/>
          </p:nvPr>
        </p:nvSpPr>
        <p:spPr bwMode="auto">
          <a:xfrm>
            <a:off x="3276600" y="762000"/>
            <a:ext cx="3429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A4127B-EE8D-40EB-B08C-3E10BCE90080}" type="datetime1">
              <a:rPr lang="en-US"/>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166EF2-BF22-4FCF-9EFE-C4B433912D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EA27D1-B6A6-40CF-919E-7B37EC24F437}" type="datetime1">
              <a:rPr lang="en-US"/>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576B6E-6170-422A-B206-2FB079CD9A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980E4D-5568-4629-9AC5-ABE9CF295351}" type="datetime1">
              <a:rPr lang="en-US"/>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468389-AE1B-4799-8CF4-BB5B16E5B0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0F95F8-98B4-4B06-BB09-0FDBC2DC3503}" type="datetime1">
              <a:rPr lang="en-US"/>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F660E9-E21A-4F4A-9299-E9AA3F103E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586006C-6B97-4D0D-8559-B1D41AEE7BB9}" type="datetime1">
              <a:rPr lang="en-US"/>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F38A3B-E386-4F0A-B468-50D6EF18D7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62C8DFF-1354-4403-AE39-56F2D9EDFC90}" type="datetime1">
              <a:rPr lang="en-US"/>
              <a:pPr/>
              <a:t>1/22/13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C908B6D-792A-4CA3-9C80-8B1D7AC567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F8F2614-32DC-400D-A916-CAF1042F3F91}" type="datetime1">
              <a:rPr lang="en-US"/>
              <a:pPr/>
              <a:t>1/22/13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4390230-3403-4649-92B9-68573ADCCD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8234E5A-5118-41AC-9303-0188CE709070}" type="datetime1">
              <a:rPr lang="en-US"/>
              <a:pPr/>
              <a:t>1/22/13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65A228-FD62-4E07-85AE-07EDC3C7FC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7793983-0CCE-4E90-80AE-CCDA0BDC314E}" type="datetime1">
              <a:rPr lang="en-US"/>
              <a:pPr/>
              <a:t>1/22/13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A3F3396-2614-4D1A-8004-0327214A24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7A8BCBB-DFEB-4EED-85DD-8C8548E88F4F}" type="datetime1">
              <a:rPr lang="en-US"/>
              <a:pPr/>
              <a:t>1/22/13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B731D6-6A47-4524-BAEE-2E023770C2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8855BD6-F464-40AA-992B-33BA06915530}" type="datetime1">
              <a:rPr lang="en-US"/>
              <a:pPr/>
              <a:t>1/22/13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C6A7856-0096-422F-93C1-96573D143A6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000F432-3C0C-437A-820D-4408156C68E4}" type="datetime1">
              <a:rPr lang="en-US"/>
              <a:pPr/>
              <a:t>1/22/13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07E54A0-2F04-48F5-82CB-99AFBD2DAB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hyperlink" Target="http://www.nisenet.org/catalog/tools_guides/process_evaluation_diversity_equity_access_working_groups_partnership_pilot_pro" TargetMode="External"/><Relationship Id="rId4" Type="http://schemas.openxmlformats.org/officeDocument/2006/relationships/hyperlink" Target="http://astc.org/pubs/browse_publications.htm" TargetMode="External"/><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NISE_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w="9525">
            <a:noFill/>
            <a:miter lim="800000"/>
            <a:headEnd/>
            <a:tailEnd/>
          </a:ln>
        </p:spPr>
      </p:pic>
      <p:pic>
        <p:nvPicPr>
          <p:cNvPr id="1433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w="9525">
            <a:noFill/>
            <a:miter lim="800000"/>
            <a:headEnd/>
            <a:tailEnd/>
          </a:ln>
        </p:spPr>
      </p:pic>
      <p:sp>
        <p:nvSpPr>
          <p:cNvPr id="14339" name="TextBox 6"/>
          <p:cNvSpPr txBox="1">
            <a:spLocks noChangeArrowheads="1"/>
          </p:cNvSpPr>
          <p:nvPr/>
        </p:nvSpPr>
        <p:spPr bwMode="auto">
          <a:xfrm>
            <a:off x="749300" y="114300"/>
            <a:ext cx="7645400" cy="1077913"/>
          </a:xfrm>
          <a:prstGeom prst="rect">
            <a:avLst/>
          </a:prstGeom>
          <a:noFill/>
          <a:ln w="9525">
            <a:noFill/>
            <a:miter lim="800000"/>
            <a:headEnd/>
            <a:tailEnd/>
          </a:ln>
        </p:spPr>
        <p:txBody>
          <a:bodyPr>
            <a:spAutoFit/>
          </a:bodyPr>
          <a:lstStyle/>
          <a:p>
            <a:pPr algn="ctr"/>
            <a:r>
              <a:rPr lang="en-US" sz="3600" dirty="0" smtClean="0">
                <a:solidFill>
                  <a:srgbClr val="0C4225"/>
                </a:solidFill>
                <a:latin typeface="Georgia" pitchFamily="18" charset="0"/>
              </a:rPr>
              <a:t>Nano is for Everyone</a:t>
            </a:r>
            <a:endParaRPr lang="en-US" sz="3600" dirty="0">
              <a:solidFill>
                <a:srgbClr val="0C4225"/>
              </a:solidFill>
              <a:latin typeface="Georgia" pitchFamily="18" charset="0"/>
            </a:endParaRPr>
          </a:p>
          <a:p>
            <a:pPr algn="ctr"/>
            <a:r>
              <a:rPr lang="en-US" sz="2800" dirty="0" smtClean="0">
                <a:solidFill>
                  <a:srgbClr val="0C4225"/>
                </a:solidFill>
                <a:latin typeface="Georgia" pitchFamily="18" charset="0"/>
              </a:rPr>
              <a:t>Expanding Your Reach </a:t>
            </a:r>
            <a:r>
              <a:rPr lang="en-US" sz="2800" smtClean="0">
                <a:solidFill>
                  <a:srgbClr val="0C4225"/>
                </a:solidFill>
                <a:latin typeface="Georgia" pitchFamily="18" charset="0"/>
              </a:rPr>
              <a:t>Through Partnerships</a:t>
            </a:r>
            <a:endParaRPr lang="en-US" sz="2800" dirty="0">
              <a:solidFill>
                <a:srgbClr val="0C4225"/>
              </a:solidFill>
              <a:latin typeface="Georgia" pitchFamily="18" charset="0"/>
            </a:endParaRPr>
          </a:p>
        </p:txBody>
      </p:sp>
      <p:sp>
        <p:nvSpPr>
          <p:cNvPr id="9" name="Rectangle 8"/>
          <p:cNvSpPr>
            <a:spLocks noChangeArrowheads="1"/>
          </p:cNvSpPr>
          <p:nvPr/>
        </p:nvSpPr>
        <p:spPr bwMode="auto">
          <a:xfrm>
            <a:off x="0" y="13335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0" name="Rectangle 9"/>
          <p:cNvSpPr>
            <a:spLocks noChangeArrowheads="1"/>
          </p:cNvSpPr>
          <p:nvPr/>
        </p:nvSpPr>
        <p:spPr bwMode="auto">
          <a:xfrm>
            <a:off x="0" y="5795963"/>
            <a:ext cx="9144000" cy="90487"/>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4342" name="TextBox 10"/>
          <p:cNvSpPr txBox="1">
            <a:spLocks noChangeArrowheads="1"/>
          </p:cNvSpPr>
          <p:nvPr/>
        </p:nvSpPr>
        <p:spPr bwMode="auto">
          <a:xfrm>
            <a:off x="5549900" y="6167438"/>
            <a:ext cx="3340100" cy="400050"/>
          </a:xfrm>
          <a:prstGeom prst="rect">
            <a:avLst/>
          </a:prstGeom>
          <a:noFill/>
          <a:ln w="9525">
            <a:noFill/>
            <a:miter lim="800000"/>
            <a:headEnd/>
            <a:tailEnd/>
          </a:ln>
        </p:spPr>
        <p:txBody>
          <a:bodyPr>
            <a:spAutoFit/>
          </a:bodyPr>
          <a:lstStyle/>
          <a:p>
            <a:pPr algn="r"/>
            <a:r>
              <a:rPr lang="en-US" sz="2000">
                <a:latin typeface="Calibri" pitchFamily="34" charset="0"/>
              </a:rPr>
              <a:t>www.nisenet.org</a:t>
            </a:r>
          </a:p>
        </p:txBody>
      </p:sp>
      <p:pic>
        <p:nvPicPr>
          <p:cNvPr id="14343" name="Picture 5" descr="20100815GH_1502_pp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425575"/>
            <a:ext cx="9144000" cy="4638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pic>
        <p:nvPicPr>
          <p:cNvPr id="2052"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6225" y="1873250"/>
            <a:ext cx="3513138" cy="3570288"/>
          </a:xfrm>
          <a:prstGeom prst="rect">
            <a:avLst/>
          </a:prstGeom>
          <a:solidFill>
            <a:srgbClr val="FFFFFF">
              <a:lumMod val="65000"/>
            </a:srgbClr>
          </a:solidFill>
        </p:spPr>
        <p:txBody>
          <a:bodyPr wrap="none">
            <a:spAutoFit/>
          </a:bodyPr>
          <a:lstStyle/>
          <a:p>
            <a:pPr algn="l" defTabSz="914400" fontAlgn="auto">
              <a:spcBef>
                <a:spcPts val="0"/>
              </a:spcBef>
              <a:spcAft>
                <a:spcPts val="0"/>
              </a:spcAft>
              <a:defRPr/>
            </a:pPr>
            <a:r>
              <a:rPr lang="en-US" sz="2800" b="1" kern="0" dirty="0">
                <a:solidFill>
                  <a:sysClr val="windowText" lastClr="000000"/>
                </a:solidFill>
                <a:latin typeface="Times New Roman" pitchFamily="18" charset="0"/>
                <a:ea typeface="ＭＳ Ｐゴシック" pitchFamily="34" charset="-128"/>
                <a:cs typeface="Times New Roman" pitchFamily="18" charset="0"/>
              </a:rPr>
              <a:t>Project </a:t>
            </a:r>
            <a:r>
              <a:rPr lang="en-US" sz="2800" b="1" i="1" kern="0" dirty="0" err="1">
                <a:solidFill>
                  <a:srgbClr val="FF0000"/>
                </a:solidFill>
                <a:latin typeface="Times New Roman" pitchFamily="18" charset="0"/>
                <a:ea typeface="ＭＳ Ｐゴシック" pitchFamily="34" charset="-128"/>
                <a:cs typeface="Times New Roman" pitchFamily="18" charset="0"/>
              </a:rPr>
              <a:t>i</a:t>
            </a:r>
            <a:r>
              <a:rPr lang="en-US" sz="2800" b="1" i="1" kern="0" dirty="0" err="1">
                <a:solidFill>
                  <a:srgbClr val="FB7405"/>
                </a:solidFill>
                <a:latin typeface="Times New Roman" pitchFamily="18" charset="0"/>
                <a:ea typeface="ＭＳ Ｐゴシック" pitchFamily="34" charset="-128"/>
                <a:cs typeface="Times New Roman" pitchFamily="18" charset="0"/>
              </a:rPr>
              <a:t>L</a:t>
            </a:r>
            <a:r>
              <a:rPr lang="en-US" sz="2800" b="1" i="1" kern="0" dirty="0" err="1">
                <a:solidFill>
                  <a:srgbClr val="FFFF00"/>
                </a:solidFill>
                <a:latin typeface="Times New Roman" pitchFamily="18" charset="0"/>
                <a:ea typeface="ＭＳ Ｐゴシック" pitchFamily="34" charset="-128"/>
                <a:cs typeface="Times New Roman" pitchFamily="18" charset="0"/>
              </a:rPr>
              <a:t>A</a:t>
            </a:r>
            <a:r>
              <a:rPr lang="en-US" sz="2800" b="1" i="1" kern="0" dirty="0" err="1">
                <a:solidFill>
                  <a:srgbClr val="00B050"/>
                </a:solidFill>
                <a:latin typeface="Times New Roman" pitchFamily="18" charset="0"/>
                <a:ea typeface="ＭＳ Ｐゴシック" pitchFamily="34" charset="-128"/>
                <a:cs typeface="Times New Roman" pitchFamily="18" charset="0"/>
              </a:rPr>
              <a:t>S</a:t>
            </a:r>
            <a:r>
              <a:rPr lang="en-US" sz="2800" b="1" i="1" kern="0" dirty="0" err="1">
                <a:solidFill>
                  <a:srgbClr val="0000FF"/>
                </a:solidFill>
                <a:latin typeface="Times New Roman" pitchFamily="18" charset="0"/>
                <a:ea typeface="ＭＳ Ｐゴシック" pitchFamily="34" charset="-128"/>
                <a:cs typeface="Times New Roman" pitchFamily="18" charset="0"/>
              </a:rPr>
              <a:t>E</a:t>
            </a:r>
            <a:r>
              <a:rPr lang="en-US" sz="2800" b="1" i="1" kern="0" dirty="0" err="1">
                <a:solidFill>
                  <a:srgbClr val="7030A0"/>
                </a:solidFill>
                <a:latin typeface="Times New Roman" pitchFamily="18" charset="0"/>
                <a:ea typeface="ＭＳ Ｐゴシック" pitchFamily="34" charset="-128"/>
                <a:cs typeface="Times New Roman" pitchFamily="18" charset="0"/>
              </a:rPr>
              <a:t>R</a:t>
            </a:r>
            <a:r>
              <a:rPr lang="en-US" sz="2800" b="1" kern="0" dirty="0">
                <a:solidFill>
                  <a:sysClr val="windowText" lastClr="000000"/>
                </a:solidFill>
                <a:latin typeface="Times New Roman" pitchFamily="18" charset="0"/>
                <a:ea typeface="ＭＳ Ｐゴシック" pitchFamily="34" charset="-128"/>
                <a:cs typeface="Times New Roman" pitchFamily="18" charset="0"/>
              </a:rPr>
              <a:t>: </a:t>
            </a:r>
          </a:p>
          <a:p>
            <a:pPr algn="l" defTabSz="914400" fontAlgn="auto">
              <a:spcBef>
                <a:spcPts val="1200"/>
              </a:spcBef>
              <a:spcAft>
                <a:spcPts val="0"/>
              </a:spcAft>
              <a:defRPr/>
            </a:pPr>
            <a:r>
              <a:rPr lang="en-US" sz="2800" b="1" i="1" u="sng" kern="0" dirty="0">
                <a:solidFill>
                  <a:srgbClr val="FF0000"/>
                </a:solidFill>
                <a:latin typeface="Times New Roman" pitchFamily="18" charset="0"/>
                <a:ea typeface="ＭＳ Ｐゴシック" pitchFamily="34" charset="-128"/>
                <a:cs typeface="Times New Roman" pitchFamily="18" charset="0"/>
              </a:rPr>
              <a:t>i</a:t>
            </a:r>
            <a:r>
              <a:rPr lang="en-US" sz="2800" b="1" kern="0" dirty="0">
                <a:solidFill>
                  <a:sysClr val="windowText" lastClr="000000"/>
                </a:solidFill>
                <a:latin typeface="Times New Roman" pitchFamily="18" charset="0"/>
                <a:ea typeface="ＭＳ Ｐゴシック" pitchFamily="34" charset="-128"/>
                <a:cs typeface="Times New Roman" pitchFamily="18" charset="0"/>
              </a:rPr>
              <a:t>nvestigations with</a:t>
            </a:r>
          </a:p>
          <a:p>
            <a:pPr algn="l" defTabSz="914400" fontAlgn="auto">
              <a:spcBef>
                <a:spcPts val="1200"/>
              </a:spcBef>
              <a:spcAft>
                <a:spcPts val="0"/>
              </a:spcAft>
              <a:defRPr/>
            </a:pPr>
            <a:r>
              <a:rPr lang="en-US" sz="2800" b="1" i="1" kern="0" dirty="0">
                <a:solidFill>
                  <a:srgbClr val="FB7405"/>
                </a:solidFill>
                <a:latin typeface="Times New Roman" pitchFamily="18" charset="0"/>
                <a:ea typeface="ＭＳ Ｐゴシック" pitchFamily="34" charset="-128"/>
                <a:cs typeface="Times New Roman" pitchFamily="18" charset="0"/>
              </a:rPr>
              <a:t>    </a:t>
            </a:r>
            <a:r>
              <a:rPr lang="en-US" sz="2800" b="1" i="1" u="sng" kern="0" dirty="0">
                <a:solidFill>
                  <a:srgbClr val="FB7405"/>
                </a:solidFill>
                <a:latin typeface="Times New Roman" pitchFamily="18" charset="0"/>
                <a:ea typeface="ＭＳ Ｐゴシック" pitchFamily="34" charset="-128"/>
                <a:cs typeface="Times New Roman" pitchFamily="18" charset="0"/>
              </a:rPr>
              <a:t>L</a:t>
            </a:r>
            <a:r>
              <a:rPr lang="en-US" sz="2800" b="1" kern="0" dirty="0">
                <a:solidFill>
                  <a:sysClr val="windowText" lastClr="000000"/>
                </a:solidFill>
                <a:latin typeface="Times New Roman" pitchFamily="18" charset="0"/>
                <a:ea typeface="ＭＳ Ｐゴシック" pitchFamily="34" charset="-128"/>
                <a:cs typeface="Times New Roman" pitchFamily="18" charset="0"/>
              </a:rPr>
              <a:t>ight </a:t>
            </a:r>
          </a:p>
          <a:p>
            <a:pPr algn="l" defTabSz="914400" fontAlgn="auto">
              <a:spcBef>
                <a:spcPts val="1200"/>
              </a:spcBef>
              <a:spcAft>
                <a:spcPts val="0"/>
              </a:spcAft>
              <a:defRPr/>
            </a:pPr>
            <a:r>
              <a:rPr lang="en-US" sz="2800" b="1" i="1" kern="0" dirty="0">
                <a:solidFill>
                  <a:srgbClr val="FFFF00"/>
                </a:solidFill>
                <a:latin typeface="Times New Roman" pitchFamily="18" charset="0"/>
                <a:ea typeface="ＭＳ Ｐゴシック" pitchFamily="34" charset="-128"/>
                <a:cs typeface="Times New Roman" pitchFamily="18" charset="0"/>
              </a:rPr>
              <a:t>        </a:t>
            </a:r>
            <a:r>
              <a:rPr lang="en-US" sz="2800" b="1" i="1" u="sng" kern="0" dirty="0">
                <a:solidFill>
                  <a:srgbClr val="FFFF00"/>
                </a:solidFill>
                <a:latin typeface="Times New Roman" pitchFamily="18" charset="0"/>
                <a:ea typeface="ＭＳ Ｐゴシック" pitchFamily="34" charset="-128"/>
                <a:cs typeface="Times New Roman" pitchFamily="18" charset="0"/>
              </a:rPr>
              <a:t>A</a:t>
            </a:r>
            <a:r>
              <a:rPr lang="en-US" sz="2800" b="1" kern="0" dirty="0">
                <a:solidFill>
                  <a:sysClr val="windowText" lastClr="000000"/>
                </a:solidFill>
                <a:latin typeface="Times New Roman" pitchFamily="18" charset="0"/>
                <a:ea typeface="ＭＳ Ｐゴシック" pitchFamily="34" charset="-128"/>
                <a:cs typeface="Times New Roman" pitchFamily="18" charset="0"/>
              </a:rPr>
              <a:t>nd </a:t>
            </a:r>
          </a:p>
          <a:p>
            <a:pPr algn="l" defTabSz="914400" fontAlgn="auto">
              <a:spcBef>
                <a:spcPts val="0"/>
              </a:spcBef>
              <a:spcAft>
                <a:spcPts val="0"/>
              </a:spcAft>
              <a:defRPr/>
            </a:pPr>
            <a:r>
              <a:rPr lang="en-US" sz="2800" b="1" kern="0" dirty="0">
                <a:solidFill>
                  <a:srgbClr val="00B050"/>
                </a:solidFill>
                <a:latin typeface="Times New Roman" pitchFamily="18" charset="0"/>
                <a:ea typeface="ＭＳ Ｐゴシック" pitchFamily="34" charset="-128"/>
                <a:cs typeface="Times New Roman" pitchFamily="18" charset="0"/>
              </a:rPr>
              <a:t>            </a:t>
            </a:r>
            <a:r>
              <a:rPr lang="en-US" sz="2800" b="1" i="1" u="sng" kern="0" dirty="0">
                <a:solidFill>
                  <a:srgbClr val="00B050"/>
                </a:solidFill>
                <a:latin typeface="Times New Roman" pitchFamily="18" charset="0"/>
                <a:ea typeface="ＭＳ Ｐゴシック" pitchFamily="34" charset="-128"/>
                <a:cs typeface="Times New Roman" pitchFamily="18" charset="0"/>
              </a:rPr>
              <a:t>S</a:t>
            </a:r>
            <a:r>
              <a:rPr lang="en-US" sz="2800" b="1" kern="0" dirty="0">
                <a:solidFill>
                  <a:sysClr val="windowText" lastClr="000000"/>
                </a:solidFill>
                <a:latin typeface="Times New Roman" pitchFamily="18" charset="0"/>
                <a:ea typeface="ＭＳ Ｐゴシック" pitchFamily="34" charset="-128"/>
                <a:cs typeface="Times New Roman" pitchFamily="18" charset="0"/>
              </a:rPr>
              <a:t>ustainable </a:t>
            </a:r>
          </a:p>
          <a:p>
            <a:pPr algn="l" defTabSz="914400" fontAlgn="auto">
              <a:spcBef>
                <a:spcPts val="0"/>
              </a:spcBef>
              <a:spcAft>
                <a:spcPts val="0"/>
              </a:spcAft>
              <a:defRPr/>
            </a:pPr>
            <a:r>
              <a:rPr lang="en-US" sz="2800" b="1" kern="0" dirty="0">
                <a:solidFill>
                  <a:srgbClr val="0000FF"/>
                </a:solidFill>
                <a:latin typeface="Times New Roman" pitchFamily="18" charset="0"/>
                <a:ea typeface="ＭＳ Ｐゴシック" pitchFamily="34" charset="-128"/>
                <a:cs typeface="Times New Roman" pitchFamily="18" charset="0"/>
              </a:rPr>
              <a:t>                </a:t>
            </a:r>
            <a:r>
              <a:rPr lang="en-US" sz="2800" b="1" i="1" u="sng" kern="0" dirty="0">
                <a:solidFill>
                  <a:srgbClr val="0000FF"/>
                </a:solidFill>
                <a:latin typeface="Times New Roman" pitchFamily="18" charset="0"/>
                <a:ea typeface="ＭＳ Ｐゴシック" pitchFamily="34" charset="-128"/>
                <a:cs typeface="Times New Roman" pitchFamily="18" charset="0"/>
              </a:rPr>
              <a:t>E</a:t>
            </a:r>
            <a:r>
              <a:rPr lang="en-US" sz="2800" b="1" kern="0" dirty="0">
                <a:solidFill>
                  <a:sysClr val="windowText" lastClr="000000"/>
                </a:solidFill>
                <a:latin typeface="Times New Roman" pitchFamily="18" charset="0"/>
                <a:ea typeface="ＭＳ Ｐゴシック" pitchFamily="34" charset="-128"/>
                <a:cs typeface="Times New Roman" pitchFamily="18" charset="0"/>
              </a:rPr>
              <a:t>nergy </a:t>
            </a:r>
          </a:p>
          <a:p>
            <a:pPr algn="l" defTabSz="914400" fontAlgn="auto">
              <a:spcBef>
                <a:spcPts val="0"/>
              </a:spcBef>
              <a:spcAft>
                <a:spcPts val="0"/>
              </a:spcAft>
              <a:defRPr/>
            </a:pPr>
            <a:r>
              <a:rPr lang="en-US" sz="2800" b="1" kern="0" dirty="0">
                <a:solidFill>
                  <a:srgbClr val="7030A0"/>
                </a:solidFill>
                <a:latin typeface="Times New Roman" pitchFamily="18" charset="0"/>
                <a:ea typeface="ＭＳ Ｐゴシック" pitchFamily="34" charset="-128"/>
                <a:cs typeface="Times New Roman" pitchFamily="18" charset="0"/>
              </a:rPr>
              <a:t>                    </a:t>
            </a:r>
            <a:r>
              <a:rPr lang="en-US" sz="2800" b="1" i="1" u="sng" kern="0" dirty="0">
                <a:solidFill>
                  <a:srgbClr val="7030A0"/>
                </a:solidFill>
                <a:latin typeface="Times New Roman" pitchFamily="18" charset="0"/>
                <a:ea typeface="ＭＳ Ｐゴシック" pitchFamily="34" charset="-128"/>
                <a:cs typeface="Times New Roman" pitchFamily="18" charset="0"/>
              </a:rPr>
              <a:t>R</a:t>
            </a:r>
            <a:r>
              <a:rPr lang="en-US" sz="2800" b="1" kern="0" dirty="0">
                <a:solidFill>
                  <a:sysClr val="windowText" lastClr="000000"/>
                </a:solidFill>
                <a:latin typeface="Times New Roman" pitchFamily="18" charset="0"/>
                <a:ea typeface="ＭＳ Ｐゴシック" pitchFamily="34" charset="-128"/>
                <a:cs typeface="Times New Roman" pitchFamily="18" charset="0"/>
              </a:rPr>
              <a:t>esources</a:t>
            </a:r>
          </a:p>
        </p:txBody>
      </p:sp>
      <p:pic>
        <p:nvPicPr>
          <p:cNvPr id="2055" name="Picture 13" descr="White Light &amp; Prism.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4913" y="1360488"/>
            <a:ext cx="3276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54" descr="C:\SWC\Student Affiliate Chapter\2010-2011\Heritage Elementary Science Days 2011\Heritage 2011 - 1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9600" y="3336925"/>
            <a:ext cx="392906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6"/>
          <p:cNvSpPr txBox="1">
            <a:spLocks noChangeArrowheads="1"/>
          </p:cNvSpPr>
          <p:nvPr/>
        </p:nvSpPr>
        <p:spPr bwMode="auto">
          <a:xfrm>
            <a:off x="415925" y="350838"/>
            <a:ext cx="829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Calibri" charset="0"/>
                <a:ea typeface="ＭＳ Ｐゴシック" charset="0"/>
                <a:cs typeface="ＭＳ Ｐゴシック" charset="0"/>
              </a:defRPr>
            </a:lvl1pPr>
            <a:lvl2pPr marL="742950" indent="-285750" eaLnBrk="0" hangingPunct="0">
              <a:defRPr>
                <a:solidFill>
                  <a:srgbClr val="FFFFFF"/>
                </a:solidFill>
                <a:latin typeface="Calibri" charset="0"/>
                <a:ea typeface="ＭＳ Ｐゴシック" charset="0"/>
              </a:defRPr>
            </a:lvl2pPr>
            <a:lvl3pPr marL="1143000" indent="-228600" eaLnBrk="0" hangingPunct="0">
              <a:defRPr>
                <a:solidFill>
                  <a:srgbClr val="FFFFFF"/>
                </a:solidFill>
                <a:latin typeface="Calibri" charset="0"/>
                <a:ea typeface="ＭＳ Ｐゴシック" charset="0"/>
              </a:defRPr>
            </a:lvl3pPr>
            <a:lvl4pPr marL="1600200" indent="-228600" eaLnBrk="0" hangingPunct="0">
              <a:defRPr>
                <a:solidFill>
                  <a:srgbClr val="FFFFFF"/>
                </a:solidFill>
                <a:latin typeface="Calibri" charset="0"/>
                <a:ea typeface="ＭＳ Ｐゴシック" charset="0"/>
              </a:defRPr>
            </a:lvl4pPr>
            <a:lvl5pPr marL="2057400" indent="-228600" eaLnBrk="0" hangingPunct="0">
              <a:defRPr>
                <a:solidFill>
                  <a:srgbClr val="FFFFFF"/>
                </a:solidFill>
                <a:latin typeface="Calibri" charset="0"/>
                <a:ea typeface="ＭＳ Ｐゴシック" charset="0"/>
              </a:defRPr>
            </a:lvl5pPr>
            <a:lvl6pPr marL="2514600" indent="-228600" algn="ctr" eaLnBrk="0" fontAlgn="base" hangingPunct="0">
              <a:spcBef>
                <a:spcPct val="0"/>
              </a:spcBef>
              <a:spcAft>
                <a:spcPct val="0"/>
              </a:spcAft>
              <a:defRPr>
                <a:solidFill>
                  <a:srgbClr val="FFFFFF"/>
                </a:solidFill>
                <a:latin typeface="Calibri" charset="0"/>
                <a:ea typeface="ＭＳ Ｐゴシック" charset="0"/>
              </a:defRPr>
            </a:lvl6pPr>
            <a:lvl7pPr marL="2971800" indent="-228600" algn="ctr" eaLnBrk="0" fontAlgn="base" hangingPunct="0">
              <a:spcBef>
                <a:spcPct val="0"/>
              </a:spcBef>
              <a:spcAft>
                <a:spcPct val="0"/>
              </a:spcAft>
              <a:defRPr>
                <a:solidFill>
                  <a:srgbClr val="FFFFFF"/>
                </a:solidFill>
                <a:latin typeface="Calibri" charset="0"/>
                <a:ea typeface="ＭＳ Ｐゴシック" charset="0"/>
              </a:defRPr>
            </a:lvl7pPr>
            <a:lvl8pPr marL="3429000" indent="-228600" algn="ctr" eaLnBrk="0" fontAlgn="base" hangingPunct="0">
              <a:spcBef>
                <a:spcPct val="0"/>
              </a:spcBef>
              <a:spcAft>
                <a:spcPct val="0"/>
              </a:spcAft>
              <a:defRPr>
                <a:solidFill>
                  <a:srgbClr val="FFFFFF"/>
                </a:solidFill>
                <a:latin typeface="Calibri" charset="0"/>
                <a:ea typeface="ＭＳ Ｐゴシック" charset="0"/>
              </a:defRPr>
            </a:lvl8pPr>
            <a:lvl9pPr marL="3886200" indent="-228600" algn="ctr" eaLnBrk="0" fontAlgn="base" hangingPunct="0">
              <a:spcBef>
                <a:spcPct val="0"/>
              </a:spcBef>
              <a:spcAft>
                <a:spcPct val="0"/>
              </a:spcAft>
              <a:defRPr>
                <a:solidFill>
                  <a:srgbClr val="FFFFFF"/>
                </a:solidFill>
                <a:latin typeface="Calibri" charset="0"/>
                <a:ea typeface="ＭＳ Ｐゴシック" charset="0"/>
              </a:defRPr>
            </a:lvl9pPr>
          </a:lstStyle>
          <a:p>
            <a:pPr eaLnBrk="1" hangingPunct="1"/>
            <a:r>
              <a:rPr lang="en-US" sz="2800">
                <a:solidFill>
                  <a:srgbClr val="0C4225"/>
                </a:solidFill>
                <a:latin typeface="Georgia" charset="0"/>
              </a:rPr>
              <a:t>Project iLASER: Inspiring Future Problem-Solvers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pic>
        <p:nvPicPr>
          <p:cNvPr id="3076"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6950" y="1323975"/>
            <a:ext cx="7150100" cy="4545013"/>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
        <p:nvSpPr>
          <p:cNvPr id="3079" name="TextBox 6"/>
          <p:cNvSpPr txBox="1">
            <a:spLocks noChangeArrowheads="1"/>
          </p:cNvSpPr>
          <p:nvPr/>
        </p:nvSpPr>
        <p:spPr bwMode="auto">
          <a:xfrm>
            <a:off x="60325" y="280988"/>
            <a:ext cx="764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Calibri" charset="0"/>
                <a:ea typeface="ＭＳ Ｐゴシック" charset="0"/>
                <a:cs typeface="ＭＳ Ｐゴシック" charset="0"/>
              </a:defRPr>
            </a:lvl1pPr>
            <a:lvl2pPr marL="742950" indent="-285750" eaLnBrk="0" hangingPunct="0">
              <a:defRPr>
                <a:solidFill>
                  <a:srgbClr val="FFFFFF"/>
                </a:solidFill>
                <a:latin typeface="Calibri" charset="0"/>
                <a:ea typeface="ＭＳ Ｐゴシック" charset="0"/>
              </a:defRPr>
            </a:lvl2pPr>
            <a:lvl3pPr marL="1143000" indent="-228600" eaLnBrk="0" hangingPunct="0">
              <a:defRPr>
                <a:solidFill>
                  <a:srgbClr val="FFFFFF"/>
                </a:solidFill>
                <a:latin typeface="Calibri" charset="0"/>
                <a:ea typeface="ＭＳ Ｐゴシック" charset="0"/>
              </a:defRPr>
            </a:lvl3pPr>
            <a:lvl4pPr marL="1600200" indent="-228600" eaLnBrk="0" hangingPunct="0">
              <a:defRPr>
                <a:solidFill>
                  <a:srgbClr val="FFFFFF"/>
                </a:solidFill>
                <a:latin typeface="Calibri" charset="0"/>
                <a:ea typeface="ＭＳ Ｐゴシック" charset="0"/>
              </a:defRPr>
            </a:lvl4pPr>
            <a:lvl5pPr marL="2057400" indent="-228600" eaLnBrk="0" hangingPunct="0">
              <a:defRPr>
                <a:solidFill>
                  <a:srgbClr val="FFFFFF"/>
                </a:solidFill>
                <a:latin typeface="Calibri" charset="0"/>
                <a:ea typeface="ＭＳ Ｐゴシック" charset="0"/>
              </a:defRPr>
            </a:lvl5pPr>
            <a:lvl6pPr marL="2514600" indent="-228600" algn="ctr" eaLnBrk="0" fontAlgn="base" hangingPunct="0">
              <a:spcBef>
                <a:spcPct val="0"/>
              </a:spcBef>
              <a:spcAft>
                <a:spcPct val="0"/>
              </a:spcAft>
              <a:defRPr>
                <a:solidFill>
                  <a:srgbClr val="FFFFFF"/>
                </a:solidFill>
                <a:latin typeface="Calibri" charset="0"/>
                <a:ea typeface="ＭＳ Ｐゴシック" charset="0"/>
              </a:defRPr>
            </a:lvl6pPr>
            <a:lvl7pPr marL="2971800" indent="-228600" algn="ctr" eaLnBrk="0" fontAlgn="base" hangingPunct="0">
              <a:spcBef>
                <a:spcPct val="0"/>
              </a:spcBef>
              <a:spcAft>
                <a:spcPct val="0"/>
              </a:spcAft>
              <a:defRPr>
                <a:solidFill>
                  <a:srgbClr val="FFFFFF"/>
                </a:solidFill>
                <a:latin typeface="Calibri" charset="0"/>
                <a:ea typeface="ＭＳ Ｐゴシック" charset="0"/>
              </a:defRPr>
            </a:lvl7pPr>
            <a:lvl8pPr marL="3429000" indent="-228600" algn="ctr" eaLnBrk="0" fontAlgn="base" hangingPunct="0">
              <a:spcBef>
                <a:spcPct val="0"/>
              </a:spcBef>
              <a:spcAft>
                <a:spcPct val="0"/>
              </a:spcAft>
              <a:defRPr>
                <a:solidFill>
                  <a:srgbClr val="FFFFFF"/>
                </a:solidFill>
                <a:latin typeface="Calibri" charset="0"/>
                <a:ea typeface="ＭＳ Ｐゴシック" charset="0"/>
              </a:defRPr>
            </a:lvl8pPr>
            <a:lvl9pPr marL="3886200" indent="-228600" algn="ctr" eaLnBrk="0" fontAlgn="base" hangingPunct="0">
              <a:spcBef>
                <a:spcPct val="0"/>
              </a:spcBef>
              <a:spcAft>
                <a:spcPct val="0"/>
              </a:spcAft>
              <a:defRPr>
                <a:solidFill>
                  <a:srgbClr val="FFFFFF"/>
                </a:solidFill>
                <a:latin typeface="Calibri" charset="0"/>
                <a:ea typeface="ＭＳ Ｐゴシック" charset="0"/>
              </a:defRPr>
            </a:lvl9pPr>
          </a:lstStyle>
          <a:p>
            <a:pPr eaLnBrk="1" hangingPunct="1"/>
            <a:r>
              <a:rPr lang="en-US" sz="3600">
                <a:solidFill>
                  <a:srgbClr val="0C4225"/>
                </a:solidFill>
                <a:latin typeface="Georgia" charset="0"/>
              </a:rPr>
              <a:t>International Year of Chemistry 2011</a:t>
            </a:r>
          </a:p>
        </p:txBody>
      </p:sp>
      <p:pic>
        <p:nvPicPr>
          <p:cNvPr id="3080" name="Picture 4" descr="C:\SWC\Grant Related\IYC 2011\Educational Materials\Images for Presentations and Materials\IYC Logo - Color jp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139700"/>
            <a:ext cx="9064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288"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pic>
        <p:nvPicPr>
          <p:cNvPr id="4100"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263" y="1316038"/>
            <a:ext cx="8370887" cy="4586287"/>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
        <p:nvSpPr>
          <p:cNvPr id="4103" name="TextBox 6"/>
          <p:cNvSpPr txBox="1">
            <a:spLocks noChangeArrowheads="1"/>
          </p:cNvSpPr>
          <p:nvPr/>
        </p:nvSpPr>
        <p:spPr bwMode="auto">
          <a:xfrm>
            <a:off x="25400" y="311150"/>
            <a:ext cx="764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Calibri" charset="0"/>
                <a:ea typeface="ＭＳ Ｐゴシック" charset="0"/>
                <a:cs typeface="ＭＳ Ｐゴシック" charset="0"/>
              </a:defRPr>
            </a:lvl1pPr>
            <a:lvl2pPr marL="742950" indent="-285750" eaLnBrk="0" hangingPunct="0">
              <a:defRPr>
                <a:solidFill>
                  <a:srgbClr val="FFFFFF"/>
                </a:solidFill>
                <a:latin typeface="Calibri" charset="0"/>
                <a:ea typeface="ＭＳ Ｐゴシック" charset="0"/>
              </a:defRPr>
            </a:lvl2pPr>
            <a:lvl3pPr marL="1143000" indent="-228600" eaLnBrk="0" hangingPunct="0">
              <a:defRPr>
                <a:solidFill>
                  <a:srgbClr val="FFFFFF"/>
                </a:solidFill>
                <a:latin typeface="Calibri" charset="0"/>
                <a:ea typeface="ＭＳ Ｐゴシック" charset="0"/>
              </a:defRPr>
            </a:lvl3pPr>
            <a:lvl4pPr marL="1600200" indent="-228600" eaLnBrk="0" hangingPunct="0">
              <a:defRPr>
                <a:solidFill>
                  <a:srgbClr val="FFFFFF"/>
                </a:solidFill>
                <a:latin typeface="Calibri" charset="0"/>
                <a:ea typeface="ＭＳ Ｐゴシック" charset="0"/>
              </a:defRPr>
            </a:lvl4pPr>
            <a:lvl5pPr marL="2057400" indent="-228600" eaLnBrk="0" hangingPunct="0">
              <a:defRPr>
                <a:solidFill>
                  <a:srgbClr val="FFFFFF"/>
                </a:solidFill>
                <a:latin typeface="Calibri" charset="0"/>
                <a:ea typeface="ＭＳ Ｐゴシック" charset="0"/>
              </a:defRPr>
            </a:lvl5pPr>
            <a:lvl6pPr marL="2514600" indent="-228600" algn="ctr" eaLnBrk="0" fontAlgn="base" hangingPunct="0">
              <a:spcBef>
                <a:spcPct val="0"/>
              </a:spcBef>
              <a:spcAft>
                <a:spcPct val="0"/>
              </a:spcAft>
              <a:defRPr>
                <a:solidFill>
                  <a:srgbClr val="FFFFFF"/>
                </a:solidFill>
                <a:latin typeface="Calibri" charset="0"/>
                <a:ea typeface="ＭＳ Ｐゴシック" charset="0"/>
              </a:defRPr>
            </a:lvl6pPr>
            <a:lvl7pPr marL="2971800" indent="-228600" algn="ctr" eaLnBrk="0" fontAlgn="base" hangingPunct="0">
              <a:spcBef>
                <a:spcPct val="0"/>
              </a:spcBef>
              <a:spcAft>
                <a:spcPct val="0"/>
              </a:spcAft>
              <a:defRPr>
                <a:solidFill>
                  <a:srgbClr val="FFFFFF"/>
                </a:solidFill>
                <a:latin typeface="Calibri" charset="0"/>
                <a:ea typeface="ＭＳ Ｐゴシック" charset="0"/>
              </a:defRPr>
            </a:lvl7pPr>
            <a:lvl8pPr marL="3429000" indent="-228600" algn="ctr" eaLnBrk="0" fontAlgn="base" hangingPunct="0">
              <a:spcBef>
                <a:spcPct val="0"/>
              </a:spcBef>
              <a:spcAft>
                <a:spcPct val="0"/>
              </a:spcAft>
              <a:defRPr>
                <a:solidFill>
                  <a:srgbClr val="FFFFFF"/>
                </a:solidFill>
                <a:latin typeface="Calibri" charset="0"/>
                <a:ea typeface="ＭＳ Ｐゴシック" charset="0"/>
              </a:defRPr>
            </a:lvl8pPr>
            <a:lvl9pPr marL="3886200" indent="-228600" algn="ctr" eaLnBrk="0" fontAlgn="base" hangingPunct="0">
              <a:spcBef>
                <a:spcPct val="0"/>
              </a:spcBef>
              <a:spcAft>
                <a:spcPct val="0"/>
              </a:spcAft>
              <a:defRPr>
                <a:solidFill>
                  <a:srgbClr val="FFFFFF"/>
                </a:solidFill>
                <a:latin typeface="Calibri" charset="0"/>
                <a:ea typeface="ＭＳ Ｐゴシック" charset="0"/>
              </a:defRPr>
            </a:lvl9pPr>
          </a:lstStyle>
          <a:p>
            <a:pPr eaLnBrk="1" hangingPunct="1"/>
            <a:r>
              <a:rPr lang="en-US" sz="3600">
                <a:solidFill>
                  <a:srgbClr val="0C4225"/>
                </a:solidFill>
                <a:latin typeface="Georgia" charset="0"/>
              </a:rPr>
              <a:t>Location of Southwestern College</a:t>
            </a:r>
          </a:p>
        </p:txBody>
      </p:sp>
      <p:pic>
        <p:nvPicPr>
          <p:cNvPr id="4104" name="Picture 8" descr="C:\SWC\Presentations\Images for Posters and PowerPoints\SWC Logo 1.bm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05725" y="184150"/>
            <a:ext cx="13620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pic>
        <p:nvPicPr>
          <p:cNvPr id="5124"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663" y="1306513"/>
            <a:ext cx="7916862" cy="4756150"/>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
        <p:nvSpPr>
          <p:cNvPr id="5127" name="TextBox 6"/>
          <p:cNvSpPr txBox="1">
            <a:spLocks noChangeArrowheads="1"/>
          </p:cNvSpPr>
          <p:nvPr/>
        </p:nvSpPr>
        <p:spPr bwMode="auto">
          <a:xfrm>
            <a:off x="749300" y="292100"/>
            <a:ext cx="764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Calibri" charset="0"/>
                <a:ea typeface="ＭＳ Ｐゴシック" charset="0"/>
                <a:cs typeface="ＭＳ Ｐゴシック" charset="0"/>
              </a:defRPr>
            </a:lvl1pPr>
            <a:lvl2pPr marL="742950" indent="-285750" eaLnBrk="0" hangingPunct="0">
              <a:defRPr>
                <a:solidFill>
                  <a:srgbClr val="FFFFFF"/>
                </a:solidFill>
                <a:latin typeface="Calibri" charset="0"/>
                <a:ea typeface="ＭＳ Ｐゴシック" charset="0"/>
              </a:defRPr>
            </a:lvl2pPr>
            <a:lvl3pPr marL="1143000" indent="-228600" eaLnBrk="0" hangingPunct="0">
              <a:defRPr>
                <a:solidFill>
                  <a:srgbClr val="FFFFFF"/>
                </a:solidFill>
                <a:latin typeface="Calibri" charset="0"/>
                <a:ea typeface="ＭＳ Ｐゴシック" charset="0"/>
              </a:defRPr>
            </a:lvl3pPr>
            <a:lvl4pPr marL="1600200" indent="-228600" eaLnBrk="0" hangingPunct="0">
              <a:defRPr>
                <a:solidFill>
                  <a:srgbClr val="FFFFFF"/>
                </a:solidFill>
                <a:latin typeface="Calibri" charset="0"/>
                <a:ea typeface="ＭＳ Ｐゴシック" charset="0"/>
              </a:defRPr>
            </a:lvl4pPr>
            <a:lvl5pPr marL="2057400" indent="-228600" eaLnBrk="0" hangingPunct="0">
              <a:defRPr>
                <a:solidFill>
                  <a:srgbClr val="FFFFFF"/>
                </a:solidFill>
                <a:latin typeface="Calibri" charset="0"/>
                <a:ea typeface="ＭＳ Ｐゴシック" charset="0"/>
              </a:defRPr>
            </a:lvl5pPr>
            <a:lvl6pPr marL="2514600" indent="-228600" algn="ctr" eaLnBrk="0" fontAlgn="base" hangingPunct="0">
              <a:spcBef>
                <a:spcPct val="0"/>
              </a:spcBef>
              <a:spcAft>
                <a:spcPct val="0"/>
              </a:spcAft>
              <a:defRPr>
                <a:solidFill>
                  <a:srgbClr val="FFFFFF"/>
                </a:solidFill>
                <a:latin typeface="Calibri" charset="0"/>
                <a:ea typeface="ＭＳ Ｐゴシック" charset="0"/>
              </a:defRPr>
            </a:lvl6pPr>
            <a:lvl7pPr marL="2971800" indent="-228600" algn="ctr" eaLnBrk="0" fontAlgn="base" hangingPunct="0">
              <a:spcBef>
                <a:spcPct val="0"/>
              </a:spcBef>
              <a:spcAft>
                <a:spcPct val="0"/>
              </a:spcAft>
              <a:defRPr>
                <a:solidFill>
                  <a:srgbClr val="FFFFFF"/>
                </a:solidFill>
                <a:latin typeface="Calibri" charset="0"/>
                <a:ea typeface="ＭＳ Ｐゴシック" charset="0"/>
              </a:defRPr>
            </a:lvl7pPr>
            <a:lvl8pPr marL="3429000" indent="-228600" algn="ctr" eaLnBrk="0" fontAlgn="base" hangingPunct="0">
              <a:spcBef>
                <a:spcPct val="0"/>
              </a:spcBef>
              <a:spcAft>
                <a:spcPct val="0"/>
              </a:spcAft>
              <a:defRPr>
                <a:solidFill>
                  <a:srgbClr val="FFFFFF"/>
                </a:solidFill>
                <a:latin typeface="Calibri" charset="0"/>
                <a:ea typeface="ＭＳ Ｐゴシック" charset="0"/>
              </a:defRPr>
            </a:lvl8pPr>
            <a:lvl9pPr marL="3886200" indent="-228600" algn="ctr" eaLnBrk="0" fontAlgn="base" hangingPunct="0">
              <a:spcBef>
                <a:spcPct val="0"/>
              </a:spcBef>
              <a:spcAft>
                <a:spcPct val="0"/>
              </a:spcAft>
              <a:defRPr>
                <a:solidFill>
                  <a:srgbClr val="FFFFFF"/>
                </a:solidFill>
                <a:latin typeface="Calibri" charset="0"/>
                <a:ea typeface="ＭＳ Ｐゴシック" charset="0"/>
              </a:defRPr>
            </a:lvl9pPr>
          </a:lstStyle>
          <a:p>
            <a:pPr eaLnBrk="1" hangingPunct="1"/>
            <a:r>
              <a:rPr lang="en-US" sz="3600">
                <a:solidFill>
                  <a:srgbClr val="0C4225"/>
                </a:solidFill>
                <a:latin typeface="Georgia" charset="0"/>
              </a:rPr>
              <a:t>Project iLASER Route – Fall 2011</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pic>
        <p:nvPicPr>
          <p:cNvPr id="614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C:\SWC\Grant Related\IYC 2011\Project iLASER Events\Photos from the Road\IMG_228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150" y="1330325"/>
            <a:ext cx="388778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C:\SWC\Grant Related\IYC 2011\Project iLASER Events\Photos from the Road\Van Side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91088" y="2917825"/>
            <a:ext cx="36766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6"/>
          <p:cNvSpPr txBox="1">
            <a:spLocks noChangeArrowheads="1"/>
          </p:cNvSpPr>
          <p:nvPr/>
        </p:nvSpPr>
        <p:spPr bwMode="auto">
          <a:xfrm>
            <a:off x="266700" y="292100"/>
            <a:ext cx="850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Calibri" charset="0"/>
                <a:ea typeface="ＭＳ Ｐゴシック" charset="0"/>
                <a:cs typeface="ＭＳ Ｐゴシック" charset="0"/>
              </a:defRPr>
            </a:lvl1pPr>
            <a:lvl2pPr marL="742950" indent="-285750" eaLnBrk="0" hangingPunct="0">
              <a:defRPr>
                <a:solidFill>
                  <a:srgbClr val="FFFFFF"/>
                </a:solidFill>
                <a:latin typeface="Calibri" charset="0"/>
                <a:ea typeface="ＭＳ Ｐゴシック" charset="0"/>
              </a:defRPr>
            </a:lvl2pPr>
            <a:lvl3pPr marL="1143000" indent="-228600" eaLnBrk="0" hangingPunct="0">
              <a:defRPr>
                <a:solidFill>
                  <a:srgbClr val="FFFFFF"/>
                </a:solidFill>
                <a:latin typeface="Calibri" charset="0"/>
                <a:ea typeface="ＭＳ Ｐゴシック" charset="0"/>
              </a:defRPr>
            </a:lvl3pPr>
            <a:lvl4pPr marL="1600200" indent="-228600" eaLnBrk="0" hangingPunct="0">
              <a:defRPr>
                <a:solidFill>
                  <a:srgbClr val="FFFFFF"/>
                </a:solidFill>
                <a:latin typeface="Calibri" charset="0"/>
                <a:ea typeface="ＭＳ Ｐゴシック" charset="0"/>
              </a:defRPr>
            </a:lvl4pPr>
            <a:lvl5pPr marL="2057400" indent="-228600" eaLnBrk="0" hangingPunct="0">
              <a:defRPr>
                <a:solidFill>
                  <a:srgbClr val="FFFFFF"/>
                </a:solidFill>
                <a:latin typeface="Calibri" charset="0"/>
                <a:ea typeface="ＭＳ Ｐゴシック" charset="0"/>
              </a:defRPr>
            </a:lvl5pPr>
            <a:lvl6pPr marL="2514600" indent="-228600" algn="ctr" eaLnBrk="0" fontAlgn="base" hangingPunct="0">
              <a:spcBef>
                <a:spcPct val="0"/>
              </a:spcBef>
              <a:spcAft>
                <a:spcPct val="0"/>
              </a:spcAft>
              <a:defRPr>
                <a:solidFill>
                  <a:srgbClr val="FFFFFF"/>
                </a:solidFill>
                <a:latin typeface="Calibri" charset="0"/>
                <a:ea typeface="ＭＳ Ｐゴシック" charset="0"/>
              </a:defRPr>
            </a:lvl6pPr>
            <a:lvl7pPr marL="2971800" indent="-228600" algn="ctr" eaLnBrk="0" fontAlgn="base" hangingPunct="0">
              <a:spcBef>
                <a:spcPct val="0"/>
              </a:spcBef>
              <a:spcAft>
                <a:spcPct val="0"/>
              </a:spcAft>
              <a:defRPr>
                <a:solidFill>
                  <a:srgbClr val="FFFFFF"/>
                </a:solidFill>
                <a:latin typeface="Calibri" charset="0"/>
                <a:ea typeface="ＭＳ Ｐゴシック" charset="0"/>
              </a:defRPr>
            </a:lvl7pPr>
            <a:lvl8pPr marL="3429000" indent="-228600" algn="ctr" eaLnBrk="0" fontAlgn="base" hangingPunct="0">
              <a:spcBef>
                <a:spcPct val="0"/>
              </a:spcBef>
              <a:spcAft>
                <a:spcPct val="0"/>
              </a:spcAft>
              <a:defRPr>
                <a:solidFill>
                  <a:srgbClr val="FFFFFF"/>
                </a:solidFill>
                <a:latin typeface="Calibri" charset="0"/>
                <a:ea typeface="ＭＳ Ｐゴシック" charset="0"/>
              </a:defRPr>
            </a:lvl8pPr>
            <a:lvl9pPr marL="3886200" indent="-228600" algn="ctr" eaLnBrk="0" fontAlgn="base" hangingPunct="0">
              <a:spcBef>
                <a:spcPct val="0"/>
              </a:spcBef>
              <a:spcAft>
                <a:spcPct val="0"/>
              </a:spcAft>
              <a:defRPr>
                <a:solidFill>
                  <a:srgbClr val="FFFFFF"/>
                </a:solidFill>
                <a:latin typeface="Calibri" charset="0"/>
                <a:ea typeface="ＭＳ Ｐゴシック" charset="0"/>
              </a:defRPr>
            </a:lvl9pPr>
          </a:lstStyle>
          <a:p>
            <a:pPr eaLnBrk="1" hangingPunct="1"/>
            <a:r>
              <a:rPr lang="en-US" sz="3600">
                <a:solidFill>
                  <a:srgbClr val="0C4225"/>
                </a:solidFill>
                <a:latin typeface="Georgia" charset="0"/>
              </a:rPr>
              <a:t>The Project iLASER Chariot – Fall 2011</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7172"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Storing and Utilizing Solar Energy</a:t>
            </a:r>
          </a:p>
        </p:txBody>
      </p:sp>
      <p:sp>
        <p:nvSpPr>
          <p:cNvPr id="7173" name="Rectangle 5"/>
          <p:cNvSpPr>
            <a:spLocks/>
          </p:cNvSpPr>
          <p:nvPr/>
        </p:nvSpPr>
        <p:spPr bwMode="auto">
          <a:xfrm>
            <a:off x="254000" y="1731963"/>
            <a:ext cx="625316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marL="241300" indent="-241300" algn="l">
              <a:spcBef>
                <a:spcPts val="1438"/>
              </a:spcBef>
              <a:buClr>
                <a:srgbClr val="000000"/>
              </a:buClr>
              <a:buSzPct val="100000"/>
              <a:buFont typeface="Arial" charset="0"/>
              <a:buChar char="•"/>
            </a:pPr>
            <a:r>
              <a:rPr lang="en-US" sz="2400">
                <a:solidFill>
                  <a:schemeClr val="tx1"/>
                </a:solidFill>
                <a:cs typeface="Arial" charset="0"/>
                <a:sym typeface="Arial" charset="0"/>
              </a:rPr>
              <a:t>Text</a:t>
            </a:r>
          </a:p>
          <a:p>
            <a:pPr marL="241300" indent="-241300" algn="l">
              <a:spcBef>
                <a:spcPts val="1438"/>
              </a:spcBef>
              <a:buClr>
                <a:srgbClr val="000000"/>
              </a:buClr>
              <a:buSzPct val="100000"/>
              <a:buFont typeface="Arial" charset="0"/>
              <a:buChar char="•"/>
            </a:pPr>
            <a:endParaRPr lang="en-US" sz="2400">
              <a:solidFill>
                <a:schemeClr val="tx1"/>
              </a:solidFill>
              <a:cs typeface="Arial" charset="0"/>
              <a:sym typeface="Arial" charset="0"/>
            </a:endParaRPr>
          </a:p>
        </p:txBody>
      </p:sp>
      <p:pic>
        <p:nvPicPr>
          <p:cNvPr id="7174" name="Picture 2" descr="C:\SWC\Presentations\2012 San Diego ACS National Meeting\Project iLASER\IMG_26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95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C:\SWC\Presentations\2012 San Diego ACS National Meeting\Project iLASER\IMG_26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1700" y="348615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8196"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Solar Hydrogen Action Abounds</a:t>
            </a:r>
          </a:p>
        </p:txBody>
      </p:sp>
      <p:pic>
        <p:nvPicPr>
          <p:cNvPr id="8197"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4488" y="1344613"/>
            <a:ext cx="6140450" cy="4608512"/>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9220" name="Title 1"/>
          <p:cNvSpPr>
            <a:spLocks noGrp="1"/>
          </p:cNvSpPr>
          <p:nvPr>
            <p:ph type="title"/>
          </p:nvPr>
        </p:nvSpPr>
        <p:spPr>
          <a:xfrm>
            <a:off x="254000" y="274638"/>
            <a:ext cx="8661400" cy="741362"/>
          </a:xfrm>
        </p:spPr>
        <p:txBody>
          <a:bodyPr/>
          <a:lstStyle/>
          <a:p>
            <a:pPr eaLnBrk="1" hangingPunct="1">
              <a:lnSpc>
                <a:spcPct val="90000"/>
              </a:lnSpc>
            </a:pPr>
            <a:r>
              <a:rPr lang="en-US" sz="3600">
                <a:solidFill>
                  <a:srgbClr val="0C4225"/>
                </a:solidFill>
                <a:latin typeface="Georgia" charset="0"/>
                <a:ea typeface="ＭＳ Ｐゴシック" charset="0"/>
              </a:rPr>
              <a:t>Storing Solar Energy as Hydrogen Fuel</a:t>
            </a:r>
          </a:p>
        </p:txBody>
      </p:sp>
      <p:pic>
        <p:nvPicPr>
          <p:cNvPr id="922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C:\SWC\Grant Related\IYC 2011\Project iLASER Events\Event Photos\El Paso Boys &amp; Girls Club\Club Janacek\IMG_24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3500" y="1365250"/>
            <a:ext cx="615473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0244" name="Title 1"/>
          <p:cNvSpPr>
            <a:spLocks noGrp="1"/>
          </p:cNvSpPr>
          <p:nvPr>
            <p:ph type="title"/>
          </p:nvPr>
        </p:nvSpPr>
        <p:spPr>
          <a:xfrm>
            <a:off x="254000" y="274638"/>
            <a:ext cx="8661400" cy="741362"/>
          </a:xfrm>
        </p:spPr>
        <p:txBody>
          <a:bodyPr/>
          <a:lstStyle/>
          <a:p>
            <a:pPr eaLnBrk="1" hangingPunct="1">
              <a:lnSpc>
                <a:spcPct val="90000"/>
              </a:lnSpc>
            </a:pPr>
            <a:r>
              <a:rPr lang="en-US" sz="3600">
                <a:solidFill>
                  <a:srgbClr val="0C4225"/>
                </a:solidFill>
                <a:latin typeface="Georgia" charset="0"/>
                <a:ea typeface="ＭＳ Ｐゴシック" charset="0"/>
              </a:rPr>
              <a:t>Converting Hydrogen Fuel to Electricity</a:t>
            </a:r>
          </a:p>
        </p:txBody>
      </p:sp>
      <p:pic>
        <p:nvPicPr>
          <p:cNvPr id="10245"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C:\SWC\Grant Related\IYC 2011\Project iLASER Events\Event Photos\El Paso Boys &amp; Girls Club\Club Janacek\IMG_249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7013" y="1355725"/>
            <a:ext cx="628808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1268" name="Title 1"/>
          <p:cNvSpPr>
            <a:spLocks noGrp="1"/>
          </p:cNvSpPr>
          <p:nvPr>
            <p:ph type="title"/>
          </p:nvPr>
        </p:nvSpPr>
        <p:spPr>
          <a:xfrm>
            <a:off x="0" y="274638"/>
            <a:ext cx="9144000" cy="741362"/>
          </a:xfrm>
        </p:spPr>
        <p:txBody>
          <a:bodyPr/>
          <a:lstStyle/>
          <a:p>
            <a:pPr eaLnBrk="1" hangingPunct="1">
              <a:lnSpc>
                <a:spcPct val="90000"/>
              </a:lnSpc>
            </a:pPr>
            <a:r>
              <a:rPr lang="en-US" sz="3600">
                <a:solidFill>
                  <a:srgbClr val="0C4225"/>
                </a:solidFill>
                <a:latin typeface="Georgia" charset="0"/>
                <a:ea typeface="ＭＳ Ｐゴシック" charset="0"/>
              </a:rPr>
              <a:t>Quantitative Measurement of Electricity</a:t>
            </a:r>
          </a:p>
        </p:txBody>
      </p:sp>
      <p:pic>
        <p:nvPicPr>
          <p:cNvPr id="11269"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C:\SWC\Grant Related\IYC 2011\Project iLASER Events\Event Photos\El Paso Boys &amp; Girls Club\Club Janacek\IMG_249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3050" y="1404938"/>
            <a:ext cx="611505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3200" smtClean="0">
                <a:solidFill>
                  <a:srgbClr val="0C4225"/>
                </a:solidFill>
                <a:latin typeface="Georgia" pitchFamily="18" charset="0"/>
              </a:rPr>
              <a:t>Why Partner to Reach Underserved Communities?</a:t>
            </a:r>
          </a:p>
        </p:txBody>
      </p:sp>
      <p:sp>
        <p:nvSpPr>
          <p:cNvPr id="15364" name="TextBox 4"/>
          <p:cNvSpPr txBox="1">
            <a:spLocks noChangeArrowheads="1"/>
          </p:cNvSpPr>
          <p:nvPr/>
        </p:nvSpPr>
        <p:spPr bwMode="auto">
          <a:xfrm>
            <a:off x="730250" y="1533525"/>
            <a:ext cx="7089775" cy="3600986"/>
          </a:xfrm>
          <a:prstGeom prst="rect">
            <a:avLst/>
          </a:prstGeom>
          <a:noFill/>
          <a:ln w="9525">
            <a:noFill/>
            <a:miter lim="800000"/>
            <a:headEnd/>
            <a:tailEnd/>
          </a:ln>
        </p:spPr>
        <p:txBody>
          <a:bodyPr>
            <a:spAutoFit/>
          </a:bodyPr>
          <a:lstStyle/>
          <a:p>
            <a:pPr>
              <a:lnSpc>
                <a:spcPct val="200000"/>
              </a:lnSpc>
              <a:buFont typeface="Arial" pitchFamily="34" charset="0"/>
              <a:buChar char="•"/>
            </a:pPr>
            <a:r>
              <a:rPr lang="en-US" sz="2400" dirty="0">
                <a:latin typeface="Calibri" pitchFamily="34" charset="0"/>
              </a:rPr>
              <a:t>Leverages </a:t>
            </a:r>
            <a:r>
              <a:rPr lang="en-US" sz="2400" dirty="0" smtClean="0">
                <a:latin typeface="Calibri" pitchFamily="34" charset="0"/>
              </a:rPr>
              <a:t>partners’</a:t>
            </a:r>
            <a:r>
              <a:rPr lang="en-US" altLang="ja-JP" sz="2400" dirty="0" smtClean="0">
                <a:latin typeface="Calibri" pitchFamily="34" charset="0"/>
              </a:rPr>
              <a:t> </a:t>
            </a:r>
            <a:r>
              <a:rPr lang="en-US" altLang="ja-JP" sz="2400" dirty="0">
                <a:latin typeface="Calibri" pitchFamily="34" charset="0"/>
              </a:rPr>
              <a:t>existing, trusted relationships.</a:t>
            </a:r>
          </a:p>
          <a:p>
            <a:pPr>
              <a:lnSpc>
                <a:spcPct val="200000"/>
              </a:lnSpc>
              <a:buFont typeface="Arial" pitchFamily="34" charset="0"/>
              <a:buChar char="•"/>
            </a:pPr>
            <a:r>
              <a:rPr lang="en-US" sz="2400" dirty="0">
                <a:latin typeface="Calibri" pitchFamily="34" charset="0"/>
              </a:rPr>
              <a:t>Partner organizations can serve as cultural brokers</a:t>
            </a:r>
            <a:r>
              <a:rPr lang="en-US" sz="2400" dirty="0" smtClean="0">
                <a:latin typeface="Calibri" pitchFamily="34" charset="0"/>
              </a:rPr>
              <a:t>.</a:t>
            </a:r>
            <a:endParaRPr lang="en-US" sz="2400" dirty="0">
              <a:latin typeface="Calibri" pitchFamily="34" charset="0"/>
            </a:endParaRPr>
          </a:p>
          <a:p>
            <a:pPr>
              <a:buFont typeface="Arial" pitchFamily="34" charset="0"/>
              <a:buChar char="•"/>
            </a:pPr>
            <a:r>
              <a:rPr lang="en-US" sz="2400" dirty="0">
                <a:latin typeface="Calibri" pitchFamily="34" charset="0"/>
              </a:rPr>
              <a:t>Increases impact and perceived value of ISEs in the community.</a:t>
            </a:r>
          </a:p>
          <a:p>
            <a:pPr>
              <a:lnSpc>
                <a:spcPct val="200000"/>
              </a:lnSpc>
              <a:buFont typeface="Arial" pitchFamily="34" charset="0"/>
              <a:buChar char="•"/>
            </a:pPr>
            <a:r>
              <a:rPr lang="en-US" sz="2400" dirty="0">
                <a:latin typeface="Calibri" pitchFamily="34" charset="0"/>
              </a:rPr>
              <a:t>Leads to new opportunities for funding/revenue.</a:t>
            </a:r>
          </a:p>
          <a:p>
            <a:pPr>
              <a:spcBef>
                <a:spcPct val="50000"/>
              </a:spcBef>
              <a:buFontTx/>
              <a:buChar char="•"/>
            </a:pPr>
            <a:endParaRPr lang="en-US" sz="2400" dirty="0">
              <a:latin typeface="Calibri" pitchFamily="34" charset="0"/>
            </a:endParaRPr>
          </a:p>
        </p:txBody>
      </p:sp>
      <p:pic>
        <p:nvPicPr>
          <p:cNvPr id="15365"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6432550"/>
            <a:ext cx="898525" cy="35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2292"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Building Dye-Sensitized Solar Cells</a:t>
            </a:r>
          </a:p>
        </p:txBody>
      </p:sp>
      <p:pic>
        <p:nvPicPr>
          <p:cNvPr id="12293"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5963" y="1397000"/>
            <a:ext cx="7537450" cy="4562475"/>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3316"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Building Dye-Sensitized Solar Cells</a:t>
            </a:r>
          </a:p>
        </p:txBody>
      </p:sp>
      <p:pic>
        <p:nvPicPr>
          <p:cNvPr id="13317"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175" y="1463675"/>
            <a:ext cx="8086725" cy="4552950"/>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4340"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Testing the Dye-Sensitized Solar Cells</a:t>
            </a:r>
          </a:p>
        </p:txBody>
      </p:sp>
      <p:pic>
        <p:nvPicPr>
          <p:cNvPr id="1434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175" y="1512888"/>
            <a:ext cx="7913688" cy="4414837"/>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5364"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NanoDays 2012</a:t>
            </a:r>
          </a:p>
        </p:txBody>
      </p:sp>
      <p:pic>
        <p:nvPicPr>
          <p:cNvPr id="15365"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G:\Camera Backup 6-10-12\IMG_27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3950" y="3941763"/>
            <a:ext cx="34178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G:\Camera Backup 6-10-12\IMG_271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9063" y="2149475"/>
            <a:ext cx="470217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G:\Camera Backup 6-10-12\IMG_272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27600" y="1341438"/>
            <a:ext cx="33877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6388"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NanoDays 2012</a:t>
            </a:r>
          </a:p>
        </p:txBody>
      </p:sp>
      <p:pic>
        <p:nvPicPr>
          <p:cNvPr id="16389"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G:\Camera Backup 6-10-12\IMG_271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6663" y="1341438"/>
            <a:ext cx="33432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C:\SWC\Grant Related\IYC 2011\Project iLASER Events\Spring Break 2012\IMG_269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3538" y="2260600"/>
            <a:ext cx="439896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C:\SWC\Grant Related\IYC 2011\Project iLASER Events\Spring Break 2012\IMG_269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6663" y="3910013"/>
            <a:ext cx="33432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7412"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R.H. Fleet SciTech Program</a:t>
            </a:r>
          </a:p>
        </p:txBody>
      </p:sp>
      <p:pic>
        <p:nvPicPr>
          <p:cNvPr id="17413"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500" y="1376363"/>
            <a:ext cx="6985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defRPr/>
            </a:pPr>
            <a:r>
              <a:rPr lang="en-US" dirty="0">
                <a:solidFill>
                  <a:schemeClr val="lt1"/>
                </a:solidFill>
                <a:latin typeface="+mn-lt"/>
                <a:ea typeface="+mn-ea"/>
                <a:cs typeface="+mn-cs"/>
              </a:rPr>
              <a:t> </a:t>
            </a:r>
          </a:p>
        </p:txBody>
      </p:sp>
      <p:sp>
        <p:nvSpPr>
          <p:cNvPr id="18436" name="Title 1"/>
          <p:cNvSpPr>
            <a:spLocks noGrp="1"/>
          </p:cNvSpPr>
          <p:nvPr>
            <p:ph type="title"/>
          </p:nvPr>
        </p:nvSpPr>
        <p:spPr>
          <a:xfrm>
            <a:off x="254000" y="274638"/>
            <a:ext cx="8661400" cy="741362"/>
          </a:xfrm>
        </p:spPr>
        <p:txBody>
          <a:bodyPr/>
          <a:lstStyle/>
          <a:p>
            <a:pPr eaLnBrk="1" hangingPunct="1">
              <a:lnSpc>
                <a:spcPct val="90000"/>
              </a:lnSpc>
            </a:pPr>
            <a:r>
              <a:rPr lang="en-US" sz="4000">
                <a:solidFill>
                  <a:srgbClr val="0C4225"/>
                </a:solidFill>
                <a:latin typeface="Georgia" charset="0"/>
                <a:ea typeface="ＭＳ Ｐゴシック" charset="0"/>
              </a:rPr>
              <a:t>R.H. Fleet SciTech Program</a:t>
            </a:r>
          </a:p>
        </p:txBody>
      </p:sp>
      <p:pic>
        <p:nvPicPr>
          <p:cNvPr id="18437"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525" y="1350963"/>
            <a:ext cx="7600950" cy="4624387"/>
          </a:xfrm>
          <a:prstGeom prst="rect">
            <a:avLst/>
          </a:prstGeom>
          <a:noFill/>
          <a:ln>
            <a:noFill/>
          </a:ln>
          <a:effectLst/>
          <a:extLst>
            <a:ext uri="{909E8E84-426E-40dd-AFC4-6F175D3DCCD1}">
              <a14:hiddenFill xmlns:a14="http://schemas.microsoft.com/office/drawing/2010/main">
                <a:solidFill>
                  <a:srgbClr val="ABCB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40000" dist="23000" dir="5400000" rotWithShape="0">
                    <a:srgbClr val="000000">
                      <a:alpha val="3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987" name="Title 1"/>
          <p:cNvSpPr>
            <a:spLocks noGrp="1"/>
          </p:cNvSpPr>
          <p:nvPr>
            <p:ph type="title"/>
          </p:nvPr>
        </p:nvSpPr>
        <p:spPr>
          <a:xfrm>
            <a:off x="254000" y="274638"/>
            <a:ext cx="8661400" cy="741362"/>
          </a:xfrm>
        </p:spPr>
        <p:txBody>
          <a:bodyPr/>
          <a:lstStyle/>
          <a:p>
            <a:pPr eaLnBrk="1" hangingPunct="1">
              <a:lnSpc>
                <a:spcPct val="90000"/>
              </a:lnSpc>
            </a:pPr>
            <a:r>
              <a:rPr lang="en-US" sz="3600" dirty="0" smtClean="0">
                <a:solidFill>
                  <a:srgbClr val="0C4225"/>
                </a:solidFill>
                <a:latin typeface="Georgia" pitchFamily="18" charset="0"/>
              </a:rPr>
              <a:t>Kentucky Science Center</a:t>
            </a:r>
          </a:p>
        </p:txBody>
      </p:sp>
      <p:sp>
        <p:nvSpPr>
          <p:cNvPr id="44037" name="TextBox 4"/>
          <p:cNvSpPr txBox="1">
            <a:spLocks noChangeArrowheads="1"/>
          </p:cNvSpPr>
          <p:nvPr/>
        </p:nvSpPr>
        <p:spPr bwMode="auto">
          <a:xfrm>
            <a:off x="3670300" y="1455738"/>
            <a:ext cx="54737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endParaRPr lang="en-US" b="1" dirty="0">
              <a:latin typeface="Calibri" charset="0"/>
            </a:endParaRPr>
          </a:p>
          <a:p>
            <a:pPr eaLnBrk="1" hangingPunct="1">
              <a:spcBef>
                <a:spcPct val="50000"/>
              </a:spcBef>
              <a:buFontTx/>
              <a:buChar char="•"/>
              <a:defRPr/>
            </a:pPr>
            <a:r>
              <a:rPr lang="en-US" dirty="0" smtClean="0">
                <a:latin typeface="Calibri" charset="0"/>
              </a:rPr>
              <a:t>Day of Nano Lab Programming with Lincoln Foundation Whitney Young Scholars, the University of Louisville Micro/Nano Lab, and the Kentucky Science Center</a:t>
            </a:r>
          </a:p>
          <a:p>
            <a:pPr eaLnBrk="1" hangingPunct="1">
              <a:spcBef>
                <a:spcPct val="50000"/>
              </a:spcBef>
              <a:buFontTx/>
              <a:buChar char="•"/>
              <a:defRPr/>
            </a:pPr>
            <a:r>
              <a:rPr lang="en-US" dirty="0" smtClean="0">
                <a:latin typeface="Calibri" charset="0"/>
              </a:rPr>
              <a:t>March 17, 2012 </a:t>
            </a:r>
          </a:p>
          <a:p>
            <a:pPr eaLnBrk="1" hangingPunct="1">
              <a:spcBef>
                <a:spcPct val="50000"/>
              </a:spcBef>
              <a:buFontTx/>
              <a:buChar char="•"/>
              <a:defRPr/>
            </a:pPr>
            <a:r>
              <a:rPr lang="en-US" dirty="0" smtClean="0">
                <a:latin typeface="Calibri" charset="0"/>
              </a:rPr>
              <a:t>Programming consisted of introduction to nano, gold </a:t>
            </a:r>
            <a:r>
              <a:rPr lang="en-US" dirty="0" err="1" smtClean="0">
                <a:latin typeface="Calibri" charset="0"/>
              </a:rPr>
              <a:t>nanoparticle</a:t>
            </a:r>
            <a:r>
              <a:rPr lang="en-US" dirty="0" smtClean="0">
                <a:latin typeface="Calibri" charset="0"/>
              </a:rPr>
              <a:t> reactions, and a MEMS </a:t>
            </a:r>
            <a:r>
              <a:rPr lang="en-US" dirty="0" err="1" smtClean="0">
                <a:latin typeface="Calibri" charset="0"/>
              </a:rPr>
              <a:t>cleanroom</a:t>
            </a:r>
            <a:r>
              <a:rPr lang="en-US" dirty="0" smtClean="0">
                <a:latin typeface="Calibri" charset="0"/>
              </a:rPr>
              <a:t> tour</a:t>
            </a:r>
          </a:p>
          <a:p>
            <a:pPr marL="0" indent="0" eaLnBrk="1" hangingPunct="1">
              <a:spcBef>
                <a:spcPct val="50000"/>
              </a:spcBef>
              <a:defRPr/>
            </a:pPr>
            <a:r>
              <a:rPr lang="en-US" sz="2000" dirty="0" smtClean="0">
                <a:latin typeface="Calibri" charset="0"/>
              </a:rPr>
              <a:t>	</a:t>
            </a:r>
            <a:endParaRPr lang="en-US" dirty="0" smtClean="0">
              <a:latin typeface="Calibri" charset="0"/>
            </a:endParaRPr>
          </a:p>
        </p:txBody>
      </p:sp>
      <p:pic>
        <p:nvPicPr>
          <p:cNvPr id="8" name="Picture 7" descr="6877882586_caf0d9c458.jpg"/>
          <p:cNvPicPr>
            <a:picLocks noChangeAspect="1"/>
          </p:cNvPicPr>
          <p:nvPr/>
        </p:nvPicPr>
        <p:blipFill>
          <a:blip r:embed="rId2"/>
          <a:stretch>
            <a:fillRect/>
          </a:stretch>
        </p:blipFill>
        <p:spPr>
          <a:xfrm>
            <a:off x="0" y="1235075"/>
            <a:ext cx="3595688" cy="47942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987" name="Title 1"/>
          <p:cNvSpPr>
            <a:spLocks noGrp="1"/>
          </p:cNvSpPr>
          <p:nvPr>
            <p:ph type="title"/>
          </p:nvPr>
        </p:nvSpPr>
        <p:spPr>
          <a:xfrm>
            <a:off x="254000" y="274638"/>
            <a:ext cx="8661400" cy="741362"/>
          </a:xfrm>
        </p:spPr>
        <p:txBody>
          <a:bodyPr/>
          <a:lstStyle/>
          <a:p>
            <a:pPr algn="l" eaLnBrk="1" hangingPunct="1">
              <a:lnSpc>
                <a:spcPct val="90000"/>
              </a:lnSpc>
            </a:pPr>
            <a:r>
              <a:rPr lang="en-US" sz="3600" dirty="0" smtClean="0">
                <a:solidFill>
                  <a:srgbClr val="0C4225"/>
                </a:solidFill>
                <a:latin typeface="Georgia" pitchFamily="18" charset="0"/>
              </a:rPr>
              <a:t>Our Lab Featured on lincolnfdn.org!</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 y="1235075"/>
            <a:ext cx="7515225" cy="4225251"/>
          </a:xfrm>
          <a:prstGeom prst="rect">
            <a:avLst/>
          </a:prstGeom>
          <a:noFill/>
          <a:ln w="9525">
            <a:noFill/>
            <a:miter lim="800000"/>
            <a:headEnd/>
            <a:tailEnd/>
          </a:ln>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3486150"/>
            <a:ext cx="6619874" cy="37218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41987" name="Title 1"/>
          <p:cNvSpPr>
            <a:spLocks noGrp="1"/>
          </p:cNvSpPr>
          <p:nvPr>
            <p:ph type="title"/>
          </p:nvPr>
        </p:nvSpPr>
        <p:spPr>
          <a:xfrm>
            <a:off x="254000" y="274638"/>
            <a:ext cx="8661400" cy="741362"/>
          </a:xfrm>
        </p:spPr>
        <p:txBody>
          <a:bodyPr/>
          <a:lstStyle/>
          <a:p>
            <a:pPr algn="l" eaLnBrk="1" hangingPunct="1">
              <a:lnSpc>
                <a:spcPct val="90000"/>
              </a:lnSpc>
            </a:pPr>
            <a:r>
              <a:rPr lang="en-US" sz="3200" dirty="0" smtClean="0">
                <a:solidFill>
                  <a:srgbClr val="0C4225"/>
                </a:solidFill>
                <a:latin typeface="Georgia" pitchFamily="18" charset="0"/>
              </a:rPr>
              <a:t>Key Project Points- Kentucky Science Center</a:t>
            </a:r>
          </a:p>
        </p:txBody>
      </p:sp>
      <p:sp>
        <p:nvSpPr>
          <p:cNvPr id="44037" name="TextBox 4"/>
          <p:cNvSpPr txBox="1">
            <a:spLocks noChangeArrowheads="1"/>
          </p:cNvSpPr>
          <p:nvPr/>
        </p:nvSpPr>
        <p:spPr bwMode="auto">
          <a:xfrm>
            <a:off x="3670300" y="1235075"/>
            <a:ext cx="5473700"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endParaRPr lang="en-US" b="1" dirty="0">
              <a:latin typeface="Calibri" charset="0"/>
            </a:endParaRPr>
          </a:p>
          <a:p>
            <a:pPr eaLnBrk="1" hangingPunct="1">
              <a:spcBef>
                <a:spcPct val="50000"/>
              </a:spcBef>
              <a:buFontTx/>
              <a:buChar char="•"/>
              <a:defRPr/>
            </a:pPr>
            <a:r>
              <a:rPr lang="en-US" sz="1800" dirty="0" smtClean="0">
                <a:latin typeface="+mn-lt"/>
              </a:rPr>
              <a:t>To provide a genuine lab experience to an underserved curriculum. </a:t>
            </a:r>
          </a:p>
          <a:p>
            <a:pPr eaLnBrk="1" hangingPunct="1">
              <a:spcBef>
                <a:spcPct val="50000"/>
              </a:spcBef>
              <a:buFontTx/>
              <a:buChar char="•"/>
              <a:defRPr/>
            </a:pPr>
            <a:r>
              <a:rPr lang="en-US" sz="1800" dirty="0" smtClean="0">
                <a:latin typeface="+mn-lt"/>
              </a:rPr>
              <a:t>Coming to the table with a well-defined proposal. Offering to supplement their program schedule with KSC-developed content. Avoiding ‘chicken-or-the-egg’ situations.</a:t>
            </a:r>
          </a:p>
          <a:p>
            <a:pPr eaLnBrk="1" hangingPunct="1">
              <a:spcBef>
                <a:spcPct val="50000"/>
              </a:spcBef>
              <a:buFontTx/>
              <a:buChar char="•"/>
              <a:defRPr/>
            </a:pPr>
            <a:r>
              <a:rPr lang="en-US" sz="1800" dirty="0" smtClean="0">
                <a:latin typeface="+mn-lt"/>
              </a:rPr>
              <a:t>Drawing upon published &amp; cutting-edge nano research to create not only this lab experience but also publically accessible labs. Content has since been utilized in our </a:t>
            </a:r>
            <a:r>
              <a:rPr lang="en-US" sz="1800" dirty="0" err="1" smtClean="0">
                <a:latin typeface="+mn-lt"/>
              </a:rPr>
              <a:t>BioLab</a:t>
            </a:r>
            <a:r>
              <a:rPr lang="en-US" sz="1800" dirty="0" smtClean="0">
                <a:latin typeface="+mn-lt"/>
              </a:rPr>
              <a:t> for ‘drop-in’ demonstrations and also at the Youth Science Summit— a day-long STEM event for area Middle and High School students</a:t>
            </a:r>
            <a:r>
              <a:rPr lang="en-US" sz="1800" dirty="0" smtClean="0"/>
              <a:t>.  </a:t>
            </a:r>
            <a:r>
              <a:rPr lang="en-US" sz="2000" dirty="0" smtClean="0">
                <a:latin typeface="Calibri" charset="0"/>
              </a:rPr>
              <a:t>	</a:t>
            </a:r>
            <a:endParaRPr lang="en-US" dirty="0" smtClean="0">
              <a:latin typeface="Calibri" charset="0"/>
            </a:endParaRPr>
          </a:p>
        </p:txBody>
      </p:sp>
      <p:pic>
        <p:nvPicPr>
          <p:cNvPr id="7" name="Picture 6" descr="6877877528_7942069a04.jpg"/>
          <p:cNvPicPr>
            <a:picLocks noChangeAspect="1"/>
          </p:cNvPicPr>
          <p:nvPr/>
        </p:nvPicPr>
        <p:blipFill>
          <a:blip r:embed="rId2"/>
          <a:stretch>
            <a:fillRect/>
          </a:stretch>
        </p:blipFill>
        <p:spPr>
          <a:xfrm>
            <a:off x="0" y="1235075"/>
            <a:ext cx="3623072" cy="48307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17411"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Changing Demographics in U.S.</a:t>
            </a:r>
          </a:p>
        </p:txBody>
      </p:sp>
      <p:sp>
        <p:nvSpPr>
          <p:cNvPr id="39942" name="Rectangle 10"/>
          <p:cNvSpPr>
            <a:spLocks noChangeArrowheads="1"/>
          </p:cNvSpPr>
          <p:nvPr/>
        </p:nvSpPr>
        <p:spPr bwMode="auto">
          <a:xfrm>
            <a:off x="5692775" y="6583363"/>
            <a:ext cx="3414713" cy="246062"/>
          </a:xfrm>
          <a:prstGeom prst="rect">
            <a:avLst/>
          </a:prstGeom>
          <a:noFill/>
          <a:ln w="9525">
            <a:noFill/>
            <a:miter lim="800000"/>
            <a:headEnd/>
            <a:tailEnd/>
          </a:ln>
        </p:spPr>
        <p:txBody>
          <a:bodyPr wrap="none">
            <a:spAutoFit/>
          </a:bodyPr>
          <a:lstStyle/>
          <a:p>
            <a:pPr>
              <a:defRPr/>
            </a:pPr>
            <a:r>
              <a:rPr lang="en-US" sz="1000" dirty="0">
                <a:latin typeface="+mj-lt"/>
                <a:cs typeface="ＭＳ Ｐゴシック" charset="-128"/>
              </a:rPr>
              <a:t>Source: Pew Research Center, US Population Projections, 2008</a:t>
            </a:r>
          </a:p>
        </p:txBody>
      </p:sp>
      <p:graphicFrame>
        <p:nvGraphicFramePr>
          <p:cNvPr id="17413" name="Chart 6"/>
          <p:cNvGraphicFramePr>
            <a:graphicFrameLocks/>
          </p:cNvGraphicFramePr>
          <p:nvPr/>
        </p:nvGraphicFramePr>
        <p:xfrm>
          <a:off x="930275" y="2287588"/>
          <a:ext cx="7299325" cy="4151312"/>
        </p:xfrm>
        <a:graphic>
          <a:graphicData uri="http://schemas.openxmlformats.org/presentationml/2006/ole">
            <mc:AlternateContent xmlns:mc="http://schemas.openxmlformats.org/markup-compatibility/2006">
              <mc:Choice xmlns:v="urn:schemas-microsoft-com:vml" Requires="v">
                <p:oleObj spid="_x0000_s17420" name="Chart" r:id="rId5" imgW="7296309" imgH="4151033" progId="Excel.Chart.8">
                  <p:embed/>
                </p:oleObj>
              </mc:Choice>
              <mc:Fallback>
                <p:oleObj name="Chart" r:id="rId5" imgW="7296309" imgH="4151033"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 y="2287588"/>
                        <a:ext cx="7299325" cy="415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Box 8"/>
          <p:cNvSpPr txBox="1">
            <a:spLocks noChangeArrowheads="1"/>
          </p:cNvSpPr>
          <p:nvPr/>
        </p:nvSpPr>
        <p:spPr bwMode="auto">
          <a:xfrm>
            <a:off x="0" y="1384300"/>
            <a:ext cx="9144000" cy="738188"/>
          </a:xfrm>
          <a:prstGeom prst="rect">
            <a:avLst/>
          </a:prstGeom>
          <a:noFill/>
          <a:ln w="9525">
            <a:noFill/>
            <a:miter lim="800000"/>
            <a:headEnd/>
            <a:tailEnd/>
          </a:ln>
        </p:spPr>
        <p:txBody>
          <a:bodyPr>
            <a:spAutoFit/>
          </a:bodyPr>
          <a:lstStyle/>
          <a:p>
            <a:pPr algn="ctr"/>
            <a:r>
              <a:rPr lang="en-US" sz="2400" b="1">
                <a:latin typeface="Calibri" pitchFamily="34" charset="0"/>
              </a:rPr>
              <a:t>U.S. Population 1960-2050</a:t>
            </a:r>
          </a:p>
          <a:p>
            <a:pPr algn="ctr"/>
            <a:r>
              <a:rPr lang="en-US">
                <a:latin typeface="Calibri" pitchFamily="34" charset="0"/>
              </a:rPr>
              <a:t>% of total</a:t>
            </a:r>
          </a:p>
        </p:txBody>
      </p:sp>
      <p:sp>
        <p:nvSpPr>
          <p:cNvPr id="17415" name="Slide Number Placeholder 1"/>
          <p:cNvSpPr>
            <a:spLocks noGrp="1"/>
          </p:cNvSpPr>
          <p:nvPr>
            <p:ph type="sldNum" sz="quarter" idx="12"/>
          </p:nvPr>
        </p:nvSpPr>
        <p:spPr bwMode="auto">
          <a:noFill/>
          <a:ln>
            <a:miter lim="800000"/>
            <a:headEnd/>
            <a:tailEnd/>
          </a:ln>
        </p:spPr>
        <p:txBody>
          <a:bodyPr/>
          <a:lstStyle/>
          <a:p>
            <a:fld id="{069F85E7-2C8A-44B8-8E3B-E233D50504A0}" type="slidenum">
              <a:rPr lang="en-US"/>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31747" name="Title 1"/>
          <p:cNvSpPr>
            <a:spLocks noGrp="1"/>
          </p:cNvSpPr>
          <p:nvPr>
            <p:ph type="title"/>
          </p:nvPr>
        </p:nvSpPr>
        <p:spPr>
          <a:xfrm>
            <a:off x="254000" y="274638"/>
            <a:ext cx="8661400" cy="741362"/>
          </a:xfrm>
        </p:spPr>
        <p:txBody>
          <a:bodyPr/>
          <a:lstStyle/>
          <a:p>
            <a:pPr algn="l" eaLnBrk="1" hangingPunct="1">
              <a:lnSpc>
                <a:spcPct val="90000"/>
              </a:lnSpc>
            </a:pPr>
            <a:r>
              <a:rPr lang="en-US" sz="3600" smtClean="0">
                <a:solidFill>
                  <a:srgbClr val="0C4225"/>
                </a:solidFill>
                <a:latin typeface="Georgia" pitchFamily="18" charset="0"/>
              </a:rPr>
              <a:t>Context: NISE Net IA Partnership Work</a:t>
            </a:r>
          </a:p>
        </p:txBody>
      </p:sp>
      <p:sp>
        <p:nvSpPr>
          <p:cNvPr id="31748" name="Rectangle 4"/>
          <p:cNvSpPr>
            <a:spLocks noChangeArrowheads="1"/>
          </p:cNvSpPr>
          <p:nvPr/>
        </p:nvSpPr>
        <p:spPr bwMode="auto">
          <a:xfrm>
            <a:off x="2501900" y="1955800"/>
            <a:ext cx="6642100" cy="2770188"/>
          </a:xfrm>
          <a:prstGeom prst="rect">
            <a:avLst/>
          </a:prstGeom>
          <a:noFill/>
          <a:ln w="9525">
            <a:noFill/>
            <a:miter lim="800000"/>
            <a:headEnd/>
            <a:tailEnd/>
          </a:ln>
        </p:spPr>
        <p:txBody>
          <a:bodyPr>
            <a:spAutoFit/>
          </a:bodyPr>
          <a:lstStyle/>
          <a:p>
            <a:pPr>
              <a:spcBef>
                <a:spcPts val="1200"/>
              </a:spcBef>
              <a:buFont typeface="Arial" pitchFamily="34" charset="0"/>
              <a:buChar char="•"/>
            </a:pPr>
            <a:r>
              <a:rPr lang="en-US" sz="2400" dirty="0">
                <a:latin typeface="Calibri" pitchFamily="34" charset="0"/>
              </a:rPr>
              <a:t>Connection with Boys &amp; Girls Clubs of America (BGCA) made in 2009</a:t>
            </a:r>
          </a:p>
          <a:p>
            <a:pPr>
              <a:spcBef>
                <a:spcPts val="1200"/>
              </a:spcBef>
              <a:buFont typeface="Arial" pitchFamily="34" charset="0"/>
              <a:buChar char="•"/>
            </a:pPr>
            <a:r>
              <a:rPr lang="en-US" sz="2400" dirty="0">
                <a:latin typeface="Calibri" pitchFamily="34" charset="0"/>
              </a:rPr>
              <a:t>Three NISE Net Partners: OMSI, Museum of Life + Science, </a:t>
            </a:r>
            <a:r>
              <a:rPr lang="en-US" sz="2400" dirty="0" err="1">
                <a:latin typeface="Calibri" pitchFamily="34" charset="0"/>
              </a:rPr>
              <a:t>NYSci</a:t>
            </a:r>
            <a:endParaRPr lang="en-US" sz="2400" dirty="0">
              <a:latin typeface="Calibri" pitchFamily="34" charset="0"/>
            </a:endParaRPr>
          </a:p>
          <a:p>
            <a:pPr>
              <a:spcBef>
                <a:spcPts val="1200"/>
              </a:spcBef>
              <a:buFont typeface="Arial" pitchFamily="34" charset="0"/>
              <a:buChar char="•"/>
            </a:pPr>
            <a:r>
              <a:rPr lang="en-US" sz="2400" dirty="0">
                <a:latin typeface="Calibri" pitchFamily="34" charset="0"/>
              </a:rPr>
              <a:t>Local BGCA sites/systems</a:t>
            </a:r>
          </a:p>
          <a:p>
            <a:pPr>
              <a:spcBef>
                <a:spcPts val="1200"/>
              </a:spcBef>
              <a:buFont typeface="Arial" pitchFamily="34" charset="0"/>
              <a:buChar char="•"/>
            </a:pPr>
            <a:r>
              <a:rPr lang="en-US" sz="2400" dirty="0">
                <a:latin typeface="Calibri" pitchFamily="34" charset="0"/>
              </a:rPr>
              <a:t>Nine months duration</a:t>
            </a:r>
          </a:p>
        </p:txBody>
      </p:sp>
      <p:pic>
        <p:nvPicPr>
          <p:cNvPr id="31749" name="Picture 4" descr="geck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0475"/>
            <a:ext cx="2303463" cy="5622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35842"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Lessons Learned</a:t>
            </a:r>
          </a:p>
        </p:txBody>
      </p:sp>
      <p:sp>
        <p:nvSpPr>
          <p:cNvPr id="35843" name="TextBox 4"/>
          <p:cNvSpPr txBox="1">
            <a:spLocks noChangeArrowheads="1"/>
          </p:cNvSpPr>
          <p:nvPr/>
        </p:nvSpPr>
        <p:spPr bwMode="auto">
          <a:xfrm>
            <a:off x="3719513" y="1422400"/>
            <a:ext cx="5424487" cy="3878263"/>
          </a:xfrm>
          <a:prstGeom prst="rect">
            <a:avLst/>
          </a:prstGeom>
          <a:noFill/>
          <a:ln w="9525">
            <a:noFill/>
            <a:miter lim="800000"/>
            <a:headEnd/>
            <a:tailEnd/>
          </a:ln>
        </p:spPr>
        <p:txBody>
          <a:bodyPr>
            <a:spAutoFit/>
          </a:bodyPr>
          <a:lstStyle/>
          <a:p>
            <a:pPr marL="279400" indent="-279400">
              <a:spcBef>
                <a:spcPct val="50000"/>
              </a:spcBef>
              <a:buFontTx/>
              <a:buChar char="•"/>
            </a:pPr>
            <a:r>
              <a:rPr lang="en-US" sz="2400">
                <a:latin typeface="Calibri" pitchFamily="34" charset="0"/>
              </a:rPr>
              <a:t>Consider multiple visits</a:t>
            </a:r>
          </a:p>
          <a:p>
            <a:pPr marL="279400" indent="-279400">
              <a:spcBef>
                <a:spcPct val="50000"/>
              </a:spcBef>
              <a:buFontTx/>
              <a:buChar char="•"/>
            </a:pPr>
            <a:r>
              <a:rPr lang="en-US" sz="2400">
                <a:latin typeface="Calibri" pitchFamily="34" charset="0"/>
              </a:rPr>
              <a:t>Modify activities to match the environment</a:t>
            </a:r>
          </a:p>
          <a:p>
            <a:pPr marL="279400" indent="-279400">
              <a:spcBef>
                <a:spcPct val="50000"/>
              </a:spcBef>
              <a:buFontTx/>
              <a:buChar char="•"/>
            </a:pPr>
            <a:r>
              <a:rPr lang="en-US" sz="2400">
                <a:latin typeface="Calibri" pitchFamily="34" charset="0"/>
              </a:rPr>
              <a:t>Keep groups small</a:t>
            </a:r>
          </a:p>
          <a:p>
            <a:pPr marL="279400" indent="-279400">
              <a:spcBef>
                <a:spcPct val="50000"/>
              </a:spcBef>
              <a:buFontTx/>
              <a:buChar char="•"/>
            </a:pPr>
            <a:r>
              <a:rPr lang="en-US" sz="2400">
                <a:latin typeface="Calibri" pitchFamily="34" charset="0"/>
              </a:rPr>
              <a:t>Provide youth with take-aways</a:t>
            </a:r>
          </a:p>
          <a:p>
            <a:pPr marL="571500" lvl="1" indent="-279400">
              <a:buFont typeface="Courier New" pitchFamily="49" charset="0"/>
              <a:buChar char="o"/>
            </a:pPr>
            <a:endParaRPr lang="en-US">
              <a:latin typeface="Calibri" pitchFamily="34" charset="0"/>
            </a:endParaRPr>
          </a:p>
          <a:p>
            <a:pPr marL="279400" indent="-279400">
              <a:spcBef>
                <a:spcPct val="50000"/>
              </a:spcBef>
            </a:pPr>
            <a:endParaRPr lang="en-US" sz="2400">
              <a:latin typeface="Calibri" pitchFamily="34" charset="0"/>
            </a:endParaRPr>
          </a:p>
          <a:p>
            <a:pPr marL="279400" indent="-279400">
              <a:spcBef>
                <a:spcPct val="50000"/>
              </a:spcBef>
              <a:buFontTx/>
              <a:buChar char="•"/>
            </a:pPr>
            <a:endParaRPr lang="en-US" sz="2400">
              <a:latin typeface="Calibri" pitchFamily="34" charset="0"/>
            </a:endParaRPr>
          </a:p>
        </p:txBody>
      </p:sp>
      <p:pic>
        <p:nvPicPr>
          <p:cNvPr id="35844" name="Picture 6" descr="984691580_G58V3-M.jpg"/>
          <p:cNvPicPr>
            <a:picLocks noChangeAspect="1"/>
          </p:cNvPicPr>
          <p:nvPr/>
        </p:nvPicPr>
        <p:blipFill>
          <a:blip r:embed="rId3"/>
          <a:srcRect/>
          <a:stretch>
            <a:fillRect/>
          </a:stretch>
        </p:blipFill>
        <p:spPr bwMode="auto">
          <a:xfrm>
            <a:off x="0" y="1235075"/>
            <a:ext cx="3736975" cy="5622925"/>
          </a:xfrm>
          <a:prstGeom prst="rect">
            <a:avLst/>
          </a:prstGeom>
          <a:noFill/>
          <a:ln w="9525">
            <a:noFill/>
            <a:miter lim="800000"/>
            <a:headEnd/>
            <a:tailEnd/>
          </a:ln>
        </p:spPr>
      </p:pic>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33795"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Lessons Learned</a:t>
            </a:r>
          </a:p>
        </p:txBody>
      </p:sp>
      <p:sp>
        <p:nvSpPr>
          <p:cNvPr id="33796" name="Rectangle 4"/>
          <p:cNvSpPr>
            <a:spLocks noChangeArrowheads="1"/>
          </p:cNvSpPr>
          <p:nvPr/>
        </p:nvSpPr>
        <p:spPr bwMode="auto">
          <a:xfrm>
            <a:off x="2692400" y="1892300"/>
            <a:ext cx="6642100" cy="2924175"/>
          </a:xfrm>
          <a:prstGeom prst="rect">
            <a:avLst/>
          </a:prstGeom>
          <a:noFill/>
          <a:ln w="9525">
            <a:noFill/>
            <a:miter lim="800000"/>
            <a:headEnd/>
            <a:tailEnd/>
          </a:ln>
        </p:spPr>
        <p:txBody>
          <a:bodyPr>
            <a:spAutoFit/>
          </a:bodyPr>
          <a:lstStyle/>
          <a:p>
            <a:pPr>
              <a:spcBef>
                <a:spcPts val="1200"/>
              </a:spcBef>
              <a:buFont typeface="Arial" pitchFamily="34" charset="0"/>
              <a:buChar char="•"/>
            </a:pPr>
            <a:r>
              <a:rPr lang="en-US" sz="2400" dirty="0">
                <a:latin typeface="Calibri" pitchFamily="34" charset="0"/>
              </a:rPr>
              <a:t>Be persistent in making the initial connection!</a:t>
            </a:r>
          </a:p>
          <a:p>
            <a:pPr>
              <a:spcBef>
                <a:spcPts val="1200"/>
              </a:spcBef>
              <a:buFont typeface="Arial" pitchFamily="34" charset="0"/>
              <a:buChar char="•"/>
            </a:pPr>
            <a:r>
              <a:rPr lang="en-US" sz="2400" dirty="0">
                <a:latin typeface="Calibri" pitchFamily="34" charset="0"/>
              </a:rPr>
              <a:t>Explore what both sides can bring to the partnership</a:t>
            </a:r>
          </a:p>
          <a:p>
            <a:pPr>
              <a:spcBef>
                <a:spcPts val="1200"/>
              </a:spcBef>
              <a:buFont typeface="Arial" pitchFamily="34" charset="0"/>
              <a:buChar char="•"/>
            </a:pPr>
            <a:r>
              <a:rPr lang="en-US" sz="2400" dirty="0">
                <a:latin typeface="Calibri" pitchFamily="34" charset="0"/>
              </a:rPr>
              <a:t>Visit the facility prior to program delivery</a:t>
            </a:r>
          </a:p>
          <a:p>
            <a:pPr>
              <a:spcBef>
                <a:spcPts val="1200"/>
              </a:spcBef>
              <a:buFont typeface="Arial" pitchFamily="34" charset="0"/>
              <a:buChar char="•"/>
            </a:pPr>
            <a:r>
              <a:rPr lang="en-US" sz="2400" dirty="0">
                <a:latin typeface="Calibri" pitchFamily="34" charset="0"/>
              </a:rPr>
              <a:t>Deliver programming in pairs</a:t>
            </a:r>
          </a:p>
          <a:p>
            <a:pPr>
              <a:spcBef>
                <a:spcPts val="1200"/>
              </a:spcBef>
            </a:pPr>
            <a:endParaRPr lang="en-US" sz="2400" dirty="0">
              <a:latin typeface="Calibri" pitchFamily="34" charset="0"/>
            </a:endParaRPr>
          </a:p>
        </p:txBody>
      </p:sp>
      <p:pic>
        <p:nvPicPr>
          <p:cNvPr id="33797" name="Picture 8" descr="NanoDays at Sciencenter_NanoSands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1244600"/>
            <a:ext cx="2693988" cy="5622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37891"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Partnerships for Equity Resources</a:t>
            </a:r>
          </a:p>
        </p:txBody>
      </p:sp>
      <p:sp>
        <p:nvSpPr>
          <p:cNvPr id="37892" name="TextBox 4"/>
          <p:cNvSpPr txBox="1">
            <a:spLocks noChangeArrowheads="1"/>
          </p:cNvSpPr>
          <p:nvPr/>
        </p:nvSpPr>
        <p:spPr bwMode="auto">
          <a:xfrm>
            <a:off x="254000" y="1774825"/>
            <a:ext cx="8394700" cy="3416300"/>
          </a:xfrm>
          <a:prstGeom prst="rect">
            <a:avLst/>
          </a:prstGeom>
          <a:noFill/>
          <a:ln w="9525">
            <a:noFill/>
            <a:miter lim="800000"/>
            <a:headEnd/>
            <a:tailEnd/>
          </a:ln>
        </p:spPr>
        <p:txBody>
          <a:bodyPr>
            <a:spAutoFit/>
          </a:bodyPr>
          <a:lstStyle/>
          <a:p>
            <a:r>
              <a:rPr lang="en-US" sz="2400" i="1"/>
              <a:t>Process Evaluation of the Diversity, Equity, and Access Working Group</a:t>
            </a:r>
            <a:r>
              <a:rPr lang="ja-JP" altLang="en-US" sz="2400" i="1"/>
              <a:t>’</a:t>
            </a:r>
            <a:r>
              <a:rPr lang="en-US" altLang="ja-JP" sz="2400" i="1"/>
              <a:t>s Partnership Pilot Project</a:t>
            </a:r>
            <a:r>
              <a:rPr lang="en-US" altLang="ja-JP" sz="2400"/>
              <a:t> : </a:t>
            </a:r>
            <a:r>
              <a:rPr lang="en-US" altLang="ja-JP" sz="2400">
                <a:hlinkClick r:id="rId3"/>
              </a:rPr>
              <a:t>http://www.nisenet.org/catalog/tools_guides/process_evaluation_diversity_equity_access_working_groups_partnership_pilot_pro</a:t>
            </a:r>
            <a:endParaRPr lang="en-US" altLang="ja-JP" sz="2400"/>
          </a:p>
          <a:p>
            <a:endParaRPr lang="en-US" sz="2400" i="1"/>
          </a:p>
          <a:p>
            <a:r>
              <a:rPr lang="en-US" sz="2400" i="1"/>
              <a:t>Collaboration: Critical Criteria for Success: </a:t>
            </a:r>
            <a:r>
              <a:rPr lang="en-US" sz="2400">
                <a:hlinkClick r:id="rId4"/>
              </a:rPr>
              <a:t>http://astc.org/pubs/browse_publications.htm</a:t>
            </a:r>
            <a:endParaRPr lang="en-US" sz="2400" i="1"/>
          </a:p>
          <a:p>
            <a:endParaRPr lang="en-US" sz="2400">
              <a:latin typeface="Calibri" pitchFamily="34" charset="0"/>
            </a:endParaRPr>
          </a:p>
        </p:txBody>
      </p:sp>
      <p:pic>
        <p:nvPicPr>
          <p:cNvPr id="37893" name="Picture 8" descr="NISE_tag_whit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938" y="6432550"/>
            <a:ext cx="898525" cy="35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20100815GH_1502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63750"/>
            <a:ext cx="9144000" cy="4794250"/>
          </a:xfrm>
          <a:prstGeom prst="rect">
            <a:avLst/>
          </a:prstGeom>
          <a:noFill/>
          <a:ln w="9525">
            <a:noFill/>
            <a:miter lim="800000"/>
            <a:headEnd/>
            <a:tailEnd/>
          </a:ln>
        </p:spPr>
      </p:pic>
      <p:sp>
        <p:nvSpPr>
          <p:cNvPr id="4" name="Rectangle 3"/>
          <p:cNvSpPr>
            <a:spLocks noChangeArrowheads="1"/>
          </p:cNvSpPr>
          <p:nvPr/>
        </p:nvSpPr>
        <p:spPr bwMode="auto">
          <a:xfrm>
            <a:off x="0" y="1973263"/>
            <a:ext cx="9144000" cy="90487"/>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cs typeface="ＭＳ Ｐゴシック" charset="0"/>
              </a:rPr>
              <a:t> </a:t>
            </a:r>
          </a:p>
        </p:txBody>
      </p:sp>
      <p:pic>
        <p:nvPicPr>
          <p:cNvPr id="43011"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sp>
        <p:nvSpPr>
          <p:cNvPr id="43012" name="Rectangle 3"/>
          <p:cNvSpPr txBox="1">
            <a:spLocks noChangeArrowheads="1"/>
          </p:cNvSpPr>
          <p:nvPr/>
        </p:nvSpPr>
        <p:spPr bwMode="auto">
          <a:xfrm>
            <a:off x="2586038" y="490538"/>
            <a:ext cx="5295900" cy="1155700"/>
          </a:xfrm>
          <a:prstGeom prst="rect">
            <a:avLst/>
          </a:prstGeom>
          <a:noFill/>
          <a:ln w="9525">
            <a:noFill/>
            <a:miter lim="800000"/>
            <a:headEnd/>
            <a:tailEnd/>
          </a:ln>
        </p:spPr>
        <p:txBody>
          <a:bodyPr/>
          <a:lstStyle/>
          <a:p>
            <a:pPr defTabSz="914400">
              <a:lnSpc>
                <a:spcPct val="90000"/>
              </a:lnSpc>
              <a:spcBef>
                <a:spcPct val="20000"/>
              </a:spcBef>
            </a:pPr>
            <a:r>
              <a:rPr lang="en-US" sz="1400">
                <a:latin typeface="Calibri" pitchFamily="34"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43013"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4263" y="333375"/>
            <a:ext cx="1304925" cy="1312863"/>
          </a:xfrm>
          <a:prstGeom prst="rect">
            <a:avLst/>
          </a:prstGeom>
          <a:noFill/>
          <a:ln w="9525">
            <a:noFill/>
            <a:miter lim="800000"/>
            <a:headEnd/>
            <a:tailEnd/>
          </a:ln>
        </p:spPr>
      </p:pic>
      <p:sp>
        <p:nvSpPr>
          <p:cNvPr id="43014" name="Slide Number Placeholder 1"/>
          <p:cNvSpPr>
            <a:spLocks noGrp="1"/>
          </p:cNvSpPr>
          <p:nvPr>
            <p:ph type="sldNum" sz="quarter" idx="12"/>
          </p:nvPr>
        </p:nvSpPr>
        <p:spPr bwMode="auto">
          <a:noFill/>
          <a:ln>
            <a:miter lim="800000"/>
            <a:headEnd/>
            <a:tailEnd/>
          </a:ln>
        </p:spPr>
        <p:txBody>
          <a:bodyPr/>
          <a:lstStyle/>
          <a:p>
            <a:fld id="{B4E14B1A-1823-4E0F-8546-8C970C669621}" type="slidenum">
              <a:rPr lang="en-US"/>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21507" name="Title 1"/>
          <p:cNvSpPr>
            <a:spLocks noGrp="1"/>
          </p:cNvSpPr>
          <p:nvPr>
            <p:ph type="title"/>
          </p:nvPr>
        </p:nvSpPr>
        <p:spPr>
          <a:xfrm>
            <a:off x="254000" y="274638"/>
            <a:ext cx="8661400" cy="741362"/>
          </a:xfrm>
        </p:spPr>
        <p:txBody>
          <a:bodyPr/>
          <a:lstStyle/>
          <a:p>
            <a:pPr algn="l" eaLnBrk="1" hangingPunct="1">
              <a:lnSpc>
                <a:spcPct val="90000"/>
              </a:lnSpc>
            </a:pPr>
            <a:r>
              <a:rPr lang="en-US" sz="5400" smtClean="0">
                <a:solidFill>
                  <a:srgbClr val="0C4225"/>
                </a:solidFill>
                <a:latin typeface="Georgia" pitchFamily="18" charset="0"/>
              </a:rPr>
              <a:t>Exploring Terms</a:t>
            </a:r>
          </a:p>
        </p:txBody>
      </p:sp>
      <p:pic>
        <p:nvPicPr>
          <p:cNvPr id="2150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6432550"/>
            <a:ext cx="898525" cy="350838"/>
          </a:xfrm>
          <a:prstGeom prst="rect">
            <a:avLst/>
          </a:prstGeom>
          <a:noFill/>
          <a:ln w="9525">
            <a:noFill/>
            <a:miter lim="800000"/>
            <a:headEnd/>
            <a:tailEnd/>
          </a:ln>
        </p:spPr>
      </p:pic>
      <p:sp>
        <p:nvSpPr>
          <p:cNvPr id="2" name="Rectangle 1"/>
          <p:cNvSpPr/>
          <p:nvPr/>
        </p:nvSpPr>
        <p:spPr>
          <a:xfrm>
            <a:off x="1943100" y="1712913"/>
            <a:ext cx="4572000" cy="2676525"/>
          </a:xfrm>
          <a:prstGeom prst="rect">
            <a:avLst/>
          </a:prstGeom>
        </p:spPr>
        <p:txBody>
          <a:bodyPr>
            <a:spAutoFit/>
          </a:bodyPr>
          <a:lstStyle/>
          <a:p>
            <a:pPr>
              <a:defRPr/>
            </a:pPr>
            <a:r>
              <a:rPr lang="en-US" sz="2400" dirty="0">
                <a:solidFill>
                  <a:srgbClr val="0C4225"/>
                </a:solidFill>
                <a:effectLst>
                  <a:outerShdw blurRad="38100" dist="38100" dir="2700000" algn="tl">
                    <a:srgbClr val="000000"/>
                  </a:outerShdw>
                </a:effectLst>
                <a:latin typeface="+mn-lt"/>
                <a:ea typeface="ＭＳ Ｐゴシック" charset="0"/>
                <a:cs typeface="ＭＳ Ｐゴシック" charset="0"/>
              </a:rPr>
              <a:t>Pair Share Activity:</a:t>
            </a:r>
          </a:p>
          <a:p>
            <a:pPr>
              <a:defRPr/>
            </a:pPr>
            <a:endParaRPr lang="en-US" sz="2400" dirty="0">
              <a:solidFill>
                <a:srgbClr val="0C4225"/>
              </a:solidFill>
              <a:effectLst>
                <a:outerShdw blurRad="38100" dist="38100" dir="2700000" algn="tl">
                  <a:srgbClr val="000000"/>
                </a:outerShdw>
              </a:effectLst>
              <a:latin typeface="+mn-lt"/>
              <a:ea typeface="ＭＳ Ｐゴシック" charset="0"/>
              <a:cs typeface="ＭＳ Ｐゴシック" charset="0"/>
            </a:endParaRPr>
          </a:p>
          <a:p>
            <a:pPr>
              <a:defRPr/>
            </a:pPr>
            <a:r>
              <a:rPr lang="en-US" sz="2400" dirty="0">
                <a:solidFill>
                  <a:srgbClr val="0C4225"/>
                </a:solidFill>
                <a:effectLst>
                  <a:outerShdw blurRad="38100" dist="38100" dir="2700000" algn="tl">
                    <a:srgbClr val="000000"/>
                  </a:outerShdw>
                </a:effectLst>
                <a:latin typeface="+mn-lt"/>
                <a:ea typeface="ＭＳ Ｐゴシック" charset="0"/>
                <a:cs typeface="ＭＳ Ｐゴシック" charset="0"/>
              </a:rPr>
              <a:t>Turn to the person on your right/left  and take some time to define the following terms. </a:t>
            </a:r>
            <a:r>
              <a:rPr lang="en-US" sz="2400" dirty="0">
                <a:solidFill>
                  <a:schemeClr val="hlink"/>
                </a:solidFill>
                <a:effectLst>
                  <a:outerShdw blurRad="38100" dist="38100" dir="2700000" algn="tl">
                    <a:srgbClr val="000000"/>
                  </a:outerShdw>
                </a:effectLst>
                <a:latin typeface="+mn-lt"/>
                <a:ea typeface="ＭＳ Ｐゴシック" charset="0"/>
                <a:cs typeface="ＭＳ Ｐゴシック" charset="0"/>
              </a:rPr>
              <a:t>	</a:t>
            </a:r>
          </a:p>
          <a:p>
            <a:pPr>
              <a:defRPr/>
            </a:pPr>
            <a:endParaRPr lang="en-US" sz="2400" dirty="0">
              <a:solidFill>
                <a:schemeClr val="hlink"/>
              </a:solidFill>
              <a:effectLst>
                <a:outerShdw blurRad="38100" dist="38100" dir="2700000" algn="tl">
                  <a:srgbClr val="000000"/>
                </a:outerShdw>
              </a:effectLst>
              <a:latin typeface="+mn-lt"/>
              <a:ea typeface="ＭＳ Ｐゴシック" charset="0"/>
              <a:cs typeface="ＭＳ Ｐゴシック" charset="0"/>
            </a:endParaRPr>
          </a:p>
          <a:p>
            <a:pPr algn="ctr">
              <a:defRPr/>
            </a:pPr>
            <a:r>
              <a:rPr lang="en-US" sz="2400" dirty="0">
                <a:solidFill>
                  <a:schemeClr val="hlink"/>
                </a:solidFill>
                <a:effectLst>
                  <a:outerShdw blurRad="38100" dist="38100" dir="2700000" algn="tl">
                    <a:srgbClr val="000000"/>
                  </a:outerShdw>
                </a:effectLst>
                <a:latin typeface="+mn-lt"/>
                <a:ea typeface="ＭＳ Ｐゴシック" charset="0"/>
                <a:cs typeface="ＭＳ Ｐゴシック" charset="0"/>
              </a:rPr>
              <a:t>Equality/Equity</a:t>
            </a:r>
            <a:endParaRPr lang="en-US" sz="2400" dirty="0">
              <a:effectLst>
                <a:outerShdw blurRad="38100" dist="38100" dir="2700000" algn="tl">
                  <a:srgbClr val="000000"/>
                </a:outerShdw>
              </a:effectLst>
              <a:latin typeface="+mn-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7" descr="20100815GH_0741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0" cy="6862763"/>
          </a:xfrm>
          <a:prstGeom prst="rect">
            <a:avLst/>
          </a:prstGeom>
          <a:noFill/>
          <a:ln w="9525">
            <a:noFill/>
            <a:miter lim="800000"/>
            <a:headEnd/>
            <a:tailEnd/>
          </a:ln>
        </p:spPr>
      </p:pic>
      <p:sp>
        <p:nvSpPr>
          <p:cNvPr id="23554" name="Title 1"/>
          <p:cNvSpPr>
            <a:spLocks noGrp="1"/>
          </p:cNvSpPr>
          <p:nvPr>
            <p:ph type="ctrTitle"/>
          </p:nvPr>
        </p:nvSpPr>
        <p:spPr>
          <a:xfrm>
            <a:off x="3886200" y="419100"/>
            <a:ext cx="4749800" cy="1879600"/>
          </a:xfrm>
        </p:spPr>
        <p:txBody>
          <a:bodyPr/>
          <a:lstStyle/>
          <a:p>
            <a:pPr algn="l" eaLnBrk="1" hangingPunct="1">
              <a:lnSpc>
                <a:spcPct val="90000"/>
              </a:lnSpc>
            </a:pPr>
            <a:r>
              <a:rPr lang="en-US" sz="5500" smtClean="0">
                <a:solidFill>
                  <a:srgbClr val="0C4225"/>
                </a:solidFill>
                <a:latin typeface="Georgia" pitchFamily="18" charset="0"/>
              </a:rPr>
              <a:t>A Question of Equity</a:t>
            </a:r>
            <a:endParaRPr lang="en-US" sz="4000" smtClean="0">
              <a:solidFill>
                <a:srgbClr val="0C4225"/>
              </a:solidFill>
              <a:latin typeface="Georgia" pitchFamily="18" charset="0"/>
            </a:endParaRPr>
          </a:p>
        </p:txBody>
      </p:sp>
      <p:sp>
        <p:nvSpPr>
          <p:cNvPr id="4100" name="Subtitle 2"/>
          <p:cNvSpPr>
            <a:spLocks noGrp="1"/>
          </p:cNvSpPr>
          <p:nvPr>
            <p:ph type="subTitle" idx="1"/>
          </p:nvPr>
        </p:nvSpPr>
        <p:spPr>
          <a:xfrm>
            <a:off x="3886200" y="2463800"/>
            <a:ext cx="5029200" cy="3403600"/>
          </a:xfrm>
        </p:spPr>
        <p:txBody>
          <a:bodyPr/>
          <a:lstStyle/>
          <a:p>
            <a:pPr marL="800100" lvl="1" indent="-342900" algn="l" eaLnBrk="1" hangingPunct="1">
              <a:lnSpc>
                <a:spcPct val="90000"/>
              </a:lnSpc>
              <a:spcBef>
                <a:spcPct val="35000"/>
              </a:spcBef>
              <a:buClr>
                <a:srgbClr val="0C4225"/>
              </a:buClr>
              <a:buFont typeface="Arial"/>
              <a:buChar char="•"/>
              <a:defRPr/>
            </a:pPr>
            <a:r>
              <a:rPr lang="en-US" sz="2400" dirty="0" smtClean="0">
                <a:solidFill>
                  <a:srgbClr val="0C4225"/>
                </a:solidFill>
                <a:ea typeface="MS Mincho" charset="0"/>
                <a:cs typeface="MS Mincho" charset="0"/>
              </a:rPr>
              <a:t>Acting Equitably implies taking actions</a:t>
            </a:r>
          </a:p>
          <a:p>
            <a:pPr marL="1257300" lvl="2" indent="-342900" algn="l" eaLnBrk="1" hangingPunct="1">
              <a:lnSpc>
                <a:spcPct val="90000"/>
              </a:lnSpc>
              <a:spcBef>
                <a:spcPct val="35000"/>
              </a:spcBef>
              <a:buClr>
                <a:srgbClr val="0C4225"/>
              </a:buClr>
              <a:buFont typeface="Arial"/>
              <a:buChar char="•"/>
              <a:defRPr/>
            </a:pPr>
            <a:r>
              <a:rPr lang="en-US" sz="1600" dirty="0" smtClean="0">
                <a:solidFill>
                  <a:srgbClr val="0C4225"/>
                </a:solidFill>
                <a:ea typeface="MS Mincho" charset="0"/>
                <a:cs typeface="MS Mincho" charset="0"/>
              </a:rPr>
              <a:t> </a:t>
            </a:r>
            <a:r>
              <a:rPr lang="en-US" dirty="0" smtClean="0">
                <a:solidFill>
                  <a:srgbClr val="0C4225"/>
                </a:solidFill>
                <a:ea typeface="MS Mincho" charset="0"/>
                <a:cs typeface="MS Mincho" charset="0"/>
              </a:rPr>
              <a:t>that differentiate needs and </a:t>
            </a:r>
          </a:p>
          <a:p>
            <a:pPr marL="1257300" lvl="2" indent="-342900" algn="l" eaLnBrk="1" hangingPunct="1">
              <a:lnSpc>
                <a:spcPct val="90000"/>
              </a:lnSpc>
              <a:spcBef>
                <a:spcPct val="35000"/>
              </a:spcBef>
              <a:buClr>
                <a:srgbClr val="0C4225"/>
              </a:buClr>
              <a:buFont typeface="Arial"/>
              <a:buChar char="•"/>
              <a:defRPr/>
            </a:pPr>
            <a:r>
              <a:rPr lang="en-US" sz="1600" dirty="0">
                <a:solidFill>
                  <a:srgbClr val="0C4225"/>
                </a:solidFill>
                <a:ea typeface="MS Mincho" charset="0"/>
                <a:cs typeface="MS Mincho" charset="0"/>
              </a:rPr>
              <a:t> </a:t>
            </a:r>
            <a:r>
              <a:rPr lang="en-US" dirty="0" smtClean="0">
                <a:solidFill>
                  <a:srgbClr val="0C4225"/>
                </a:solidFill>
                <a:ea typeface="MS Mincho" charset="0"/>
                <a:cs typeface="MS Mincho" charset="0"/>
              </a:rPr>
              <a:t>that apply policies and practices according to the different needs of groups</a:t>
            </a:r>
            <a:r>
              <a:rPr lang="en-US" sz="1600" dirty="0" smtClean="0">
                <a:solidFill>
                  <a:srgbClr val="0C4225"/>
                </a:solidFill>
                <a:ea typeface="MS Mincho" charset="0"/>
                <a:cs typeface="MS Mincho" charset="0"/>
              </a:rPr>
              <a:t>	</a:t>
            </a:r>
          </a:p>
          <a:p>
            <a:pPr lvl="2" algn="l" eaLnBrk="1" hangingPunct="1">
              <a:lnSpc>
                <a:spcPct val="90000"/>
              </a:lnSpc>
              <a:spcBef>
                <a:spcPct val="35000"/>
              </a:spcBef>
              <a:buClr>
                <a:srgbClr val="0C4225"/>
              </a:buClr>
              <a:buFont typeface="Arial" charset="0"/>
              <a:buNone/>
              <a:defRPr/>
            </a:pPr>
            <a:endParaRPr lang="en-US" sz="1600" dirty="0" smtClean="0">
              <a:solidFill>
                <a:srgbClr val="0C4225"/>
              </a:solidFill>
              <a:ea typeface="MS Mincho" charset="0"/>
              <a:cs typeface="MS Mincho" charset="0"/>
            </a:endParaRPr>
          </a:p>
          <a:p>
            <a:pPr marL="800100" lvl="1" indent="-342900" algn="l" eaLnBrk="1" hangingPunct="1">
              <a:lnSpc>
                <a:spcPct val="90000"/>
              </a:lnSpc>
              <a:spcBef>
                <a:spcPct val="35000"/>
              </a:spcBef>
              <a:buClr>
                <a:srgbClr val="0C4225"/>
              </a:buClr>
              <a:buFont typeface="Arial"/>
              <a:buChar char="•"/>
              <a:defRPr/>
            </a:pPr>
            <a:r>
              <a:rPr lang="en-US" sz="2400" dirty="0" smtClean="0">
                <a:solidFill>
                  <a:srgbClr val="0C4225"/>
                </a:solidFill>
                <a:ea typeface="MS Mincho" charset="0"/>
                <a:cs typeface="MS Mincho" charset="0"/>
              </a:rPr>
              <a:t>Equity of Effort to reach underserved audiences</a:t>
            </a:r>
            <a:r>
              <a:rPr lang="en-US" sz="2400" dirty="0">
                <a:solidFill>
                  <a:srgbClr val="0C4225"/>
                </a:solidFill>
                <a:ea typeface="MS Mincho" charset="0"/>
                <a:cs typeface="MS Mincho" charset="0"/>
              </a:rPr>
              <a:t>	</a:t>
            </a:r>
            <a:endParaRPr lang="en-US" sz="2400" dirty="0" smtClean="0">
              <a:solidFill>
                <a:srgbClr val="0C4225"/>
              </a:solidFill>
              <a:ea typeface="MS Mincho" charset="0"/>
              <a:cs typeface="MS Mincho" charset="0"/>
            </a:endParaRPr>
          </a:p>
        </p:txBody>
      </p:sp>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7" name="Picture 6"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pic>
        <p:nvPicPr>
          <p:cNvPr id="23558" name="Picture 5" descr="1025960545_zXxqN-M.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429000" cy="6892925"/>
          </a:xfrm>
          <a:prstGeom prst="rect">
            <a:avLst/>
          </a:prstGeom>
          <a:noFill/>
          <a:ln w="9525">
            <a:noFill/>
            <a:miter lim="800000"/>
            <a:headEnd/>
            <a:tailEnd/>
          </a:ln>
        </p:spPr>
      </p:pic>
      <p:sp>
        <p:nvSpPr>
          <p:cNvPr id="23559" name="Slide Number Placeholder 2"/>
          <p:cNvSpPr>
            <a:spLocks noGrp="1"/>
          </p:cNvSpPr>
          <p:nvPr>
            <p:ph type="sldNum" sz="quarter" idx="12"/>
          </p:nvPr>
        </p:nvSpPr>
        <p:spPr bwMode="auto">
          <a:noFill/>
          <a:ln>
            <a:miter lim="800000"/>
            <a:headEnd/>
            <a:tailEnd/>
          </a:ln>
        </p:spPr>
        <p:txBody>
          <a:bodyPr/>
          <a:lstStyle/>
          <a:p>
            <a:fld id="{8E631DEE-480A-4134-9E8D-3E23610BA67A}" type="slidenum">
              <a:rPr lang="en-US"/>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3886200" y="2501900"/>
            <a:ext cx="5133975" cy="2209800"/>
          </a:xfrm>
        </p:spPr>
        <p:txBody>
          <a:bodyPr/>
          <a:lstStyle/>
          <a:p>
            <a:pPr algn="l" eaLnBrk="1" hangingPunct="1">
              <a:lnSpc>
                <a:spcPct val="90000"/>
              </a:lnSpc>
            </a:pPr>
            <a:r>
              <a:rPr lang="en-US" sz="5000" smtClean="0">
                <a:solidFill>
                  <a:srgbClr val="0C4225"/>
                </a:solidFill>
                <a:latin typeface="Georgia" pitchFamily="18" charset="0"/>
              </a:rPr>
              <a:t>Building Partnerships</a:t>
            </a:r>
            <a:br>
              <a:rPr lang="en-US" sz="5000" smtClean="0">
                <a:solidFill>
                  <a:srgbClr val="0C4225"/>
                </a:solidFill>
                <a:latin typeface="Georgia" pitchFamily="18" charset="0"/>
              </a:rPr>
            </a:br>
            <a:endParaRPr lang="en-US" sz="2200" smtClean="0">
              <a:solidFill>
                <a:srgbClr val="0C4225"/>
              </a:solidFill>
              <a:latin typeface="Georgia" pitchFamily="18" charset="0"/>
            </a:endParaRPr>
          </a:p>
        </p:txBody>
      </p:sp>
      <p:pic>
        <p:nvPicPr>
          <p:cNvPr id="25602" name="Picture 6"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sp>
        <p:nvSpPr>
          <p:cNvPr id="11" name="Rectangle 10"/>
          <p:cNvSpPr/>
          <p:nvPr/>
        </p:nvSpPr>
        <p:spPr>
          <a:xfrm>
            <a:off x="3508375"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4" name="Subtitle 2"/>
          <p:cNvSpPr>
            <a:spLocks noGrp="1"/>
          </p:cNvSpPr>
          <p:nvPr>
            <p:ph type="subTitle" idx="1"/>
          </p:nvPr>
        </p:nvSpPr>
        <p:spPr>
          <a:xfrm>
            <a:off x="3857625" y="4127500"/>
            <a:ext cx="4940300" cy="3403600"/>
          </a:xfrm>
        </p:spPr>
        <p:txBody>
          <a:bodyPr/>
          <a:lstStyle/>
          <a:p>
            <a:pPr marL="342900" indent="-342900" algn="l" eaLnBrk="1" hangingPunct="1">
              <a:lnSpc>
                <a:spcPct val="90000"/>
              </a:lnSpc>
              <a:spcBef>
                <a:spcPct val="35000"/>
              </a:spcBef>
              <a:buClr>
                <a:srgbClr val="0C4225"/>
              </a:buClr>
            </a:pPr>
            <a:endParaRPr lang="en-US" sz="2400" smtClean="0">
              <a:solidFill>
                <a:srgbClr val="0C4225"/>
              </a:solidFill>
              <a:ea typeface="MS Mincho" pitchFamily="49" charset="-128"/>
            </a:endParaRPr>
          </a:p>
          <a:p>
            <a:pPr marL="342900" indent="-342900" algn="l" eaLnBrk="1" hangingPunct="1">
              <a:buClr>
                <a:srgbClr val="0C4225"/>
              </a:buClr>
              <a:buFont typeface="Arial" pitchFamily="34" charset="0"/>
              <a:buChar char="•"/>
            </a:pPr>
            <a:endParaRPr lang="en-US" sz="2400" smtClean="0">
              <a:solidFill>
                <a:srgbClr val="898989"/>
              </a:solidFill>
              <a:cs typeface="Arial" pitchFamily="34" charset="0"/>
            </a:endParaRPr>
          </a:p>
        </p:txBody>
      </p:sp>
      <p:pic>
        <p:nvPicPr>
          <p:cNvPr id="25605" name="Picture 4" descr="20100815GH_0568_pp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3521075"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27651" name="Title 1"/>
          <p:cNvSpPr>
            <a:spLocks noGrp="1"/>
          </p:cNvSpPr>
          <p:nvPr>
            <p:ph type="title"/>
          </p:nvPr>
        </p:nvSpPr>
        <p:spPr>
          <a:xfrm>
            <a:off x="254000" y="274638"/>
            <a:ext cx="8661400" cy="741362"/>
          </a:xfrm>
        </p:spPr>
        <p:txBody>
          <a:bodyPr/>
          <a:lstStyle/>
          <a:p>
            <a:pPr algn="l" eaLnBrk="1" hangingPunct="1">
              <a:lnSpc>
                <a:spcPct val="90000"/>
              </a:lnSpc>
            </a:pPr>
            <a:r>
              <a:rPr lang="en-US" sz="3600" smtClean="0">
                <a:solidFill>
                  <a:srgbClr val="0C4225"/>
                </a:solidFill>
                <a:latin typeface="Georgia" pitchFamily="18" charset="0"/>
              </a:rPr>
              <a:t>Characteristics of Successful Partnerships</a:t>
            </a:r>
          </a:p>
        </p:txBody>
      </p:sp>
      <p:sp>
        <p:nvSpPr>
          <p:cNvPr id="27652" name="TextBox 4"/>
          <p:cNvSpPr txBox="1">
            <a:spLocks noChangeArrowheads="1"/>
          </p:cNvSpPr>
          <p:nvPr/>
        </p:nvSpPr>
        <p:spPr bwMode="auto">
          <a:xfrm>
            <a:off x="2959100" y="1273175"/>
            <a:ext cx="6210300" cy="5159375"/>
          </a:xfrm>
          <a:prstGeom prst="rect">
            <a:avLst/>
          </a:prstGeom>
          <a:noFill/>
          <a:ln w="9525">
            <a:noFill/>
            <a:miter lim="800000"/>
            <a:headEnd/>
            <a:tailEnd/>
          </a:ln>
        </p:spPr>
        <p:txBody>
          <a:bodyPr>
            <a:spAutoFit/>
          </a:bodyPr>
          <a:lstStyle/>
          <a:p>
            <a:pPr marL="342900" indent="-342900">
              <a:lnSpc>
                <a:spcPct val="200000"/>
              </a:lnSpc>
              <a:buFont typeface="Arial" pitchFamily="34" charset="0"/>
              <a:buChar char="•"/>
            </a:pPr>
            <a:r>
              <a:rPr lang="en-US" sz="2400">
                <a:latin typeface="Calibri" pitchFamily="34" charset="0"/>
                <a:cs typeface="Arial" pitchFamily="34" charset="0"/>
              </a:rPr>
              <a:t>Shared goals</a:t>
            </a:r>
          </a:p>
          <a:p>
            <a:pPr marL="342900" indent="-342900">
              <a:lnSpc>
                <a:spcPct val="200000"/>
              </a:lnSpc>
              <a:buFont typeface="Arial" pitchFamily="34" charset="0"/>
              <a:buChar char="•"/>
            </a:pPr>
            <a:r>
              <a:rPr lang="en-US" sz="2400">
                <a:latin typeface="Calibri" pitchFamily="34" charset="0"/>
                <a:cs typeface="Arial" pitchFamily="34" charset="0"/>
              </a:rPr>
              <a:t>Realistic expectations</a:t>
            </a:r>
          </a:p>
          <a:p>
            <a:pPr marL="342900" indent="-342900">
              <a:lnSpc>
                <a:spcPct val="200000"/>
              </a:lnSpc>
              <a:buFont typeface="Arial" pitchFamily="34" charset="0"/>
              <a:buChar char="•"/>
            </a:pPr>
            <a:r>
              <a:rPr lang="en-US" sz="2400">
                <a:latin typeface="Calibri" pitchFamily="34" charset="0"/>
                <a:cs typeface="Arial" pitchFamily="34" charset="0"/>
              </a:rPr>
              <a:t>Formalize &amp; plan</a:t>
            </a:r>
          </a:p>
          <a:p>
            <a:pPr marL="342900" indent="-342900">
              <a:lnSpc>
                <a:spcPct val="200000"/>
              </a:lnSpc>
              <a:buFont typeface="Arial" pitchFamily="34" charset="0"/>
              <a:buChar char="•"/>
            </a:pPr>
            <a:r>
              <a:rPr lang="en-US" sz="2400">
                <a:latin typeface="Calibri" pitchFamily="34" charset="0"/>
                <a:cs typeface="Arial" pitchFamily="34" charset="0"/>
              </a:rPr>
              <a:t>Time commitment</a:t>
            </a:r>
          </a:p>
          <a:p>
            <a:pPr marL="342900" indent="-342900">
              <a:lnSpc>
                <a:spcPct val="200000"/>
              </a:lnSpc>
              <a:buFont typeface="Arial" pitchFamily="34" charset="0"/>
              <a:buChar char="•"/>
            </a:pPr>
            <a:r>
              <a:rPr lang="en-US" sz="2400">
                <a:latin typeface="Calibri" pitchFamily="34" charset="0"/>
                <a:cs typeface="Arial" pitchFamily="34" charset="0"/>
              </a:rPr>
              <a:t>Organic Relationships</a:t>
            </a:r>
          </a:p>
          <a:p>
            <a:pPr marL="342900" indent="-342900">
              <a:lnSpc>
                <a:spcPct val="200000"/>
              </a:lnSpc>
              <a:buFont typeface="Arial" pitchFamily="34" charset="0"/>
              <a:buChar char="•"/>
            </a:pPr>
            <a:r>
              <a:rPr lang="en-US" sz="2400">
                <a:latin typeface="Calibri" pitchFamily="34" charset="0"/>
                <a:cs typeface="Arial" pitchFamily="34" charset="0"/>
              </a:rPr>
              <a:t>Mutual respect</a:t>
            </a:r>
          </a:p>
          <a:p>
            <a:pPr marL="342900" indent="-342900">
              <a:lnSpc>
                <a:spcPct val="200000"/>
              </a:lnSpc>
              <a:buFont typeface="Arial" pitchFamily="34" charset="0"/>
              <a:buChar char="•"/>
            </a:pPr>
            <a:r>
              <a:rPr lang="en-US" sz="2400">
                <a:latin typeface="Calibri" pitchFamily="34" charset="0"/>
                <a:cs typeface="Arial" pitchFamily="34" charset="0"/>
              </a:rPr>
              <a:t>Perseverance</a:t>
            </a:r>
          </a:p>
        </p:txBody>
      </p:sp>
      <p:pic>
        <p:nvPicPr>
          <p:cNvPr id="27653" name="Picture 5" descr="1025960545_zXxqN-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000"/>
            <a:ext cx="2870200" cy="5622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sp>
        <p:nvSpPr>
          <p:cNvPr id="29699" name="Title 1"/>
          <p:cNvSpPr>
            <a:spLocks noGrp="1"/>
          </p:cNvSpPr>
          <p:nvPr>
            <p:ph type="title"/>
          </p:nvPr>
        </p:nvSpPr>
        <p:spPr>
          <a:xfrm>
            <a:off x="254000" y="274638"/>
            <a:ext cx="8661400" cy="741362"/>
          </a:xfrm>
        </p:spPr>
        <p:txBody>
          <a:bodyPr/>
          <a:lstStyle/>
          <a:p>
            <a:pPr algn="l" eaLnBrk="1" hangingPunct="1">
              <a:lnSpc>
                <a:spcPct val="90000"/>
              </a:lnSpc>
            </a:pPr>
            <a:r>
              <a:rPr lang="en-US" sz="4000" smtClean="0">
                <a:solidFill>
                  <a:srgbClr val="0C4225"/>
                </a:solidFill>
                <a:latin typeface="Georgia" pitchFamily="18" charset="0"/>
              </a:rPr>
              <a:t>Challenges to Partnership</a:t>
            </a:r>
          </a:p>
        </p:txBody>
      </p:sp>
      <p:sp>
        <p:nvSpPr>
          <p:cNvPr id="29700" name="TextBox 4"/>
          <p:cNvSpPr txBox="1">
            <a:spLocks noChangeArrowheads="1"/>
          </p:cNvSpPr>
          <p:nvPr/>
        </p:nvSpPr>
        <p:spPr bwMode="auto">
          <a:xfrm>
            <a:off x="2565400" y="1400175"/>
            <a:ext cx="6350000" cy="5688013"/>
          </a:xfrm>
          <a:prstGeom prst="rect">
            <a:avLst/>
          </a:prstGeom>
          <a:noFill/>
          <a:ln w="9525">
            <a:noFill/>
            <a:miter lim="800000"/>
            <a:headEnd/>
            <a:tailEnd/>
          </a:ln>
        </p:spPr>
        <p:txBody>
          <a:bodyPr>
            <a:spAutoFit/>
          </a:bodyPr>
          <a:lstStyle/>
          <a:p>
            <a:pPr marL="228600" indent="-228600">
              <a:spcBef>
                <a:spcPct val="35000"/>
              </a:spcBef>
              <a:buClr>
                <a:srgbClr val="000000"/>
              </a:buClr>
              <a:buFont typeface="Arial" pitchFamily="34" charset="0"/>
              <a:buChar char="•"/>
            </a:pPr>
            <a:r>
              <a:rPr lang="en-US" sz="2400">
                <a:solidFill>
                  <a:srgbClr val="000000"/>
                </a:solidFill>
                <a:latin typeface="Calibri" pitchFamily="34" charset="0"/>
                <a:ea typeface="MS Mincho" pitchFamily="49" charset="-128"/>
              </a:rPr>
              <a:t>Forced partnership</a:t>
            </a:r>
          </a:p>
          <a:p>
            <a:pPr marL="228600" indent="-228600">
              <a:spcBef>
                <a:spcPct val="35000"/>
              </a:spcBef>
              <a:buClr>
                <a:srgbClr val="000000"/>
              </a:buClr>
              <a:buFont typeface="Arial" pitchFamily="34" charset="0"/>
              <a:buChar char="•"/>
            </a:pPr>
            <a:r>
              <a:rPr lang="en-US" sz="2400">
                <a:solidFill>
                  <a:srgbClr val="000000"/>
                </a:solidFill>
                <a:latin typeface="Calibri" pitchFamily="34" charset="0"/>
                <a:ea typeface="MS Mincho" pitchFamily="49" charset="-128"/>
              </a:rPr>
              <a:t>High turnover</a:t>
            </a:r>
          </a:p>
          <a:p>
            <a:pPr marL="228600" indent="-228600">
              <a:spcBef>
                <a:spcPct val="35000"/>
              </a:spcBef>
              <a:buClr>
                <a:srgbClr val="000000"/>
              </a:buClr>
              <a:buFont typeface="Arial" pitchFamily="34" charset="0"/>
              <a:buChar char="•"/>
            </a:pPr>
            <a:r>
              <a:rPr lang="en-US" sz="2400">
                <a:solidFill>
                  <a:srgbClr val="000000"/>
                </a:solidFill>
                <a:latin typeface="Calibri" pitchFamily="34" charset="0"/>
                <a:ea typeface="MS Mincho" pitchFamily="49" charset="-128"/>
              </a:rPr>
              <a:t>Exclusive self-interest</a:t>
            </a:r>
          </a:p>
          <a:p>
            <a:pPr marL="228600" indent="-228600">
              <a:spcBef>
                <a:spcPct val="35000"/>
              </a:spcBef>
              <a:buClr>
                <a:srgbClr val="000000"/>
              </a:buClr>
              <a:buFont typeface="Arial" pitchFamily="34" charset="0"/>
              <a:buChar char="•"/>
            </a:pPr>
            <a:r>
              <a:rPr lang="en-US" sz="2400">
                <a:solidFill>
                  <a:srgbClr val="000000"/>
                </a:solidFill>
                <a:latin typeface="Calibri" pitchFamily="34" charset="0"/>
                <a:ea typeface="MS Mincho" pitchFamily="49" charset="-128"/>
              </a:rPr>
              <a:t>Difference in institutional cultures and assumptions</a:t>
            </a:r>
          </a:p>
          <a:p>
            <a:pPr marL="228600" indent="-228600">
              <a:spcBef>
                <a:spcPct val="35000"/>
              </a:spcBef>
              <a:buClr>
                <a:srgbClr val="000000"/>
              </a:buClr>
              <a:buFont typeface="Arial" pitchFamily="34" charset="0"/>
              <a:buChar char="•"/>
            </a:pPr>
            <a:r>
              <a:rPr lang="en-US" sz="2400">
                <a:solidFill>
                  <a:srgbClr val="000000"/>
                </a:solidFill>
                <a:latin typeface="Calibri" pitchFamily="34" charset="0"/>
                <a:ea typeface="MS Mincho" pitchFamily="49" charset="-128"/>
              </a:rPr>
              <a:t>Lack of trust</a:t>
            </a:r>
          </a:p>
          <a:p>
            <a:pPr marL="228600" indent="-228600">
              <a:buFont typeface="Arial" pitchFamily="34" charset="0"/>
              <a:buChar char="•"/>
            </a:pPr>
            <a:endParaRPr lang="en-US" sz="2400">
              <a:latin typeface="Calibri" pitchFamily="34" charset="0"/>
              <a:ea typeface="MS Mincho" pitchFamily="49" charset="-128"/>
            </a:endParaRPr>
          </a:p>
          <a:p>
            <a:pPr marL="228600" indent="-228600">
              <a:spcBef>
                <a:spcPct val="35000"/>
              </a:spcBef>
              <a:buClr>
                <a:srgbClr val="000000"/>
              </a:buClr>
            </a:pPr>
            <a:endParaRPr lang="en-US" sz="2400">
              <a:solidFill>
                <a:srgbClr val="000000"/>
              </a:solidFill>
              <a:latin typeface="Calibri" pitchFamily="34" charset="0"/>
              <a:ea typeface="MS Mincho" pitchFamily="49" charset="-128"/>
            </a:endParaRPr>
          </a:p>
          <a:p>
            <a:pPr marL="228600" indent="-228600">
              <a:spcBef>
                <a:spcPct val="35000"/>
              </a:spcBef>
              <a:buClr>
                <a:srgbClr val="000000"/>
              </a:buClr>
            </a:pPr>
            <a:endParaRPr lang="en-US" sz="2400">
              <a:solidFill>
                <a:srgbClr val="000000"/>
              </a:solidFill>
              <a:latin typeface="Calibri" pitchFamily="34" charset="0"/>
              <a:ea typeface="MS Mincho" pitchFamily="49" charset="-128"/>
            </a:endParaRPr>
          </a:p>
          <a:p>
            <a:pPr marL="228600" lvl="1" indent="-228600">
              <a:spcBef>
                <a:spcPct val="35000"/>
              </a:spcBef>
              <a:buClr>
                <a:srgbClr val="000000"/>
              </a:buClr>
              <a:buFont typeface="Times" charset="0"/>
              <a:buChar char="•"/>
            </a:pPr>
            <a:endParaRPr lang="en-US" sz="2400">
              <a:solidFill>
                <a:srgbClr val="000000"/>
              </a:solidFill>
              <a:latin typeface="Calibri" pitchFamily="34" charset="0"/>
              <a:ea typeface="MS Mincho" pitchFamily="49" charset="-128"/>
            </a:endParaRPr>
          </a:p>
          <a:p>
            <a:pPr marL="228600" lvl="1" indent="-228600">
              <a:spcBef>
                <a:spcPct val="35000"/>
              </a:spcBef>
              <a:buClr>
                <a:srgbClr val="000000"/>
              </a:buClr>
              <a:buFont typeface="Times" charset="0"/>
              <a:buChar char="•"/>
            </a:pPr>
            <a:endParaRPr lang="en-US" sz="2400">
              <a:solidFill>
                <a:srgbClr val="000000"/>
              </a:solidFill>
              <a:latin typeface="Calibri" pitchFamily="34" charset="0"/>
              <a:ea typeface="MS Mincho" pitchFamily="49" charset="-128"/>
            </a:endParaRPr>
          </a:p>
          <a:p>
            <a:pPr marL="228600" indent="-228600">
              <a:spcBef>
                <a:spcPct val="35000"/>
              </a:spcBef>
              <a:buClr>
                <a:srgbClr val="000000"/>
              </a:buClr>
            </a:pPr>
            <a:endParaRPr lang="en-US" sz="2400">
              <a:solidFill>
                <a:srgbClr val="000000"/>
              </a:solidFill>
              <a:latin typeface="Calibri" pitchFamily="34" charset="0"/>
              <a:ea typeface="MS Mincho" pitchFamily="49" charset="-128"/>
            </a:endParaRPr>
          </a:p>
        </p:txBody>
      </p:sp>
      <p:pic>
        <p:nvPicPr>
          <p:cNvPr id="29701" name="Picture 6" descr="magic_sa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 y="1252538"/>
            <a:ext cx="2266950" cy="5622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20100815GH_0741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0" cy="6862763"/>
          </a:xfrm>
          <a:prstGeom prst="rect">
            <a:avLst/>
          </a:prstGeom>
          <a:noFill/>
          <a:ln w="9525">
            <a:noFill/>
            <a:miter lim="800000"/>
            <a:headEnd/>
            <a:tailEnd/>
          </a:ln>
        </p:spPr>
      </p:pic>
      <p:sp>
        <p:nvSpPr>
          <p:cNvPr id="39938" name="Title 1"/>
          <p:cNvSpPr>
            <a:spLocks noGrp="1"/>
          </p:cNvSpPr>
          <p:nvPr>
            <p:ph type="ctrTitle"/>
          </p:nvPr>
        </p:nvSpPr>
        <p:spPr>
          <a:xfrm>
            <a:off x="3886200" y="419100"/>
            <a:ext cx="4749800" cy="3829050"/>
          </a:xfrm>
        </p:spPr>
        <p:txBody>
          <a:bodyPr/>
          <a:lstStyle/>
          <a:p>
            <a:pPr algn="l" eaLnBrk="1" hangingPunct="1">
              <a:lnSpc>
                <a:spcPct val="90000"/>
              </a:lnSpc>
            </a:pPr>
            <a:r>
              <a:rPr lang="en-US" sz="5500" smtClean="0">
                <a:solidFill>
                  <a:srgbClr val="0C4225"/>
                </a:solidFill>
                <a:latin typeface="Georgia" pitchFamily="18" charset="0"/>
              </a:rPr>
              <a:t>Exploring Strategies: Partnership Case Studies</a:t>
            </a:r>
            <a:r>
              <a:rPr lang="en-US" sz="4000" smtClean="0">
                <a:solidFill>
                  <a:srgbClr val="0C4225"/>
                </a:solidFill>
                <a:latin typeface="Georgia" pitchFamily="18" charset="0"/>
              </a:rPr>
              <a:t/>
            </a:r>
            <a:br>
              <a:rPr lang="en-US" sz="4000" smtClean="0">
                <a:solidFill>
                  <a:srgbClr val="0C4225"/>
                </a:solidFill>
                <a:latin typeface="Georgia" pitchFamily="18" charset="0"/>
              </a:rPr>
            </a:br>
            <a:endParaRPr lang="en-US" sz="4000" smtClean="0">
              <a:solidFill>
                <a:srgbClr val="0C4225"/>
              </a:solidFill>
              <a:latin typeface="Georgia" pitchFamily="18" charset="0"/>
            </a:endParaRPr>
          </a:p>
        </p:txBody>
      </p:sp>
      <p:sp>
        <p:nvSpPr>
          <p:cNvPr id="6" name="Rectangle 5"/>
          <p:cNvSpPr/>
          <p:nvPr/>
        </p:nvSpPr>
        <p:spPr>
          <a:xfrm>
            <a:off x="3429000"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9940" name="Picture 6"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3677</TotalTime>
  <Words>2047</Words>
  <Application>Microsoft Macintosh PowerPoint</Application>
  <PresentationFormat>On-screen Show (4:3)</PresentationFormat>
  <Paragraphs>205</Paragraphs>
  <Slides>34</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Chart</vt:lpstr>
      <vt:lpstr>PowerPoint Presentation</vt:lpstr>
      <vt:lpstr>Why Partner to Reach Underserved Communities?</vt:lpstr>
      <vt:lpstr>Changing Demographics in U.S.</vt:lpstr>
      <vt:lpstr>Exploring Terms</vt:lpstr>
      <vt:lpstr>A Question of Equity</vt:lpstr>
      <vt:lpstr>Building Partnerships </vt:lpstr>
      <vt:lpstr>Characteristics of Successful Partnerships</vt:lpstr>
      <vt:lpstr>Challenges to Partnership</vt:lpstr>
      <vt:lpstr>Exploring Strategies: Partnership Case Studies </vt:lpstr>
      <vt:lpstr>PowerPoint Presentation</vt:lpstr>
      <vt:lpstr>PowerPoint Presentation</vt:lpstr>
      <vt:lpstr>PowerPoint Presentation</vt:lpstr>
      <vt:lpstr>PowerPoint Presentation</vt:lpstr>
      <vt:lpstr>PowerPoint Presentation</vt:lpstr>
      <vt:lpstr>Storing and Utilizing Solar Energy</vt:lpstr>
      <vt:lpstr>Solar Hydrogen Action Abounds</vt:lpstr>
      <vt:lpstr>Storing Solar Energy as Hydrogen Fuel</vt:lpstr>
      <vt:lpstr>Converting Hydrogen Fuel to Electricity</vt:lpstr>
      <vt:lpstr>Quantitative Measurement of Electricity</vt:lpstr>
      <vt:lpstr>Building Dye-Sensitized Solar Cells</vt:lpstr>
      <vt:lpstr>Building Dye-Sensitized Solar Cells</vt:lpstr>
      <vt:lpstr>Testing the Dye-Sensitized Solar Cells</vt:lpstr>
      <vt:lpstr>NanoDays 2012</vt:lpstr>
      <vt:lpstr>NanoDays 2012</vt:lpstr>
      <vt:lpstr>R.H. Fleet SciTech Program</vt:lpstr>
      <vt:lpstr>R.H. Fleet SciTech Program</vt:lpstr>
      <vt:lpstr>Kentucky Science Center</vt:lpstr>
      <vt:lpstr>Our Lab Featured on lincolnfdn.org!</vt:lpstr>
      <vt:lpstr>Key Project Points- Kentucky Science Center</vt:lpstr>
      <vt:lpstr>Context: NISE Net IA Partnership Work</vt:lpstr>
      <vt:lpstr>Lessons Learned</vt:lpstr>
      <vt:lpstr>Lessons Learned</vt:lpstr>
      <vt:lpstr>Partnerships for Equity Resources</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398</cp:revision>
  <dcterms:created xsi:type="dcterms:W3CDTF">2011-08-16T18:10:53Z</dcterms:created>
  <dcterms:modified xsi:type="dcterms:W3CDTF">2013-01-22T22:03:13Z</dcterms:modified>
</cp:coreProperties>
</file>