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528" r:id="rId3"/>
    <p:sldId id="549" r:id="rId4"/>
    <p:sldId id="550" r:id="rId5"/>
    <p:sldId id="551" r:id="rId6"/>
    <p:sldId id="463" r:id="rId7"/>
    <p:sldId id="488" r:id="rId8"/>
    <p:sldId id="514" r:id="rId9"/>
    <p:sldId id="490" r:id="rId10"/>
    <p:sldId id="518" r:id="rId11"/>
    <p:sldId id="552" r:id="rId12"/>
    <p:sldId id="553" r:id="rId13"/>
    <p:sldId id="554" r:id="rId14"/>
    <p:sldId id="555" r:id="rId15"/>
    <p:sldId id="556" r:id="rId16"/>
    <p:sldId id="557" r:id="rId17"/>
    <p:sldId id="558" r:id="rId18"/>
    <p:sldId id="559" r:id="rId19"/>
    <p:sldId id="560" r:id="rId20"/>
    <p:sldId id="561" r:id="rId21"/>
    <p:sldId id="562" r:id="rId22"/>
    <p:sldId id="563" r:id="rId23"/>
    <p:sldId id="564" r:id="rId24"/>
    <p:sldId id="565" r:id="rId25"/>
    <p:sldId id="566" r:id="rId26"/>
    <p:sldId id="567" r:id="rId27"/>
    <p:sldId id="568" r:id="rId28"/>
    <p:sldId id="519" r:id="rId29"/>
    <p:sldId id="520" r:id="rId30"/>
    <p:sldId id="522" r:id="rId31"/>
    <p:sldId id="521" r:id="rId32"/>
    <p:sldId id="525" r:id="rId33"/>
    <p:sldId id="540" r:id="rId34"/>
    <p:sldId id="548" r:id="rId35"/>
    <p:sldId id="547" r:id="rId36"/>
    <p:sldId id="543" r:id="rId37"/>
    <p:sldId id="582" r:id="rId38"/>
    <p:sldId id="583" r:id="rId39"/>
    <p:sldId id="569" r:id="rId40"/>
    <p:sldId id="570" r:id="rId41"/>
    <p:sldId id="571" r:id="rId42"/>
    <p:sldId id="572" r:id="rId43"/>
    <p:sldId id="573" r:id="rId44"/>
    <p:sldId id="574" r:id="rId45"/>
    <p:sldId id="575" r:id="rId46"/>
    <p:sldId id="576" r:id="rId47"/>
    <p:sldId id="577" r:id="rId48"/>
    <p:sldId id="578" r:id="rId49"/>
    <p:sldId id="579" r:id="rId50"/>
    <p:sldId id="580" r:id="rId51"/>
    <p:sldId id="581" r:id="rId52"/>
    <p:sldId id="537" r:id="rId53"/>
  </p:sldIdLst>
  <p:sldSz cx="9144000" cy="6858000" type="screen4x3"/>
  <p:notesSz cx="7023100" cy="93091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C4225"/>
    <a:srgbClr val="41572B"/>
    <a:srgbClr val="FF0002"/>
    <a:srgbClr val="C4DF91"/>
    <a:srgbClr val="E2F1CF"/>
    <a:srgbClr val="ABCB45"/>
    <a:srgbClr val="E3E3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71655" autoAdjust="0"/>
  </p:normalViewPr>
  <p:slideViewPr>
    <p:cSldViewPr snapToGrid="0" snapToObjects="1">
      <p:cViewPr>
        <p:scale>
          <a:sx n="75" d="100"/>
          <a:sy n="75" d="100"/>
        </p:scale>
        <p:origin x="-1356" y="60"/>
      </p:cViewPr>
      <p:guideLst>
        <p:guide orient="horz" pos="2160"/>
        <p:guide pos="2880"/>
      </p:guideLst>
    </p:cSldViewPr>
  </p:slideViewPr>
  <p:outlineViewPr>
    <p:cViewPr>
      <p:scale>
        <a:sx n="33" d="100"/>
        <a:sy n="33" d="100"/>
      </p:scale>
      <p:origin x="0" y="1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a:latin typeface="Calibri" pitchFamily="-32" charset="0"/>
                <a:ea typeface="ＭＳ Ｐゴシック" pitchFamily="-32" charset="-128"/>
              </a:defRPr>
            </a:lvl1pPr>
          </a:lstStyle>
          <a:p>
            <a:pPr>
              <a:defRPr/>
            </a:pPr>
            <a:fld id="{EBB5930B-6931-42E9-9993-FCCD5B44B362}" type="datetime1">
              <a:rPr lang="en-US"/>
              <a:pPr>
                <a:defRPr/>
              </a:pPr>
              <a:t>1/29/2013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atin typeface="Calibri" pitchFamily="-32" charset="0"/>
                <a:ea typeface="ＭＳ Ｐゴシック" pitchFamily="-32" charset="-128"/>
              </a:defRPr>
            </a:lvl1pPr>
          </a:lstStyle>
          <a:p>
            <a:pPr>
              <a:defRPr/>
            </a:pPr>
            <a:fld id="{0775E256-42D4-4FB2-8A50-CF438C052D86}" type="slidenum">
              <a:rPr lang="en-US"/>
              <a:pPr>
                <a:defRPr/>
              </a:pPr>
              <a:t>‹#›</a:t>
            </a:fld>
            <a:endParaRPr lang="en-US"/>
          </a:p>
        </p:txBody>
      </p:sp>
    </p:spTree>
    <p:extLst>
      <p:ext uri="{BB962C8B-B14F-4D97-AF65-F5344CB8AC3E}">
        <p14:creationId xmlns:p14="http://schemas.microsoft.com/office/powerpoint/2010/main" val="213324024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82" indent="-174982" eaLnBrk="1" hangingPunct="1">
              <a:spcBef>
                <a:spcPct val="0"/>
              </a:spcBef>
              <a:buFont typeface="Arial" pitchFamily="34" charset="0"/>
              <a:buChar char="•"/>
              <a:defRPr/>
            </a:pPr>
            <a:endParaRPr lang="en-US" dirty="0" smtClean="0"/>
          </a:p>
          <a:p>
            <a:pPr eaLnBrk="1" hangingPunct="1">
              <a:spcBef>
                <a:spcPct val="0"/>
              </a:spcBef>
              <a:defRPr/>
            </a:pPr>
            <a:endParaRPr lang="en-US" dirty="0" smtClean="0"/>
          </a:p>
          <a:p>
            <a:pPr eaLnBrk="1" hangingPunct="1">
              <a:spcBef>
                <a:spcPct val="0"/>
              </a:spcBef>
              <a:defRPr/>
            </a:pPr>
            <a:endParaRPr lang="en-US" dirty="0" smtClean="0"/>
          </a:p>
          <a:p>
            <a:pPr eaLnBrk="1" hangingPunct="1">
              <a:spcBef>
                <a:spcPct val="0"/>
              </a:spcBef>
              <a:defRPr/>
            </a:pPr>
            <a:endParaRPr lang="en-US" dirty="0" smtClean="0"/>
          </a:p>
          <a:p>
            <a:pPr eaLnBrk="1" hangingPunct="1">
              <a:spcBef>
                <a:spcPct val="0"/>
              </a:spcBef>
              <a:defRPr/>
            </a:pPr>
            <a:endParaRPr lang="en-US" dirty="0"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58255" indent="-291636" eaLnBrk="0" hangingPunct="0">
              <a:defRPr>
                <a:solidFill>
                  <a:schemeClr val="tx1"/>
                </a:solidFill>
                <a:latin typeface="Calibri" pitchFamily="34" charset="0"/>
                <a:ea typeface="MS PGothic" pitchFamily="34" charset="-128"/>
              </a:defRPr>
            </a:lvl2pPr>
            <a:lvl3pPr marL="1166546" indent="-233309" eaLnBrk="0" hangingPunct="0">
              <a:defRPr>
                <a:solidFill>
                  <a:schemeClr val="tx1"/>
                </a:solidFill>
                <a:latin typeface="Calibri" pitchFamily="34" charset="0"/>
                <a:ea typeface="MS PGothic" pitchFamily="34" charset="-128"/>
              </a:defRPr>
            </a:lvl3pPr>
            <a:lvl4pPr marL="1633164" indent="-233309" eaLnBrk="0" hangingPunct="0">
              <a:defRPr>
                <a:solidFill>
                  <a:schemeClr val="tx1"/>
                </a:solidFill>
                <a:latin typeface="Calibri" pitchFamily="34" charset="0"/>
                <a:ea typeface="MS PGothic" pitchFamily="34" charset="-128"/>
              </a:defRPr>
            </a:lvl4pPr>
            <a:lvl5pPr marL="2099782" indent="-233309" eaLnBrk="0" hangingPunct="0">
              <a:defRPr>
                <a:solidFill>
                  <a:schemeClr val="tx1"/>
                </a:solidFill>
                <a:latin typeface="Calibri" pitchFamily="34" charset="0"/>
                <a:ea typeface="MS PGothic" pitchFamily="34" charset="-128"/>
              </a:defRPr>
            </a:lvl5pPr>
            <a:lvl6pPr marL="2566401" indent="-233309" defTabSz="466618" eaLnBrk="0" fontAlgn="base" hangingPunct="0">
              <a:spcBef>
                <a:spcPct val="0"/>
              </a:spcBef>
              <a:spcAft>
                <a:spcPct val="0"/>
              </a:spcAft>
              <a:defRPr>
                <a:solidFill>
                  <a:schemeClr val="tx1"/>
                </a:solidFill>
                <a:latin typeface="Calibri" pitchFamily="34" charset="0"/>
                <a:ea typeface="MS PGothic" pitchFamily="34" charset="-128"/>
              </a:defRPr>
            </a:lvl6pPr>
            <a:lvl7pPr marL="3033019" indent="-233309" defTabSz="466618" eaLnBrk="0" fontAlgn="base" hangingPunct="0">
              <a:spcBef>
                <a:spcPct val="0"/>
              </a:spcBef>
              <a:spcAft>
                <a:spcPct val="0"/>
              </a:spcAft>
              <a:defRPr>
                <a:solidFill>
                  <a:schemeClr val="tx1"/>
                </a:solidFill>
                <a:latin typeface="Calibri" pitchFamily="34" charset="0"/>
                <a:ea typeface="MS PGothic" pitchFamily="34" charset="-128"/>
              </a:defRPr>
            </a:lvl7pPr>
            <a:lvl8pPr marL="3499637" indent="-233309" defTabSz="466618" eaLnBrk="0" fontAlgn="base" hangingPunct="0">
              <a:spcBef>
                <a:spcPct val="0"/>
              </a:spcBef>
              <a:spcAft>
                <a:spcPct val="0"/>
              </a:spcAft>
              <a:defRPr>
                <a:solidFill>
                  <a:schemeClr val="tx1"/>
                </a:solidFill>
                <a:latin typeface="Calibri" pitchFamily="34" charset="0"/>
                <a:ea typeface="MS PGothic" pitchFamily="34" charset="-128"/>
              </a:defRPr>
            </a:lvl8pPr>
            <a:lvl9pPr marL="3966256" indent="-233309" defTabSz="46661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E054311-C53E-416D-9729-5DA55829A757}" type="slidenum">
              <a:rPr lang="en-US">
                <a:solidFill>
                  <a:prstClr val="black"/>
                </a:solidFill>
              </a:rPr>
              <a:pPr eaLnBrk="1" hangingPunct="1"/>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128"/>
                <a:cs typeface="ＭＳ Ｐゴシック" charset="-128"/>
              </a:rPr>
              <a:t>The findings are organized by the communication that happens through each of the four primary communication components (</a:t>
            </a:r>
            <a:r>
              <a:rPr lang="en-US" sz="1200" kern="1200" dirty="0" err="1" smtClean="0">
                <a:solidFill>
                  <a:schemeClr val="tx1"/>
                </a:solidFill>
                <a:latin typeface="+mn-lt"/>
                <a:ea typeface="ＭＳ Ｐゴシック" charset="-128"/>
                <a:cs typeface="ＭＳ Ｐゴシック" charset="-128"/>
              </a:rPr>
              <a:t>NanoDays</a:t>
            </a:r>
            <a:r>
              <a:rPr lang="en-US" sz="1200" kern="1200" dirty="0" smtClean="0">
                <a:solidFill>
                  <a:schemeClr val="tx1"/>
                </a:solidFill>
                <a:latin typeface="+mn-lt"/>
                <a:ea typeface="ＭＳ Ｐゴシック" charset="-128"/>
                <a:cs typeface="ＭＳ Ｐゴシック" charset="-128"/>
              </a:rPr>
              <a:t>, face-to-face meetings, the regional hub structure, and nisenet.org) as well as through a couple of additional avenues as identified by study participants.</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128"/>
                <a:cs typeface="ＭＳ Ｐゴシック" charset="-128"/>
              </a:rPr>
              <a:t>During the focus groups and interviews, everyone was asked to identify the main messages and ideas they felt were communicated by </a:t>
            </a:r>
            <a:r>
              <a:rPr lang="en-US" sz="1200" kern="1200" dirty="0" err="1" smtClean="0">
                <a:solidFill>
                  <a:schemeClr val="tx1"/>
                </a:solidFill>
                <a:latin typeface="+mn-lt"/>
                <a:ea typeface="ＭＳ Ｐゴシック" charset="-128"/>
                <a:cs typeface="ＭＳ Ｐゴシック" charset="-128"/>
              </a:rPr>
              <a:t>NanoDays</a:t>
            </a:r>
            <a:r>
              <a:rPr lang="en-US" sz="1200" kern="1200" dirty="0" smtClean="0">
                <a:solidFill>
                  <a:schemeClr val="tx1"/>
                </a:solidFill>
                <a:latin typeface="+mn-lt"/>
                <a:ea typeface="ＭＳ Ｐゴシック" charset="-128"/>
                <a:cs typeface="ＭＳ Ｐゴシック" charset="-128"/>
              </a:rPr>
              <a:t> (particularly the </a:t>
            </a:r>
            <a:r>
              <a:rPr lang="en-US" sz="1200" kern="1200" dirty="0" err="1" smtClean="0">
                <a:solidFill>
                  <a:schemeClr val="tx1"/>
                </a:solidFill>
                <a:latin typeface="+mn-lt"/>
                <a:ea typeface="ＭＳ Ｐゴシック" charset="-128"/>
                <a:cs typeface="ＭＳ Ｐゴシック" charset="-128"/>
              </a:rPr>
              <a:t>NanoDays</a:t>
            </a:r>
            <a:r>
              <a:rPr lang="en-US" sz="1200" kern="1200" dirty="0" smtClean="0">
                <a:solidFill>
                  <a:schemeClr val="tx1"/>
                </a:solidFill>
                <a:latin typeface="+mn-lt"/>
                <a:ea typeface="ＭＳ Ｐゴシック" charset="-128"/>
                <a:cs typeface="ＭＳ Ｐゴシック" charset="-128"/>
              </a:rPr>
              <a:t> kit) to professionals (</a:t>
            </a:r>
            <a:r>
              <a:rPr lang="en-US" sz="1200" i="1" kern="1200" dirty="0" smtClean="0">
                <a:solidFill>
                  <a:schemeClr val="tx1"/>
                </a:solidFill>
                <a:latin typeface="+mn-lt"/>
                <a:ea typeface="ＭＳ Ｐゴシック" charset="-128"/>
                <a:cs typeface="ＭＳ Ｐゴシック" charset="-128"/>
              </a:rPr>
              <a:t>not the public…</a:t>
            </a:r>
            <a:r>
              <a:rPr lang="en-US" sz="1200" kern="1200" dirty="0" smtClean="0">
                <a:solidFill>
                  <a:schemeClr val="tx1"/>
                </a:solidFill>
                <a:latin typeface="+mn-lt"/>
                <a:ea typeface="ＭＳ Ｐゴシック" charset="-128"/>
                <a:cs typeface="ＭＳ Ｐゴシック" charset="-128"/>
              </a:rPr>
              <a:t>).</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You can do </a:t>
            </a:r>
            <a:r>
              <a:rPr lang="en-US" sz="1200" i="1" kern="1200" dirty="0" err="1" smtClean="0">
                <a:solidFill>
                  <a:schemeClr val="tx1"/>
                </a:solidFill>
                <a:latin typeface="+mn-lt"/>
                <a:ea typeface="ＭＳ Ｐゴシック" charset="-128"/>
                <a:cs typeface="ＭＳ Ｐゴシック" charset="-128"/>
              </a:rPr>
              <a:t>nano</a:t>
            </a:r>
            <a:r>
              <a:rPr lang="en-US" sz="1200" i="1" kern="1200" dirty="0" smtClean="0">
                <a:solidFill>
                  <a:schemeClr val="tx1"/>
                </a:solidFill>
                <a:latin typeface="+mn-lt"/>
                <a:ea typeface="ＭＳ Ｐゴシック" charset="-128"/>
                <a:cs typeface="ＭＳ Ｐゴシック" charset="-128"/>
              </a:rPr>
              <a:t>!</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This study finds that the ease with which the kit activities can be implemented by museum professionals communicates that nanotechnology can be accessible and fun for everyone.</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Kit conveys messages to professionals such as:</a:t>
            </a:r>
          </a:p>
          <a:p>
            <a:pPr lvl="0">
              <a:buFont typeface="Arial" pitchFamily="34" charset="0"/>
              <a:buChar char="•"/>
            </a:pP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can be fun and exciting</a:t>
            </a:r>
          </a:p>
          <a:p>
            <a:pPr lvl="0">
              <a:buFont typeface="Arial" pitchFamily="34" charset="0"/>
              <a:buChar char="•"/>
            </a:pPr>
            <a:r>
              <a:rPr lang="en-US" sz="1200" kern="1200" dirty="0" smtClean="0">
                <a:solidFill>
                  <a:schemeClr val="tx1"/>
                </a:solidFill>
                <a:latin typeface="+mn-lt"/>
                <a:ea typeface="ＭＳ Ｐゴシック" charset="-128"/>
                <a:cs typeface="ＭＳ Ｐゴシック" charset="-128"/>
              </a:rPr>
              <a:t>anyone can do </a:t>
            </a:r>
            <a:r>
              <a:rPr lang="en-US" sz="1200" kern="1200" dirty="0" err="1" smtClean="0">
                <a:solidFill>
                  <a:schemeClr val="tx1"/>
                </a:solidFill>
                <a:latin typeface="+mn-lt"/>
                <a:ea typeface="ＭＳ Ｐゴシック" charset="-128"/>
                <a:cs typeface="ＭＳ Ｐゴシック" charset="-128"/>
              </a:rPr>
              <a:t>nano</a:t>
            </a:r>
            <a:endParaRPr lang="en-US" sz="1200" kern="1200" dirty="0" smtClean="0">
              <a:solidFill>
                <a:schemeClr val="tx1"/>
              </a:solidFill>
              <a:latin typeface="+mn-lt"/>
              <a:ea typeface="ＭＳ Ｐゴシック" charset="-128"/>
              <a:cs typeface="ＭＳ Ｐゴシック" charset="-128"/>
            </a:endParaRPr>
          </a:p>
          <a:p>
            <a:pPr lvl="0">
              <a:buFont typeface="Arial" pitchFamily="34" charset="0"/>
              <a:buChar char="•"/>
            </a:pPr>
            <a:r>
              <a:rPr lang="en-US" sz="1200" kern="1200" dirty="0" err="1" smtClean="0">
                <a:solidFill>
                  <a:schemeClr val="tx1"/>
                </a:solidFill>
                <a:latin typeface="+mn-lt"/>
                <a:ea typeface="ＭＳ Ｐゴシック" charset="-128"/>
                <a:cs typeface="ＭＳ Ｐゴシック" charset="-128"/>
              </a:rPr>
              <a:t>NanoDays</a:t>
            </a:r>
            <a:r>
              <a:rPr lang="en-US" sz="1200" kern="1200" dirty="0" smtClean="0">
                <a:solidFill>
                  <a:schemeClr val="tx1"/>
                </a:solidFill>
                <a:latin typeface="+mn-lt"/>
                <a:ea typeface="ＭＳ Ｐゴシック" charset="-128"/>
                <a:cs typeface="ＭＳ Ｐゴシック" charset="-128"/>
              </a:rPr>
              <a:t> is a “common cause” </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err="1" smtClean="0">
                <a:solidFill>
                  <a:schemeClr val="tx1"/>
                </a:solidFill>
                <a:latin typeface="+mn-lt"/>
                <a:ea typeface="ＭＳ Ｐゴシック" charset="-128"/>
                <a:cs typeface="ＭＳ Ｐゴシック" charset="-128"/>
              </a:rPr>
              <a:t>Nano</a:t>
            </a:r>
            <a:r>
              <a:rPr lang="en-US" sz="1200" i="1" kern="1200" dirty="0" smtClean="0">
                <a:solidFill>
                  <a:schemeClr val="tx1"/>
                </a:solidFill>
                <a:latin typeface="+mn-lt"/>
                <a:ea typeface="ＭＳ Ｐゴシック" charset="-128"/>
                <a:cs typeface="ＭＳ Ｐゴシック" charset="-128"/>
              </a:rPr>
              <a:t> is important!</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Partners felt the high quality of the kit materials and activities conveyed that the Network:</a:t>
            </a:r>
          </a:p>
          <a:p>
            <a:pPr lvl="0">
              <a:buFont typeface="Arial" pitchFamily="34" charset="0"/>
              <a:buChar char="•"/>
            </a:pPr>
            <a:r>
              <a:rPr lang="en-US" sz="1200" kern="1200" dirty="0" smtClean="0">
                <a:solidFill>
                  <a:schemeClr val="tx1"/>
                </a:solidFill>
                <a:latin typeface="+mn-lt"/>
                <a:ea typeface="ＭＳ Ｐゴシック" charset="-128"/>
                <a:cs typeface="ＭＳ Ｐゴシック" charset="-128"/>
              </a:rPr>
              <a:t>believes </a:t>
            </a: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education is important and worth doing</a:t>
            </a:r>
          </a:p>
          <a:p>
            <a:pPr lvl="0">
              <a:buFont typeface="Arial" pitchFamily="34" charset="0"/>
              <a:buChar char="•"/>
            </a:pPr>
            <a:r>
              <a:rPr lang="en-US" sz="1200" kern="1200" dirty="0" smtClean="0">
                <a:solidFill>
                  <a:schemeClr val="tx1"/>
                </a:solidFill>
                <a:latin typeface="+mn-lt"/>
                <a:ea typeface="ＭＳ Ｐゴシック" charset="-128"/>
                <a:cs typeface="ＭＳ Ｐゴシック" charset="-128"/>
              </a:rPr>
              <a:t>NISE Net is a professional and well-organized network</a:t>
            </a:r>
          </a:p>
          <a:p>
            <a:pPr lvl="0">
              <a:buFont typeface="Arial" pitchFamily="34" charset="0"/>
              <a:buChar char="•"/>
            </a:pPr>
            <a:r>
              <a:rPr lang="en-US" sz="1200" kern="1200" dirty="0" smtClean="0">
                <a:solidFill>
                  <a:schemeClr val="tx1"/>
                </a:solidFill>
                <a:latin typeface="+mn-lt"/>
                <a:ea typeface="ＭＳ Ｐゴシック" charset="-128"/>
                <a:cs typeface="ＭＳ Ｐゴシック" charset="-128"/>
              </a:rPr>
              <a:t>trustworthy source of information that respects and values its partners.</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Communication and dissemination of information are important!</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Through this component the Network both disseminates and gathers information.  </a:t>
            </a:r>
          </a:p>
          <a:p>
            <a:r>
              <a:rPr lang="en-US" sz="1200" i="1" kern="1200" dirty="0" smtClean="0">
                <a:solidFill>
                  <a:schemeClr val="tx1"/>
                </a:solidFill>
                <a:latin typeface="+mn-lt"/>
                <a:ea typeface="ＭＳ Ｐゴシック" charset="-128"/>
                <a:cs typeface="ＭＳ Ｐゴシック" charset="-128"/>
              </a:rPr>
              <a:t> </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A key communication aspect of </a:t>
            </a:r>
            <a:r>
              <a:rPr lang="en-US" sz="1200" kern="1200" dirty="0" err="1" smtClean="0">
                <a:solidFill>
                  <a:schemeClr val="tx1"/>
                </a:solidFill>
                <a:latin typeface="+mn-lt"/>
                <a:ea typeface="ＭＳ Ｐゴシック" charset="-128"/>
                <a:cs typeface="ＭＳ Ｐゴシック" charset="-128"/>
              </a:rPr>
              <a:t>NanoDays</a:t>
            </a:r>
            <a:r>
              <a:rPr lang="en-US" sz="1200" kern="1200" dirty="0" smtClean="0">
                <a:solidFill>
                  <a:schemeClr val="tx1"/>
                </a:solidFill>
                <a:latin typeface="+mn-lt"/>
                <a:ea typeface="ＭＳ Ｐゴシック" charset="-128"/>
                <a:cs typeface="ＭＳ Ｐゴシック" charset="-128"/>
              </a:rPr>
              <a:t> seems to take place in the form of the online </a:t>
            </a:r>
            <a:r>
              <a:rPr lang="en-US" sz="1200" kern="1200" dirty="0" err="1" smtClean="0">
                <a:solidFill>
                  <a:schemeClr val="tx1"/>
                </a:solidFill>
                <a:latin typeface="+mn-lt"/>
                <a:ea typeface="ＭＳ Ｐゴシック" charset="-128"/>
                <a:cs typeface="ＭＳ Ｐゴシック" charset="-128"/>
              </a:rPr>
              <a:t>NanoDays</a:t>
            </a:r>
            <a:r>
              <a:rPr lang="en-US" sz="1200" kern="1200" dirty="0" smtClean="0">
                <a:solidFill>
                  <a:schemeClr val="tx1"/>
                </a:solidFill>
                <a:latin typeface="+mn-lt"/>
                <a:ea typeface="ＭＳ Ｐゴシック" charset="-128"/>
                <a:cs typeface="ＭＳ Ｐゴシック" charset="-128"/>
              </a:rPr>
              <a:t> report. The funded partners involved in developing ND materials each year, emphasized that the report is the primary way in which they hear from partners and learn about the size, scope, and reach of </a:t>
            </a:r>
            <a:r>
              <a:rPr lang="en-US" sz="1200" kern="1200" dirty="0" err="1" smtClean="0">
                <a:solidFill>
                  <a:schemeClr val="tx1"/>
                </a:solidFill>
                <a:latin typeface="+mn-lt"/>
                <a:ea typeface="ＭＳ Ｐゴシック" charset="-128"/>
                <a:cs typeface="ＭＳ Ｐゴシック" charset="-128"/>
              </a:rPr>
              <a:t>NanoDays</a:t>
            </a:r>
            <a:r>
              <a:rPr lang="en-US" sz="1200" kern="1200" dirty="0" smtClean="0">
                <a:solidFill>
                  <a:schemeClr val="tx1"/>
                </a:solidFill>
                <a:latin typeface="+mn-lt"/>
                <a:ea typeface="ＭＳ Ｐゴシック" charset="-128"/>
                <a:cs typeface="ＭＳ Ｐゴシック" charset="-128"/>
              </a:rPr>
              <a:t> events each year.  In addition, many partners indicated that this reporting form was the primary way in which they were able to communicate and provide feedback. </a:t>
            </a:r>
          </a:p>
          <a:p>
            <a:r>
              <a:rPr lang="en-US" sz="1200" b="1" i="1" kern="1200" dirty="0" smtClean="0">
                <a:solidFill>
                  <a:schemeClr val="tx1"/>
                </a:solidFill>
                <a:latin typeface="+mn-lt"/>
                <a:ea typeface="ＭＳ Ｐゴシック" charset="-128"/>
                <a:cs typeface="ＭＳ Ｐゴシック" charset="-128"/>
              </a:rPr>
              <a:t> </a:t>
            </a:r>
            <a:endParaRPr lang="en-US" sz="1200" kern="1200" dirty="0" smtClean="0">
              <a:solidFill>
                <a:schemeClr val="tx1"/>
              </a:solidFill>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As you know, NISE Net partners have the opportunity to meet in-person each year at meetings, workshops, and partner site visits.  Findings from this study indicate that meetings foster communication across and within all levels of Network involvement. </a:t>
            </a:r>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We are here for you!</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Partners feel that face-to-face meetings not only allow people to become better acquainted, but also provide a place for mentoring and encouraging deeper commitment to and involvement in </a:t>
            </a: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education.  People reported feeling that NISE Net is a supportive network that supports and values its partners. </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Through these important face-to-face meetings, general information, updates, and focused training around complex topics is provided.</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You are part of a community!</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Through face-to-face meetings the Network builds relationships and promotes deeper involvement in </a:t>
            </a: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education. Face-to-face meetings were described as an essential communication mechanism that promotes community building within the Network.  </a:t>
            </a:r>
          </a:p>
          <a:p>
            <a:r>
              <a:rPr lang="en-US" sz="1200" kern="1200" dirty="0" smtClean="0">
                <a:solidFill>
                  <a:schemeClr val="tx1"/>
                </a:solidFill>
                <a:latin typeface="+mn-lt"/>
                <a:ea typeface="ＭＳ Ｐゴシック" charset="-128"/>
                <a:cs typeface="ＭＳ Ｐゴシック" charset="-128"/>
              </a:rPr>
              <a:t>Partners from all levels of involvement report to generally enjoy NISE Net meetings and feel they benefit primarily because they provide the opportunity to interact with their ISE colleagues who are also engaged in </a:t>
            </a: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education.</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Many of the conversations that partners reported having at meetings were about implementing products (particularly the </a:t>
            </a:r>
            <a:r>
              <a:rPr lang="en-US" sz="1200" kern="1200" dirty="0" err="1" smtClean="0">
                <a:solidFill>
                  <a:schemeClr val="tx1"/>
                </a:solidFill>
                <a:latin typeface="+mn-lt"/>
                <a:ea typeface="ＭＳ Ｐゴシック" charset="-128"/>
                <a:cs typeface="ＭＳ Ｐゴシック" charset="-128"/>
              </a:rPr>
              <a:t>NanoDays</a:t>
            </a:r>
            <a:r>
              <a:rPr lang="en-US" sz="1200" kern="1200" dirty="0" smtClean="0">
                <a:solidFill>
                  <a:schemeClr val="tx1"/>
                </a:solidFill>
                <a:latin typeface="+mn-lt"/>
                <a:ea typeface="ＭＳ Ｐゴシック" charset="-128"/>
                <a:cs typeface="ＭＳ Ｐゴシック" charset="-128"/>
              </a:rPr>
              <a:t> kit).  For some partners, conversations at face-to-face meetings were often a catalyst for future discussions via phone and email.</a:t>
            </a:r>
          </a:p>
          <a:p>
            <a:r>
              <a:rPr lang="en-US" sz="1200" kern="1200" dirty="0" smtClean="0">
                <a:solidFill>
                  <a:schemeClr val="tx1"/>
                </a:solidFill>
                <a:latin typeface="+mn-lt"/>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128"/>
                <a:cs typeface="ＭＳ Ｐゴシック" charset="-128"/>
              </a:rPr>
              <a:t>As you know, the Network is divided into seven geographically defined “regional hubs” that are overseen by a hub leader. Through this component hub leaders provide personalized support and information to the broader Network.</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We are your go-to resource!</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It was found that through this structure information about the Network and its initiatives is disseminated, partners are directed to NISE Net resources, and is the structure that ensures that people have a personal Network contact.</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82" indent="-174982" eaLnBrk="1" hangingPunct="1">
              <a:spcBef>
                <a:spcPct val="0"/>
              </a:spcBef>
              <a:buFontTx/>
              <a:buChar char="•"/>
            </a:pPr>
            <a:r>
              <a:rPr lang="en-US" dirty="0" smtClean="0"/>
              <a:t>Many of you have probably heard about findings from some of our past studies, but you may not have heard about some of our more recent studies. </a:t>
            </a:r>
          </a:p>
          <a:p>
            <a:pPr marL="641600" lvl="1" indent="-174982" eaLnBrk="1" hangingPunct="1">
              <a:spcBef>
                <a:spcPct val="0"/>
              </a:spcBef>
              <a:buFontTx/>
              <a:buChar char="•"/>
            </a:pPr>
            <a:r>
              <a:rPr lang="en-US" dirty="0" smtClean="0"/>
              <a:t>We are also currently working on a number of additional studies for the NISE Net, which have findings which may be applicable to your own work.</a:t>
            </a:r>
          </a:p>
          <a:p>
            <a:pPr marL="641600" lvl="1" indent="-174982" eaLnBrk="1" hangingPunct="1">
              <a:spcBef>
                <a:spcPct val="0"/>
              </a:spcBef>
              <a:buFontTx/>
              <a:buChar char="•"/>
            </a:pPr>
            <a:endParaRPr lang="en-US" dirty="0" smtClean="0"/>
          </a:p>
          <a:p>
            <a:pPr marL="174982" indent="-174982" eaLnBrk="1" hangingPunct="1">
              <a:spcBef>
                <a:spcPct val="0"/>
              </a:spcBef>
              <a:buFontTx/>
              <a:buChar char="•"/>
            </a:pPr>
            <a:r>
              <a:rPr lang="en-US" dirty="0" smtClean="0"/>
              <a:t>Today we’d like to talk with you about some of these studies.</a:t>
            </a:r>
          </a:p>
          <a:p>
            <a:pPr marL="174982" indent="-174982" eaLnBrk="1" hangingPunct="1">
              <a:spcBef>
                <a:spcPct val="0"/>
              </a:spcBef>
              <a:buFontTx/>
              <a:buChar char="•"/>
            </a:pPr>
            <a:endParaRPr lang="en-US" dirty="0" smtClean="0"/>
          </a:p>
          <a:p>
            <a:pPr marL="174982" indent="-174982" eaLnBrk="1" hangingPunct="1">
              <a:spcBef>
                <a:spcPct val="0"/>
              </a:spcBef>
              <a:buFontTx/>
              <a:buChar char="•"/>
            </a:pPr>
            <a:r>
              <a:rPr lang="en-US" dirty="0" smtClean="0"/>
              <a:t>Introduce who each person is </a:t>
            </a:r>
          </a:p>
          <a:p>
            <a:pPr marL="641600" lvl="1" indent="-174982" eaLnBrk="1" hangingPunct="1">
              <a:spcBef>
                <a:spcPct val="0"/>
              </a:spcBef>
              <a:buFontTx/>
              <a:buChar char="•"/>
            </a:pPr>
            <a:r>
              <a:rPr lang="en-US" dirty="0" smtClean="0"/>
              <a:t>Liz Kollmann, head of the NISE Network evaluation team</a:t>
            </a:r>
          </a:p>
          <a:p>
            <a:pPr marL="641600" lvl="1" indent="-174982" eaLnBrk="1" hangingPunct="1">
              <a:spcBef>
                <a:spcPct val="0"/>
              </a:spcBef>
              <a:buFontTx/>
              <a:buChar char="•"/>
            </a:pPr>
            <a:r>
              <a:rPr lang="en-US" dirty="0" smtClean="0"/>
              <a:t>Juli Goss leads the evaluation work looking to understand the impacts of the NISE Net on professionals</a:t>
            </a:r>
          </a:p>
          <a:p>
            <a:pPr marL="641600" lvl="1" indent="-174982" eaLnBrk="1" hangingPunct="1">
              <a:spcBef>
                <a:spcPct val="0"/>
              </a:spcBef>
              <a:buFontTx/>
              <a:buChar char="•"/>
            </a:pPr>
            <a:r>
              <a:rPr lang="en-US" dirty="0" smtClean="0"/>
              <a:t>Liz Rosino leads up the work surrounding the Annual Partner survey and data mining for the evaluation team.</a:t>
            </a:r>
          </a:p>
          <a:p>
            <a:pPr marL="641600" lvl="1" indent="-174982" eaLnBrk="1" hangingPunct="1">
              <a:spcBef>
                <a:spcPct val="0"/>
              </a:spcBef>
              <a:buFontTx/>
              <a:buChar char="•"/>
            </a:pPr>
            <a:r>
              <a:rPr lang="en-US" dirty="0" smtClean="0"/>
              <a:t>Gina </a:t>
            </a:r>
            <a:r>
              <a:rPr lang="en-US" dirty="0" err="1" smtClean="0"/>
              <a:t>Svarovsky</a:t>
            </a:r>
            <a:r>
              <a:rPr lang="en-US" dirty="0" smtClean="0"/>
              <a:t> heads up the evaluation work looking to understand the impacts of the NISE Net on the public</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58255" indent="-291636" eaLnBrk="0" hangingPunct="0">
              <a:defRPr>
                <a:solidFill>
                  <a:schemeClr val="tx1"/>
                </a:solidFill>
                <a:latin typeface="Calibri" pitchFamily="34" charset="0"/>
                <a:ea typeface="MS PGothic" pitchFamily="34" charset="-128"/>
              </a:defRPr>
            </a:lvl2pPr>
            <a:lvl3pPr marL="1166546" indent="-233309" eaLnBrk="0" hangingPunct="0">
              <a:defRPr>
                <a:solidFill>
                  <a:schemeClr val="tx1"/>
                </a:solidFill>
                <a:latin typeface="Calibri" pitchFamily="34" charset="0"/>
                <a:ea typeface="MS PGothic" pitchFamily="34" charset="-128"/>
              </a:defRPr>
            </a:lvl3pPr>
            <a:lvl4pPr marL="1633164" indent="-233309" eaLnBrk="0" hangingPunct="0">
              <a:defRPr>
                <a:solidFill>
                  <a:schemeClr val="tx1"/>
                </a:solidFill>
                <a:latin typeface="Calibri" pitchFamily="34" charset="0"/>
                <a:ea typeface="MS PGothic" pitchFamily="34" charset="-128"/>
              </a:defRPr>
            </a:lvl4pPr>
            <a:lvl5pPr marL="2099782" indent="-233309" eaLnBrk="0" hangingPunct="0">
              <a:defRPr>
                <a:solidFill>
                  <a:schemeClr val="tx1"/>
                </a:solidFill>
                <a:latin typeface="Calibri" pitchFamily="34" charset="0"/>
                <a:ea typeface="MS PGothic" pitchFamily="34" charset="-128"/>
              </a:defRPr>
            </a:lvl5pPr>
            <a:lvl6pPr marL="2566401" indent="-233309" defTabSz="466618" eaLnBrk="0" fontAlgn="base" hangingPunct="0">
              <a:spcBef>
                <a:spcPct val="0"/>
              </a:spcBef>
              <a:spcAft>
                <a:spcPct val="0"/>
              </a:spcAft>
              <a:defRPr>
                <a:solidFill>
                  <a:schemeClr val="tx1"/>
                </a:solidFill>
                <a:latin typeface="Calibri" pitchFamily="34" charset="0"/>
                <a:ea typeface="MS PGothic" pitchFamily="34" charset="-128"/>
              </a:defRPr>
            </a:lvl6pPr>
            <a:lvl7pPr marL="3033019" indent="-233309" defTabSz="466618" eaLnBrk="0" fontAlgn="base" hangingPunct="0">
              <a:spcBef>
                <a:spcPct val="0"/>
              </a:spcBef>
              <a:spcAft>
                <a:spcPct val="0"/>
              </a:spcAft>
              <a:defRPr>
                <a:solidFill>
                  <a:schemeClr val="tx1"/>
                </a:solidFill>
                <a:latin typeface="Calibri" pitchFamily="34" charset="0"/>
                <a:ea typeface="MS PGothic" pitchFamily="34" charset="-128"/>
              </a:defRPr>
            </a:lvl7pPr>
            <a:lvl8pPr marL="3499637" indent="-233309" defTabSz="466618" eaLnBrk="0" fontAlgn="base" hangingPunct="0">
              <a:spcBef>
                <a:spcPct val="0"/>
              </a:spcBef>
              <a:spcAft>
                <a:spcPct val="0"/>
              </a:spcAft>
              <a:defRPr>
                <a:solidFill>
                  <a:schemeClr val="tx1"/>
                </a:solidFill>
                <a:latin typeface="Calibri" pitchFamily="34" charset="0"/>
                <a:ea typeface="MS PGothic" pitchFamily="34" charset="-128"/>
              </a:defRPr>
            </a:lvl8pPr>
            <a:lvl9pPr marL="3966256" indent="-233309" defTabSz="46661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8475689-5020-4574-B4DA-59BC30A9F05C}" type="slidenum">
              <a:rPr lang="en-US" smtClean="0"/>
              <a:pPr eaLnBrk="1" hangingPunct="1"/>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You are also part of a local community!</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In addition to disseminating information, partners felt that the regional hub structure facilitates local connections and partnerships and cultivates a sense of community that helps people</a:t>
            </a:r>
            <a:r>
              <a:rPr lang="en-US" sz="1200" kern="1200" baseline="0" dirty="0" smtClean="0">
                <a:solidFill>
                  <a:schemeClr val="tx1"/>
                </a:solidFill>
                <a:latin typeface="+mn-lt"/>
                <a:ea typeface="ＭＳ Ｐゴシック" charset="-128"/>
                <a:cs typeface="ＭＳ Ｐゴシック" charset="-128"/>
              </a:rPr>
              <a:t> </a:t>
            </a:r>
            <a:r>
              <a:rPr lang="en-US" sz="1200" kern="1200" dirty="0" smtClean="0">
                <a:solidFill>
                  <a:schemeClr val="tx1"/>
                </a:solidFill>
                <a:latin typeface="+mn-lt"/>
                <a:ea typeface="ＭＳ Ｐゴシック" charset="-128"/>
                <a:cs typeface="ＭＳ Ｐゴシック" charset="-128"/>
              </a:rPr>
              <a:t>feel part of the Network. </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Messages reportedly received through this structure include, “We’re part of a whole” and “We’re in this together.” </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Please contact us!</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Beyond interacting with hub leaders at regional meetings and submitting the </a:t>
            </a:r>
            <a:r>
              <a:rPr lang="en-US" sz="1200" kern="1200" dirty="0" err="1" smtClean="0">
                <a:solidFill>
                  <a:schemeClr val="tx1"/>
                </a:solidFill>
                <a:latin typeface="+mn-lt"/>
                <a:ea typeface="ＭＳ Ｐゴシック" charset="-128"/>
                <a:cs typeface="ＭＳ Ｐゴシック" charset="-128"/>
              </a:rPr>
              <a:t>NanoDays</a:t>
            </a:r>
            <a:r>
              <a:rPr lang="en-US" sz="1200" kern="1200" dirty="0" smtClean="0">
                <a:solidFill>
                  <a:schemeClr val="tx1"/>
                </a:solidFill>
                <a:latin typeface="+mn-lt"/>
                <a:ea typeface="ＭＳ Ｐゴシック" charset="-128"/>
                <a:cs typeface="ＭＳ Ｐゴシック" charset="-128"/>
              </a:rPr>
              <a:t> report, few partners reported actively seeking to communicate with their hub leader despite the structure being designed as a conduit of communication.  Rather, most partners reported to receive updates and information from their hub leader, but they did not respond to this communication or otherwise initiate communication.</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Those partners who did communicate with their hub leader shared their questions, feedback, requests for resources and additional supports, and updates about their institution’s </a:t>
            </a: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programming. </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128"/>
                <a:cs typeface="ＭＳ Ｐゴシック" charset="-128"/>
              </a:rPr>
              <a:t>During the focus groups and interviews, partners identified the main messages and ideas they felt were communicated by the nisenet.org website.  </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You can do MORE </a:t>
            </a:r>
            <a:r>
              <a:rPr lang="en-US" sz="1200" i="1" kern="1200" dirty="0" err="1" smtClean="0">
                <a:solidFill>
                  <a:schemeClr val="tx1"/>
                </a:solidFill>
                <a:latin typeface="+mn-lt"/>
                <a:ea typeface="ＭＳ Ｐゴシック" charset="-128"/>
                <a:cs typeface="ＭＳ Ｐゴシック" charset="-128"/>
              </a:rPr>
              <a:t>nano</a:t>
            </a:r>
            <a:r>
              <a:rPr lang="en-US" sz="1200" i="1" kern="1200" dirty="0" smtClean="0">
                <a:solidFill>
                  <a:schemeClr val="tx1"/>
                </a:solidFill>
                <a:latin typeface="+mn-lt"/>
                <a:ea typeface="ＭＳ Ｐゴシック" charset="-128"/>
                <a:cs typeface="ＭＳ Ｐゴシック" charset="-128"/>
              </a:rPr>
              <a:t>!</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This study found that the website primarily communicates the extent of the Network’s resources including educational products and community efforts.</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The massive amount of information on the website was perceived to be both a strength and a challenge. While it was felt that nisenet.org conveyed to website visitors the scope of the Network and that “there’s a community,” there was also worried that the amount of information available made it difficult for visitors to find what they were seeking.</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Despite this concern, only 2 of the 39 partners interviewed indicated that they had difficulty finding the information they were seeking on the website, and several people expressed their enthusiasm about the site.</a:t>
            </a:r>
          </a:p>
          <a:p>
            <a:r>
              <a:rPr lang="en-US" sz="1200" kern="1200" dirty="0" smtClean="0">
                <a:solidFill>
                  <a:schemeClr val="tx1"/>
                </a:solidFill>
                <a:latin typeface="+mn-lt"/>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Here is a wealth of Network information and resources!</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The study finds that the website is a mechanism that communicates information in a unilateral direction.</a:t>
            </a:r>
            <a:r>
              <a:rPr lang="en-US" sz="1200" kern="1200" baseline="0" dirty="0" smtClean="0">
                <a:solidFill>
                  <a:schemeClr val="tx1"/>
                </a:solidFill>
                <a:latin typeface="+mn-lt"/>
                <a:ea typeface="ＭＳ Ｐゴシック" charset="-128"/>
                <a:cs typeface="ＭＳ Ｐゴシック" charset="-128"/>
              </a:rPr>
              <a:t>  </a:t>
            </a:r>
            <a:r>
              <a:rPr lang="en-US" sz="1200" kern="1200" dirty="0" smtClean="0">
                <a:solidFill>
                  <a:schemeClr val="tx1"/>
                </a:solidFill>
                <a:latin typeface="+mn-lt"/>
                <a:ea typeface="ＭＳ Ｐゴシック" charset="-128"/>
                <a:cs typeface="ＭＳ Ｐゴシック" charset="-128"/>
              </a:rPr>
              <a:t>The work of the funded partners outward to the rest of the Network.</a:t>
            </a:r>
            <a:r>
              <a:rPr lang="en-US" sz="1200" i="1" kern="1200" baseline="30000" dirty="0" smtClean="0">
                <a:solidFill>
                  <a:schemeClr val="tx1"/>
                </a:solidFill>
                <a:latin typeface="+mn-lt"/>
                <a:ea typeface="ＭＳ Ｐゴシック" charset="-128"/>
                <a:cs typeface="ＭＳ Ｐゴシック" charset="-128"/>
              </a:rPr>
              <a:t> </a:t>
            </a:r>
            <a:r>
              <a:rPr lang="en-US" sz="1200" i="1" kern="1200" dirty="0" smtClean="0">
                <a:solidFill>
                  <a:schemeClr val="tx1"/>
                </a:solidFill>
                <a:latin typeface="+mn-lt"/>
                <a:ea typeface="ＭＳ Ｐゴシック" charset="-128"/>
                <a:cs typeface="ＭＳ Ｐゴシック" charset="-128"/>
              </a:rPr>
              <a:t> </a:t>
            </a:r>
            <a:r>
              <a:rPr lang="en-US" sz="1200" kern="1200" dirty="0" smtClean="0">
                <a:solidFill>
                  <a:schemeClr val="tx1"/>
                </a:solidFill>
                <a:latin typeface="+mn-lt"/>
                <a:ea typeface="ＭＳ Ｐゴシック" charset="-128"/>
                <a:cs typeface="ＭＳ Ｐゴシック" charset="-128"/>
              </a:rPr>
              <a:t>Although the website features a commenting function whereby partners can comment in the catalog as well as on the blog, few people have made use of it. </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In interviews, few partners indicated that they updated their personal profile, accessed the site to connect to other Network partners, or shared the website with individuals not involved with NISE Net. In general, people seemed to view the website as a repository of information and resources and not a mechanism through which they can communicate with the Network.</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When asked whether there were additional communication mechanisms that NISE Net employed beyond the four primary components,</a:t>
            </a:r>
            <a:r>
              <a:rPr lang="en-US" sz="1200" kern="1200" baseline="0" dirty="0" smtClean="0">
                <a:solidFill>
                  <a:schemeClr val="tx1"/>
                </a:solidFill>
                <a:latin typeface="+mn-lt"/>
                <a:ea typeface="ＭＳ Ｐゴシック" charset="-128"/>
                <a:cs typeface="ＭＳ Ｐゴシック" charset="-128"/>
              </a:rPr>
              <a:t> </a:t>
            </a:r>
            <a:r>
              <a:rPr lang="en-US" sz="1200" kern="1200" dirty="0" smtClean="0">
                <a:solidFill>
                  <a:schemeClr val="tx1"/>
                </a:solidFill>
                <a:latin typeface="+mn-lt"/>
                <a:ea typeface="ＭＳ Ｐゴシック" charset="-128"/>
                <a:cs typeface="ＭＳ Ｐゴシック" charset="-128"/>
              </a:rPr>
              <a:t>partners voluntarily referenced the </a:t>
            </a: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Bite monthly e-newsletter and social networking  sites with reasonable frequency. </a:t>
            </a:r>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ＭＳ Ｐゴシック" charset="-128"/>
                <a:cs typeface="ＭＳ Ｐゴシック" charset="-128"/>
              </a:rPr>
              <a:t>We have some interesting and timely information for you!</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Through the </a:t>
            </a: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Bite, funded partners say they share NISE Net updates, reinforce Network practices, and highlight the </a:t>
            </a: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work of selected partners. </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In line with this, about a quarter of partners who were interviewed indicated that they did receive general information and Network updates from the </a:t>
            </a:r>
            <a:r>
              <a:rPr lang="en-US" sz="1200" kern="1200" dirty="0" err="1" smtClean="0">
                <a:solidFill>
                  <a:schemeClr val="tx1"/>
                </a:solidFill>
                <a:latin typeface="+mn-lt"/>
                <a:ea typeface="ＭＳ Ｐゴシック" charset="-128"/>
                <a:cs typeface="ＭＳ Ｐゴシック" charset="-128"/>
              </a:rPr>
              <a:t>Nano</a:t>
            </a:r>
            <a:r>
              <a:rPr lang="en-US" sz="1200" kern="1200" dirty="0" smtClean="0">
                <a:solidFill>
                  <a:schemeClr val="tx1"/>
                </a:solidFill>
                <a:latin typeface="+mn-lt"/>
                <a:ea typeface="ＭＳ Ｐゴシック" charset="-128"/>
                <a:cs typeface="ＭＳ Ｐゴシック" charset="-128"/>
              </a:rPr>
              <a:t> Bite newsletter.</a:t>
            </a:r>
          </a:p>
          <a:p>
            <a:r>
              <a:rPr lang="en-US" sz="1200" b="1" i="1"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Similarly unprompted during interviews, a few partners  also mentioned learning about NISE Net and receiving Network updates through social networking offerings such as the NISE Net </a:t>
            </a:r>
            <a:r>
              <a:rPr lang="en-US" sz="1200" kern="1200" dirty="0" err="1" smtClean="0">
                <a:solidFill>
                  <a:schemeClr val="tx1"/>
                </a:solidFill>
                <a:latin typeface="+mn-lt"/>
                <a:ea typeface="ＭＳ Ｐゴシック" charset="-128"/>
                <a:cs typeface="ＭＳ Ｐゴシック" charset="-128"/>
              </a:rPr>
              <a:t>Facebook</a:t>
            </a:r>
            <a:r>
              <a:rPr lang="en-US" sz="1200" kern="1200" dirty="0" smtClean="0">
                <a:solidFill>
                  <a:schemeClr val="tx1"/>
                </a:solidFill>
                <a:latin typeface="+mn-lt"/>
                <a:ea typeface="ＭＳ Ｐゴシック" charset="-128"/>
                <a:cs typeface="ＭＳ Ｐゴシック" charset="-128"/>
              </a:rPr>
              <a:t> and LinkedIn groups and via Twitter. Similar to the website, they primarily saw these sites as a way to gain instead of contribute information. So the few partners who did mention accessing Network information and updates through social networking sites usually did not use these mechanisms to communicate back to or outside of the Network or to individuals outside of the NISE Network.</a:t>
            </a:r>
          </a:p>
          <a:p>
            <a:r>
              <a:rPr lang="en-US" sz="1200" kern="1200" dirty="0" smtClean="0">
                <a:solidFill>
                  <a:schemeClr val="tx1"/>
                </a:solidFill>
                <a:latin typeface="+mn-lt"/>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not only looked into what people were hearing,</a:t>
            </a:r>
            <a:r>
              <a:rPr lang="en-US" baseline="0" dirty="0" smtClean="0"/>
              <a:t> we asked about what people wanted to learn more about.</a:t>
            </a:r>
          </a:p>
          <a:p>
            <a:r>
              <a:rPr lang="en-US" baseline="0" dirty="0" smtClean="0"/>
              <a:t>Now I’ll shared the communication that Network partners desire </a:t>
            </a:r>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27</a:t>
            </a:fld>
            <a:endParaRPr lang="en-US"/>
          </a:p>
        </p:txBody>
      </p:sp>
    </p:spTree>
    <p:extLst>
      <p:ext uri="{BB962C8B-B14F-4D97-AF65-F5344CB8AC3E}">
        <p14:creationId xmlns:p14="http://schemas.microsoft.com/office/powerpoint/2010/main" val="234631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big</a:t>
            </a:r>
            <a:r>
              <a:rPr lang="en-US" baseline="0" dirty="0" smtClean="0"/>
              <a:t> question that people had was how to convey challenging content. For example, an educational product developer mentioned how difficult it was to convey </a:t>
            </a:r>
            <a:r>
              <a:rPr lang="en-US" baseline="0" dirty="0" err="1" smtClean="0"/>
              <a:t>nano</a:t>
            </a:r>
            <a:r>
              <a:rPr lang="en-US" baseline="0" dirty="0" smtClean="0"/>
              <a:t> and society concepts – and how this could be difficult for anyone</a:t>
            </a:r>
            <a:r>
              <a:rPr lang="en-US" baseline="0" dirty="0" smtClean="0"/>
              <a:t>.</a:t>
            </a:r>
          </a:p>
          <a:p>
            <a:r>
              <a:rPr lang="en-US" baseline="0" dirty="0" smtClean="0"/>
              <a:t>1</a:t>
            </a:r>
            <a:r>
              <a:rPr lang="en-US" baseline="30000" dirty="0" smtClean="0"/>
              <a:t>st</a:t>
            </a:r>
            <a:r>
              <a:rPr lang="en-US" baseline="0" dirty="0" smtClean="0"/>
              <a:t> quote</a:t>
            </a:r>
            <a:endParaRPr lang="en-US" dirty="0" smtClean="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28</a:t>
            </a:fld>
            <a:endParaRPr lang="en-US"/>
          </a:p>
        </p:txBody>
      </p:sp>
    </p:spTree>
    <p:extLst>
      <p:ext uri="{BB962C8B-B14F-4D97-AF65-F5344CB8AC3E}">
        <p14:creationId xmlns:p14="http://schemas.microsoft.com/office/powerpoint/2010/main" val="234631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Across</a:t>
            </a:r>
            <a:r>
              <a:rPr lang="en-US" baseline="0" dirty="0" smtClean="0"/>
              <a:t> tiers, partners strongly desired to know more about the nano educational activities happening throughout the year at other organizations.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What are people doing outside of NanoDays?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What are people doing for NanoDays?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How</a:t>
            </a:r>
            <a:r>
              <a:rPr lang="en-US" baseline="0" dirty="0" smtClean="0"/>
              <a:t> are people modifying </a:t>
            </a:r>
            <a:r>
              <a:rPr lang="en-US" baseline="0" dirty="0" smtClean="0"/>
              <a:t>materials for </a:t>
            </a:r>
            <a:r>
              <a:rPr lang="en-US" baseline="0" dirty="0" smtClean="0"/>
              <a:t>their audience?</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29</a:t>
            </a:fld>
            <a:endParaRPr lang="en-US"/>
          </a:p>
        </p:txBody>
      </p:sp>
    </p:spTree>
    <p:extLst>
      <p:ext uri="{BB962C8B-B14F-4D97-AF65-F5344CB8AC3E}">
        <p14:creationId xmlns:p14="http://schemas.microsoft.com/office/powerpoint/2010/main" val="234631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82" indent="-174982" eaLnBrk="1" hangingPunct="1">
              <a:spcBef>
                <a:spcPct val="0"/>
              </a:spcBef>
              <a:buFontTx/>
              <a:buChar char="•"/>
            </a:pPr>
            <a:r>
              <a:rPr lang="en-US" smtClean="0"/>
              <a:t>The NISE Network evaluation team is made up of evaluators from three NISE Network institutions</a:t>
            </a:r>
          </a:p>
          <a:p>
            <a:pPr marL="641600" lvl="1" indent="-174982" eaLnBrk="1" hangingPunct="1">
              <a:spcBef>
                <a:spcPct val="0"/>
              </a:spcBef>
              <a:buFontTx/>
              <a:buChar char="•"/>
            </a:pPr>
            <a:r>
              <a:rPr lang="en-US" smtClean="0"/>
              <a:t>The Museum of Science, Boston,</a:t>
            </a:r>
          </a:p>
          <a:p>
            <a:pPr marL="641600" lvl="1" indent="-174982" eaLnBrk="1" hangingPunct="1">
              <a:spcBef>
                <a:spcPct val="0"/>
              </a:spcBef>
              <a:buFontTx/>
              <a:buChar char="•"/>
            </a:pPr>
            <a:r>
              <a:rPr lang="en-US" smtClean="0"/>
              <a:t>The Oregon Museum of Science and Industry, and </a:t>
            </a:r>
          </a:p>
          <a:p>
            <a:pPr marL="641600" lvl="1" indent="-174982" eaLnBrk="1" hangingPunct="1">
              <a:spcBef>
                <a:spcPct val="0"/>
              </a:spcBef>
              <a:buFontTx/>
              <a:buChar char="•"/>
            </a:pPr>
            <a:r>
              <a:rPr lang="en-US" smtClean="0"/>
              <a:t>The Science Museum of Minnesota</a:t>
            </a:r>
          </a:p>
          <a:p>
            <a:pPr marL="641600" lvl="1" indent="-174982" eaLnBrk="1" hangingPunct="1">
              <a:spcBef>
                <a:spcPct val="0"/>
              </a:spcBef>
              <a:buFontTx/>
              <a:buChar char="•"/>
            </a:pPr>
            <a:endParaRPr lang="en-US" smtClean="0"/>
          </a:p>
          <a:p>
            <a:pPr marL="174982" indent="-174982" eaLnBrk="1" hangingPunct="1">
              <a:spcBef>
                <a:spcPct val="0"/>
              </a:spcBef>
              <a:buFontTx/>
              <a:buChar char="•"/>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 only do partners want to know how other partners are engaging the public – everyone wants to generally communicate more.</a:t>
            </a:r>
          </a:p>
          <a:p>
            <a:r>
              <a:rPr lang="en-US" baseline="0" dirty="0" smtClean="0"/>
              <a:t>For example – 2</a:t>
            </a:r>
            <a:r>
              <a:rPr lang="en-US" baseline="30000" dirty="0" smtClean="0"/>
              <a:t>nd</a:t>
            </a:r>
            <a:r>
              <a:rPr lang="en-US" baseline="0" dirty="0" smtClean="0"/>
              <a:t> quote</a:t>
            </a:r>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30</a:t>
            </a:fld>
            <a:endParaRPr lang="en-US"/>
          </a:p>
        </p:txBody>
      </p:sp>
    </p:spTree>
    <p:extLst>
      <p:ext uri="{BB962C8B-B14F-4D97-AF65-F5344CB8AC3E}">
        <p14:creationId xmlns:p14="http://schemas.microsoft.com/office/powerpoint/2010/main" val="234631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Partners</a:t>
            </a:r>
            <a:r>
              <a:rPr lang="en-US" baseline="0" dirty="0" smtClean="0"/>
              <a:t> most valued mechanisms that promoted multi directional communication – in particular, face to face meetings. Catalyst for partners’ deeper involvement in the Network. Unilateral components were effective in communicating information out from Tier 1. Tier 2 and 3 wanted these components (particularly the website) to allow for multidirectional communication. Multidirectional communication mechanisms more strongly communicated a sense of community (meetings, and RHS). Modify and create current communication components that allow for greater multidirectional communication in the Network.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NCS provided the groundwork future </a:t>
            </a:r>
            <a:r>
              <a:rPr lang="en-US" baseline="0" dirty="0" smtClean="0"/>
              <a:t>evaluation</a:t>
            </a:r>
            <a:endParaRPr lang="en-US" baseline="0" dirty="0" smtClean="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31</a:t>
            </a:fld>
            <a:endParaRPr lang="en-US"/>
          </a:p>
        </p:txBody>
      </p:sp>
    </p:spTree>
    <p:extLst>
      <p:ext uri="{BB962C8B-B14F-4D97-AF65-F5344CB8AC3E}">
        <p14:creationId xmlns:p14="http://schemas.microsoft.com/office/powerpoint/2010/main" val="234631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82" indent="-174982" eaLnBrk="1" hangingPunct="1">
              <a:spcBef>
                <a:spcPct val="0"/>
              </a:spcBef>
              <a:buFont typeface="Arial" pitchFamily="34" charset="0"/>
              <a:buChar char="•"/>
              <a:defRPr/>
            </a:pPr>
            <a:r>
              <a:rPr lang="en-US" dirty="0" smtClean="0"/>
              <a:t>You can find most of our reports at this website</a:t>
            </a:r>
          </a:p>
          <a:p>
            <a:pPr marL="0" indent="0" eaLnBrk="1" hangingPunct="1">
              <a:spcBef>
                <a:spcPct val="0"/>
              </a:spcBef>
              <a:buFont typeface="Arial" pitchFamily="34" charset="0"/>
              <a:buNone/>
              <a:defRPr/>
            </a:pPr>
            <a:r>
              <a:rPr lang="en-US" dirty="0" smtClean="0"/>
              <a:t>NanoDays reports – read about what other partners</a:t>
            </a:r>
            <a:r>
              <a:rPr lang="en-US" baseline="0" dirty="0" smtClean="0"/>
              <a:t> are doing!</a:t>
            </a:r>
          </a:p>
          <a:p>
            <a:pPr marL="0" indent="0" eaLnBrk="1" hangingPunct="1">
              <a:spcBef>
                <a:spcPct val="0"/>
              </a:spcBef>
              <a:buFont typeface="Arial" pitchFamily="34" charset="0"/>
              <a:buNone/>
              <a:defRPr/>
            </a:pPr>
            <a:r>
              <a:rPr lang="en-US" baseline="0" dirty="0" smtClean="0"/>
              <a:t>Evaluation of products</a:t>
            </a:r>
          </a:p>
          <a:p>
            <a:pPr marL="0" indent="0" eaLnBrk="1" hangingPunct="1">
              <a:spcBef>
                <a:spcPct val="0"/>
              </a:spcBef>
              <a:buFont typeface="Arial" pitchFamily="34" charset="0"/>
              <a:buNone/>
              <a:defRPr/>
            </a:pPr>
            <a:r>
              <a:rPr lang="en-US" baseline="0" dirty="0" smtClean="0"/>
              <a:t>All the big reports – like the Network Communication Study</a:t>
            </a:r>
            <a:endParaRPr 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58255" indent="-291636" eaLnBrk="0" hangingPunct="0">
              <a:defRPr>
                <a:solidFill>
                  <a:schemeClr val="tx1"/>
                </a:solidFill>
                <a:latin typeface="Calibri" pitchFamily="34" charset="0"/>
                <a:ea typeface="MS PGothic" pitchFamily="34" charset="-128"/>
              </a:defRPr>
            </a:lvl2pPr>
            <a:lvl3pPr marL="1166546" indent="-233309" eaLnBrk="0" hangingPunct="0">
              <a:defRPr>
                <a:solidFill>
                  <a:schemeClr val="tx1"/>
                </a:solidFill>
                <a:latin typeface="Calibri" pitchFamily="34" charset="0"/>
                <a:ea typeface="MS PGothic" pitchFamily="34" charset="-128"/>
              </a:defRPr>
            </a:lvl3pPr>
            <a:lvl4pPr marL="1633164" indent="-233309" eaLnBrk="0" hangingPunct="0">
              <a:defRPr>
                <a:solidFill>
                  <a:schemeClr val="tx1"/>
                </a:solidFill>
                <a:latin typeface="Calibri" pitchFamily="34" charset="0"/>
                <a:ea typeface="MS PGothic" pitchFamily="34" charset="-128"/>
              </a:defRPr>
            </a:lvl4pPr>
            <a:lvl5pPr marL="2099782" indent="-233309" eaLnBrk="0" hangingPunct="0">
              <a:defRPr>
                <a:solidFill>
                  <a:schemeClr val="tx1"/>
                </a:solidFill>
                <a:latin typeface="Calibri" pitchFamily="34" charset="0"/>
                <a:ea typeface="MS PGothic" pitchFamily="34" charset="-128"/>
              </a:defRPr>
            </a:lvl5pPr>
            <a:lvl6pPr marL="2566401" indent="-233309" defTabSz="466618" eaLnBrk="0" fontAlgn="base" hangingPunct="0">
              <a:spcBef>
                <a:spcPct val="0"/>
              </a:spcBef>
              <a:spcAft>
                <a:spcPct val="0"/>
              </a:spcAft>
              <a:defRPr>
                <a:solidFill>
                  <a:schemeClr val="tx1"/>
                </a:solidFill>
                <a:latin typeface="Calibri" pitchFamily="34" charset="0"/>
                <a:ea typeface="MS PGothic" pitchFamily="34" charset="-128"/>
              </a:defRPr>
            </a:lvl6pPr>
            <a:lvl7pPr marL="3033019" indent="-233309" defTabSz="466618" eaLnBrk="0" fontAlgn="base" hangingPunct="0">
              <a:spcBef>
                <a:spcPct val="0"/>
              </a:spcBef>
              <a:spcAft>
                <a:spcPct val="0"/>
              </a:spcAft>
              <a:defRPr>
                <a:solidFill>
                  <a:schemeClr val="tx1"/>
                </a:solidFill>
                <a:latin typeface="Calibri" pitchFamily="34" charset="0"/>
                <a:ea typeface="MS PGothic" pitchFamily="34" charset="-128"/>
              </a:defRPr>
            </a:lvl7pPr>
            <a:lvl8pPr marL="3499637" indent="-233309" defTabSz="466618" eaLnBrk="0" fontAlgn="base" hangingPunct="0">
              <a:spcBef>
                <a:spcPct val="0"/>
              </a:spcBef>
              <a:spcAft>
                <a:spcPct val="0"/>
              </a:spcAft>
              <a:defRPr>
                <a:solidFill>
                  <a:schemeClr val="tx1"/>
                </a:solidFill>
                <a:latin typeface="Calibri" pitchFamily="34" charset="0"/>
                <a:ea typeface="MS PGothic" pitchFamily="34" charset="-128"/>
              </a:defRPr>
            </a:lvl8pPr>
            <a:lvl9pPr marL="3966256" indent="-233309" defTabSz="46661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A69B8B6-6A2C-485C-9309-63545E8BA2B8}" type="slidenum">
              <a:rPr lang="en-US">
                <a:solidFill>
                  <a:prstClr val="black"/>
                </a:solidFill>
              </a:rPr>
              <a:pPr eaLnBrk="1" hangingPunct="1"/>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smtClean="0"/>
              <a:t>The</a:t>
            </a:r>
            <a:r>
              <a:rPr lang="en-US" baseline="0" dirty="0" smtClean="0"/>
              <a:t> reports about educational products can also be found on a product’s page.</a:t>
            </a:r>
          </a:p>
          <a:p>
            <a:pPr eaLnBrk="1" hangingPunct="1">
              <a:spcBef>
                <a:spcPct val="0"/>
              </a:spcBef>
              <a:defRPr/>
            </a:pPr>
            <a:r>
              <a:rPr lang="en-US" baseline="0" dirty="0" smtClean="0"/>
              <a:t>Look at the evaluation tab</a:t>
            </a:r>
            <a:endParaRPr 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58255" indent="-291636" eaLnBrk="0" hangingPunct="0">
              <a:defRPr>
                <a:solidFill>
                  <a:schemeClr val="tx1"/>
                </a:solidFill>
                <a:latin typeface="Calibri" pitchFamily="34" charset="0"/>
                <a:ea typeface="MS PGothic" pitchFamily="34" charset="-128"/>
              </a:defRPr>
            </a:lvl2pPr>
            <a:lvl3pPr marL="1166546" indent="-233309" eaLnBrk="0" hangingPunct="0">
              <a:defRPr>
                <a:solidFill>
                  <a:schemeClr val="tx1"/>
                </a:solidFill>
                <a:latin typeface="Calibri" pitchFamily="34" charset="0"/>
                <a:ea typeface="MS PGothic" pitchFamily="34" charset="-128"/>
              </a:defRPr>
            </a:lvl3pPr>
            <a:lvl4pPr marL="1633164" indent="-233309" eaLnBrk="0" hangingPunct="0">
              <a:defRPr>
                <a:solidFill>
                  <a:schemeClr val="tx1"/>
                </a:solidFill>
                <a:latin typeface="Calibri" pitchFamily="34" charset="0"/>
                <a:ea typeface="MS PGothic" pitchFamily="34" charset="-128"/>
              </a:defRPr>
            </a:lvl4pPr>
            <a:lvl5pPr marL="2099782" indent="-233309" eaLnBrk="0" hangingPunct="0">
              <a:defRPr>
                <a:solidFill>
                  <a:schemeClr val="tx1"/>
                </a:solidFill>
                <a:latin typeface="Calibri" pitchFamily="34" charset="0"/>
                <a:ea typeface="MS PGothic" pitchFamily="34" charset="-128"/>
              </a:defRPr>
            </a:lvl5pPr>
            <a:lvl6pPr marL="2566401" indent="-233309" defTabSz="466618" eaLnBrk="0" fontAlgn="base" hangingPunct="0">
              <a:spcBef>
                <a:spcPct val="0"/>
              </a:spcBef>
              <a:spcAft>
                <a:spcPct val="0"/>
              </a:spcAft>
              <a:defRPr>
                <a:solidFill>
                  <a:schemeClr val="tx1"/>
                </a:solidFill>
                <a:latin typeface="Calibri" pitchFamily="34" charset="0"/>
                <a:ea typeface="MS PGothic" pitchFamily="34" charset="-128"/>
              </a:defRPr>
            </a:lvl6pPr>
            <a:lvl7pPr marL="3033019" indent="-233309" defTabSz="466618" eaLnBrk="0" fontAlgn="base" hangingPunct="0">
              <a:spcBef>
                <a:spcPct val="0"/>
              </a:spcBef>
              <a:spcAft>
                <a:spcPct val="0"/>
              </a:spcAft>
              <a:defRPr>
                <a:solidFill>
                  <a:schemeClr val="tx1"/>
                </a:solidFill>
                <a:latin typeface="Calibri" pitchFamily="34" charset="0"/>
                <a:ea typeface="MS PGothic" pitchFamily="34" charset="-128"/>
              </a:defRPr>
            </a:lvl7pPr>
            <a:lvl8pPr marL="3499637" indent="-233309" defTabSz="466618" eaLnBrk="0" fontAlgn="base" hangingPunct="0">
              <a:spcBef>
                <a:spcPct val="0"/>
              </a:spcBef>
              <a:spcAft>
                <a:spcPct val="0"/>
              </a:spcAft>
              <a:defRPr>
                <a:solidFill>
                  <a:schemeClr val="tx1"/>
                </a:solidFill>
                <a:latin typeface="Calibri" pitchFamily="34" charset="0"/>
                <a:ea typeface="MS PGothic" pitchFamily="34" charset="-128"/>
              </a:defRPr>
            </a:lvl8pPr>
            <a:lvl9pPr marL="3966256" indent="-233309" defTabSz="46661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A69B8B6-6A2C-485C-9309-63545E8BA2B8}" type="slidenum">
              <a:rPr lang="en-US">
                <a:solidFill>
                  <a:prstClr val="black"/>
                </a:solidFill>
              </a:rPr>
              <a:pPr eaLnBrk="1" hangingPunct="1"/>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82" indent="-174982" eaLnBrk="1" hangingPunct="1">
              <a:spcBef>
                <a:spcPct val="0"/>
              </a:spcBef>
              <a:buFont typeface="Arial" pitchFamily="34" charset="0"/>
              <a:buChar char="•"/>
              <a:defRPr/>
            </a:pPr>
            <a:r>
              <a:rPr lang="en-US" dirty="0" smtClean="0"/>
              <a:t>Big method of dissemination about network updates</a:t>
            </a:r>
          </a:p>
          <a:p>
            <a:pPr marL="174982" indent="-174982" eaLnBrk="1" hangingPunct="1">
              <a:spcBef>
                <a:spcPct val="0"/>
              </a:spcBef>
              <a:buFont typeface="Arial" pitchFamily="34" charset="0"/>
              <a:buChar char="•"/>
              <a:defRPr/>
            </a:pPr>
            <a:r>
              <a:rPr lang="en-US" dirty="0" smtClean="0"/>
              <a:t>Key findings from evaluation</a:t>
            </a:r>
          </a:p>
          <a:p>
            <a:pPr marL="174982" indent="-174982" eaLnBrk="1" hangingPunct="1">
              <a:spcBef>
                <a:spcPct val="0"/>
              </a:spcBef>
              <a:buFont typeface="Arial" pitchFamily="34" charset="0"/>
              <a:buChar char="•"/>
              <a:defRPr/>
            </a:pPr>
            <a:r>
              <a:rPr lang="en-US" dirty="0" smtClean="0"/>
              <a:t>Partner highlights</a:t>
            </a:r>
          </a:p>
          <a:p>
            <a:pPr marL="0" indent="0" eaLnBrk="1" hangingPunct="1">
              <a:spcBef>
                <a:spcPct val="0"/>
              </a:spcBef>
              <a:buFont typeface="Arial" pitchFamily="34" charset="0"/>
              <a:buNone/>
              <a:defRPr/>
            </a:pPr>
            <a:r>
              <a:rPr lang="en-US" dirty="0" smtClean="0"/>
              <a:t>Subscribe here!</a:t>
            </a:r>
          </a:p>
          <a:p>
            <a:pPr marL="174982" indent="-174982" eaLnBrk="1" hangingPunct="1">
              <a:spcBef>
                <a:spcPct val="0"/>
              </a:spcBef>
              <a:buFont typeface="Arial" pitchFamily="34" charset="0"/>
              <a:buChar char="•"/>
              <a:defRPr/>
            </a:pPr>
            <a:r>
              <a:rPr lang="en-US" dirty="0" smtClean="0"/>
              <a:t>Archive of all past newsletters</a:t>
            </a:r>
          </a:p>
          <a:p>
            <a:pPr marL="174982" indent="-174982" eaLnBrk="1" hangingPunct="1">
              <a:spcBef>
                <a:spcPct val="0"/>
              </a:spcBef>
              <a:buFont typeface="Arial" pitchFamily="34" charset="0"/>
              <a:buChar char="•"/>
              <a:defRPr/>
            </a:pPr>
            <a:r>
              <a:rPr lang="en-US" dirty="0" smtClean="0"/>
              <a:t>Sign up and subscribe</a:t>
            </a:r>
          </a:p>
          <a:p>
            <a:pPr eaLnBrk="1" hangingPunct="1">
              <a:spcBef>
                <a:spcPct val="0"/>
              </a:spcBef>
              <a:buFont typeface="Arial" pitchFamily="34" charset="0"/>
              <a:buNone/>
              <a:defRPr/>
            </a:pPr>
            <a:endParaRPr lang="en-US" dirty="0"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58255" indent="-291636" eaLnBrk="0" hangingPunct="0">
              <a:defRPr>
                <a:solidFill>
                  <a:schemeClr val="tx1"/>
                </a:solidFill>
                <a:latin typeface="Calibri" pitchFamily="34" charset="0"/>
                <a:ea typeface="MS PGothic" pitchFamily="34" charset="-128"/>
              </a:defRPr>
            </a:lvl2pPr>
            <a:lvl3pPr marL="1166546" indent="-233309" eaLnBrk="0" hangingPunct="0">
              <a:defRPr>
                <a:solidFill>
                  <a:schemeClr val="tx1"/>
                </a:solidFill>
                <a:latin typeface="Calibri" pitchFamily="34" charset="0"/>
                <a:ea typeface="MS PGothic" pitchFamily="34" charset="-128"/>
              </a:defRPr>
            </a:lvl3pPr>
            <a:lvl4pPr marL="1633164" indent="-233309" eaLnBrk="0" hangingPunct="0">
              <a:defRPr>
                <a:solidFill>
                  <a:schemeClr val="tx1"/>
                </a:solidFill>
                <a:latin typeface="Calibri" pitchFamily="34" charset="0"/>
                <a:ea typeface="MS PGothic" pitchFamily="34" charset="-128"/>
              </a:defRPr>
            </a:lvl4pPr>
            <a:lvl5pPr marL="2099782" indent="-233309" eaLnBrk="0" hangingPunct="0">
              <a:defRPr>
                <a:solidFill>
                  <a:schemeClr val="tx1"/>
                </a:solidFill>
                <a:latin typeface="Calibri" pitchFamily="34" charset="0"/>
                <a:ea typeface="MS PGothic" pitchFamily="34" charset="-128"/>
              </a:defRPr>
            </a:lvl5pPr>
            <a:lvl6pPr marL="2566401" indent="-233309" defTabSz="466618" eaLnBrk="0" fontAlgn="base" hangingPunct="0">
              <a:spcBef>
                <a:spcPct val="0"/>
              </a:spcBef>
              <a:spcAft>
                <a:spcPct val="0"/>
              </a:spcAft>
              <a:defRPr>
                <a:solidFill>
                  <a:schemeClr val="tx1"/>
                </a:solidFill>
                <a:latin typeface="Calibri" pitchFamily="34" charset="0"/>
                <a:ea typeface="MS PGothic" pitchFamily="34" charset="-128"/>
              </a:defRPr>
            </a:lvl6pPr>
            <a:lvl7pPr marL="3033019" indent="-233309" defTabSz="466618" eaLnBrk="0" fontAlgn="base" hangingPunct="0">
              <a:spcBef>
                <a:spcPct val="0"/>
              </a:spcBef>
              <a:spcAft>
                <a:spcPct val="0"/>
              </a:spcAft>
              <a:defRPr>
                <a:solidFill>
                  <a:schemeClr val="tx1"/>
                </a:solidFill>
                <a:latin typeface="Calibri" pitchFamily="34" charset="0"/>
                <a:ea typeface="MS PGothic" pitchFamily="34" charset="-128"/>
              </a:defRPr>
            </a:lvl7pPr>
            <a:lvl8pPr marL="3499637" indent="-233309" defTabSz="466618" eaLnBrk="0" fontAlgn="base" hangingPunct="0">
              <a:spcBef>
                <a:spcPct val="0"/>
              </a:spcBef>
              <a:spcAft>
                <a:spcPct val="0"/>
              </a:spcAft>
              <a:defRPr>
                <a:solidFill>
                  <a:schemeClr val="tx1"/>
                </a:solidFill>
                <a:latin typeface="Calibri" pitchFamily="34" charset="0"/>
                <a:ea typeface="MS PGothic" pitchFamily="34" charset="-128"/>
              </a:defRPr>
            </a:lvl8pPr>
            <a:lvl9pPr marL="3966256" indent="-233309" defTabSz="46661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4ACF32A-DDA8-4D5C-BC15-F093F1A2E799}" type="slidenum">
              <a:rPr lang="en-US">
                <a:solidFill>
                  <a:prstClr val="black"/>
                </a:solidFill>
              </a:rPr>
              <a:pPr eaLnBrk="1" hangingPunct="1"/>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rPr>
              <a:t>A big Thank You to all of you who did complete the survey!  Lucky 23 winners</a:t>
            </a:r>
            <a:r>
              <a:rPr lang="en-US" baseline="0" dirty="0" smtClean="0">
                <a:ea typeface="ＭＳ Ｐゴシック" charset="-128"/>
              </a:rPr>
              <a:t> randomly selected to receive gift cards or set of </a:t>
            </a:r>
            <a:r>
              <a:rPr lang="en-US" baseline="0" dirty="0" err="1" smtClean="0">
                <a:ea typeface="ＭＳ Ｐゴシック" charset="-128"/>
              </a:rPr>
              <a:t>nano</a:t>
            </a:r>
            <a:r>
              <a:rPr lang="en-US" baseline="0" dirty="0" smtClean="0">
                <a:ea typeface="ＭＳ Ｐゴシック" charset="-128"/>
              </a:rPr>
              <a:t> educational materials.</a:t>
            </a:r>
          </a:p>
          <a:p>
            <a:pPr eaLnBrk="1" hangingPunct="1">
              <a:spcBef>
                <a:spcPct val="0"/>
              </a:spcBef>
            </a:pPr>
            <a:endParaRPr lang="en-US" baseline="0" dirty="0" smtClean="0">
              <a:ea typeface="ＭＳ Ｐゴシック" charset="-128"/>
            </a:endParaRPr>
          </a:p>
          <a:p>
            <a:pPr marL="246271" indent="-246271">
              <a:spcBef>
                <a:spcPts val="1468"/>
              </a:spcBef>
            </a:pPr>
            <a:r>
              <a:rPr lang="en-US" b="1" dirty="0">
                <a:cs typeface="Arial" pitchFamily="34" charset="0"/>
                <a:sym typeface="Arial" pitchFamily="34" charset="0"/>
              </a:rPr>
              <a:t>What was the purpose?</a:t>
            </a:r>
          </a:p>
          <a:p>
            <a:pPr marL="246271" indent="-246271">
              <a:spcBef>
                <a:spcPts val="1468"/>
              </a:spcBef>
            </a:pPr>
            <a:r>
              <a:rPr lang="en-US" b="1" dirty="0">
                <a:cs typeface="Arial" pitchFamily="34" charset="0"/>
                <a:sym typeface="Arial" pitchFamily="34" charset="0"/>
              </a:rPr>
              <a:t>	</a:t>
            </a:r>
            <a:r>
              <a:rPr lang="en-US" dirty="0">
                <a:cs typeface="Arial" pitchFamily="34" charset="0"/>
                <a:sym typeface="Arial" pitchFamily="34" charset="0"/>
              </a:rPr>
              <a:t>Consolidate requests for information about partners.  Look at the big picture to understand what’s happening but inform work moving forward.  There were questions about the impacts of the Network on the individuals involved, use of products, how people are partnering and with who.  It will not result in one big report, but instead disseminated through the reporting/work of these various individual studies.  </a:t>
            </a:r>
            <a:r>
              <a:rPr lang="en-US" dirty="0" err="1">
                <a:cs typeface="Arial" pitchFamily="34" charset="0"/>
                <a:sym typeface="Arial" pitchFamily="34" charset="0"/>
              </a:rPr>
              <a:t>NanoBite</a:t>
            </a:r>
            <a:r>
              <a:rPr lang="en-US" dirty="0">
                <a:cs typeface="Arial" pitchFamily="34" charset="0"/>
                <a:sym typeface="Arial" pitchFamily="34" charset="0"/>
              </a:rPr>
              <a:t>?</a:t>
            </a:r>
          </a:p>
          <a:p>
            <a:pPr marL="246271" indent="-246271">
              <a:spcBef>
                <a:spcPts val="1468"/>
              </a:spcBef>
            </a:pPr>
            <a:r>
              <a:rPr lang="en-US" b="1" dirty="0">
                <a:cs typeface="Arial" pitchFamily="34" charset="0"/>
                <a:sym typeface="Arial" pitchFamily="34" charset="0"/>
              </a:rPr>
              <a:t>Who did we want to hear from?</a:t>
            </a:r>
          </a:p>
          <a:p>
            <a:pPr marL="246271" indent="-246271">
              <a:spcBef>
                <a:spcPts val="1468"/>
              </a:spcBef>
            </a:pPr>
            <a:r>
              <a:rPr lang="en-US" dirty="0">
                <a:cs typeface="Arial" pitchFamily="34" charset="0"/>
                <a:sym typeface="Arial" pitchFamily="34" charset="0"/>
              </a:rPr>
              <a:t>	In total we invited 1,020 individuals considered ‘currently active’ in the Network from across 389 organizations.  Multiple people from each organization, hoping to hear from everyone. </a:t>
            </a:r>
          </a:p>
          <a:p>
            <a:pPr marL="246271" indent="-246271">
              <a:spcBef>
                <a:spcPts val="1468"/>
              </a:spcBef>
            </a:pPr>
            <a:r>
              <a:rPr lang="en-US" b="1" dirty="0">
                <a:cs typeface="Arial" pitchFamily="34" charset="0"/>
                <a:sym typeface="Arial" pitchFamily="34" charset="0"/>
              </a:rPr>
              <a:t>How did we collect the data?</a:t>
            </a:r>
          </a:p>
          <a:p>
            <a:pPr marL="246271" indent="-246271">
              <a:spcBef>
                <a:spcPts val="1468"/>
              </a:spcBef>
            </a:pPr>
            <a:r>
              <a:rPr lang="en-US" b="1" dirty="0">
                <a:cs typeface="Arial" pitchFamily="34" charset="0"/>
                <a:sym typeface="Arial" pitchFamily="34" charset="0"/>
              </a:rPr>
              <a:t>	</a:t>
            </a:r>
            <a:r>
              <a:rPr lang="en-US" dirty="0">
                <a:cs typeface="Arial" pitchFamily="34" charset="0"/>
                <a:sym typeface="Arial" pitchFamily="34" charset="0"/>
              </a:rPr>
              <a:t>Online survey in late October.</a:t>
            </a:r>
          </a:p>
          <a:p>
            <a:pPr marL="246271" indent="-246271">
              <a:spcBef>
                <a:spcPts val="1468"/>
              </a:spcBef>
            </a:pPr>
            <a:r>
              <a:rPr lang="en-US" b="1" dirty="0">
                <a:cs typeface="Arial" pitchFamily="34" charset="0"/>
                <a:sym typeface="Arial" pitchFamily="34" charset="0"/>
              </a:rPr>
              <a:t>Who responded?</a:t>
            </a:r>
          </a:p>
          <a:p>
            <a:pPr marL="246271" indent="-246271">
              <a:spcBef>
                <a:spcPts val="1468"/>
              </a:spcBef>
            </a:pPr>
            <a:r>
              <a:rPr lang="en-US" b="1" dirty="0">
                <a:cs typeface="Arial" pitchFamily="34" charset="0"/>
                <a:sym typeface="Arial" pitchFamily="34" charset="0"/>
              </a:rPr>
              <a:t>	</a:t>
            </a:r>
            <a:r>
              <a:rPr lang="en-US" dirty="0">
                <a:cs typeface="Arial" pitchFamily="34" charset="0"/>
                <a:sym typeface="Arial" pitchFamily="34" charset="0"/>
              </a:rPr>
              <a:t>296 individuals from 199 organizations</a:t>
            </a:r>
          </a:p>
          <a:p>
            <a:pPr marL="246271" indent="-246271">
              <a:spcBef>
                <a:spcPts val="1468"/>
              </a:spcBef>
            </a:pPr>
            <a:endParaRPr lang="en-US" dirty="0">
              <a:cs typeface="Arial" pitchFamily="34" charset="0"/>
              <a:sym typeface="Arial" pitchFamily="34" charset="0"/>
            </a:endParaRPr>
          </a:p>
          <a:p>
            <a:pPr marL="246271" indent="-246271">
              <a:spcBef>
                <a:spcPts val="1468"/>
              </a:spcBef>
            </a:pPr>
            <a:r>
              <a:rPr lang="en-US" dirty="0">
                <a:cs typeface="Arial" pitchFamily="34" charset="0"/>
                <a:sym typeface="Arial" pitchFamily="34" charset="0"/>
              </a:rPr>
              <a:t>Don’t have any findings to report, we just wanted to mention the Survey as one of the evaluation methods being used to collect data about the Network.  So a reminder that your input is important and that you will be hearing from me again next Fall about the survey!</a:t>
            </a:r>
          </a:p>
          <a:p>
            <a:pPr eaLnBrk="1" hangingPunct="1">
              <a:spcBef>
                <a:spcPct val="0"/>
              </a:spcBef>
            </a:pPr>
            <a:endParaRPr lang="en-US" dirty="0" smtClean="0">
              <a:ea typeface="ＭＳ Ｐゴシック" charset="-128"/>
            </a:endParaRPr>
          </a:p>
          <a:p>
            <a:pPr eaLnBrk="1" hangingPunct="1">
              <a:spcBef>
                <a:spcPct val="0"/>
              </a:spcBef>
            </a:pPr>
            <a:endParaRPr lang="en-US" dirty="0" smtClean="0">
              <a:ea typeface="ＭＳ Ｐゴシック" charset="-128"/>
            </a:endParaRPr>
          </a:p>
          <a:p>
            <a:pPr eaLnBrk="1" hangingPunct="1">
              <a:spcBef>
                <a:spcPct val="0"/>
              </a:spcBef>
            </a:pPr>
            <a:endParaRPr lang="en-US" dirty="0" smtClean="0">
              <a:ea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38</a:t>
            </a:fld>
            <a:endParaRPr lang="en-US"/>
          </a:p>
        </p:txBody>
      </p:sp>
    </p:spTree>
    <p:extLst>
      <p:ext uri="{BB962C8B-B14F-4D97-AF65-F5344CB8AC3E}">
        <p14:creationId xmlns:p14="http://schemas.microsoft.com/office/powerpoint/2010/main" val="1693011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a:t>
            </a:r>
            <a:r>
              <a:rPr lang="en-US" baseline="0" dirty="0" smtClean="0"/>
              <a:t> designed to have a 400 sq. </a:t>
            </a:r>
            <a:r>
              <a:rPr lang="en-US" baseline="0" dirty="0" err="1" smtClean="0"/>
              <a:t>ft</a:t>
            </a:r>
            <a:r>
              <a:rPr lang="en-US" baseline="0" dirty="0" smtClean="0"/>
              <a:t> footprint</a:t>
            </a:r>
          </a:p>
          <a:p>
            <a:endParaRPr lang="en-US" baseline="0" dirty="0" smtClean="0"/>
          </a:p>
          <a:p>
            <a:r>
              <a:rPr lang="en-US" baseline="0" dirty="0" smtClean="0"/>
              <a:t>Seven core components (4 panels, the tippy table, small/smaller/</a:t>
            </a:r>
            <a:r>
              <a:rPr lang="en-US" baseline="0" dirty="0" err="1" smtClean="0"/>
              <a:t>nano</a:t>
            </a:r>
            <a:r>
              <a:rPr lang="en-US" baseline="0" dirty="0" smtClean="0"/>
              <a:t>, and build a carbon nanotube) and the seating area, which has reading material and is often next to the static beads table.</a:t>
            </a:r>
          </a:p>
          <a:p>
            <a:endParaRPr lang="en-US" baseline="0" dirty="0" smtClean="0"/>
          </a:p>
          <a:p>
            <a:r>
              <a:rPr lang="en-US" baseline="0" dirty="0" smtClean="0"/>
              <a:t>70 identical copies are going out to Network Partners; currently 43 have already shipped.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39</a:t>
            </a:fld>
            <a:endParaRPr lang="en-US"/>
          </a:p>
        </p:txBody>
      </p:sp>
    </p:spTree>
    <p:extLst>
      <p:ext uri="{BB962C8B-B14F-4D97-AF65-F5344CB8AC3E}">
        <p14:creationId xmlns:p14="http://schemas.microsoft.com/office/powerpoint/2010/main" val="33595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82" indent="-174982">
              <a:lnSpc>
                <a:spcPct val="90000"/>
              </a:lnSpc>
              <a:buFont typeface="Arial" pitchFamily="34" charset="0"/>
              <a:buChar char="•"/>
              <a:defRPr/>
            </a:pPr>
            <a:r>
              <a:rPr lang="en-US" dirty="0" smtClean="0">
                <a:ea typeface="ＭＳ Ｐゴシック" pitchFamily="34" charset="-128"/>
              </a:rPr>
              <a:t>Evaluators from these institutions have created cross-institutional teams in order to understand the impacts of the NISE Network</a:t>
            </a:r>
          </a:p>
          <a:p>
            <a:pPr marL="174982" indent="-174982">
              <a:lnSpc>
                <a:spcPct val="90000"/>
              </a:lnSpc>
              <a:buFont typeface="Arial" pitchFamily="34" charset="0"/>
              <a:buChar char="•"/>
              <a:defRPr/>
            </a:pPr>
            <a:r>
              <a:rPr lang="en-US" dirty="0" smtClean="0">
                <a:ea typeface="ＭＳ Ｐゴシック" pitchFamily="34" charset="-128"/>
              </a:rPr>
              <a:t>The teams continually work with each other in order to inform each other’s work and ensure that we are gathering data that can inform the Network’s work and understand the impact of this work on NISE Net’s core audiences</a:t>
            </a:r>
          </a:p>
          <a:p>
            <a:pPr marL="174982" indent="-174982">
              <a:lnSpc>
                <a:spcPct val="90000"/>
              </a:lnSpc>
              <a:buFont typeface="Arial" pitchFamily="34" charset="0"/>
              <a:buChar char="•"/>
              <a:defRPr/>
            </a:pPr>
            <a:endParaRPr lang="en-US" dirty="0" smtClean="0">
              <a:ea typeface="ＭＳ Ｐゴシック" pitchFamily="34" charset="-128"/>
            </a:endParaRPr>
          </a:p>
          <a:p>
            <a:pPr marL="174982" indent="-174982">
              <a:lnSpc>
                <a:spcPct val="90000"/>
              </a:lnSpc>
              <a:buFont typeface="Arial" pitchFamily="34" charset="0"/>
              <a:buChar char="•"/>
              <a:defRPr/>
            </a:pPr>
            <a:r>
              <a:rPr lang="en-US" i="1" dirty="0" smtClean="0">
                <a:ea typeface="ＭＳ Ｐゴシック" pitchFamily="34" charset="-128"/>
              </a:rPr>
              <a:t>Professional impacts</a:t>
            </a:r>
            <a:endParaRPr lang="en-US" dirty="0" smtClean="0">
              <a:ea typeface="ＭＳ Ｐゴシック" pitchFamily="34" charset="-128"/>
            </a:endParaRPr>
          </a:p>
          <a:p>
            <a:pPr marL="641600" lvl="1" indent="-174982">
              <a:lnSpc>
                <a:spcPct val="90000"/>
              </a:lnSpc>
              <a:buFont typeface="Arial" pitchFamily="34" charset="0"/>
              <a:buChar char="•"/>
              <a:defRPr/>
            </a:pPr>
            <a:r>
              <a:rPr lang="en-US" dirty="0" smtClean="0">
                <a:ea typeface="ＭＳ Ｐゴシック" pitchFamily="34" charset="-128"/>
              </a:rPr>
              <a:t>The purpose of this team is to study the impact of the NISE Network on its professional audience. </a:t>
            </a:r>
          </a:p>
          <a:p>
            <a:pPr marL="641600" lvl="1" indent="-174982">
              <a:lnSpc>
                <a:spcPct val="90000"/>
              </a:lnSpc>
              <a:buFont typeface="Arial" pitchFamily="34" charset="0"/>
              <a:buChar char="•"/>
              <a:defRPr/>
            </a:pPr>
            <a:r>
              <a:rPr lang="en-US" dirty="0" smtClean="0">
                <a:ea typeface="ＭＳ Ｐゴシック" pitchFamily="34" charset="-128"/>
              </a:rPr>
              <a:t>This team addresses how NISE Net affects the capacities of those involved and how professionals</a:t>
            </a:r>
            <a:r>
              <a:rPr lang="en-US" altLang="en-US" dirty="0" smtClean="0">
                <a:ea typeface="ＭＳ Ｐゴシック" pitchFamily="34" charset="-128"/>
              </a:rPr>
              <a:t>’</a:t>
            </a:r>
            <a:r>
              <a:rPr lang="en-US" dirty="0" smtClean="0">
                <a:ea typeface="ＭＳ Ｐゴシック" pitchFamily="34" charset="-128"/>
              </a:rPr>
              <a:t> practice may change as a result of participation in NISE Net. </a:t>
            </a:r>
          </a:p>
          <a:p>
            <a:pPr marL="174982" indent="-174982">
              <a:lnSpc>
                <a:spcPct val="90000"/>
              </a:lnSpc>
              <a:buFont typeface="Arial" pitchFamily="34" charset="0"/>
              <a:buChar char="•"/>
              <a:defRPr/>
            </a:pPr>
            <a:endParaRPr lang="en-US" i="1" dirty="0" smtClean="0">
              <a:ea typeface="ＭＳ Ｐゴシック" pitchFamily="34" charset="-128"/>
            </a:endParaRPr>
          </a:p>
          <a:p>
            <a:pPr marL="174982" indent="-174982">
              <a:lnSpc>
                <a:spcPct val="90000"/>
              </a:lnSpc>
              <a:buFont typeface="Arial" pitchFamily="34" charset="0"/>
              <a:buChar char="•"/>
              <a:defRPr/>
            </a:pPr>
            <a:r>
              <a:rPr lang="en-US" i="1" dirty="0" smtClean="0">
                <a:ea typeface="ＭＳ Ｐゴシック" pitchFamily="34" charset="-128"/>
              </a:rPr>
              <a:t>Public Impacts</a:t>
            </a:r>
            <a:endParaRPr lang="en-US" dirty="0" smtClean="0">
              <a:ea typeface="ＭＳ Ｐゴシック" pitchFamily="34" charset="-128"/>
            </a:endParaRPr>
          </a:p>
          <a:p>
            <a:pPr marL="641600" lvl="1" indent="-174982">
              <a:lnSpc>
                <a:spcPct val="90000"/>
              </a:lnSpc>
              <a:buFont typeface="Arial" pitchFamily="34" charset="0"/>
              <a:buChar char="•"/>
              <a:defRPr/>
            </a:pPr>
            <a:r>
              <a:rPr lang="en-US" dirty="0" smtClean="0">
                <a:ea typeface="ＭＳ Ｐゴシック" pitchFamily="34" charset="-128"/>
              </a:rPr>
              <a:t>The purpose of this team is to study the impact of NISE Network products on the public.</a:t>
            </a:r>
          </a:p>
          <a:p>
            <a:pPr marL="641600" lvl="1" indent="-174982">
              <a:lnSpc>
                <a:spcPct val="90000"/>
              </a:lnSpc>
              <a:buFont typeface="Arial" pitchFamily="34" charset="0"/>
              <a:buChar char="•"/>
              <a:defRPr/>
            </a:pPr>
            <a:r>
              <a:rPr lang="en-US" dirty="0" smtClean="0">
                <a:ea typeface="ＭＳ Ｐゴシック" pitchFamily="34" charset="-128"/>
              </a:rPr>
              <a:t>This team is currently looking at the impacts of the mini-exhibit and plans to also study the impacts of NanoDays 2013. </a:t>
            </a:r>
          </a:p>
          <a:p>
            <a:pPr lvl="1">
              <a:lnSpc>
                <a:spcPct val="90000"/>
              </a:lnSpc>
              <a:buFont typeface="Arial" pitchFamily="34" charset="0"/>
              <a:buNone/>
              <a:defRPr/>
            </a:pPr>
            <a:r>
              <a:rPr lang="en-US" dirty="0" smtClean="0">
                <a:ea typeface="ＭＳ Ｐゴシック" pitchFamily="34" charset="-128"/>
              </a:rPr>
              <a:t> </a:t>
            </a:r>
          </a:p>
          <a:p>
            <a:pPr marL="174982" indent="-174982">
              <a:buFont typeface="Arial" pitchFamily="34" charset="0"/>
              <a:buChar char="•"/>
              <a:defRPr/>
            </a:pPr>
            <a:r>
              <a:rPr lang="en-US" i="1" dirty="0" smtClean="0">
                <a:ea typeface="ＭＳ Ｐゴシック" pitchFamily="34" charset="-128"/>
              </a:rPr>
              <a:t>Team-based Inquiry</a:t>
            </a:r>
            <a:endParaRPr lang="en-US" dirty="0" smtClean="0">
              <a:ea typeface="ＭＳ Ｐゴシック" pitchFamily="34" charset="-128"/>
            </a:endParaRPr>
          </a:p>
          <a:p>
            <a:pPr marL="641600" lvl="1" indent="-174982">
              <a:buFont typeface="Arial" pitchFamily="34" charset="0"/>
              <a:buChar char="•"/>
              <a:defRPr/>
            </a:pPr>
            <a:r>
              <a:rPr lang="en-US" dirty="0" smtClean="0">
                <a:ea typeface="ＭＳ Ｐゴシック" pitchFamily="34" charset="-128"/>
              </a:rPr>
              <a:t>The purpose of this team is to support funded partners and work groups in conducting studies of their practices and products as well as </a:t>
            </a:r>
          </a:p>
          <a:p>
            <a:pPr marL="641600" lvl="1" indent="-174982">
              <a:buFont typeface="Arial" pitchFamily="34" charset="0"/>
              <a:buChar char="•"/>
              <a:defRPr/>
            </a:pPr>
            <a:r>
              <a:rPr lang="en-US" dirty="0" smtClean="0">
                <a:ea typeface="ＭＳ Ｐゴシック" pitchFamily="34" charset="-128"/>
              </a:rPr>
              <a:t>Promote TBI among broader institutions. </a:t>
            </a:r>
          </a:p>
          <a:p>
            <a:pPr marL="641600" lvl="1" indent="-174982">
              <a:buFont typeface="Arial" pitchFamily="34" charset="0"/>
              <a:buChar char="•"/>
              <a:defRPr/>
            </a:pPr>
            <a:r>
              <a:rPr lang="en-US" dirty="0" smtClean="0">
                <a:ea typeface="ＭＳ Ｐゴシック" pitchFamily="34" charset="-128"/>
              </a:rPr>
              <a:t>The Network believes that by engaging in an ongoing cycle of inquiry, working collaboratively with evaluators to gather data and answer questions relevant to their work, and continuously reflecting on lessons learned, the work groups will improve their contribution to the Network.</a:t>
            </a:r>
          </a:p>
          <a:p>
            <a:pPr marL="174982" indent="-174982">
              <a:buFont typeface="Arial" pitchFamily="34" charset="0"/>
              <a:buChar char="•"/>
              <a:defRPr/>
            </a:pPr>
            <a:endParaRPr lang="en-US" dirty="0" smtClean="0">
              <a:ea typeface="ＭＳ Ｐゴシック" pitchFamily="34" charset="-128"/>
            </a:endParaRPr>
          </a:p>
          <a:p>
            <a:pPr marL="174982" indent="-174982">
              <a:lnSpc>
                <a:spcPct val="90000"/>
              </a:lnSpc>
              <a:buFont typeface="Arial" pitchFamily="34" charset="0"/>
              <a:buChar char="•"/>
              <a:defRPr/>
            </a:pPr>
            <a:r>
              <a:rPr lang="en-US" i="1" dirty="0" smtClean="0">
                <a:ea typeface="ＭＳ Ｐゴシック" pitchFamily="34" charset="-128"/>
              </a:rPr>
              <a:t>Annual Partner Survey</a:t>
            </a:r>
            <a:endParaRPr lang="en-US" dirty="0" smtClean="0">
              <a:ea typeface="ＭＳ Ｐゴシック" pitchFamily="34" charset="-128"/>
            </a:endParaRPr>
          </a:p>
          <a:p>
            <a:pPr marL="641600" lvl="1" indent="-174982">
              <a:lnSpc>
                <a:spcPct val="90000"/>
              </a:lnSpc>
              <a:buFont typeface="Arial" pitchFamily="34" charset="0"/>
              <a:buChar char="•"/>
              <a:defRPr/>
            </a:pPr>
            <a:r>
              <a:rPr lang="en-US" dirty="0" smtClean="0">
                <a:ea typeface="ＭＳ Ｐゴシック" pitchFamily="34" charset="-128"/>
              </a:rPr>
              <a:t>The purpose of this team is to coordinate and implement the annual partner survey in order to inform the public and professional impacts teams as well as team-based inquiry.</a:t>
            </a:r>
          </a:p>
          <a:p>
            <a:pPr marL="641600" lvl="2" indent="-174982">
              <a:lnSpc>
                <a:spcPct val="90000"/>
              </a:lnSpc>
              <a:buFont typeface="Arial" pitchFamily="34" charset="0"/>
              <a:buChar char="•"/>
              <a:defRPr/>
            </a:pPr>
            <a:r>
              <a:rPr lang="en-US" dirty="0" smtClean="0">
                <a:ea typeface="ＭＳ Ｐゴシック" pitchFamily="34" charset="-128"/>
              </a:rPr>
              <a:t>Inform the Network more broadly</a:t>
            </a:r>
          </a:p>
          <a:p>
            <a:pPr marL="641600" lvl="2" indent="-174982">
              <a:lnSpc>
                <a:spcPct val="90000"/>
              </a:lnSpc>
              <a:buFont typeface="Arial" pitchFamily="34" charset="0"/>
              <a:buChar char="•"/>
              <a:defRPr/>
            </a:pPr>
            <a:r>
              <a:rPr lang="en-US" dirty="0" smtClean="0">
                <a:ea typeface="ＭＳ Ｐゴシック" pitchFamily="34" charset="-128"/>
              </a:rPr>
              <a:t>Supporting other groups as well</a:t>
            </a:r>
          </a:p>
          <a:p>
            <a:pPr marL="174982" indent="-174982" eaLnBrk="1" hangingPunct="1">
              <a:spcBef>
                <a:spcPct val="0"/>
              </a:spcBef>
              <a:buFont typeface="Arial" pitchFamily="34" charset="0"/>
              <a:buChar char="•"/>
              <a:defRPr/>
            </a:pPr>
            <a:endParaRPr lang="en-US" dirty="0" smtClean="0"/>
          </a:p>
          <a:p>
            <a:pPr marL="174982" indent="-174982" eaLnBrk="1" hangingPunct="1">
              <a:spcBef>
                <a:spcPct val="0"/>
              </a:spcBef>
              <a:buFontTx/>
              <a:buChar char="•"/>
              <a:defRPr/>
            </a:pPr>
            <a:r>
              <a:rPr lang="en-US" dirty="0" smtClean="0"/>
              <a:t>Today we want to talk to you about findings from two recent studies we’ve conducted</a:t>
            </a:r>
          </a:p>
          <a:p>
            <a:pPr marL="641600" lvl="1" indent="-174982" eaLnBrk="1" hangingPunct="1">
              <a:spcBef>
                <a:spcPct val="0"/>
              </a:spcBef>
              <a:buFontTx/>
              <a:buChar char="•"/>
              <a:defRPr/>
            </a:pPr>
            <a:r>
              <a:rPr lang="en-US" dirty="0" smtClean="0"/>
              <a:t>The Network Communication Study which looked at how messages, content, and products are communicated through the Network; and</a:t>
            </a:r>
          </a:p>
          <a:p>
            <a:pPr marL="641600" lvl="1" indent="-174982" eaLnBrk="1" hangingPunct="1">
              <a:spcBef>
                <a:spcPct val="0"/>
              </a:spcBef>
              <a:buFontTx/>
              <a:buChar char="•"/>
              <a:defRPr/>
            </a:pPr>
            <a:r>
              <a:rPr lang="en-US" dirty="0" smtClean="0"/>
              <a:t>The Mini-Exhibit study which looked at the impact of the mini-exhibit on visitors’ understandings of nanotechnology</a:t>
            </a:r>
          </a:p>
          <a:p>
            <a:pPr marL="174982" indent="-174982" eaLnBrk="1" hangingPunct="1">
              <a:spcBef>
                <a:spcPct val="0"/>
              </a:spcBef>
              <a:buFont typeface="Arial" pitchFamily="34" charset="0"/>
              <a:buChar char="•"/>
              <a:defRPr/>
            </a:pPr>
            <a:endParaRPr lang="en-US" dirty="0" smtClean="0"/>
          </a:p>
          <a:p>
            <a:pPr marL="174982" indent="-174982" eaLnBrk="1" hangingPunct="1">
              <a:spcBef>
                <a:spcPct val="0"/>
              </a:spcBef>
              <a:buFontTx/>
              <a:buChar char="•"/>
              <a:defRPr/>
            </a:pPr>
            <a:r>
              <a:rPr lang="en-US" dirty="0" smtClean="0"/>
              <a:t>We will also briefly touch on we’re the evaluation work is heading by letting you know a little about:</a:t>
            </a:r>
          </a:p>
          <a:p>
            <a:pPr marL="641600" lvl="1" indent="-174982" eaLnBrk="1" hangingPunct="1">
              <a:spcBef>
                <a:spcPct val="0"/>
              </a:spcBef>
              <a:buFontTx/>
              <a:buChar char="•"/>
              <a:defRPr/>
            </a:pPr>
            <a:r>
              <a:rPr lang="en-US" dirty="0" smtClean="0"/>
              <a:t>The longitudinal study we are currently conducting to understand the long-term impact of the NISE Net on ISE professionals,</a:t>
            </a:r>
          </a:p>
          <a:p>
            <a:pPr marL="641600" lvl="1" indent="-174982" eaLnBrk="1" hangingPunct="1">
              <a:spcBef>
                <a:spcPct val="0"/>
              </a:spcBef>
              <a:buFontTx/>
              <a:buChar char="•"/>
              <a:defRPr/>
            </a:pPr>
            <a:r>
              <a:rPr lang="en-US" dirty="0" smtClean="0"/>
              <a:t>How the Annual Partner Survey connects to this work, and </a:t>
            </a:r>
          </a:p>
          <a:p>
            <a:pPr marL="641600" lvl="1" indent="-174982" eaLnBrk="1" hangingPunct="1">
              <a:spcBef>
                <a:spcPct val="0"/>
              </a:spcBef>
              <a:buFontTx/>
              <a:buChar char="•"/>
              <a:defRPr/>
            </a:pPr>
            <a:r>
              <a:rPr lang="en-US" dirty="0" smtClean="0"/>
              <a:t>The NanoDays study which will look at the impact of 2013 NanoDays on members of the public.</a:t>
            </a:r>
          </a:p>
          <a:p>
            <a:pPr marL="174982" indent="-174982" eaLnBrk="1" hangingPunct="1">
              <a:spcBef>
                <a:spcPct val="0"/>
              </a:spcBef>
              <a:buFont typeface="Arial" pitchFamily="34" charset="0"/>
              <a:buChar char="•"/>
              <a:defRPr/>
            </a:pPr>
            <a:endParaRPr lang="en-US" dirty="0" smtClean="0"/>
          </a:p>
          <a:p>
            <a:pPr marL="174982" indent="-174982" eaLnBrk="1" hangingPunct="1">
              <a:spcBef>
                <a:spcPct val="0"/>
              </a:spcBef>
              <a:buFont typeface="Arial" pitchFamily="34" charset="0"/>
              <a:buChar char="•"/>
              <a:defRPr/>
            </a:pPr>
            <a:r>
              <a:rPr lang="en-US" dirty="0" smtClean="0"/>
              <a:t>After the presentation about the professional work and the public impact work, there will be a short amount of time for Q&amp;A</a:t>
            </a:r>
          </a:p>
          <a:p>
            <a:pPr marL="641600" lvl="1" indent="-174982" eaLnBrk="1" hangingPunct="1">
              <a:spcBef>
                <a:spcPct val="0"/>
              </a:spcBef>
              <a:buFont typeface="Arial" pitchFamily="34" charset="0"/>
              <a:buChar char="•"/>
              <a:defRPr/>
            </a:pPr>
            <a:r>
              <a:rPr lang="en-US" dirty="0" smtClean="0"/>
              <a:t>We will also leave time for Q&amp;A about all of the studies at the end of the session</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58255" indent="-291636" eaLnBrk="0" hangingPunct="0">
              <a:defRPr>
                <a:solidFill>
                  <a:schemeClr val="tx1"/>
                </a:solidFill>
                <a:latin typeface="Calibri" pitchFamily="34" charset="0"/>
                <a:ea typeface="MS PGothic" pitchFamily="34" charset="-128"/>
              </a:defRPr>
            </a:lvl2pPr>
            <a:lvl3pPr marL="1166546" indent="-233309" eaLnBrk="0" hangingPunct="0">
              <a:defRPr>
                <a:solidFill>
                  <a:schemeClr val="tx1"/>
                </a:solidFill>
                <a:latin typeface="Calibri" pitchFamily="34" charset="0"/>
                <a:ea typeface="MS PGothic" pitchFamily="34" charset="-128"/>
              </a:defRPr>
            </a:lvl3pPr>
            <a:lvl4pPr marL="1633164" indent="-233309" eaLnBrk="0" hangingPunct="0">
              <a:defRPr>
                <a:solidFill>
                  <a:schemeClr val="tx1"/>
                </a:solidFill>
                <a:latin typeface="Calibri" pitchFamily="34" charset="0"/>
                <a:ea typeface="MS PGothic" pitchFamily="34" charset="-128"/>
              </a:defRPr>
            </a:lvl4pPr>
            <a:lvl5pPr marL="2099782" indent="-233309" eaLnBrk="0" hangingPunct="0">
              <a:defRPr>
                <a:solidFill>
                  <a:schemeClr val="tx1"/>
                </a:solidFill>
                <a:latin typeface="Calibri" pitchFamily="34" charset="0"/>
                <a:ea typeface="MS PGothic" pitchFamily="34" charset="-128"/>
              </a:defRPr>
            </a:lvl5pPr>
            <a:lvl6pPr marL="2566401" indent="-233309" defTabSz="466618" eaLnBrk="0" fontAlgn="base" hangingPunct="0">
              <a:spcBef>
                <a:spcPct val="0"/>
              </a:spcBef>
              <a:spcAft>
                <a:spcPct val="0"/>
              </a:spcAft>
              <a:defRPr>
                <a:solidFill>
                  <a:schemeClr val="tx1"/>
                </a:solidFill>
                <a:latin typeface="Calibri" pitchFamily="34" charset="0"/>
                <a:ea typeface="MS PGothic" pitchFamily="34" charset="-128"/>
              </a:defRPr>
            </a:lvl6pPr>
            <a:lvl7pPr marL="3033019" indent="-233309" defTabSz="466618" eaLnBrk="0" fontAlgn="base" hangingPunct="0">
              <a:spcBef>
                <a:spcPct val="0"/>
              </a:spcBef>
              <a:spcAft>
                <a:spcPct val="0"/>
              </a:spcAft>
              <a:defRPr>
                <a:solidFill>
                  <a:schemeClr val="tx1"/>
                </a:solidFill>
                <a:latin typeface="Calibri" pitchFamily="34" charset="0"/>
                <a:ea typeface="MS PGothic" pitchFamily="34" charset="-128"/>
              </a:defRPr>
            </a:lvl7pPr>
            <a:lvl8pPr marL="3499637" indent="-233309" defTabSz="466618" eaLnBrk="0" fontAlgn="base" hangingPunct="0">
              <a:spcBef>
                <a:spcPct val="0"/>
              </a:spcBef>
              <a:spcAft>
                <a:spcPct val="0"/>
              </a:spcAft>
              <a:defRPr>
                <a:solidFill>
                  <a:schemeClr val="tx1"/>
                </a:solidFill>
                <a:latin typeface="Calibri" pitchFamily="34" charset="0"/>
                <a:ea typeface="MS PGothic" pitchFamily="34" charset="-128"/>
              </a:defRPr>
            </a:lvl8pPr>
            <a:lvl9pPr marL="3966256" indent="-233309" defTabSz="46661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265C844-6D97-438C-B50B-9324EF9C1CD5}" type="slidenum">
              <a:rPr lang="en-US" smtClean="0"/>
              <a:pPr eaLnBrk="1" hangingPunct="1"/>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There</a:t>
            </a:r>
            <a:r>
              <a:rPr lang="en-US" baseline="0" dirty="0" smtClean="0">
                <a:latin typeface="Calibri" charset="0"/>
                <a:ea typeface="ＭＳ Ｐゴシック" charset="0"/>
                <a:cs typeface="ＭＳ Ｐゴシック" charset="0"/>
              </a:rPr>
              <a:t> have been two main stages of evaluation for the Nano mini-exhibition: the formative evaluation, which focused on providing feedback to improve the individual components of the mini-exhibition. The overall evaluation question for the formative evaluation was: Do these individual pieces work for visitors?</a:t>
            </a:r>
          </a:p>
          <a:p>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The second stage of evaluation is the Summative evaluation, which primarily focuses on measuring impact. The two main questions for the summative evaluation are: What does the overall visitor experience look like in the mini-exhibition? And what does visitor learning look like?</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The rest of this talk will be</a:t>
            </a:r>
            <a:r>
              <a:rPr lang="en-US" baseline="0" dirty="0" smtClean="0">
                <a:latin typeface="Calibri" charset="0"/>
                <a:ea typeface="ＭＳ Ｐゴシック" charset="0"/>
                <a:cs typeface="ＭＳ Ｐゴシック" charset="0"/>
              </a:rPr>
              <a:t> about our summative work. </a:t>
            </a:r>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8255" indent="-291636" eaLnBrk="0" hangingPunct="0">
              <a:defRPr sz="2400">
                <a:solidFill>
                  <a:schemeClr val="tx1"/>
                </a:solidFill>
                <a:latin typeface="Arial" charset="0"/>
                <a:ea typeface="ＭＳ Ｐゴシック" charset="0"/>
              </a:defRPr>
            </a:lvl2pPr>
            <a:lvl3pPr marL="1166546" indent="-233309" eaLnBrk="0" hangingPunct="0">
              <a:defRPr sz="2400">
                <a:solidFill>
                  <a:schemeClr val="tx1"/>
                </a:solidFill>
                <a:latin typeface="Arial" charset="0"/>
                <a:ea typeface="ＭＳ Ｐゴシック" charset="0"/>
              </a:defRPr>
            </a:lvl3pPr>
            <a:lvl4pPr marL="1633164" indent="-233309" eaLnBrk="0" hangingPunct="0">
              <a:defRPr sz="2400">
                <a:solidFill>
                  <a:schemeClr val="tx1"/>
                </a:solidFill>
                <a:latin typeface="Arial" charset="0"/>
                <a:ea typeface="ＭＳ Ｐゴシック" charset="0"/>
              </a:defRPr>
            </a:lvl4pPr>
            <a:lvl5pPr marL="2099782" indent="-233309" eaLnBrk="0" hangingPunct="0">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B96183-0951-2F48-BF9D-3B481051FF61}" type="slidenum">
              <a:rPr lang="en-US" sz="1200">
                <a:latin typeface="Calibri" charset="0"/>
              </a:rPr>
              <a:pPr eaLnBrk="1" hangingPunct="1"/>
              <a:t>40</a:t>
            </a:fld>
            <a:endParaRPr lang="en-US"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summative study took</a:t>
            </a:r>
            <a:r>
              <a:rPr lang="en-US" baseline="0" dirty="0" smtClean="0"/>
              <a:t> place at five partner institutions: the Science Museum of Minnesota, the Duluth Children’s Museum, Science Spectrum in Lubbock, TX, the Oregon Museum of Science and Industry, and Port Discovery in Baltimore, MD.</a:t>
            </a:r>
          </a:p>
          <a:p>
            <a:endParaRPr lang="en-US" baseline="0" dirty="0" smtClean="0"/>
          </a:p>
          <a:p>
            <a:r>
              <a:rPr lang="en-US" b="1" dirty="0" smtClean="0"/>
              <a:t>Variety</a:t>
            </a:r>
            <a:r>
              <a:rPr lang="en-US" b="1" baseline="0" dirty="0" smtClean="0"/>
              <a:t> of installations:</a:t>
            </a:r>
            <a:endParaRPr lang="en-US" b="1" dirty="0" smtClean="0"/>
          </a:p>
          <a:p>
            <a:pPr defTabSz="466618">
              <a:defRPr/>
            </a:pPr>
            <a:r>
              <a:rPr lang="en-US" dirty="0"/>
              <a:t>SMM, Duluth Children’s, and OMSI installed the exhibition out in the open. Science Spectrum had the exhibition installed outside of their birthday party space. Port Discovery installed in a room with other, additional exhibit components about </a:t>
            </a:r>
            <a:r>
              <a:rPr lang="en-US" dirty="0" err="1"/>
              <a:t>nano</a:t>
            </a:r>
            <a:r>
              <a:rPr lang="en-US" dirty="0"/>
              <a:t> which they themselves designed and fabricated in conjunction with the University of Maryland College Park MERSC. </a:t>
            </a:r>
          </a:p>
          <a:p>
            <a:pPr defTabSz="466618">
              <a:defRPr/>
            </a:pPr>
            <a:endParaRPr lang="en-US" dirty="0"/>
          </a:p>
          <a:p>
            <a:endParaRPr lang="en-US" baseline="0" dirty="0" smtClean="0"/>
          </a:p>
          <a:p>
            <a:r>
              <a:rPr lang="en-US" dirty="0" smtClean="0"/>
              <a:t>The data we</a:t>
            </a:r>
            <a:r>
              <a:rPr lang="en-US" baseline="0" dirty="0" smtClean="0"/>
              <a:t> collected consisted of observations, surveys and interviews, and counting tallies that would be used to make visitor contact projections. </a:t>
            </a:r>
            <a:endParaRPr lang="en-US" dirty="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41</a:t>
            </a:fld>
            <a:endParaRPr lang="en-US"/>
          </a:p>
        </p:txBody>
      </p:sp>
    </p:spTree>
    <p:extLst>
      <p:ext uri="{BB962C8B-B14F-4D97-AF65-F5344CB8AC3E}">
        <p14:creationId xmlns:p14="http://schemas.microsoft.com/office/powerpoint/2010/main" val="13674063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focused most of our efforts on collecting general audience data, but we did do some data collection with Spanish bilingual visitors (at OMSI and Science Spectrum in Lubbock, TX). We are still working on collecting data from visitors with disabilities – we began that work at Port Discovery just last month and then will continue that work at MOS through January 2013.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42</a:t>
            </a:fld>
            <a:endParaRPr lang="en-US"/>
          </a:p>
        </p:txBody>
      </p:sp>
    </p:spTree>
    <p:extLst>
      <p:ext uri="{BB962C8B-B14F-4D97-AF65-F5344CB8AC3E}">
        <p14:creationId xmlns:p14="http://schemas.microsoft.com/office/powerpoint/2010/main" val="1325469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So</a:t>
            </a:r>
            <a:r>
              <a:rPr lang="en-US" baseline="0" dirty="0" smtClean="0"/>
              <a:t> now, we’ll talk about some of our early findings, primarily around visitor use and learning. I need to say, though, that we are still working to finalize the numbers, and these findings are early and preliminary.</a:t>
            </a:r>
          </a:p>
          <a:p>
            <a:endParaRPr lang="en-US" baseline="0" dirty="0" smtClean="0"/>
          </a:p>
          <a:p>
            <a:r>
              <a:rPr lang="en-US" baseline="0" dirty="0" smtClean="0"/>
              <a:t>In early 2013, we should have some finalized and confirmed summaries of findings for you, which we’ll share through various network channels including posting on </a:t>
            </a:r>
            <a:r>
              <a:rPr lang="en-US" baseline="0" dirty="0" err="1" smtClean="0"/>
              <a:t>NISEnet.org</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43</a:t>
            </a:fld>
            <a:endParaRPr lang="en-US"/>
          </a:p>
        </p:txBody>
      </p:sp>
    </p:spTree>
    <p:extLst>
      <p:ext uri="{BB962C8B-B14F-4D97-AF65-F5344CB8AC3E}">
        <p14:creationId xmlns:p14="http://schemas.microsoft.com/office/powerpoint/2010/main" val="3909325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The good news: visitors dig it!</a:t>
            </a:r>
          </a:p>
          <a:p>
            <a:endParaRPr lang="en-US" dirty="0" smtClean="0"/>
          </a:p>
          <a:p>
            <a:r>
              <a:rPr lang="en-US" b="1" dirty="0" smtClean="0"/>
              <a:t>High visitor contact:</a:t>
            </a:r>
          </a:p>
          <a:p>
            <a:r>
              <a:rPr lang="en-US" dirty="0" smtClean="0"/>
              <a:t>On</a:t>
            </a:r>
            <a:r>
              <a:rPr lang="en-US" baseline="0" dirty="0" smtClean="0"/>
              <a:t> average, about half of visitors who go into an institution with a mini-exhibition have contact with it. These estimates, based on counting tallies done at the five institutions, do vary:</a:t>
            </a:r>
          </a:p>
          <a:p>
            <a:endParaRPr lang="en-US" dirty="0" smtClean="0"/>
          </a:p>
          <a:p>
            <a:pPr defTabSz="466618">
              <a:defRPr/>
            </a:pPr>
            <a:r>
              <a:rPr lang="en-US" baseline="0" dirty="0" smtClean="0"/>
              <a:t>Baltimore – about a third</a:t>
            </a:r>
          </a:p>
          <a:p>
            <a:pPr defTabSz="466618">
              <a:defRPr/>
            </a:pPr>
            <a:r>
              <a:rPr lang="en-US" dirty="0" smtClean="0"/>
              <a:t>OMSI</a:t>
            </a:r>
            <a:r>
              <a:rPr lang="en-US" baseline="0" dirty="0" smtClean="0"/>
              <a:t> – about half</a:t>
            </a:r>
          </a:p>
          <a:p>
            <a:r>
              <a:rPr lang="en-US" baseline="0" dirty="0" smtClean="0"/>
              <a:t>SMM – about half</a:t>
            </a:r>
          </a:p>
          <a:p>
            <a:r>
              <a:rPr lang="en-US" baseline="0" dirty="0" smtClean="0"/>
              <a:t>Lubbock – a little more than half</a:t>
            </a:r>
          </a:p>
          <a:p>
            <a:r>
              <a:rPr lang="en-US" baseline="0" dirty="0" smtClean="0"/>
              <a:t>Duluth – almost all </a:t>
            </a:r>
          </a:p>
          <a:p>
            <a:endParaRPr lang="en-US" baseline="0" dirty="0" smtClean="0"/>
          </a:p>
          <a:p>
            <a:r>
              <a:rPr lang="en-US" b="1" baseline="0" dirty="0" smtClean="0"/>
              <a:t>High dwell times:</a:t>
            </a:r>
          </a:p>
          <a:p>
            <a:r>
              <a:rPr lang="en-US" baseline="0" dirty="0" smtClean="0"/>
              <a:t>The exhibition is demonstrating quite a bit of holding power, with the overall mean dwell time of about six minutes for groups. Again we see variation across locations for average dwell time:</a:t>
            </a:r>
          </a:p>
          <a:p>
            <a:pPr defTabSz="466618">
              <a:defRPr/>
            </a:pPr>
            <a:endParaRPr lang="en-US" baseline="0" dirty="0" smtClean="0"/>
          </a:p>
          <a:p>
            <a:pPr defTabSz="466618">
              <a:defRPr/>
            </a:pPr>
            <a:r>
              <a:rPr lang="en-US" baseline="0" dirty="0" smtClean="0"/>
              <a:t>SMM – about five minutes</a:t>
            </a:r>
          </a:p>
          <a:p>
            <a:pPr defTabSz="466618">
              <a:defRPr/>
            </a:pPr>
            <a:r>
              <a:rPr lang="en-US" baseline="0" dirty="0" smtClean="0"/>
              <a:t>Duluth – almost six minutes</a:t>
            </a:r>
          </a:p>
          <a:p>
            <a:pPr defTabSz="466618">
              <a:defRPr/>
            </a:pPr>
            <a:r>
              <a:rPr lang="en-US" baseline="0" dirty="0" smtClean="0"/>
              <a:t>Lubbock – almost seven minutes</a:t>
            </a:r>
          </a:p>
          <a:p>
            <a:pPr defTabSz="466618">
              <a:defRPr/>
            </a:pPr>
            <a:r>
              <a:rPr lang="en-US" baseline="0" dirty="0" smtClean="0"/>
              <a:t>Baltimore – about seven and a half minutes</a:t>
            </a:r>
          </a:p>
          <a:p>
            <a:pPr defTabSz="466618">
              <a:defRPr/>
            </a:pPr>
            <a:r>
              <a:rPr lang="en-US" baseline="0" dirty="0" smtClean="0"/>
              <a:t>OMSI – almost eight minutes</a:t>
            </a:r>
          </a:p>
          <a:p>
            <a:pPr defTabSz="466618">
              <a:defRPr/>
            </a:pPr>
            <a:endParaRPr lang="en-US" baseline="0" dirty="0" smtClean="0"/>
          </a:p>
          <a:p>
            <a:pPr defTabSz="466618">
              <a:defRPr/>
            </a:pPr>
            <a:r>
              <a:rPr lang="en-US" baseline="0" dirty="0" smtClean="0"/>
              <a:t>These variations could be due to a range of factors, including the configuration of the exhibition, it’s location, and the characteristics of the groups observed in a particular location.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44</a:t>
            </a:fld>
            <a:endParaRPr lang="en-US"/>
          </a:p>
        </p:txBody>
      </p:sp>
    </p:spTree>
    <p:extLst>
      <p:ext uri="{BB962C8B-B14F-4D97-AF65-F5344CB8AC3E}">
        <p14:creationId xmlns:p14="http://schemas.microsoft.com/office/powerpoint/2010/main" val="3909325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466618">
              <a:defRPr/>
            </a:pPr>
            <a:endParaRPr lang="en-US" baseline="0" dirty="0" smtClean="0"/>
          </a:p>
          <a:p>
            <a:r>
              <a:rPr lang="en-US" b="1" baseline="0" dirty="0" smtClean="0"/>
              <a:t>High levels of interest and enjoyment</a:t>
            </a:r>
          </a:p>
          <a:p>
            <a:r>
              <a:rPr lang="en-US" baseline="0" dirty="0" smtClean="0"/>
              <a:t>Visitors report high levels of interest and enjoyment, both for themselves and their children.</a:t>
            </a:r>
          </a:p>
          <a:p>
            <a:r>
              <a:rPr lang="en-US" baseline="0" dirty="0" smtClean="0"/>
              <a:t>For themselves: almost all report interesting/very interesting; enjoyable/very enjoyable</a:t>
            </a:r>
          </a:p>
          <a:p>
            <a:r>
              <a:rPr lang="en-US" baseline="0" dirty="0" smtClean="0"/>
              <a:t>Adults were also asked to rate interest/enjoyment for the children in their group: more than three fourths of visitors said interesting/very interesting/enjoyable/very enjoyable. These are high levels if you consider that very, very young kids are included in these groups. </a:t>
            </a:r>
          </a:p>
          <a:p>
            <a:endParaRPr lang="en-US" baseline="0" dirty="0" smtClean="0"/>
          </a:p>
          <a:p>
            <a:r>
              <a:rPr lang="en-US" b="1" baseline="0" dirty="0" smtClean="0"/>
              <a:t>Why interesting? Why enjoyable?</a:t>
            </a:r>
          </a:p>
          <a:p>
            <a:r>
              <a:rPr lang="en-US" baseline="0" dirty="0" smtClean="0"/>
              <a:t>content – most popular answer for both!</a:t>
            </a:r>
          </a:p>
          <a:p>
            <a:r>
              <a:rPr lang="en-US" baseline="0" dirty="0" smtClean="0"/>
              <a:t>engaging for kids, welcoming, family friendly</a:t>
            </a:r>
          </a:p>
          <a:p>
            <a:r>
              <a:rPr lang="en-US" baseline="0" dirty="0" smtClean="0"/>
              <a:t>general experience</a:t>
            </a:r>
          </a:p>
          <a:p>
            <a:endParaRPr lang="en-US" baseline="0" dirty="0" smtClean="0"/>
          </a:p>
          <a:p>
            <a:r>
              <a:rPr lang="en-US" b="1" baseline="0" dirty="0" smtClean="0"/>
              <a:t>Competitive with other experiences</a:t>
            </a:r>
          </a:p>
          <a:p>
            <a:r>
              <a:rPr lang="en-US" baseline="0" dirty="0" smtClean="0"/>
              <a:t>Almost three fourths of visitors found it was as or more interesting than other things they’d seen at the museum that day. </a:t>
            </a:r>
          </a:p>
          <a:p>
            <a:endParaRPr lang="en-US" baseline="0" dirty="0" smtClean="0"/>
          </a:p>
          <a:p>
            <a:endParaRPr lang="en-US" baseline="0" dirty="0" smtClean="0"/>
          </a:p>
          <a:p>
            <a:r>
              <a:rPr lang="en-US" b="1" baseline="0" dirty="0" smtClean="0"/>
              <a:t>emphasis on connection to </a:t>
            </a:r>
            <a:r>
              <a:rPr lang="en-US" b="1" baseline="0" dirty="0" err="1" smtClean="0"/>
              <a:t>nano</a:t>
            </a:r>
            <a:r>
              <a:rPr lang="en-US" b="1" baseline="0" dirty="0" smtClean="0"/>
              <a:t> -</a:t>
            </a:r>
          </a:p>
          <a:p>
            <a:r>
              <a:rPr lang="en-US" baseline="0" dirty="0" smtClean="0"/>
              <a:t>when asked about what exhibit was about…</a:t>
            </a:r>
          </a:p>
          <a:p>
            <a:r>
              <a:rPr lang="en-US" baseline="0" dirty="0" smtClean="0"/>
              <a:t>visitor responses identified “connection to </a:t>
            </a:r>
            <a:r>
              <a:rPr lang="en-US" baseline="0" dirty="0" err="1" smtClean="0"/>
              <a:t>nano</a:t>
            </a:r>
            <a:r>
              <a:rPr lang="en-US" baseline="0" dirty="0" smtClean="0"/>
              <a:t>” as most frequent theme. more common the general comments. </a:t>
            </a:r>
          </a:p>
          <a:p>
            <a:endParaRPr lang="en-US" dirty="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45</a:t>
            </a:fld>
            <a:endParaRPr lang="en-US"/>
          </a:p>
        </p:txBody>
      </p:sp>
    </p:spTree>
    <p:extLst>
      <p:ext uri="{BB962C8B-B14F-4D97-AF65-F5344CB8AC3E}">
        <p14:creationId xmlns:p14="http://schemas.microsoft.com/office/powerpoint/2010/main" val="3909325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good news – visitors are learning!</a:t>
            </a:r>
          </a:p>
          <a:p>
            <a:endParaRPr lang="en-US" dirty="0" smtClean="0"/>
          </a:p>
          <a:p>
            <a:r>
              <a:rPr lang="en-US" b="1" dirty="0" smtClean="0"/>
              <a:t>Increases</a:t>
            </a:r>
            <a:r>
              <a:rPr lang="en-US" b="1" baseline="0" dirty="0" smtClean="0"/>
              <a:t> in confidence</a:t>
            </a:r>
            <a:endParaRPr lang="en-US" b="1" dirty="0" smtClean="0"/>
          </a:p>
          <a:p>
            <a:r>
              <a:rPr lang="en-US" dirty="0" smtClean="0"/>
              <a:t>One way we are measuring learning in</a:t>
            </a:r>
            <a:r>
              <a:rPr lang="en-US" baseline="0" dirty="0" smtClean="0"/>
              <a:t> the study is to ask visitors to report their confidence levels in doing a variety of things – like talk about </a:t>
            </a:r>
            <a:r>
              <a:rPr lang="en-US" baseline="0" dirty="0" err="1" smtClean="0"/>
              <a:t>nano</a:t>
            </a:r>
            <a:r>
              <a:rPr lang="en-US" baseline="0" dirty="0" smtClean="0"/>
              <a:t>, describe </a:t>
            </a:r>
            <a:r>
              <a:rPr lang="en-US" baseline="0" dirty="0" err="1" smtClean="0"/>
              <a:t>nano</a:t>
            </a:r>
            <a:r>
              <a:rPr lang="en-US" baseline="0" dirty="0" smtClean="0"/>
              <a:t> to a friend, identify one way </a:t>
            </a:r>
            <a:r>
              <a:rPr lang="en-US" baseline="0" dirty="0" err="1" smtClean="0"/>
              <a:t>nano</a:t>
            </a:r>
            <a:r>
              <a:rPr lang="en-US" baseline="0" dirty="0" smtClean="0"/>
              <a:t> can impact your life, </a:t>
            </a:r>
            <a:r>
              <a:rPr lang="en-US" baseline="0" dirty="0" err="1" smtClean="0"/>
              <a:t>etc</a:t>
            </a:r>
            <a:r>
              <a:rPr lang="en-US" baseline="0" dirty="0" smtClean="0"/>
              <a:t> – both before and after their experience on the exit interview. This is called a “retrospective pre” questioning approach, which can be particularly useful when examining outcomes related complex topics that people don’t know what they don’t know. </a:t>
            </a:r>
          </a:p>
          <a:p>
            <a:endParaRPr lang="en-US" baseline="0" dirty="0" smtClean="0"/>
          </a:p>
          <a:p>
            <a:r>
              <a:rPr lang="en-US" baseline="0" dirty="0" smtClean="0"/>
              <a:t>By looking at the difference in visitor confidence levels, we see that over half of visitors report an overall increase in confidence after having seen the mini-exhibition. That is very exciting!</a:t>
            </a:r>
          </a:p>
          <a:p>
            <a:endParaRPr lang="en-US" baseline="0" dirty="0" smtClean="0"/>
          </a:p>
          <a:p>
            <a:r>
              <a:rPr lang="en-US" baseline="0" dirty="0" smtClean="0"/>
              <a:t>Another interesting finding is that these levels of confidence seem consistent across different levels of prior </a:t>
            </a:r>
            <a:r>
              <a:rPr lang="en-US" baseline="0" dirty="0" err="1" smtClean="0"/>
              <a:t>nano</a:t>
            </a:r>
            <a:r>
              <a:rPr lang="en-US" baseline="0" dirty="0" smtClean="0"/>
              <a:t> knowledge. So we asked visitors in another question “Before now, how often have you heard about </a:t>
            </a:r>
            <a:r>
              <a:rPr lang="en-US" baseline="0" dirty="0" err="1" smtClean="0"/>
              <a:t>nano</a:t>
            </a:r>
            <a:r>
              <a:rPr lang="en-US" baseline="0" dirty="0" smtClean="0"/>
              <a:t>?” and they could choose from four responses, ranging from “I haven’t heard about it at all” to “I hear about it all the time”. Across these different levels, it still seems like the same proportion of people in each level are reporting increases in confidence. This suggests that the mini-ex is working as both an accessible entry point for people who aren’t familiar with </a:t>
            </a:r>
            <a:r>
              <a:rPr lang="en-US" baseline="0" dirty="0" err="1" smtClean="0"/>
              <a:t>nano</a:t>
            </a:r>
            <a:r>
              <a:rPr lang="en-US" baseline="0" dirty="0" smtClean="0"/>
              <a:t> as well as those who may have more experience with it. </a:t>
            </a:r>
          </a:p>
          <a:p>
            <a:endParaRPr lang="en-US" baseline="0" dirty="0" smtClean="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46</a:t>
            </a:fld>
            <a:endParaRPr lang="en-US"/>
          </a:p>
        </p:txBody>
      </p:sp>
    </p:spTree>
    <p:extLst>
      <p:ext uri="{BB962C8B-B14F-4D97-AF65-F5344CB8AC3E}">
        <p14:creationId xmlns:p14="http://schemas.microsoft.com/office/powerpoint/2010/main" val="4276177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1" baseline="0" dirty="0" smtClean="0"/>
              <a:t>Content map</a:t>
            </a:r>
          </a:p>
          <a:p>
            <a:r>
              <a:rPr lang="en-US" b="0" baseline="0" dirty="0" smtClean="0"/>
              <a:t>We’re hitting all areas!</a:t>
            </a:r>
          </a:p>
          <a:p>
            <a:r>
              <a:rPr lang="en-US" b="0" baseline="0" dirty="0" smtClean="0"/>
              <a:t>connection to </a:t>
            </a:r>
            <a:r>
              <a:rPr lang="en-US" b="0" baseline="0" dirty="0" err="1" smtClean="0"/>
              <a:t>nano</a:t>
            </a:r>
            <a:r>
              <a:rPr lang="en-US" b="0" baseline="0" dirty="0" smtClean="0"/>
              <a:t> is again most common</a:t>
            </a:r>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47</a:t>
            </a:fld>
            <a:endParaRPr lang="en-US"/>
          </a:p>
        </p:txBody>
      </p:sp>
    </p:spTree>
    <p:extLst>
      <p:ext uri="{BB962C8B-B14F-4D97-AF65-F5344CB8AC3E}">
        <p14:creationId xmlns:p14="http://schemas.microsoft.com/office/powerpoint/2010/main" val="4276177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Already mentioned group dwell times across institutions earlier</a:t>
            </a:r>
          </a:p>
          <a:p>
            <a:endParaRPr lang="en-US" dirty="0"/>
          </a:p>
          <a:p>
            <a:endParaRPr lang="en-US"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48</a:t>
            </a:fld>
            <a:endParaRPr lang="en-US"/>
          </a:p>
        </p:txBody>
      </p:sp>
    </p:spTree>
    <p:extLst>
      <p:ext uri="{BB962C8B-B14F-4D97-AF65-F5344CB8AC3E}">
        <p14:creationId xmlns:p14="http://schemas.microsoft.com/office/powerpoint/2010/main" val="1995512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a:p>
            <a:r>
              <a:rPr lang="en-US" baseline="0" dirty="0" smtClean="0"/>
              <a:t>lower levels of prior </a:t>
            </a:r>
            <a:r>
              <a:rPr lang="en-US" baseline="0" dirty="0" err="1" smtClean="0"/>
              <a:t>nano</a:t>
            </a:r>
            <a:r>
              <a:rPr lang="en-US" baseline="0" dirty="0" smtClean="0"/>
              <a:t> knowledge than general audience</a:t>
            </a:r>
          </a:p>
          <a:p>
            <a:endParaRPr lang="en-US" baseline="0" dirty="0" smtClean="0"/>
          </a:p>
          <a:p>
            <a:r>
              <a:rPr lang="en-US" baseline="0" dirty="0" smtClean="0"/>
              <a:t>group dwell times</a:t>
            </a:r>
          </a:p>
          <a:p>
            <a:r>
              <a:rPr lang="en-US" baseline="0" dirty="0" smtClean="0"/>
              <a:t>on average – Spanish dwell time is almost ten minutes. </a:t>
            </a:r>
          </a:p>
          <a:p>
            <a:endParaRPr lang="en-US" baseline="0" dirty="0" smtClean="0"/>
          </a:p>
          <a:p>
            <a:r>
              <a:rPr lang="en-US" baseline="0" dirty="0" smtClean="0"/>
              <a:t>confidence gains may be larger than general audience.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2A856F9-9D1B-0B4F-86E8-3A668CD0D94A}" type="slidenum">
              <a:rPr lang="en-US" smtClean="0"/>
              <a:pPr>
                <a:defRPr/>
              </a:pPr>
              <a:t>49</a:t>
            </a:fld>
            <a:endParaRPr lang="en-US"/>
          </a:p>
        </p:txBody>
      </p:sp>
    </p:spTree>
    <p:extLst>
      <p:ext uri="{BB962C8B-B14F-4D97-AF65-F5344CB8AC3E}">
        <p14:creationId xmlns:p14="http://schemas.microsoft.com/office/powerpoint/2010/main" val="199551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You might notice that this figure looks similar to Larry’s diagram in yesterday</a:t>
            </a:r>
            <a:r>
              <a:rPr lang="en-US" baseline="0" dirty="0" smtClean="0"/>
              <a:t> morning’s presentation.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This study helped inform that next version of the diagram and how we understand the network.</a:t>
            </a: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purpose of this study was to </a:t>
            </a:r>
            <a:r>
              <a:rPr lang="en-US" dirty="0" smtClean="0"/>
              <a:t>look at how people in the Network</a:t>
            </a:r>
            <a:r>
              <a:rPr lang="en-US" baseline="0" dirty="0" smtClean="0"/>
              <a:t> are sharing and getting ideas. Realized that studying the key structures of the Network would allow us to see how people are understanding and developing ideas.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looked at communication in all directions between directly funded partners </a:t>
            </a:r>
            <a:r>
              <a:rPr lang="en-US" baseline="0" dirty="0" smtClean="0"/>
              <a:t>and the </a:t>
            </a:r>
            <a:r>
              <a:rPr lang="en-US" baseline="0" dirty="0" smtClean="0"/>
              <a:t>broader network.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6</a:t>
            </a:fld>
            <a:endParaRPr lang="en-US"/>
          </a:p>
        </p:txBody>
      </p:sp>
    </p:spTree>
    <p:extLst>
      <p:ext uri="{BB962C8B-B14F-4D97-AF65-F5344CB8AC3E}">
        <p14:creationId xmlns:p14="http://schemas.microsoft.com/office/powerpoint/2010/main" val="793617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sym typeface="Arial" charset="0"/>
              </a:rPr>
              <a:t>The 4 key structures we studied – you’re probably familiar with most of these.</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sym typeface="Arial" charset="0"/>
              </a:rPr>
              <a:t>NanoDays kits and events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sym typeface="Arial" charset="0"/>
              </a:rPr>
              <a:t>Regional hub structure</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sym typeface="Arial" charset="0"/>
              </a:rPr>
              <a:t>Face-to-face meetings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sym typeface="Arial" charset="0"/>
              </a:rPr>
              <a:t>The website – nisenet.org</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smtClean="0">
              <a:latin typeface="Calibri" pitchFamily="34" charset="0"/>
              <a:sym typeface="Arial"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sym typeface="Arial" charset="0"/>
              </a:rPr>
              <a:t>Why now?</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sym typeface="Arial" charset="0"/>
              </a:rPr>
              <a:t>Study this now so that this information could tie into future studies of professional and public impact.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smtClean="0">
              <a:latin typeface="Calibri" pitchFamily="34" charset="0"/>
              <a:sym typeface="Arial"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sym typeface="Arial" charset="0"/>
              </a:rPr>
              <a:t>Also since it studies s</a:t>
            </a:r>
            <a:r>
              <a:rPr lang="en-US" sz="1200" dirty="0" smtClean="0">
                <a:latin typeface="Calibri" pitchFamily="34" charset="0"/>
                <a:sym typeface="Arial" charset="0"/>
              </a:rPr>
              <a:t>tructures that were determined to be semi-fixed as of the</a:t>
            </a:r>
            <a:r>
              <a:rPr lang="en-US" sz="1200" baseline="0" dirty="0" smtClean="0">
                <a:latin typeface="Calibri" pitchFamily="34" charset="0"/>
                <a:sym typeface="Arial" charset="0"/>
              </a:rPr>
              <a:t> beginning of Year 6, hope to provide Network Leadership with information for future decision making. </a:t>
            </a:r>
            <a:endParaRPr lang="en-US" sz="1200" dirty="0" smtClean="0">
              <a:latin typeface="Calibri" pitchFamily="34" charset="0"/>
              <a:sym typeface="Arial" charset="0"/>
            </a:endParaRPr>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7</a:t>
            </a:fld>
            <a:endParaRPr lang="en-US"/>
          </a:p>
        </p:txBody>
      </p:sp>
    </p:spTree>
    <p:extLst>
      <p:ext uri="{BB962C8B-B14F-4D97-AF65-F5344CB8AC3E}">
        <p14:creationId xmlns:p14="http://schemas.microsoft.com/office/powerpoint/2010/main" val="3759006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mn-lt"/>
              </a:rPr>
              <a:t>Representation from all eligible working groups and 12 of 13 eligible institutions</a:t>
            </a:r>
          </a:p>
          <a:p>
            <a:r>
              <a:rPr lang="en-US" dirty="0" smtClean="0"/>
              <a:t>Members </a:t>
            </a:r>
            <a:r>
              <a:rPr lang="en-US" dirty="0" smtClean="0"/>
              <a:t>of </a:t>
            </a:r>
            <a:r>
              <a:rPr lang="en-US" dirty="0" smtClean="0"/>
              <a:t>Network leadership and </a:t>
            </a:r>
            <a:r>
              <a:rPr lang="en-US" dirty="0" smtClean="0"/>
              <a:t>Evaluation work group were not eligible</a:t>
            </a:r>
          </a:p>
          <a:p>
            <a:r>
              <a:rPr lang="en-US" dirty="0" smtClean="0"/>
              <a:t>Respondent rate = 24 of 44 eligible</a:t>
            </a:r>
            <a:r>
              <a:rPr lang="en-US" baseline="0" dirty="0" smtClean="0"/>
              <a:t> people (55%)</a:t>
            </a:r>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8</a:t>
            </a:fld>
            <a:endParaRPr lang="en-US"/>
          </a:p>
        </p:txBody>
      </p:sp>
    </p:spTree>
    <p:extLst>
      <p:ext uri="{BB962C8B-B14F-4D97-AF65-F5344CB8AC3E}">
        <p14:creationId xmlns:p14="http://schemas.microsoft.com/office/powerpoint/2010/main" val="376948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 engagement = institution</a:t>
            </a:r>
            <a:r>
              <a:rPr lang="en-US" baseline="0" dirty="0" smtClean="0"/>
              <a:t> has held NanoDays at least once in the past 3 years; someone from institution has participated in 1 or more professional development opportunities (meeting, workshop, site visit).</a:t>
            </a:r>
          </a:p>
          <a:p>
            <a:endParaRPr lang="en-US" baseline="0" dirty="0" smtClean="0"/>
          </a:p>
          <a:p>
            <a:r>
              <a:rPr lang="en-US" baseline="0" dirty="0" smtClean="0"/>
              <a:t>Evaluation determined eligible institutions and had regional hub leaders report the most involved individual per institution. Evaluation did not share final sample, but used hub leader input to determine individual characteristics that were the most up to date and could not always be determined by </a:t>
            </a:r>
            <a:r>
              <a:rPr lang="en-US" baseline="0" dirty="0" smtClean="0"/>
              <a:t>network databases.</a:t>
            </a:r>
            <a:endParaRPr lang="en-US" baseline="0" dirty="0" smtClean="0"/>
          </a:p>
          <a:p>
            <a:endParaRPr lang="en-US" baseline="0" dirty="0" smtClean="0"/>
          </a:p>
          <a:p>
            <a:r>
              <a:rPr lang="en-US" baseline="0" dirty="0" smtClean="0"/>
              <a:t>Respondent rate = 39 of 87 (45%)</a:t>
            </a:r>
            <a:endParaRPr lang="en-US" dirty="0"/>
          </a:p>
        </p:txBody>
      </p:sp>
      <p:sp>
        <p:nvSpPr>
          <p:cNvPr id="4" name="Slide Number Placeholder 3"/>
          <p:cNvSpPr>
            <a:spLocks noGrp="1"/>
          </p:cNvSpPr>
          <p:nvPr>
            <p:ph type="sldNum" sz="quarter" idx="10"/>
          </p:nvPr>
        </p:nvSpPr>
        <p:spPr/>
        <p:txBody>
          <a:bodyPr/>
          <a:lstStyle/>
          <a:p>
            <a:pPr>
              <a:defRPr/>
            </a:pPr>
            <a:fld id="{0775E256-42D4-4FB2-8A50-CF438C052D86}" type="slidenum">
              <a:rPr lang="en-US" smtClean="0"/>
              <a:pPr>
                <a:defRPr/>
              </a:pPr>
              <a:t>9</a:t>
            </a:fld>
            <a:endParaRPr lang="en-US"/>
          </a:p>
        </p:txBody>
      </p:sp>
    </p:spTree>
    <p:extLst>
      <p:ext uri="{BB962C8B-B14F-4D97-AF65-F5344CB8AC3E}">
        <p14:creationId xmlns:p14="http://schemas.microsoft.com/office/powerpoint/2010/main" val="3769483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F14226C-4CE6-4066-AA4D-ADBFF2CF849A}" type="datetime1">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540F0D-445B-4EE9-B507-42898A64C8A0}" type="slidenum">
              <a:rPr lang="en-US"/>
              <a:pPr>
                <a:defRPr/>
              </a:pPr>
              <a:t>‹#›</a:t>
            </a:fld>
            <a:endParaRPr lang="en-US"/>
          </a:p>
        </p:txBody>
      </p:sp>
    </p:spTree>
    <p:extLst>
      <p:ext uri="{BB962C8B-B14F-4D97-AF65-F5344CB8AC3E}">
        <p14:creationId xmlns:p14="http://schemas.microsoft.com/office/powerpoint/2010/main" val="2128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C03443-FA09-47FD-9981-9CFC04656879}" type="datetime1">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3D1CCC-0B44-4735-B1A7-F3B25289A9CC}" type="slidenum">
              <a:rPr lang="en-US"/>
              <a:pPr>
                <a:defRPr/>
              </a:pPr>
              <a:t>‹#›</a:t>
            </a:fld>
            <a:endParaRPr lang="en-US"/>
          </a:p>
        </p:txBody>
      </p:sp>
    </p:spTree>
    <p:extLst>
      <p:ext uri="{BB962C8B-B14F-4D97-AF65-F5344CB8AC3E}">
        <p14:creationId xmlns:p14="http://schemas.microsoft.com/office/powerpoint/2010/main" val="187704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D684C9-A552-4718-BD13-5CBECC4CB8AE}" type="datetime1">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3CCCB7-D56E-478C-9121-5D92C6ECB9C0}" type="slidenum">
              <a:rPr lang="en-US"/>
              <a:pPr>
                <a:defRPr/>
              </a:pPr>
              <a:t>‹#›</a:t>
            </a:fld>
            <a:endParaRPr lang="en-US"/>
          </a:p>
        </p:txBody>
      </p:sp>
    </p:spTree>
    <p:extLst>
      <p:ext uri="{BB962C8B-B14F-4D97-AF65-F5344CB8AC3E}">
        <p14:creationId xmlns:p14="http://schemas.microsoft.com/office/powerpoint/2010/main" val="1395167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E71867F-92F9-4903-A051-048F75F63A12}" type="datetimeFigureOut">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752046-7527-48C4-AAA6-B802A763BCC4}" type="slidenum">
              <a:rPr lang="en-US"/>
              <a:pPr>
                <a:defRPr/>
              </a:pPr>
              <a:t>‹#›</a:t>
            </a:fld>
            <a:endParaRPr lang="en-US"/>
          </a:p>
        </p:txBody>
      </p:sp>
    </p:spTree>
    <p:extLst>
      <p:ext uri="{BB962C8B-B14F-4D97-AF65-F5344CB8AC3E}">
        <p14:creationId xmlns:p14="http://schemas.microsoft.com/office/powerpoint/2010/main" val="582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65508E-1A29-4DD1-95D4-CF216ABFAEE9}" type="datetimeFigureOut">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110ADA-E725-4729-9445-A90832BCB13F}" type="slidenum">
              <a:rPr lang="en-US"/>
              <a:pPr>
                <a:defRPr/>
              </a:pPr>
              <a:t>‹#›</a:t>
            </a:fld>
            <a:endParaRPr lang="en-US"/>
          </a:p>
        </p:txBody>
      </p:sp>
    </p:spTree>
    <p:extLst>
      <p:ext uri="{BB962C8B-B14F-4D97-AF65-F5344CB8AC3E}">
        <p14:creationId xmlns:p14="http://schemas.microsoft.com/office/powerpoint/2010/main" val="3524521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13BFC00-B029-4072-8D96-DFF873AA4FB5}" type="datetimeFigureOut">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C14BF2-21D3-4684-9C4D-2E3A64755C70}" type="slidenum">
              <a:rPr lang="en-US"/>
              <a:pPr>
                <a:defRPr/>
              </a:pPr>
              <a:t>‹#›</a:t>
            </a:fld>
            <a:endParaRPr lang="en-US"/>
          </a:p>
        </p:txBody>
      </p:sp>
    </p:spTree>
    <p:extLst>
      <p:ext uri="{BB962C8B-B14F-4D97-AF65-F5344CB8AC3E}">
        <p14:creationId xmlns:p14="http://schemas.microsoft.com/office/powerpoint/2010/main" val="2853448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32C1FE6-01E0-4811-A229-827AEF1E0332}" type="datetimeFigureOut">
              <a:rPr lang="en-US"/>
              <a:pPr>
                <a:defRPr/>
              </a:pPr>
              <a:t>1/29/2013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38B36B6-4BC5-45FB-8945-3E79D203EBA1}" type="slidenum">
              <a:rPr lang="en-US"/>
              <a:pPr>
                <a:defRPr/>
              </a:pPr>
              <a:t>‹#›</a:t>
            </a:fld>
            <a:endParaRPr lang="en-US"/>
          </a:p>
        </p:txBody>
      </p:sp>
    </p:spTree>
    <p:extLst>
      <p:ext uri="{BB962C8B-B14F-4D97-AF65-F5344CB8AC3E}">
        <p14:creationId xmlns:p14="http://schemas.microsoft.com/office/powerpoint/2010/main" val="153492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64CE61B-C5E4-42A0-B319-01F0F428A2CD}" type="datetimeFigureOut">
              <a:rPr lang="en-US"/>
              <a:pPr>
                <a:defRPr/>
              </a:pPr>
              <a:t>1/29/2013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7DCD7BA-A6BA-49A7-B6C6-26EFF922F869}" type="slidenum">
              <a:rPr lang="en-US"/>
              <a:pPr>
                <a:defRPr/>
              </a:pPr>
              <a:t>‹#›</a:t>
            </a:fld>
            <a:endParaRPr lang="en-US"/>
          </a:p>
        </p:txBody>
      </p:sp>
    </p:spTree>
    <p:extLst>
      <p:ext uri="{BB962C8B-B14F-4D97-AF65-F5344CB8AC3E}">
        <p14:creationId xmlns:p14="http://schemas.microsoft.com/office/powerpoint/2010/main" val="3395908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A19F782-049D-41C7-B071-F81488558012}" type="datetimeFigureOut">
              <a:rPr lang="en-US"/>
              <a:pPr>
                <a:defRPr/>
              </a:pPr>
              <a:t>1/29/2013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A2E95FB-2F3A-41DD-AC54-4A2BBCEB058E}" type="slidenum">
              <a:rPr lang="en-US"/>
              <a:pPr>
                <a:defRPr/>
              </a:pPr>
              <a:t>‹#›</a:t>
            </a:fld>
            <a:endParaRPr lang="en-US"/>
          </a:p>
        </p:txBody>
      </p:sp>
    </p:spTree>
    <p:extLst>
      <p:ext uri="{BB962C8B-B14F-4D97-AF65-F5344CB8AC3E}">
        <p14:creationId xmlns:p14="http://schemas.microsoft.com/office/powerpoint/2010/main" val="395866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690C2A-A3BF-44A3-BD92-15D7FC800E9F}" type="datetimeFigureOut">
              <a:rPr lang="en-US"/>
              <a:pPr>
                <a:defRPr/>
              </a:pPr>
              <a:t>1/29/2013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F35D10-BB10-4868-B7E1-87FB3B9A0BF4}" type="slidenum">
              <a:rPr lang="en-US"/>
              <a:pPr>
                <a:defRPr/>
              </a:pPr>
              <a:t>‹#›</a:t>
            </a:fld>
            <a:endParaRPr lang="en-US"/>
          </a:p>
        </p:txBody>
      </p:sp>
    </p:spTree>
    <p:extLst>
      <p:ext uri="{BB962C8B-B14F-4D97-AF65-F5344CB8AC3E}">
        <p14:creationId xmlns:p14="http://schemas.microsoft.com/office/powerpoint/2010/main" val="4187086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FCF8853-4C47-417A-888C-7D016F0FA3CF}" type="datetimeFigureOut">
              <a:rPr lang="en-US"/>
              <a:pPr>
                <a:defRPr/>
              </a:pPr>
              <a:t>1/29/2013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68954FB-7E34-4DE5-875B-D01C0B0922A4}" type="slidenum">
              <a:rPr lang="en-US"/>
              <a:pPr>
                <a:defRPr/>
              </a:pPr>
              <a:t>‹#›</a:t>
            </a:fld>
            <a:endParaRPr lang="en-US"/>
          </a:p>
        </p:txBody>
      </p:sp>
    </p:spTree>
    <p:extLst>
      <p:ext uri="{BB962C8B-B14F-4D97-AF65-F5344CB8AC3E}">
        <p14:creationId xmlns:p14="http://schemas.microsoft.com/office/powerpoint/2010/main" val="60638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BE7F25-C59C-452B-ACBB-2BA6BBC574F4}" type="datetime1">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F887FE-BB78-49AD-8702-32123670C912}" type="slidenum">
              <a:rPr lang="en-US"/>
              <a:pPr>
                <a:defRPr/>
              </a:pPr>
              <a:t>‹#›</a:t>
            </a:fld>
            <a:endParaRPr lang="en-US"/>
          </a:p>
        </p:txBody>
      </p:sp>
    </p:spTree>
    <p:extLst>
      <p:ext uri="{BB962C8B-B14F-4D97-AF65-F5344CB8AC3E}">
        <p14:creationId xmlns:p14="http://schemas.microsoft.com/office/powerpoint/2010/main" val="4273933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298835-1135-4C77-B8F3-9A3C8B7F607C}" type="datetimeFigureOut">
              <a:rPr lang="en-US"/>
              <a:pPr>
                <a:defRPr/>
              </a:pPr>
              <a:t>1/29/2013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26BB4F-B8D9-4137-8648-B3F48480B1CD}" type="slidenum">
              <a:rPr lang="en-US"/>
              <a:pPr>
                <a:defRPr/>
              </a:pPr>
              <a:t>‹#›</a:t>
            </a:fld>
            <a:endParaRPr lang="en-US"/>
          </a:p>
        </p:txBody>
      </p:sp>
    </p:spTree>
    <p:extLst>
      <p:ext uri="{BB962C8B-B14F-4D97-AF65-F5344CB8AC3E}">
        <p14:creationId xmlns:p14="http://schemas.microsoft.com/office/powerpoint/2010/main" val="798061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611F70-B5C1-48E3-A384-F7405F7F3184}" type="datetimeFigureOut">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0D3595-FB8A-4766-8954-B5A12EC5CEC4}" type="slidenum">
              <a:rPr lang="en-US"/>
              <a:pPr>
                <a:defRPr/>
              </a:pPr>
              <a:t>‹#›</a:t>
            </a:fld>
            <a:endParaRPr lang="en-US"/>
          </a:p>
        </p:txBody>
      </p:sp>
    </p:spTree>
    <p:extLst>
      <p:ext uri="{BB962C8B-B14F-4D97-AF65-F5344CB8AC3E}">
        <p14:creationId xmlns:p14="http://schemas.microsoft.com/office/powerpoint/2010/main" val="2255954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358B87-AEA1-4F21-94F0-D0CD0F22FA90}" type="datetimeFigureOut">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7F960C-E247-4E76-BDC8-60E2918F8548}" type="slidenum">
              <a:rPr lang="en-US"/>
              <a:pPr>
                <a:defRPr/>
              </a:pPr>
              <a:t>‹#›</a:t>
            </a:fld>
            <a:endParaRPr lang="en-US"/>
          </a:p>
        </p:txBody>
      </p:sp>
    </p:spTree>
    <p:extLst>
      <p:ext uri="{BB962C8B-B14F-4D97-AF65-F5344CB8AC3E}">
        <p14:creationId xmlns:p14="http://schemas.microsoft.com/office/powerpoint/2010/main" val="134651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0A41633-5A49-41D5-9D74-73E69C256906}" type="datetime1">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D33B1C-21BC-4FC5-A25E-BD64FBA654DF}" type="slidenum">
              <a:rPr lang="en-US"/>
              <a:pPr>
                <a:defRPr/>
              </a:pPr>
              <a:t>‹#›</a:t>
            </a:fld>
            <a:endParaRPr lang="en-US"/>
          </a:p>
        </p:txBody>
      </p:sp>
    </p:spTree>
    <p:extLst>
      <p:ext uri="{BB962C8B-B14F-4D97-AF65-F5344CB8AC3E}">
        <p14:creationId xmlns:p14="http://schemas.microsoft.com/office/powerpoint/2010/main" val="42188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0C868A0-D429-467E-AA09-2A212A8DAD32}" type="datetime1">
              <a:rPr lang="en-US"/>
              <a:pPr>
                <a:defRPr/>
              </a:pPr>
              <a:t>1/29/2013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4F551C-6CC9-4EC6-92C1-4B7023AC3E56}" type="slidenum">
              <a:rPr lang="en-US"/>
              <a:pPr>
                <a:defRPr/>
              </a:pPr>
              <a:t>‹#›</a:t>
            </a:fld>
            <a:endParaRPr lang="en-US"/>
          </a:p>
        </p:txBody>
      </p:sp>
    </p:spTree>
    <p:extLst>
      <p:ext uri="{BB962C8B-B14F-4D97-AF65-F5344CB8AC3E}">
        <p14:creationId xmlns:p14="http://schemas.microsoft.com/office/powerpoint/2010/main" val="227780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0145868-46CD-4868-B8A4-C236B94E1550}" type="datetime1">
              <a:rPr lang="en-US"/>
              <a:pPr>
                <a:defRPr/>
              </a:pPr>
              <a:t>1/29/2013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CD2FAB3-9042-44D4-8816-861BBB6725D1}" type="slidenum">
              <a:rPr lang="en-US"/>
              <a:pPr>
                <a:defRPr/>
              </a:pPr>
              <a:t>‹#›</a:t>
            </a:fld>
            <a:endParaRPr lang="en-US"/>
          </a:p>
        </p:txBody>
      </p:sp>
    </p:spTree>
    <p:extLst>
      <p:ext uri="{BB962C8B-B14F-4D97-AF65-F5344CB8AC3E}">
        <p14:creationId xmlns:p14="http://schemas.microsoft.com/office/powerpoint/2010/main" val="99276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823FCAE-692E-4DA6-A312-29837BEB5DF2}" type="datetime1">
              <a:rPr lang="en-US"/>
              <a:pPr>
                <a:defRPr/>
              </a:pPr>
              <a:t>1/29/2013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6B3A9CA-4452-4F87-9FAE-D99846B8D0A8}" type="slidenum">
              <a:rPr lang="en-US"/>
              <a:pPr>
                <a:defRPr/>
              </a:pPr>
              <a:t>‹#›</a:t>
            </a:fld>
            <a:endParaRPr lang="en-US"/>
          </a:p>
        </p:txBody>
      </p:sp>
    </p:spTree>
    <p:extLst>
      <p:ext uri="{BB962C8B-B14F-4D97-AF65-F5344CB8AC3E}">
        <p14:creationId xmlns:p14="http://schemas.microsoft.com/office/powerpoint/2010/main" val="180884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D06532-58D8-4391-A8F6-A47B239979EE}" type="datetime1">
              <a:rPr lang="en-US"/>
              <a:pPr>
                <a:defRPr/>
              </a:pPr>
              <a:t>1/29/2013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F2EB86-2684-4C72-BEB3-0E6E6F9F5920}" type="slidenum">
              <a:rPr lang="en-US"/>
              <a:pPr>
                <a:defRPr/>
              </a:pPr>
              <a:t>‹#›</a:t>
            </a:fld>
            <a:endParaRPr lang="en-US"/>
          </a:p>
        </p:txBody>
      </p:sp>
    </p:spTree>
    <p:extLst>
      <p:ext uri="{BB962C8B-B14F-4D97-AF65-F5344CB8AC3E}">
        <p14:creationId xmlns:p14="http://schemas.microsoft.com/office/powerpoint/2010/main" val="2553292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F52394-FFB3-4F8E-ACDB-6022CED5BBBA}" type="datetime1">
              <a:rPr lang="en-US"/>
              <a:pPr>
                <a:defRPr/>
              </a:pPr>
              <a:t>1/29/2013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B9F888-65A8-4876-BF50-2C1704972A73}" type="slidenum">
              <a:rPr lang="en-US"/>
              <a:pPr>
                <a:defRPr/>
              </a:pPr>
              <a:t>‹#›</a:t>
            </a:fld>
            <a:endParaRPr lang="en-US"/>
          </a:p>
        </p:txBody>
      </p:sp>
    </p:spTree>
    <p:extLst>
      <p:ext uri="{BB962C8B-B14F-4D97-AF65-F5344CB8AC3E}">
        <p14:creationId xmlns:p14="http://schemas.microsoft.com/office/powerpoint/2010/main" val="951415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3F0AA8-C5BA-40FD-A020-885EB38979CC}" type="datetime1">
              <a:rPr lang="en-US"/>
              <a:pPr>
                <a:defRPr/>
              </a:pPr>
              <a:t>1/29/2013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4AAFC9-2C59-4484-B537-00384AB3B599}" type="slidenum">
              <a:rPr lang="en-US"/>
              <a:pPr>
                <a:defRPr/>
              </a:pPr>
              <a:t>‹#›</a:t>
            </a:fld>
            <a:endParaRPr lang="en-US"/>
          </a:p>
        </p:txBody>
      </p:sp>
    </p:spTree>
    <p:extLst>
      <p:ext uri="{BB962C8B-B14F-4D97-AF65-F5344CB8AC3E}">
        <p14:creationId xmlns:p14="http://schemas.microsoft.com/office/powerpoint/2010/main" val="1663517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2" charset="0"/>
                <a:ea typeface="ＭＳ Ｐゴシック" pitchFamily="-32" charset="-128"/>
              </a:defRPr>
            </a:lvl1pPr>
          </a:lstStyle>
          <a:p>
            <a:pPr>
              <a:defRPr/>
            </a:pPr>
            <a:fld id="{6F2A2DA7-A67F-4347-BE78-2CE4C2EDECD4}" type="datetime1">
              <a:rPr lang="en-US"/>
              <a:pPr>
                <a:defRPr/>
              </a:pPr>
              <a:t>1/29/2013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2" charset="0"/>
                <a:ea typeface="ＭＳ Ｐゴシック" pitchFamily="-32" charset="-128"/>
              </a:defRPr>
            </a:lvl1pPr>
          </a:lstStyle>
          <a:p>
            <a:pPr>
              <a:defRPr/>
            </a:pPr>
            <a:fld id="{7EE6ADD0-25E8-4BDF-A948-50B61EA843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4FAADBF8-2E2F-4EF5-804B-8B2872190011}" type="datetimeFigureOut">
              <a:rPr lang="en-US">
                <a:latin typeface="Calibri" pitchFamily="34" charset="0"/>
                <a:ea typeface="MS PGothic" pitchFamily="34" charset="-128"/>
              </a:rPr>
              <a:pPr>
                <a:defRPr/>
              </a:pPr>
              <a:t>1/29/2013</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A70A3085-BA0D-4D9E-8A9B-48250906C2CD}" type="slidenum">
              <a:rPr lang="en-US">
                <a:latin typeface="Calibri" pitchFamily="34" charset="0"/>
                <a:ea typeface="MS PGothic" pitchFamily="34" charset="-128"/>
              </a:rPr>
              <a:pPr>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3942698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ekollmann@mos.org" TargetMode="Externa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mailto:gsvarovsky@smm.org" TargetMode="External"/><Relationship Id="rId5" Type="http://schemas.openxmlformats.org/officeDocument/2006/relationships/hyperlink" Target="mailto:LRosino@omsi.edu" TargetMode="External"/><Relationship Id="rId4" Type="http://schemas.openxmlformats.org/officeDocument/2006/relationships/hyperlink" Target="mailto:jgoss@mos.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NISE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6129338"/>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2400" y="6064250"/>
            <a:ext cx="5905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6"/>
          <p:cNvSpPr txBox="1">
            <a:spLocks noChangeArrowheads="1"/>
          </p:cNvSpPr>
          <p:nvPr/>
        </p:nvSpPr>
        <p:spPr bwMode="auto">
          <a:xfrm>
            <a:off x="0" y="2159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4000" dirty="0" smtClean="0">
                <a:solidFill>
                  <a:srgbClr val="0C4225"/>
                </a:solidFill>
                <a:latin typeface="Georgia" pitchFamily="18" charset="0"/>
              </a:rPr>
              <a:t>NISE Network Evaluation: </a:t>
            </a:r>
          </a:p>
          <a:p>
            <a:pPr algn="ctr" eaLnBrk="1" hangingPunct="1"/>
            <a:r>
              <a:rPr lang="en-US" sz="3200" dirty="0" smtClean="0">
                <a:solidFill>
                  <a:srgbClr val="0C4225"/>
                </a:solidFill>
                <a:latin typeface="Georgia" pitchFamily="18" charset="0"/>
              </a:rPr>
              <a:t>What We’ve Learned and Where We’re Headed</a:t>
            </a:r>
          </a:p>
        </p:txBody>
      </p:sp>
      <p:sp>
        <p:nvSpPr>
          <p:cNvPr id="10" name="Rectangle 9"/>
          <p:cNvSpPr>
            <a:spLocks noChangeArrowheads="1"/>
          </p:cNvSpPr>
          <p:nvPr/>
        </p:nvSpPr>
        <p:spPr bwMode="auto">
          <a:xfrm>
            <a:off x="0" y="5767388"/>
            <a:ext cx="9144000" cy="90487"/>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prstClr val="white"/>
                </a:solidFill>
                <a:latin typeface="Calibri"/>
                <a:ea typeface="MS PGothic" pitchFamily="34" charset="-128"/>
              </a:rPr>
              <a:t> </a:t>
            </a:r>
          </a:p>
        </p:txBody>
      </p:sp>
      <p:pic>
        <p:nvPicPr>
          <p:cNvPr id="2054" name="Picture 10" descr="20120723_1092_lo.jpg"/>
          <p:cNvPicPr>
            <a:picLocks noChangeAspect="1"/>
          </p:cNvPicPr>
          <p:nvPr/>
        </p:nvPicPr>
        <p:blipFill>
          <a:blip r:embed="rId5">
            <a:extLst>
              <a:ext uri="{28A0092B-C50C-407E-A947-70E740481C1C}">
                <a14:useLocalDpi xmlns:a14="http://schemas.microsoft.com/office/drawing/2010/main" val="0"/>
              </a:ext>
            </a:extLst>
          </a:blip>
          <a:srcRect l="1704" t="27673" b="11086"/>
          <a:stretch>
            <a:fillRect/>
          </a:stretch>
        </p:blipFill>
        <p:spPr bwMode="auto">
          <a:xfrm>
            <a:off x="0" y="1922463"/>
            <a:ext cx="91440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0" y="1793875"/>
            <a:ext cx="9144000" cy="92075"/>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prstClr val="white"/>
                </a:solidFill>
                <a:latin typeface="Calibri"/>
                <a:ea typeface="MS PGothic" pitchFamily="34" charset="-128"/>
              </a:rPr>
              <a:t> </a:t>
            </a:r>
          </a:p>
        </p:txBody>
      </p:sp>
      <p:sp>
        <p:nvSpPr>
          <p:cNvPr id="2056" name="TextBox 6"/>
          <p:cNvSpPr txBox="1">
            <a:spLocks noChangeArrowheads="1"/>
          </p:cNvSpPr>
          <p:nvPr/>
        </p:nvSpPr>
        <p:spPr bwMode="auto">
          <a:xfrm>
            <a:off x="5745163" y="6064250"/>
            <a:ext cx="3217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r>
              <a:rPr lang="en-US" smtClean="0">
                <a:solidFill>
                  <a:srgbClr val="0C4225"/>
                </a:solidFill>
                <a:latin typeface="Georgia" pitchFamily="18" charset="0"/>
              </a:rPr>
              <a:t>Network-Wide Meeting</a:t>
            </a:r>
          </a:p>
          <a:p>
            <a:pPr algn="r" eaLnBrk="1" hangingPunct="1"/>
            <a:r>
              <a:rPr lang="en-US" smtClean="0">
                <a:solidFill>
                  <a:srgbClr val="0C4225"/>
                </a:solidFill>
                <a:latin typeface="Georgia" pitchFamily="18" charset="0"/>
              </a:rPr>
              <a:t>December 2012 </a:t>
            </a:r>
          </a:p>
        </p:txBody>
      </p:sp>
    </p:spTree>
    <p:extLst>
      <p:ext uri="{BB962C8B-B14F-4D97-AF65-F5344CB8AC3E}">
        <p14:creationId xmlns:p14="http://schemas.microsoft.com/office/powerpoint/2010/main" val="1805032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10</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rPr>
              <a:t>Findings</a:t>
            </a:r>
          </a:p>
        </p:txBody>
      </p:sp>
      <p:sp>
        <p:nvSpPr>
          <p:cNvPr id="8" name="Rectangle 7"/>
          <p:cNvSpPr/>
          <p:nvPr/>
        </p:nvSpPr>
        <p:spPr>
          <a:xfrm>
            <a:off x="671513" y="1235075"/>
            <a:ext cx="7772400" cy="1161761"/>
          </a:xfrm>
          <a:prstGeom prst="rect">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010027" y="1404179"/>
            <a:ext cx="7004764" cy="757130"/>
          </a:xfrm>
          <a:prstGeom prst="rect">
            <a:avLst/>
          </a:prstGeom>
          <a:noFill/>
        </p:spPr>
        <p:txBody>
          <a:bodyPr wrap="square" rtlCol="0">
            <a:spAutoFit/>
          </a:bodyPr>
          <a:lstStyle/>
          <a:p>
            <a:pPr algn="ctr">
              <a:lnSpc>
                <a:spcPct val="90000"/>
              </a:lnSpc>
            </a:pPr>
            <a:r>
              <a:rPr lang="en-US" sz="2400" dirty="0" smtClean="0">
                <a:latin typeface="+mn-lt"/>
              </a:rPr>
              <a:t>The communication that happens through various Network components</a:t>
            </a:r>
          </a:p>
        </p:txBody>
      </p:sp>
      <p:pic>
        <p:nvPicPr>
          <p:cNvPr id="11" name="Picture 10" descr="nanokit.JPG"/>
          <p:cNvPicPr>
            <a:picLocks/>
          </p:cNvPicPr>
          <p:nvPr/>
        </p:nvPicPr>
        <p:blipFill>
          <a:blip r:embed="rId3">
            <a:lum bright="10000" contrast="10000"/>
          </a:blip>
          <a:stretch>
            <a:fillRect/>
          </a:stretch>
        </p:blipFill>
        <p:spPr>
          <a:xfrm>
            <a:off x="1448939" y="2781084"/>
            <a:ext cx="2347370" cy="1760527"/>
          </a:xfrm>
          <a:prstGeom prst="rect">
            <a:avLst/>
          </a:prstGeom>
          <a:ln w="38100">
            <a:solidFill>
              <a:srgbClr val="ABCB45"/>
            </a:solidFill>
          </a:ln>
        </p:spPr>
      </p:pic>
      <p:pic>
        <p:nvPicPr>
          <p:cNvPr id="15" name="Picture 2"/>
          <p:cNvPicPr>
            <a:picLocks noChangeAspect="1" noChangeArrowheads="1"/>
          </p:cNvPicPr>
          <p:nvPr/>
        </p:nvPicPr>
        <p:blipFill>
          <a:blip r:embed="rId4"/>
          <a:srcRect l="24280" t="46886" r="38093" b="21128"/>
          <a:stretch>
            <a:fillRect/>
          </a:stretch>
        </p:blipFill>
        <p:spPr bwMode="auto">
          <a:xfrm>
            <a:off x="4218578" y="2781084"/>
            <a:ext cx="3144215" cy="1710197"/>
          </a:xfrm>
          <a:prstGeom prst="rect">
            <a:avLst/>
          </a:prstGeom>
          <a:noFill/>
          <a:ln w="38100">
            <a:solidFill>
              <a:srgbClr val="ABCB45"/>
            </a:solidFill>
            <a:miter lim="800000"/>
            <a:headEnd/>
            <a:tailEnd/>
          </a:ln>
          <a:effectLst/>
        </p:spPr>
      </p:pic>
      <p:pic>
        <p:nvPicPr>
          <p:cNvPr id="5123" name="Picture 3"/>
          <p:cNvPicPr>
            <a:picLocks noChangeAspect="1" noChangeArrowheads="1"/>
          </p:cNvPicPr>
          <p:nvPr/>
        </p:nvPicPr>
        <p:blipFill>
          <a:blip r:embed="rId5"/>
          <a:srcRect l="2093" t="6364" r="1693" b="14470"/>
          <a:stretch>
            <a:fillRect/>
          </a:stretch>
        </p:blipFill>
        <p:spPr bwMode="auto">
          <a:xfrm>
            <a:off x="1900464" y="4836941"/>
            <a:ext cx="2696182" cy="1760527"/>
          </a:xfrm>
          <a:prstGeom prst="rect">
            <a:avLst/>
          </a:prstGeom>
          <a:noFill/>
          <a:ln w="38100">
            <a:solidFill>
              <a:srgbClr val="ABCB45"/>
            </a:solidFill>
            <a:miter lim="800000"/>
            <a:headEnd/>
            <a:tailEnd/>
          </a:ln>
          <a:effectLst/>
        </p:spPr>
      </p:pic>
      <p:pic>
        <p:nvPicPr>
          <p:cNvPr id="16" name="Picture 3"/>
          <p:cNvPicPr>
            <a:picLocks noChangeAspect="1" noChangeArrowheads="1"/>
          </p:cNvPicPr>
          <p:nvPr/>
        </p:nvPicPr>
        <p:blipFill>
          <a:blip r:embed="rId6"/>
          <a:srcRect/>
          <a:stretch>
            <a:fillRect/>
          </a:stretch>
        </p:blipFill>
        <p:spPr bwMode="auto">
          <a:xfrm>
            <a:off x="5090306" y="4836941"/>
            <a:ext cx="2715200" cy="1737303"/>
          </a:xfrm>
          <a:prstGeom prst="rect">
            <a:avLst/>
          </a:prstGeom>
          <a:noFill/>
          <a:ln w="38100">
            <a:solidFill>
              <a:srgbClr val="ABCB45"/>
            </a:solidFill>
            <a:miter lim="800000"/>
            <a:headEnd/>
            <a:tailEnd/>
          </a:ln>
          <a:effectLst/>
        </p:spPr>
      </p:pic>
    </p:spTree>
    <p:extLst>
      <p:ext uri="{BB962C8B-B14F-4D97-AF65-F5344CB8AC3E}">
        <p14:creationId xmlns:p14="http://schemas.microsoft.com/office/powerpoint/2010/main" val="3544785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11</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err="1" smtClean="0">
                <a:solidFill>
                  <a:srgbClr val="0C4225"/>
                </a:solidFill>
                <a:latin typeface="Georgia" pitchFamily="18" charset="0"/>
              </a:rPr>
              <a:t>NanoDays</a:t>
            </a:r>
            <a:r>
              <a:rPr lang="en-US" sz="4000" dirty="0" smtClean="0">
                <a:solidFill>
                  <a:srgbClr val="0C4225"/>
                </a:solidFill>
                <a:latin typeface="Georgia" pitchFamily="18" charset="0"/>
              </a:rPr>
              <a:t> 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6146" name="Picture 2"/>
          <p:cNvPicPr>
            <a:picLocks noChangeAspect="1" noChangeArrowheads="1"/>
          </p:cNvPicPr>
          <p:nvPr/>
        </p:nvPicPr>
        <p:blipFill>
          <a:blip r:embed="rId3"/>
          <a:srcRect l="4862" t="6626" r="17971" b="6079"/>
          <a:stretch>
            <a:fillRect/>
          </a:stretch>
        </p:blipFill>
        <p:spPr bwMode="auto">
          <a:xfrm>
            <a:off x="2484471" y="1235075"/>
            <a:ext cx="4284861" cy="3418348"/>
          </a:xfrm>
          <a:prstGeom prst="rect">
            <a:avLst/>
          </a:prstGeom>
          <a:noFill/>
          <a:ln w="57150">
            <a:solidFill>
              <a:srgbClr val="ABCB45"/>
            </a:solidFill>
            <a:miter lim="800000"/>
            <a:headEnd/>
            <a:tailEnd/>
          </a:ln>
          <a:effectLst/>
        </p:spPr>
      </p:pic>
    </p:spTree>
    <p:extLst>
      <p:ext uri="{BB962C8B-B14F-4D97-AF65-F5344CB8AC3E}">
        <p14:creationId xmlns:p14="http://schemas.microsoft.com/office/powerpoint/2010/main" val="3956273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12</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err="1" smtClean="0">
                <a:solidFill>
                  <a:srgbClr val="0C4225"/>
                </a:solidFill>
                <a:latin typeface="Georgia" pitchFamily="18" charset="0"/>
              </a:rPr>
              <a:t>NanoDays</a:t>
            </a:r>
            <a:r>
              <a:rPr lang="en-US" sz="4000" dirty="0" smtClean="0">
                <a:solidFill>
                  <a:srgbClr val="0C4225"/>
                </a:solidFill>
                <a:latin typeface="Georgia" pitchFamily="18" charset="0"/>
              </a:rPr>
              <a:t> 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6146" name="Picture 2"/>
          <p:cNvPicPr>
            <a:picLocks noChangeAspect="1" noChangeArrowheads="1"/>
          </p:cNvPicPr>
          <p:nvPr/>
        </p:nvPicPr>
        <p:blipFill>
          <a:blip r:embed="rId3"/>
          <a:srcRect l="4862" t="6626" r="17971" b="6079"/>
          <a:stretch>
            <a:fillRect/>
          </a:stretch>
        </p:blipFill>
        <p:spPr bwMode="auto">
          <a:xfrm>
            <a:off x="2484471" y="1235075"/>
            <a:ext cx="4284861" cy="3418348"/>
          </a:xfrm>
          <a:prstGeom prst="rect">
            <a:avLst/>
          </a:prstGeom>
          <a:noFill/>
          <a:ln w="57150">
            <a:solidFill>
              <a:srgbClr val="ABCB45"/>
            </a:solidFill>
            <a:miter lim="800000"/>
            <a:headEnd/>
            <a:tailEnd/>
          </a:ln>
          <a:effectLst/>
        </p:spPr>
      </p:pic>
      <p:grpSp>
        <p:nvGrpSpPr>
          <p:cNvPr id="8" name="Group 23"/>
          <p:cNvGrpSpPr/>
          <p:nvPr/>
        </p:nvGrpSpPr>
        <p:grpSpPr>
          <a:xfrm>
            <a:off x="0" y="2571725"/>
            <a:ext cx="2908300" cy="2908300"/>
            <a:chOff x="0" y="2178583"/>
            <a:chExt cx="2908300" cy="2908300"/>
          </a:xfrm>
        </p:grpSpPr>
        <p:pic>
          <p:nvPicPr>
            <p:cNvPr id="9"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0" y="2178583"/>
              <a:ext cx="2908300" cy="2908300"/>
            </a:xfrm>
            <a:prstGeom prst="rect">
              <a:avLst/>
            </a:prstGeom>
            <a:noFill/>
          </p:spPr>
        </p:pic>
        <p:sp>
          <p:nvSpPr>
            <p:cNvPr id="10" name="TextBox 9"/>
            <p:cNvSpPr txBox="1"/>
            <p:nvPr/>
          </p:nvSpPr>
          <p:spPr>
            <a:xfrm rot="440960">
              <a:off x="496888" y="3416513"/>
              <a:ext cx="1905000" cy="830997"/>
            </a:xfrm>
            <a:prstGeom prst="rect">
              <a:avLst/>
            </a:prstGeom>
            <a:noFill/>
          </p:spPr>
          <p:txBody>
            <a:bodyPr wrap="square" rtlCol="0">
              <a:spAutoFit/>
            </a:bodyPr>
            <a:lstStyle/>
            <a:p>
              <a:r>
                <a:rPr lang="en-US" sz="2400" dirty="0" smtClean="0"/>
                <a:t>You can do </a:t>
              </a:r>
              <a:r>
                <a:rPr lang="en-US" sz="2400" dirty="0" err="1" smtClean="0"/>
                <a:t>Nano</a:t>
              </a:r>
              <a:r>
                <a:rPr lang="en-US" sz="2400" dirty="0" smtClean="0"/>
                <a:t>!</a:t>
              </a:r>
            </a:p>
          </p:txBody>
        </p:sp>
      </p:grpSp>
    </p:spTree>
    <p:extLst>
      <p:ext uri="{BB962C8B-B14F-4D97-AF65-F5344CB8AC3E}">
        <p14:creationId xmlns:p14="http://schemas.microsoft.com/office/powerpoint/2010/main" val="2284937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13</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err="1" smtClean="0">
                <a:solidFill>
                  <a:srgbClr val="0C4225"/>
                </a:solidFill>
                <a:latin typeface="Georgia" pitchFamily="18" charset="0"/>
              </a:rPr>
              <a:t>NanoDays</a:t>
            </a:r>
            <a:r>
              <a:rPr lang="en-US" sz="4000" dirty="0" smtClean="0">
                <a:solidFill>
                  <a:srgbClr val="0C4225"/>
                </a:solidFill>
                <a:latin typeface="Georgia" pitchFamily="18" charset="0"/>
              </a:rPr>
              <a:t> 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6146" name="Picture 2"/>
          <p:cNvPicPr>
            <a:picLocks noChangeAspect="1" noChangeArrowheads="1"/>
          </p:cNvPicPr>
          <p:nvPr/>
        </p:nvPicPr>
        <p:blipFill>
          <a:blip r:embed="rId3"/>
          <a:srcRect l="4862" t="6626" r="17971" b="6079"/>
          <a:stretch>
            <a:fillRect/>
          </a:stretch>
        </p:blipFill>
        <p:spPr bwMode="auto">
          <a:xfrm>
            <a:off x="2484471" y="1235075"/>
            <a:ext cx="4284861" cy="3418348"/>
          </a:xfrm>
          <a:prstGeom prst="rect">
            <a:avLst/>
          </a:prstGeom>
          <a:noFill/>
          <a:ln w="57150">
            <a:solidFill>
              <a:srgbClr val="ABCB45"/>
            </a:solidFill>
            <a:miter lim="800000"/>
            <a:headEnd/>
            <a:tailEnd/>
          </a:ln>
          <a:effectLst/>
        </p:spPr>
      </p:pic>
      <p:grpSp>
        <p:nvGrpSpPr>
          <p:cNvPr id="2" name="Group 23"/>
          <p:cNvGrpSpPr/>
          <p:nvPr/>
        </p:nvGrpSpPr>
        <p:grpSpPr>
          <a:xfrm>
            <a:off x="0" y="2571725"/>
            <a:ext cx="2908300" cy="2908300"/>
            <a:chOff x="0" y="2178583"/>
            <a:chExt cx="2908300" cy="2908300"/>
          </a:xfrm>
        </p:grpSpPr>
        <p:pic>
          <p:nvPicPr>
            <p:cNvPr id="9"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0" y="2178583"/>
              <a:ext cx="2908300" cy="2908300"/>
            </a:xfrm>
            <a:prstGeom prst="rect">
              <a:avLst/>
            </a:prstGeom>
            <a:noFill/>
          </p:spPr>
        </p:pic>
        <p:sp>
          <p:nvSpPr>
            <p:cNvPr id="10" name="TextBox 9"/>
            <p:cNvSpPr txBox="1"/>
            <p:nvPr/>
          </p:nvSpPr>
          <p:spPr>
            <a:xfrm rot="440960">
              <a:off x="496888" y="3416513"/>
              <a:ext cx="1905000" cy="830997"/>
            </a:xfrm>
            <a:prstGeom prst="rect">
              <a:avLst/>
            </a:prstGeom>
            <a:noFill/>
          </p:spPr>
          <p:txBody>
            <a:bodyPr wrap="square" rtlCol="0">
              <a:spAutoFit/>
            </a:bodyPr>
            <a:lstStyle/>
            <a:p>
              <a:r>
                <a:rPr lang="en-US" sz="2400" dirty="0" smtClean="0"/>
                <a:t>You can do </a:t>
              </a:r>
              <a:r>
                <a:rPr lang="en-US" sz="2400" dirty="0" err="1" smtClean="0"/>
                <a:t>Nano</a:t>
              </a:r>
              <a:r>
                <a:rPr lang="en-US" sz="2400" dirty="0" smtClean="0"/>
                <a:t>!</a:t>
              </a:r>
            </a:p>
          </p:txBody>
        </p:sp>
      </p:grpSp>
      <p:grpSp>
        <p:nvGrpSpPr>
          <p:cNvPr id="5" name="Group 25"/>
          <p:cNvGrpSpPr/>
          <p:nvPr/>
        </p:nvGrpSpPr>
        <p:grpSpPr>
          <a:xfrm rot="21125827">
            <a:off x="6255072" y="1891100"/>
            <a:ext cx="2908300" cy="2908300"/>
            <a:chOff x="6241615" y="2069873"/>
            <a:chExt cx="2908300" cy="2908300"/>
          </a:xfrm>
        </p:grpSpPr>
        <p:pic>
          <p:nvPicPr>
            <p:cNvPr id="12"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flipH="1">
              <a:off x="6241615" y="2069873"/>
              <a:ext cx="2908300" cy="2908300"/>
            </a:xfrm>
            <a:prstGeom prst="rect">
              <a:avLst/>
            </a:prstGeom>
            <a:noFill/>
          </p:spPr>
        </p:pic>
        <p:sp>
          <p:nvSpPr>
            <p:cNvPr id="13" name="TextBox 12"/>
            <p:cNvSpPr txBox="1"/>
            <p:nvPr/>
          </p:nvSpPr>
          <p:spPr>
            <a:xfrm flipH="1">
              <a:off x="6972957" y="2955865"/>
              <a:ext cx="1736726" cy="830997"/>
            </a:xfrm>
            <a:prstGeom prst="rect">
              <a:avLst/>
            </a:prstGeom>
            <a:noFill/>
          </p:spPr>
          <p:txBody>
            <a:bodyPr wrap="square" rtlCol="0">
              <a:spAutoFit/>
            </a:bodyPr>
            <a:lstStyle/>
            <a:p>
              <a:r>
                <a:rPr lang="en-US" sz="2400" dirty="0" err="1" smtClean="0"/>
                <a:t>Nano</a:t>
              </a:r>
              <a:r>
                <a:rPr lang="en-US" sz="2400" dirty="0" smtClean="0"/>
                <a:t> is important!</a:t>
              </a:r>
            </a:p>
          </p:txBody>
        </p:sp>
      </p:grpSp>
    </p:spTree>
    <p:extLst>
      <p:ext uri="{BB962C8B-B14F-4D97-AF65-F5344CB8AC3E}">
        <p14:creationId xmlns:p14="http://schemas.microsoft.com/office/powerpoint/2010/main" val="1933118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14</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err="1" smtClean="0">
                <a:solidFill>
                  <a:srgbClr val="0C4225"/>
                </a:solidFill>
                <a:latin typeface="Georgia" pitchFamily="18" charset="0"/>
              </a:rPr>
              <a:t>NanoDays</a:t>
            </a:r>
            <a:r>
              <a:rPr lang="en-US" sz="4000" dirty="0" smtClean="0">
                <a:solidFill>
                  <a:srgbClr val="0C4225"/>
                </a:solidFill>
                <a:latin typeface="Georgia" pitchFamily="18" charset="0"/>
              </a:rPr>
              <a:t> 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6146" name="Picture 2"/>
          <p:cNvPicPr>
            <a:picLocks noChangeAspect="1" noChangeArrowheads="1"/>
          </p:cNvPicPr>
          <p:nvPr/>
        </p:nvPicPr>
        <p:blipFill>
          <a:blip r:embed="rId3"/>
          <a:srcRect l="4862" t="6626" r="17971" b="6079"/>
          <a:stretch>
            <a:fillRect/>
          </a:stretch>
        </p:blipFill>
        <p:spPr bwMode="auto">
          <a:xfrm>
            <a:off x="2484471" y="1235075"/>
            <a:ext cx="4284861" cy="3418348"/>
          </a:xfrm>
          <a:prstGeom prst="rect">
            <a:avLst/>
          </a:prstGeom>
          <a:noFill/>
          <a:ln w="57150">
            <a:solidFill>
              <a:srgbClr val="ABCB45"/>
            </a:solidFill>
            <a:miter lim="800000"/>
            <a:headEnd/>
            <a:tailEnd/>
          </a:ln>
          <a:effectLst/>
        </p:spPr>
      </p:pic>
      <p:grpSp>
        <p:nvGrpSpPr>
          <p:cNvPr id="2" name="Group 23"/>
          <p:cNvGrpSpPr/>
          <p:nvPr/>
        </p:nvGrpSpPr>
        <p:grpSpPr>
          <a:xfrm>
            <a:off x="0" y="2571725"/>
            <a:ext cx="2908300" cy="2908300"/>
            <a:chOff x="0" y="2178583"/>
            <a:chExt cx="2908300" cy="2908300"/>
          </a:xfrm>
        </p:grpSpPr>
        <p:pic>
          <p:nvPicPr>
            <p:cNvPr id="9"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0" y="2178583"/>
              <a:ext cx="2908300" cy="2908300"/>
            </a:xfrm>
            <a:prstGeom prst="rect">
              <a:avLst/>
            </a:prstGeom>
            <a:noFill/>
          </p:spPr>
        </p:pic>
        <p:sp>
          <p:nvSpPr>
            <p:cNvPr id="10" name="TextBox 9"/>
            <p:cNvSpPr txBox="1"/>
            <p:nvPr/>
          </p:nvSpPr>
          <p:spPr>
            <a:xfrm rot="440960">
              <a:off x="496888" y="3416513"/>
              <a:ext cx="1905000" cy="830997"/>
            </a:xfrm>
            <a:prstGeom prst="rect">
              <a:avLst/>
            </a:prstGeom>
            <a:noFill/>
          </p:spPr>
          <p:txBody>
            <a:bodyPr wrap="square" rtlCol="0">
              <a:spAutoFit/>
            </a:bodyPr>
            <a:lstStyle/>
            <a:p>
              <a:r>
                <a:rPr lang="en-US" sz="2400" dirty="0" smtClean="0"/>
                <a:t>You can do </a:t>
              </a:r>
              <a:r>
                <a:rPr lang="en-US" sz="2400" dirty="0" err="1" smtClean="0"/>
                <a:t>Nano</a:t>
              </a:r>
              <a:r>
                <a:rPr lang="en-US" sz="2400" dirty="0" smtClean="0"/>
                <a:t>!</a:t>
              </a:r>
            </a:p>
          </p:txBody>
        </p:sp>
      </p:grpSp>
      <p:grpSp>
        <p:nvGrpSpPr>
          <p:cNvPr id="5" name="Group 25"/>
          <p:cNvGrpSpPr/>
          <p:nvPr/>
        </p:nvGrpSpPr>
        <p:grpSpPr>
          <a:xfrm rot="21125827">
            <a:off x="6255072" y="1891100"/>
            <a:ext cx="2908300" cy="2908300"/>
            <a:chOff x="6241615" y="2069873"/>
            <a:chExt cx="2908300" cy="2908300"/>
          </a:xfrm>
        </p:grpSpPr>
        <p:pic>
          <p:nvPicPr>
            <p:cNvPr id="12"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flipH="1">
              <a:off x="6241615" y="2069873"/>
              <a:ext cx="2908300" cy="2908300"/>
            </a:xfrm>
            <a:prstGeom prst="rect">
              <a:avLst/>
            </a:prstGeom>
            <a:noFill/>
          </p:spPr>
        </p:pic>
        <p:sp>
          <p:nvSpPr>
            <p:cNvPr id="13" name="TextBox 12"/>
            <p:cNvSpPr txBox="1"/>
            <p:nvPr/>
          </p:nvSpPr>
          <p:spPr>
            <a:xfrm flipH="1">
              <a:off x="6972957" y="2955865"/>
              <a:ext cx="1736726" cy="830997"/>
            </a:xfrm>
            <a:prstGeom prst="rect">
              <a:avLst/>
            </a:prstGeom>
            <a:noFill/>
          </p:spPr>
          <p:txBody>
            <a:bodyPr wrap="square" rtlCol="0">
              <a:spAutoFit/>
            </a:bodyPr>
            <a:lstStyle/>
            <a:p>
              <a:r>
                <a:rPr lang="en-US" sz="2400" dirty="0" err="1" smtClean="0"/>
                <a:t>Nano</a:t>
              </a:r>
              <a:r>
                <a:rPr lang="en-US" sz="2400" dirty="0" smtClean="0"/>
                <a:t> is important!</a:t>
              </a:r>
            </a:p>
          </p:txBody>
        </p:sp>
      </p:grpSp>
      <p:grpSp>
        <p:nvGrpSpPr>
          <p:cNvPr id="7" name="Group 24"/>
          <p:cNvGrpSpPr/>
          <p:nvPr/>
        </p:nvGrpSpPr>
        <p:grpSpPr>
          <a:xfrm rot="405847">
            <a:off x="2934130" y="3704526"/>
            <a:ext cx="3162300" cy="3162300"/>
            <a:chOff x="2753924" y="3205360"/>
            <a:chExt cx="3162300" cy="3162300"/>
          </a:xfrm>
        </p:grpSpPr>
        <p:pic>
          <p:nvPicPr>
            <p:cNvPr id="15"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flipH="1">
              <a:off x="2753924" y="3205360"/>
              <a:ext cx="3162300" cy="3162300"/>
            </a:xfrm>
            <a:prstGeom prst="rect">
              <a:avLst/>
            </a:prstGeom>
            <a:noFill/>
          </p:spPr>
        </p:pic>
        <p:sp>
          <p:nvSpPr>
            <p:cNvPr id="16" name="TextBox 15"/>
            <p:cNvSpPr txBox="1"/>
            <p:nvPr/>
          </p:nvSpPr>
          <p:spPr>
            <a:xfrm>
              <a:off x="3347999" y="4351639"/>
              <a:ext cx="2276787" cy="1323439"/>
            </a:xfrm>
            <a:prstGeom prst="rect">
              <a:avLst/>
            </a:prstGeom>
            <a:noFill/>
          </p:spPr>
          <p:txBody>
            <a:bodyPr wrap="square" rtlCol="0">
              <a:spAutoFit/>
            </a:bodyPr>
            <a:lstStyle/>
            <a:p>
              <a:r>
                <a:rPr lang="en-US" sz="2000" dirty="0" smtClean="0"/>
                <a:t>Communication and dissemination of information is important!</a:t>
              </a:r>
            </a:p>
          </p:txBody>
        </p:sp>
      </p:grpSp>
    </p:spTree>
    <p:extLst>
      <p:ext uri="{BB962C8B-B14F-4D97-AF65-F5344CB8AC3E}">
        <p14:creationId xmlns:p14="http://schemas.microsoft.com/office/powerpoint/2010/main" val="3216678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15</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Face-t0-face</a:t>
            </a:r>
            <a:r>
              <a:rPr lang="en-US" sz="3600" b="1" dirty="0" smtClean="0">
                <a:solidFill>
                  <a:srgbClr val="0C4225"/>
                </a:solidFill>
                <a:latin typeface="Georgia" pitchFamily="18" charset="0"/>
              </a:rPr>
              <a:t> meetings  </a:t>
            </a:r>
            <a:r>
              <a:rPr lang="en-US" sz="3600" dirty="0" smtClean="0">
                <a:solidFill>
                  <a:srgbClr val="0C4225"/>
                </a:solidFill>
                <a:latin typeface="Georgia" pitchFamily="18" charset="0"/>
              </a:rPr>
              <a:t>say…</a:t>
            </a:r>
          </a:p>
        </p:txBody>
      </p:sp>
      <p:pic>
        <p:nvPicPr>
          <p:cNvPr id="19" name="Picture 18" descr="meetings.jpg"/>
          <p:cNvPicPr>
            <a:picLocks noChangeAspect="1"/>
          </p:cNvPicPr>
          <p:nvPr/>
        </p:nvPicPr>
        <p:blipFill>
          <a:blip r:embed="rId3"/>
          <a:stretch>
            <a:fillRect/>
          </a:stretch>
        </p:blipFill>
        <p:spPr>
          <a:xfrm>
            <a:off x="1802153" y="1235075"/>
            <a:ext cx="5536392" cy="3693386"/>
          </a:xfrm>
          <a:prstGeom prst="rect">
            <a:avLst/>
          </a:prstGeom>
          <a:ln w="57150">
            <a:solidFill>
              <a:srgbClr val="ABCB45"/>
            </a:solidFill>
          </a:ln>
        </p:spPr>
      </p:pic>
    </p:spTree>
    <p:extLst>
      <p:ext uri="{BB962C8B-B14F-4D97-AF65-F5344CB8AC3E}">
        <p14:creationId xmlns:p14="http://schemas.microsoft.com/office/powerpoint/2010/main" val="2001075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16</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Face-t0-face</a:t>
            </a:r>
            <a:r>
              <a:rPr lang="en-US" sz="3600" b="1" dirty="0" smtClean="0">
                <a:solidFill>
                  <a:srgbClr val="0C4225"/>
                </a:solidFill>
                <a:latin typeface="Georgia" pitchFamily="18" charset="0"/>
              </a:rPr>
              <a:t> meetings  </a:t>
            </a:r>
            <a:r>
              <a:rPr lang="en-US" sz="3600" dirty="0" smtClean="0">
                <a:solidFill>
                  <a:srgbClr val="0C4225"/>
                </a:solidFill>
                <a:latin typeface="Georgia" pitchFamily="18" charset="0"/>
              </a:rPr>
              <a:t>say…</a:t>
            </a:r>
          </a:p>
        </p:txBody>
      </p:sp>
      <p:pic>
        <p:nvPicPr>
          <p:cNvPr id="19" name="Picture 18" descr="meetings.jpg"/>
          <p:cNvPicPr>
            <a:picLocks noChangeAspect="1"/>
          </p:cNvPicPr>
          <p:nvPr/>
        </p:nvPicPr>
        <p:blipFill>
          <a:blip r:embed="rId3"/>
          <a:stretch>
            <a:fillRect/>
          </a:stretch>
        </p:blipFill>
        <p:spPr>
          <a:xfrm>
            <a:off x="1802153" y="1235075"/>
            <a:ext cx="5536392" cy="3693386"/>
          </a:xfrm>
          <a:prstGeom prst="rect">
            <a:avLst/>
          </a:prstGeom>
          <a:ln w="57150">
            <a:solidFill>
              <a:srgbClr val="ABCB45"/>
            </a:solidFill>
          </a:ln>
        </p:spPr>
      </p:pic>
      <p:grpSp>
        <p:nvGrpSpPr>
          <p:cNvPr id="7" name="Group 23"/>
          <p:cNvGrpSpPr/>
          <p:nvPr/>
        </p:nvGrpSpPr>
        <p:grpSpPr>
          <a:xfrm>
            <a:off x="602135" y="3813175"/>
            <a:ext cx="2908300" cy="2908300"/>
            <a:chOff x="428068" y="3054908"/>
            <a:chExt cx="2908300" cy="2908300"/>
          </a:xfrm>
        </p:grpSpPr>
        <p:pic>
          <p:nvPicPr>
            <p:cNvPr id="8"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428068" y="3054908"/>
              <a:ext cx="2908300" cy="2908300"/>
            </a:xfrm>
            <a:prstGeom prst="rect">
              <a:avLst/>
            </a:prstGeom>
            <a:noFill/>
          </p:spPr>
        </p:pic>
        <p:sp>
          <p:nvSpPr>
            <p:cNvPr id="9" name="TextBox 8"/>
            <p:cNvSpPr txBox="1"/>
            <p:nvPr/>
          </p:nvSpPr>
          <p:spPr>
            <a:xfrm rot="440960">
              <a:off x="924956" y="4292838"/>
              <a:ext cx="1905000" cy="830997"/>
            </a:xfrm>
            <a:prstGeom prst="rect">
              <a:avLst/>
            </a:prstGeom>
            <a:noFill/>
          </p:spPr>
          <p:txBody>
            <a:bodyPr wrap="square" rtlCol="0">
              <a:spAutoFit/>
            </a:bodyPr>
            <a:lstStyle/>
            <a:p>
              <a:r>
                <a:rPr lang="en-US" sz="2400" dirty="0" smtClean="0"/>
                <a:t>We are here for you!</a:t>
              </a:r>
            </a:p>
          </p:txBody>
        </p:sp>
      </p:grpSp>
    </p:spTree>
    <p:extLst>
      <p:ext uri="{BB962C8B-B14F-4D97-AF65-F5344CB8AC3E}">
        <p14:creationId xmlns:p14="http://schemas.microsoft.com/office/powerpoint/2010/main" val="3042727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17</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Face-t0-face</a:t>
            </a:r>
            <a:r>
              <a:rPr lang="en-US" sz="3600" b="1" dirty="0" smtClean="0">
                <a:solidFill>
                  <a:srgbClr val="0C4225"/>
                </a:solidFill>
                <a:latin typeface="Georgia" pitchFamily="18" charset="0"/>
              </a:rPr>
              <a:t> meetings  </a:t>
            </a:r>
            <a:r>
              <a:rPr lang="en-US" sz="3600" dirty="0" smtClean="0">
                <a:solidFill>
                  <a:srgbClr val="0C4225"/>
                </a:solidFill>
                <a:latin typeface="Georgia" pitchFamily="18" charset="0"/>
              </a:rPr>
              <a:t>say…</a:t>
            </a:r>
          </a:p>
        </p:txBody>
      </p:sp>
      <p:pic>
        <p:nvPicPr>
          <p:cNvPr id="19" name="Picture 18" descr="meetings.jpg"/>
          <p:cNvPicPr>
            <a:picLocks noChangeAspect="1"/>
          </p:cNvPicPr>
          <p:nvPr/>
        </p:nvPicPr>
        <p:blipFill>
          <a:blip r:embed="rId3"/>
          <a:stretch>
            <a:fillRect/>
          </a:stretch>
        </p:blipFill>
        <p:spPr>
          <a:xfrm>
            <a:off x="1802153" y="1235075"/>
            <a:ext cx="5536392" cy="3693386"/>
          </a:xfrm>
          <a:prstGeom prst="rect">
            <a:avLst/>
          </a:prstGeom>
          <a:ln w="57150">
            <a:solidFill>
              <a:srgbClr val="ABCB45"/>
            </a:solidFill>
          </a:ln>
        </p:spPr>
      </p:pic>
      <p:grpSp>
        <p:nvGrpSpPr>
          <p:cNvPr id="2" name="Group 23"/>
          <p:cNvGrpSpPr/>
          <p:nvPr/>
        </p:nvGrpSpPr>
        <p:grpSpPr>
          <a:xfrm>
            <a:off x="602135" y="3813175"/>
            <a:ext cx="2908300" cy="2908300"/>
            <a:chOff x="428068" y="3054908"/>
            <a:chExt cx="2908300" cy="2908300"/>
          </a:xfrm>
        </p:grpSpPr>
        <p:pic>
          <p:nvPicPr>
            <p:cNvPr id="8"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428068" y="3054908"/>
              <a:ext cx="2908300" cy="2908300"/>
            </a:xfrm>
            <a:prstGeom prst="rect">
              <a:avLst/>
            </a:prstGeom>
            <a:noFill/>
          </p:spPr>
        </p:pic>
        <p:sp>
          <p:nvSpPr>
            <p:cNvPr id="9" name="TextBox 8"/>
            <p:cNvSpPr txBox="1"/>
            <p:nvPr/>
          </p:nvSpPr>
          <p:spPr>
            <a:xfrm rot="440960">
              <a:off x="924956" y="4292838"/>
              <a:ext cx="1905000" cy="830997"/>
            </a:xfrm>
            <a:prstGeom prst="rect">
              <a:avLst/>
            </a:prstGeom>
            <a:noFill/>
          </p:spPr>
          <p:txBody>
            <a:bodyPr wrap="square" rtlCol="0">
              <a:spAutoFit/>
            </a:bodyPr>
            <a:lstStyle/>
            <a:p>
              <a:r>
                <a:rPr lang="en-US" sz="2400" dirty="0" smtClean="0"/>
                <a:t>We are here for you!</a:t>
              </a:r>
            </a:p>
          </p:txBody>
        </p:sp>
      </p:grpSp>
      <p:grpSp>
        <p:nvGrpSpPr>
          <p:cNvPr id="5" name="Group 24"/>
          <p:cNvGrpSpPr/>
          <p:nvPr/>
        </p:nvGrpSpPr>
        <p:grpSpPr>
          <a:xfrm rot="19893407">
            <a:off x="5577877" y="3347310"/>
            <a:ext cx="3162300" cy="3162300"/>
            <a:chOff x="2739168" y="3299331"/>
            <a:chExt cx="3162300" cy="3162300"/>
          </a:xfrm>
        </p:grpSpPr>
        <p:pic>
          <p:nvPicPr>
            <p:cNvPr id="11"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1071054">
              <a:off x="2739168" y="3299331"/>
              <a:ext cx="3162300" cy="3162300"/>
            </a:xfrm>
            <a:prstGeom prst="rect">
              <a:avLst/>
            </a:prstGeom>
            <a:noFill/>
          </p:spPr>
        </p:pic>
        <p:sp>
          <p:nvSpPr>
            <p:cNvPr id="12" name="TextBox 11"/>
            <p:cNvSpPr txBox="1"/>
            <p:nvPr/>
          </p:nvSpPr>
          <p:spPr>
            <a:xfrm rot="945577">
              <a:off x="3159576" y="4465740"/>
              <a:ext cx="2276787" cy="830997"/>
            </a:xfrm>
            <a:prstGeom prst="rect">
              <a:avLst/>
            </a:prstGeom>
            <a:noFill/>
          </p:spPr>
          <p:txBody>
            <a:bodyPr wrap="square" rtlCol="0">
              <a:spAutoFit/>
            </a:bodyPr>
            <a:lstStyle/>
            <a:p>
              <a:r>
                <a:rPr lang="en-US" sz="2400" dirty="0" smtClean="0"/>
                <a:t>You are part of a community!</a:t>
              </a:r>
            </a:p>
          </p:txBody>
        </p:sp>
      </p:grpSp>
    </p:spTree>
    <p:extLst>
      <p:ext uri="{BB962C8B-B14F-4D97-AF65-F5344CB8AC3E}">
        <p14:creationId xmlns:p14="http://schemas.microsoft.com/office/powerpoint/2010/main" val="169893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18</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Regional Hub Structure </a:t>
            </a:r>
            <a:r>
              <a:rPr lang="en-US" sz="3600" dirty="0" smtClean="0">
                <a:solidFill>
                  <a:srgbClr val="0C4225"/>
                </a:solidFill>
                <a:latin typeface="Georgia" pitchFamily="18" charset="0"/>
              </a:rPr>
              <a:t>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2050" name="Picture 2"/>
          <p:cNvPicPr>
            <a:picLocks noChangeAspect="1" noChangeArrowheads="1"/>
          </p:cNvPicPr>
          <p:nvPr/>
        </p:nvPicPr>
        <p:blipFill>
          <a:blip r:embed="rId3"/>
          <a:srcRect l="24280" t="46886" r="38093" b="21128"/>
          <a:stretch>
            <a:fillRect/>
          </a:stretch>
        </p:blipFill>
        <p:spPr bwMode="auto">
          <a:xfrm>
            <a:off x="2339124" y="1235075"/>
            <a:ext cx="4587499" cy="2495227"/>
          </a:xfrm>
          <a:prstGeom prst="rect">
            <a:avLst/>
          </a:prstGeom>
          <a:noFill/>
          <a:ln w="57150">
            <a:solidFill>
              <a:srgbClr val="ABCB45"/>
            </a:solidFill>
            <a:miter lim="800000"/>
            <a:headEnd/>
            <a:tailEnd/>
          </a:ln>
          <a:effectLst/>
        </p:spPr>
      </p:pic>
    </p:spTree>
    <p:extLst>
      <p:ext uri="{BB962C8B-B14F-4D97-AF65-F5344CB8AC3E}">
        <p14:creationId xmlns:p14="http://schemas.microsoft.com/office/powerpoint/2010/main" val="1503762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19</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Regional Hub Structure </a:t>
            </a:r>
            <a:r>
              <a:rPr lang="en-US" sz="3600" dirty="0" smtClean="0">
                <a:solidFill>
                  <a:srgbClr val="0C4225"/>
                </a:solidFill>
                <a:latin typeface="Georgia" pitchFamily="18" charset="0"/>
              </a:rPr>
              <a:t>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2050" name="Picture 2"/>
          <p:cNvPicPr>
            <a:picLocks noChangeAspect="1" noChangeArrowheads="1"/>
          </p:cNvPicPr>
          <p:nvPr/>
        </p:nvPicPr>
        <p:blipFill>
          <a:blip r:embed="rId3"/>
          <a:srcRect l="24280" t="46886" r="38093" b="21128"/>
          <a:stretch>
            <a:fillRect/>
          </a:stretch>
        </p:blipFill>
        <p:spPr bwMode="auto">
          <a:xfrm>
            <a:off x="2339124" y="1235075"/>
            <a:ext cx="4587499" cy="2495227"/>
          </a:xfrm>
          <a:prstGeom prst="rect">
            <a:avLst/>
          </a:prstGeom>
          <a:noFill/>
          <a:ln w="57150">
            <a:solidFill>
              <a:srgbClr val="ABCB45"/>
            </a:solidFill>
            <a:miter lim="800000"/>
            <a:headEnd/>
            <a:tailEnd/>
          </a:ln>
          <a:effectLst/>
        </p:spPr>
      </p:pic>
      <p:grpSp>
        <p:nvGrpSpPr>
          <p:cNvPr id="8" name="Group 23"/>
          <p:cNvGrpSpPr/>
          <p:nvPr/>
        </p:nvGrpSpPr>
        <p:grpSpPr>
          <a:xfrm>
            <a:off x="0" y="2232247"/>
            <a:ext cx="2908300" cy="2908300"/>
            <a:chOff x="174067" y="1592299"/>
            <a:chExt cx="2908300" cy="2908300"/>
          </a:xfrm>
        </p:grpSpPr>
        <p:pic>
          <p:nvPicPr>
            <p:cNvPr id="9"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174067" y="1592299"/>
              <a:ext cx="2908300" cy="2908300"/>
            </a:xfrm>
            <a:prstGeom prst="rect">
              <a:avLst/>
            </a:prstGeom>
            <a:noFill/>
          </p:spPr>
        </p:pic>
        <p:sp>
          <p:nvSpPr>
            <p:cNvPr id="10" name="TextBox 9"/>
            <p:cNvSpPr txBox="1"/>
            <p:nvPr/>
          </p:nvSpPr>
          <p:spPr>
            <a:xfrm rot="440960">
              <a:off x="670955" y="2645563"/>
              <a:ext cx="1905000" cy="1200329"/>
            </a:xfrm>
            <a:prstGeom prst="rect">
              <a:avLst/>
            </a:prstGeom>
            <a:noFill/>
          </p:spPr>
          <p:txBody>
            <a:bodyPr wrap="square" rtlCol="0">
              <a:spAutoFit/>
            </a:bodyPr>
            <a:lstStyle/>
            <a:p>
              <a:r>
                <a:rPr lang="en-US" sz="2400" dirty="0" smtClean="0"/>
                <a:t>We are your go-to resource!</a:t>
              </a:r>
            </a:p>
          </p:txBody>
        </p:sp>
      </p:grpSp>
    </p:spTree>
    <p:extLst>
      <p:ext uri="{BB962C8B-B14F-4D97-AF65-F5344CB8AC3E}">
        <p14:creationId xmlns:p14="http://schemas.microsoft.com/office/powerpoint/2010/main" val="687510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3886200" y="673100"/>
            <a:ext cx="4749800" cy="2209800"/>
          </a:xfrm>
        </p:spPr>
        <p:txBody>
          <a:bodyPr/>
          <a:lstStyle/>
          <a:p>
            <a:pPr algn="l" eaLnBrk="1" hangingPunct="1">
              <a:lnSpc>
                <a:spcPct val="90000"/>
              </a:lnSpc>
            </a:pPr>
            <a:r>
              <a:rPr lang="en-US" sz="5500" smtClean="0">
                <a:solidFill>
                  <a:srgbClr val="0C4225"/>
                </a:solidFill>
                <a:latin typeface="Georgia" pitchFamily="18" charset="0"/>
              </a:rPr>
              <a:t>Presenters </a:t>
            </a:r>
            <a:endParaRPr lang="en-US" sz="4000" smtClean="0">
              <a:solidFill>
                <a:srgbClr val="0C4225"/>
              </a:solidFill>
              <a:latin typeface="Georgia" pitchFamily="18" charset="0"/>
            </a:endParaRPr>
          </a:p>
        </p:txBody>
      </p:sp>
      <p:sp>
        <p:nvSpPr>
          <p:cNvPr id="3075" name="Subtitle 2"/>
          <p:cNvSpPr>
            <a:spLocks noGrp="1"/>
          </p:cNvSpPr>
          <p:nvPr>
            <p:ph type="subTitle" idx="1"/>
          </p:nvPr>
        </p:nvSpPr>
        <p:spPr>
          <a:xfrm>
            <a:off x="3886200" y="2287588"/>
            <a:ext cx="4749800" cy="3403600"/>
          </a:xfrm>
        </p:spPr>
        <p:txBody>
          <a:bodyPr/>
          <a:lstStyle/>
          <a:p>
            <a:pPr marL="342900" indent="-342900" algn="l" eaLnBrk="1" hangingPunct="1">
              <a:lnSpc>
                <a:spcPct val="90000"/>
              </a:lnSpc>
              <a:spcBef>
                <a:spcPct val="35000"/>
              </a:spcBef>
              <a:buClr>
                <a:srgbClr val="0C4225"/>
              </a:buClr>
              <a:buFont typeface="Arial" charset="0"/>
              <a:buChar char="•"/>
            </a:pPr>
            <a:r>
              <a:rPr lang="en-US" sz="2400" smtClean="0">
                <a:solidFill>
                  <a:srgbClr val="0C4225"/>
                </a:solidFill>
                <a:ea typeface="MS Mincho" pitchFamily="49" charset="-128"/>
              </a:rPr>
              <a:t>Elizabeth Kunz Kollmann, Museum of Science, Boston, </a:t>
            </a:r>
            <a:r>
              <a:rPr lang="en-US" sz="2400" smtClean="0">
                <a:solidFill>
                  <a:srgbClr val="0C4225"/>
                </a:solidFill>
                <a:ea typeface="MS Mincho" pitchFamily="49" charset="-128"/>
                <a:hlinkClick r:id="rId3"/>
              </a:rPr>
              <a:t>ekollmann@mos.org</a:t>
            </a:r>
            <a:endParaRPr lang="en-US" sz="2400" smtClean="0">
              <a:solidFill>
                <a:srgbClr val="0C4225"/>
              </a:solidFill>
              <a:ea typeface="MS Mincho" pitchFamily="49" charset="-128"/>
            </a:endParaRPr>
          </a:p>
          <a:p>
            <a:pPr marL="342900" indent="-342900" algn="l" eaLnBrk="1" hangingPunct="1">
              <a:lnSpc>
                <a:spcPct val="90000"/>
              </a:lnSpc>
              <a:spcBef>
                <a:spcPct val="35000"/>
              </a:spcBef>
              <a:buClr>
                <a:srgbClr val="0C4225"/>
              </a:buClr>
              <a:buFont typeface="Arial" charset="0"/>
              <a:buChar char="•"/>
            </a:pPr>
            <a:r>
              <a:rPr lang="en-US" sz="2400" smtClean="0">
                <a:solidFill>
                  <a:srgbClr val="0C4225"/>
                </a:solidFill>
                <a:ea typeface="MS Mincho" pitchFamily="49" charset="-128"/>
              </a:rPr>
              <a:t>Juli Goss, Museum of Science, Boston, </a:t>
            </a:r>
            <a:r>
              <a:rPr lang="en-US" sz="2400" smtClean="0">
                <a:solidFill>
                  <a:srgbClr val="0C4225"/>
                </a:solidFill>
                <a:ea typeface="MS Mincho" pitchFamily="49" charset="-128"/>
                <a:hlinkClick r:id="rId4"/>
              </a:rPr>
              <a:t>jgoss@mos.org</a:t>
            </a:r>
            <a:endParaRPr lang="en-US" sz="2400" smtClean="0">
              <a:solidFill>
                <a:srgbClr val="0C4225"/>
              </a:solidFill>
              <a:ea typeface="MS Mincho" pitchFamily="49" charset="-128"/>
            </a:endParaRPr>
          </a:p>
          <a:p>
            <a:pPr marL="342900" indent="-342900" algn="l" eaLnBrk="1" hangingPunct="1">
              <a:lnSpc>
                <a:spcPct val="90000"/>
              </a:lnSpc>
              <a:spcBef>
                <a:spcPct val="35000"/>
              </a:spcBef>
              <a:buClr>
                <a:srgbClr val="0C4225"/>
              </a:buClr>
              <a:buFont typeface="Arial" charset="0"/>
              <a:buChar char="•"/>
            </a:pPr>
            <a:r>
              <a:rPr lang="en-US" sz="2400" smtClean="0">
                <a:solidFill>
                  <a:srgbClr val="0C4225"/>
                </a:solidFill>
                <a:ea typeface="MS Mincho" pitchFamily="49" charset="-128"/>
              </a:rPr>
              <a:t>Liz Rosino, Oregon Museum of Science and Industry, </a:t>
            </a:r>
            <a:r>
              <a:rPr lang="en-US" sz="2400" smtClean="0">
                <a:solidFill>
                  <a:srgbClr val="0C4225"/>
                </a:solidFill>
                <a:ea typeface="MS Mincho" pitchFamily="49" charset="-128"/>
                <a:hlinkClick r:id="rId5"/>
              </a:rPr>
              <a:t>LRosino@omsi.edu</a:t>
            </a:r>
            <a:endParaRPr lang="en-US" sz="2400" smtClean="0">
              <a:solidFill>
                <a:srgbClr val="0C4225"/>
              </a:solidFill>
              <a:ea typeface="MS Mincho" pitchFamily="49" charset="-128"/>
            </a:endParaRPr>
          </a:p>
          <a:p>
            <a:pPr marL="342900" indent="-342900" algn="l" eaLnBrk="1" hangingPunct="1">
              <a:lnSpc>
                <a:spcPct val="90000"/>
              </a:lnSpc>
              <a:spcBef>
                <a:spcPct val="35000"/>
              </a:spcBef>
              <a:buClr>
                <a:srgbClr val="0C4225"/>
              </a:buClr>
              <a:buFont typeface="Arial" charset="0"/>
              <a:buChar char="•"/>
            </a:pPr>
            <a:r>
              <a:rPr lang="en-US" sz="2400" smtClean="0">
                <a:solidFill>
                  <a:srgbClr val="0C4225"/>
                </a:solidFill>
                <a:ea typeface="MS Mincho" pitchFamily="49" charset="-128"/>
              </a:rPr>
              <a:t>Gina Svarovsky, Science Museum of Minnesota, </a:t>
            </a:r>
            <a:r>
              <a:rPr lang="en-US" sz="2400" smtClean="0">
                <a:solidFill>
                  <a:srgbClr val="0C4225"/>
                </a:solidFill>
                <a:ea typeface="MS Mincho" pitchFamily="49" charset="-128"/>
                <a:hlinkClick r:id="rId6"/>
              </a:rPr>
              <a:t>gsvarovsky@smm.org</a:t>
            </a:r>
            <a:endParaRPr lang="en-US" sz="2400" smtClean="0">
              <a:solidFill>
                <a:srgbClr val="0C4225"/>
              </a:solidFill>
              <a:ea typeface="MS Mincho" pitchFamily="49" charset="-128"/>
            </a:endParaRPr>
          </a:p>
          <a:p>
            <a:pPr marL="342900" indent="-342900" algn="l" eaLnBrk="1" hangingPunct="1">
              <a:lnSpc>
                <a:spcPct val="90000"/>
              </a:lnSpc>
              <a:spcBef>
                <a:spcPct val="35000"/>
              </a:spcBef>
              <a:buClr>
                <a:srgbClr val="0C4225"/>
              </a:buClr>
              <a:buFont typeface="Arial" charset="0"/>
              <a:buChar char="•"/>
            </a:pPr>
            <a:endParaRPr lang="en-US" sz="2400" smtClean="0">
              <a:solidFill>
                <a:srgbClr val="0C4225"/>
              </a:solidFill>
              <a:ea typeface="MS Mincho" pitchFamily="49" charset="-128"/>
            </a:endParaRPr>
          </a:p>
        </p:txBody>
      </p:sp>
      <p:sp>
        <p:nvSpPr>
          <p:cNvPr id="6" name="Rectangle 5"/>
          <p:cNvSpPr/>
          <p:nvPr/>
        </p:nvSpPr>
        <p:spPr>
          <a:xfrm>
            <a:off x="330200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77" name="Picture 6" descr="NISE_tag_whit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20111219-09191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763"/>
            <a:ext cx="3302000"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026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20</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Regional Hub Structure </a:t>
            </a:r>
            <a:r>
              <a:rPr lang="en-US" sz="3600" dirty="0" smtClean="0">
                <a:solidFill>
                  <a:srgbClr val="0C4225"/>
                </a:solidFill>
                <a:latin typeface="Georgia" pitchFamily="18" charset="0"/>
              </a:rPr>
              <a:t>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2050" name="Picture 2"/>
          <p:cNvPicPr>
            <a:picLocks noChangeAspect="1" noChangeArrowheads="1"/>
          </p:cNvPicPr>
          <p:nvPr/>
        </p:nvPicPr>
        <p:blipFill>
          <a:blip r:embed="rId3"/>
          <a:srcRect l="24280" t="46886" r="38093" b="21128"/>
          <a:stretch>
            <a:fillRect/>
          </a:stretch>
        </p:blipFill>
        <p:spPr bwMode="auto">
          <a:xfrm>
            <a:off x="2339124" y="1235075"/>
            <a:ext cx="4587499" cy="2495227"/>
          </a:xfrm>
          <a:prstGeom prst="rect">
            <a:avLst/>
          </a:prstGeom>
          <a:noFill/>
          <a:ln w="57150">
            <a:solidFill>
              <a:srgbClr val="ABCB45"/>
            </a:solidFill>
            <a:miter lim="800000"/>
            <a:headEnd/>
            <a:tailEnd/>
          </a:ln>
          <a:effectLst/>
        </p:spPr>
      </p:pic>
      <p:grpSp>
        <p:nvGrpSpPr>
          <p:cNvPr id="2" name="Group 23"/>
          <p:cNvGrpSpPr/>
          <p:nvPr/>
        </p:nvGrpSpPr>
        <p:grpSpPr>
          <a:xfrm>
            <a:off x="0" y="2232247"/>
            <a:ext cx="2908300" cy="2908300"/>
            <a:chOff x="174067" y="1592299"/>
            <a:chExt cx="2908300" cy="2908300"/>
          </a:xfrm>
        </p:grpSpPr>
        <p:pic>
          <p:nvPicPr>
            <p:cNvPr id="9"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174067" y="1592299"/>
              <a:ext cx="2908300" cy="2908300"/>
            </a:xfrm>
            <a:prstGeom prst="rect">
              <a:avLst/>
            </a:prstGeom>
            <a:noFill/>
          </p:spPr>
        </p:pic>
        <p:sp>
          <p:nvSpPr>
            <p:cNvPr id="10" name="TextBox 9"/>
            <p:cNvSpPr txBox="1"/>
            <p:nvPr/>
          </p:nvSpPr>
          <p:spPr>
            <a:xfrm rot="440960">
              <a:off x="670955" y="2645563"/>
              <a:ext cx="1905000" cy="1200329"/>
            </a:xfrm>
            <a:prstGeom prst="rect">
              <a:avLst/>
            </a:prstGeom>
            <a:noFill/>
          </p:spPr>
          <p:txBody>
            <a:bodyPr wrap="square" rtlCol="0">
              <a:spAutoFit/>
            </a:bodyPr>
            <a:lstStyle/>
            <a:p>
              <a:r>
                <a:rPr lang="en-US" sz="2400" dirty="0" smtClean="0"/>
                <a:t>We are your go-to resource!</a:t>
              </a:r>
            </a:p>
          </p:txBody>
        </p:sp>
      </p:grpSp>
      <p:grpSp>
        <p:nvGrpSpPr>
          <p:cNvPr id="5" name="Group 24"/>
          <p:cNvGrpSpPr/>
          <p:nvPr/>
        </p:nvGrpSpPr>
        <p:grpSpPr>
          <a:xfrm rot="21394678">
            <a:off x="2933065" y="3488515"/>
            <a:ext cx="3162300" cy="3162300"/>
            <a:chOff x="2538" y="3277972"/>
            <a:chExt cx="3162300" cy="3162300"/>
          </a:xfrm>
        </p:grpSpPr>
        <p:pic>
          <p:nvPicPr>
            <p:cNvPr id="12"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1100674" flipH="1">
              <a:off x="2538" y="3277972"/>
              <a:ext cx="3162300" cy="3162300"/>
            </a:xfrm>
            <a:prstGeom prst="rect">
              <a:avLst/>
            </a:prstGeom>
            <a:noFill/>
          </p:spPr>
        </p:pic>
        <p:sp>
          <p:nvSpPr>
            <p:cNvPr id="13" name="TextBox 12"/>
            <p:cNvSpPr txBox="1"/>
            <p:nvPr/>
          </p:nvSpPr>
          <p:spPr>
            <a:xfrm rot="1100674">
              <a:off x="596613" y="4485806"/>
              <a:ext cx="2276787" cy="1200329"/>
            </a:xfrm>
            <a:prstGeom prst="rect">
              <a:avLst/>
            </a:prstGeom>
            <a:noFill/>
          </p:spPr>
          <p:txBody>
            <a:bodyPr wrap="square" rtlCol="0">
              <a:spAutoFit/>
            </a:bodyPr>
            <a:lstStyle/>
            <a:p>
              <a:r>
                <a:rPr lang="en-US" sz="2400" dirty="0" smtClean="0"/>
                <a:t>You are also part of a local community!</a:t>
              </a:r>
            </a:p>
          </p:txBody>
        </p:sp>
      </p:grpSp>
    </p:spTree>
    <p:extLst>
      <p:ext uri="{BB962C8B-B14F-4D97-AF65-F5344CB8AC3E}">
        <p14:creationId xmlns:p14="http://schemas.microsoft.com/office/powerpoint/2010/main" val="3990790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21</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Regional Hub Structure </a:t>
            </a:r>
            <a:r>
              <a:rPr lang="en-US" sz="3600" dirty="0" smtClean="0">
                <a:solidFill>
                  <a:srgbClr val="0C4225"/>
                </a:solidFill>
                <a:latin typeface="Georgia" pitchFamily="18" charset="0"/>
              </a:rPr>
              <a:t>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2050" name="Picture 2"/>
          <p:cNvPicPr>
            <a:picLocks noChangeAspect="1" noChangeArrowheads="1"/>
          </p:cNvPicPr>
          <p:nvPr/>
        </p:nvPicPr>
        <p:blipFill>
          <a:blip r:embed="rId3"/>
          <a:srcRect l="24280" t="46886" r="38093" b="21128"/>
          <a:stretch>
            <a:fillRect/>
          </a:stretch>
        </p:blipFill>
        <p:spPr bwMode="auto">
          <a:xfrm>
            <a:off x="2339124" y="1235075"/>
            <a:ext cx="4587499" cy="2495227"/>
          </a:xfrm>
          <a:prstGeom prst="rect">
            <a:avLst/>
          </a:prstGeom>
          <a:noFill/>
          <a:ln w="57150">
            <a:solidFill>
              <a:srgbClr val="ABCB45"/>
            </a:solidFill>
            <a:miter lim="800000"/>
            <a:headEnd/>
            <a:tailEnd/>
          </a:ln>
          <a:effectLst/>
        </p:spPr>
      </p:pic>
      <p:grpSp>
        <p:nvGrpSpPr>
          <p:cNvPr id="2" name="Group 23"/>
          <p:cNvGrpSpPr/>
          <p:nvPr/>
        </p:nvGrpSpPr>
        <p:grpSpPr>
          <a:xfrm>
            <a:off x="0" y="2232247"/>
            <a:ext cx="2908300" cy="2908300"/>
            <a:chOff x="174067" y="1592299"/>
            <a:chExt cx="2908300" cy="2908300"/>
          </a:xfrm>
        </p:grpSpPr>
        <p:pic>
          <p:nvPicPr>
            <p:cNvPr id="9"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174067" y="1592299"/>
              <a:ext cx="2908300" cy="2908300"/>
            </a:xfrm>
            <a:prstGeom prst="rect">
              <a:avLst/>
            </a:prstGeom>
            <a:noFill/>
          </p:spPr>
        </p:pic>
        <p:sp>
          <p:nvSpPr>
            <p:cNvPr id="10" name="TextBox 9"/>
            <p:cNvSpPr txBox="1"/>
            <p:nvPr/>
          </p:nvSpPr>
          <p:spPr>
            <a:xfrm rot="440960">
              <a:off x="670955" y="2645563"/>
              <a:ext cx="1905000" cy="1200329"/>
            </a:xfrm>
            <a:prstGeom prst="rect">
              <a:avLst/>
            </a:prstGeom>
            <a:noFill/>
          </p:spPr>
          <p:txBody>
            <a:bodyPr wrap="square" rtlCol="0">
              <a:spAutoFit/>
            </a:bodyPr>
            <a:lstStyle/>
            <a:p>
              <a:r>
                <a:rPr lang="en-US" sz="2400" dirty="0" smtClean="0"/>
                <a:t>We are your go-to resource!</a:t>
              </a:r>
            </a:p>
          </p:txBody>
        </p:sp>
      </p:grpSp>
      <p:grpSp>
        <p:nvGrpSpPr>
          <p:cNvPr id="5" name="Group 24"/>
          <p:cNvGrpSpPr/>
          <p:nvPr/>
        </p:nvGrpSpPr>
        <p:grpSpPr>
          <a:xfrm rot="21394678">
            <a:off x="2933065" y="3488515"/>
            <a:ext cx="3162300" cy="3162300"/>
            <a:chOff x="2538" y="3277972"/>
            <a:chExt cx="3162300" cy="3162300"/>
          </a:xfrm>
        </p:grpSpPr>
        <p:pic>
          <p:nvPicPr>
            <p:cNvPr id="12"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1100674" flipH="1">
              <a:off x="2538" y="3277972"/>
              <a:ext cx="3162300" cy="3162300"/>
            </a:xfrm>
            <a:prstGeom prst="rect">
              <a:avLst/>
            </a:prstGeom>
            <a:noFill/>
          </p:spPr>
        </p:pic>
        <p:sp>
          <p:nvSpPr>
            <p:cNvPr id="13" name="TextBox 12"/>
            <p:cNvSpPr txBox="1"/>
            <p:nvPr/>
          </p:nvSpPr>
          <p:spPr>
            <a:xfrm rot="1100674">
              <a:off x="596613" y="4485806"/>
              <a:ext cx="2276787" cy="1200329"/>
            </a:xfrm>
            <a:prstGeom prst="rect">
              <a:avLst/>
            </a:prstGeom>
            <a:noFill/>
          </p:spPr>
          <p:txBody>
            <a:bodyPr wrap="square" rtlCol="0">
              <a:spAutoFit/>
            </a:bodyPr>
            <a:lstStyle/>
            <a:p>
              <a:r>
                <a:rPr lang="en-US" sz="2400" dirty="0" smtClean="0"/>
                <a:t>You are also part of a local community!</a:t>
              </a:r>
            </a:p>
          </p:txBody>
        </p:sp>
      </p:grpSp>
      <p:grpSp>
        <p:nvGrpSpPr>
          <p:cNvPr id="7" name="Group 24"/>
          <p:cNvGrpSpPr/>
          <p:nvPr/>
        </p:nvGrpSpPr>
        <p:grpSpPr>
          <a:xfrm rot="21064473">
            <a:off x="5972507" y="2385220"/>
            <a:ext cx="3162300" cy="3162300"/>
            <a:chOff x="5934199" y="2766088"/>
            <a:chExt cx="3162300" cy="3162300"/>
          </a:xfrm>
        </p:grpSpPr>
        <p:pic>
          <p:nvPicPr>
            <p:cNvPr id="15"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flipH="1">
              <a:off x="5934199" y="2766088"/>
              <a:ext cx="3162300" cy="3162300"/>
            </a:xfrm>
            <a:prstGeom prst="rect">
              <a:avLst/>
            </a:prstGeom>
            <a:noFill/>
          </p:spPr>
        </p:pic>
        <p:sp>
          <p:nvSpPr>
            <p:cNvPr id="16" name="TextBox 15"/>
            <p:cNvSpPr txBox="1"/>
            <p:nvPr/>
          </p:nvSpPr>
          <p:spPr>
            <a:xfrm>
              <a:off x="6528275" y="4158588"/>
              <a:ext cx="2276787" cy="830997"/>
            </a:xfrm>
            <a:prstGeom prst="rect">
              <a:avLst/>
            </a:prstGeom>
            <a:noFill/>
          </p:spPr>
          <p:txBody>
            <a:bodyPr wrap="square" rtlCol="0">
              <a:spAutoFit/>
            </a:bodyPr>
            <a:lstStyle/>
            <a:p>
              <a:r>
                <a:rPr lang="en-US" sz="2400" dirty="0" smtClean="0"/>
                <a:t>Please contact us!</a:t>
              </a:r>
            </a:p>
          </p:txBody>
        </p:sp>
      </p:grpSp>
    </p:spTree>
    <p:extLst>
      <p:ext uri="{BB962C8B-B14F-4D97-AF65-F5344CB8AC3E}">
        <p14:creationId xmlns:p14="http://schemas.microsoft.com/office/powerpoint/2010/main" val="668226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22</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Nisenet.org  website </a:t>
            </a:r>
            <a:r>
              <a:rPr lang="en-US" sz="3600" dirty="0" smtClean="0">
                <a:solidFill>
                  <a:srgbClr val="0C4225"/>
                </a:solidFill>
                <a:latin typeface="Georgia" pitchFamily="18" charset="0"/>
              </a:rPr>
              <a:t>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3075" name="Picture 3"/>
          <p:cNvPicPr>
            <a:picLocks noChangeAspect="1" noChangeArrowheads="1"/>
          </p:cNvPicPr>
          <p:nvPr/>
        </p:nvPicPr>
        <p:blipFill>
          <a:blip r:embed="rId3"/>
          <a:srcRect/>
          <a:stretch>
            <a:fillRect/>
          </a:stretch>
        </p:blipFill>
        <p:spPr bwMode="auto">
          <a:xfrm>
            <a:off x="1947620" y="1235075"/>
            <a:ext cx="5352081" cy="3424496"/>
          </a:xfrm>
          <a:prstGeom prst="rect">
            <a:avLst/>
          </a:prstGeom>
          <a:noFill/>
          <a:ln w="57150">
            <a:solidFill>
              <a:srgbClr val="ABCB45"/>
            </a:solidFill>
            <a:miter lim="800000"/>
            <a:headEnd/>
            <a:tailEnd/>
          </a:ln>
          <a:effectLst/>
        </p:spPr>
      </p:pic>
    </p:spTree>
    <p:extLst>
      <p:ext uri="{BB962C8B-B14F-4D97-AF65-F5344CB8AC3E}">
        <p14:creationId xmlns:p14="http://schemas.microsoft.com/office/powerpoint/2010/main" val="2208072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23</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Nisenet.org  website </a:t>
            </a:r>
            <a:r>
              <a:rPr lang="en-US" sz="3600" dirty="0" smtClean="0">
                <a:solidFill>
                  <a:srgbClr val="0C4225"/>
                </a:solidFill>
                <a:latin typeface="Georgia" pitchFamily="18" charset="0"/>
              </a:rPr>
              <a:t>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3075" name="Picture 3"/>
          <p:cNvPicPr>
            <a:picLocks noChangeAspect="1" noChangeArrowheads="1"/>
          </p:cNvPicPr>
          <p:nvPr/>
        </p:nvPicPr>
        <p:blipFill>
          <a:blip r:embed="rId3"/>
          <a:srcRect/>
          <a:stretch>
            <a:fillRect/>
          </a:stretch>
        </p:blipFill>
        <p:spPr bwMode="auto">
          <a:xfrm>
            <a:off x="1947620" y="1235075"/>
            <a:ext cx="5352081" cy="3424496"/>
          </a:xfrm>
          <a:prstGeom prst="rect">
            <a:avLst/>
          </a:prstGeom>
          <a:noFill/>
          <a:ln w="57150">
            <a:solidFill>
              <a:srgbClr val="ABCB45"/>
            </a:solidFill>
            <a:miter lim="800000"/>
            <a:headEnd/>
            <a:tailEnd/>
          </a:ln>
          <a:effectLst/>
        </p:spPr>
      </p:pic>
      <p:grpSp>
        <p:nvGrpSpPr>
          <p:cNvPr id="8" name="Group 23"/>
          <p:cNvGrpSpPr/>
          <p:nvPr/>
        </p:nvGrpSpPr>
        <p:grpSpPr>
          <a:xfrm rot="20239406">
            <a:off x="493469" y="3501495"/>
            <a:ext cx="2908300" cy="2908300"/>
            <a:chOff x="174067" y="1592299"/>
            <a:chExt cx="2908300" cy="2908300"/>
          </a:xfrm>
        </p:grpSpPr>
        <p:pic>
          <p:nvPicPr>
            <p:cNvPr id="9"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174067" y="1592299"/>
              <a:ext cx="2908300" cy="2908300"/>
            </a:xfrm>
            <a:prstGeom prst="rect">
              <a:avLst/>
            </a:prstGeom>
            <a:noFill/>
          </p:spPr>
        </p:pic>
        <p:sp>
          <p:nvSpPr>
            <p:cNvPr id="10" name="TextBox 9"/>
            <p:cNvSpPr txBox="1"/>
            <p:nvPr/>
          </p:nvSpPr>
          <p:spPr>
            <a:xfrm rot="440960">
              <a:off x="670955" y="2645563"/>
              <a:ext cx="1905000" cy="1200329"/>
            </a:xfrm>
            <a:prstGeom prst="rect">
              <a:avLst/>
            </a:prstGeom>
            <a:noFill/>
          </p:spPr>
          <p:txBody>
            <a:bodyPr wrap="square" rtlCol="0">
              <a:spAutoFit/>
            </a:bodyPr>
            <a:lstStyle/>
            <a:p>
              <a:r>
                <a:rPr lang="en-US" sz="2400" dirty="0" smtClean="0"/>
                <a:t>You can do MORE </a:t>
              </a:r>
              <a:r>
                <a:rPr lang="en-US" sz="2400" dirty="0" err="1" smtClean="0"/>
                <a:t>nano</a:t>
              </a:r>
              <a:r>
                <a:rPr lang="en-US" sz="2400" dirty="0" smtClean="0"/>
                <a:t>!</a:t>
              </a:r>
            </a:p>
          </p:txBody>
        </p:sp>
      </p:grpSp>
    </p:spTree>
    <p:extLst>
      <p:ext uri="{BB962C8B-B14F-4D97-AF65-F5344CB8AC3E}">
        <p14:creationId xmlns:p14="http://schemas.microsoft.com/office/powerpoint/2010/main" val="4087753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24</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b="1" dirty="0" smtClean="0">
                <a:solidFill>
                  <a:srgbClr val="0C4225"/>
                </a:solidFill>
                <a:latin typeface="Georgia" pitchFamily="18" charset="0"/>
              </a:rPr>
              <a:t>Nisenet.org  website </a:t>
            </a:r>
            <a:r>
              <a:rPr lang="en-US" sz="3600" dirty="0" smtClean="0">
                <a:solidFill>
                  <a:srgbClr val="0C4225"/>
                </a:solidFill>
                <a:latin typeface="Georgia" pitchFamily="18" charset="0"/>
              </a:rPr>
              <a:t>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3075" name="Picture 3"/>
          <p:cNvPicPr>
            <a:picLocks noChangeAspect="1" noChangeArrowheads="1"/>
          </p:cNvPicPr>
          <p:nvPr/>
        </p:nvPicPr>
        <p:blipFill>
          <a:blip r:embed="rId3"/>
          <a:srcRect/>
          <a:stretch>
            <a:fillRect/>
          </a:stretch>
        </p:blipFill>
        <p:spPr bwMode="auto">
          <a:xfrm>
            <a:off x="1947620" y="1235075"/>
            <a:ext cx="5352081" cy="3424496"/>
          </a:xfrm>
          <a:prstGeom prst="rect">
            <a:avLst/>
          </a:prstGeom>
          <a:noFill/>
          <a:ln w="57150">
            <a:solidFill>
              <a:srgbClr val="ABCB45"/>
            </a:solidFill>
            <a:miter lim="800000"/>
            <a:headEnd/>
            <a:tailEnd/>
          </a:ln>
          <a:effectLst/>
        </p:spPr>
      </p:pic>
      <p:grpSp>
        <p:nvGrpSpPr>
          <p:cNvPr id="2" name="Group 23"/>
          <p:cNvGrpSpPr/>
          <p:nvPr/>
        </p:nvGrpSpPr>
        <p:grpSpPr>
          <a:xfrm rot="20239406">
            <a:off x="493469" y="3501495"/>
            <a:ext cx="2908300" cy="2908300"/>
            <a:chOff x="174067" y="1592299"/>
            <a:chExt cx="2908300" cy="2908300"/>
          </a:xfrm>
        </p:grpSpPr>
        <p:pic>
          <p:nvPicPr>
            <p:cNvPr id="9"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440960">
              <a:off x="174067" y="1592299"/>
              <a:ext cx="2908300" cy="2908300"/>
            </a:xfrm>
            <a:prstGeom prst="rect">
              <a:avLst/>
            </a:prstGeom>
            <a:noFill/>
          </p:spPr>
        </p:pic>
        <p:sp>
          <p:nvSpPr>
            <p:cNvPr id="10" name="TextBox 9"/>
            <p:cNvSpPr txBox="1"/>
            <p:nvPr/>
          </p:nvSpPr>
          <p:spPr>
            <a:xfrm rot="440960">
              <a:off x="670955" y="2645563"/>
              <a:ext cx="1905000" cy="1200329"/>
            </a:xfrm>
            <a:prstGeom prst="rect">
              <a:avLst/>
            </a:prstGeom>
            <a:noFill/>
          </p:spPr>
          <p:txBody>
            <a:bodyPr wrap="square" rtlCol="0">
              <a:spAutoFit/>
            </a:bodyPr>
            <a:lstStyle/>
            <a:p>
              <a:r>
                <a:rPr lang="en-US" sz="2400" dirty="0" smtClean="0"/>
                <a:t>You can do MORE </a:t>
              </a:r>
              <a:r>
                <a:rPr lang="en-US" sz="2400" dirty="0" err="1" smtClean="0"/>
                <a:t>nano</a:t>
              </a:r>
              <a:r>
                <a:rPr lang="en-US" sz="2400" dirty="0" smtClean="0"/>
                <a:t>!</a:t>
              </a:r>
            </a:p>
          </p:txBody>
        </p:sp>
      </p:grpSp>
      <p:grpSp>
        <p:nvGrpSpPr>
          <p:cNvPr id="5" name="Group 24"/>
          <p:cNvGrpSpPr/>
          <p:nvPr/>
        </p:nvGrpSpPr>
        <p:grpSpPr>
          <a:xfrm rot="21394678">
            <a:off x="5661540" y="3335853"/>
            <a:ext cx="3162300" cy="3162300"/>
            <a:chOff x="2538" y="3277972"/>
            <a:chExt cx="3162300" cy="3162300"/>
          </a:xfrm>
        </p:grpSpPr>
        <p:pic>
          <p:nvPicPr>
            <p:cNvPr id="12" name="Picture 2" descr="C:\Documents and Settings\lizro\Local Settings\Temporary Internet Files\Content.IE5\4MBEV6S5\MC900433838[1].png"/>
            <p:cNvPicPr>
              <a:picLocks noChangeAspect="1" noChangeArrowheads="1"/>
            </p:cNvPicPr>
            <p:nvPr/>
          </p:nvPicPr>
          <p:blipFill>
            <a:blip r:embed="rId4"/>
            <a:srcRect/>
            <a:stretch>
              <a:fillRect/>
            </a:stretch>
          </p:blipFill>
          <p:spPr bwMode="auto">
            <a:xfrm rot="1100674" flipH="1">
              <a:off x="2538" y="3277972"/>
              <a:ext cx="3162300" cy="3162300"/>
            </a:xfrm>
            <a:prstGeom prst="rect">
              <a:avLst/>
            </a:prstGeom>
            <a:noFill/>
          </p:spPr>
        </p:pic>
        <p:sp>
          <p:nvSpPr>
            <p:cNvPr id="13" name="TextBox 12"/>
            <p:cNvSpPr txBox="1"/>
            <p:nvPr/>
          </p:nvSpPr>
          <p:spPr>
            <a:xfrm rot="1100674">
              <a:off x="506273" y="4397524"/>
              <a:ext cx="2276787" cy="1569660"/>
            </a:xfrm>
            <a:prstGeom prst="rect">
              <a:avLst/>
            </a:prstGeom>
            <a:noFill/>
          </p:spPr>
          <p:txBody>
            <a:bodyPr wrap="square" rtlCol="0">
              <a:spAutoFit/>
            </a:bodyPr>
            <a:lstStyle/>
            <a:p>
              <a:r>
                <a:rPr lang="en-US" sz="2400" dirty="0" smtClean="0"/>
                <a:t>Here is a wealth of Network info and resources!</a:t>
              </a:r>
            </a:p>
          </p:txBody>
        </p:sp>
      </p:grpSp>
    </p:spTree>
    <p:extLst>
      <p:ext uri="{BB962C8B-B14F-4D97-AF65-F5344CB8AC3E}">
        <p14:creationId xmlns:p14="http://schemas.microsoft.com/office/powerpoint/2010/main" val="15892722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25</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2800" b="1" dirty="0" smtClean="0">
                <a:solidFill>
                  <a:srgbClr val="0C4225"/>
                </a:solidFill>
                <a:latin typeface="Georgia" pitchFamily="18" charset="0"/>
              </a:rPr>
              <a:t>The </a:t>
            </a:r>
            <a:r>
              <a:rPr lang="en-US" sz="2800" b="1" dirty="0" err="1" smtClean="0">
                <a:solidFill>
                  <a:srgbClr val="0C4225"/>
                </a:solidFill>
                <a:latin typeface="Georgia" pitchFamily="18" charset="0"/>
              </a:rPr>
              <a:t>Nano</a:t>
            </a:r>
            <a:r>
              <a:rPr lang="en-US" sz="2800" b="1" dirty="0" smtClean="0">
                <a:solidFill>
                  <a:srgbClr val="0C4225"/>
                </a:solidFill>
                <a:latin typeface="Georgia" pitchFamily="18" charset="0"/>
              </a:rPr>
              <a:t> Bite and social networking </a:t>
            </a:r>
            <a:r>
              <a:rPr lang="en-US" sz="2400" dirty="0" smtClean="0">
                <a:solidFill>
                  <a:srgbClr val="0C4225"/>
                </a:solidFill>
                <a:latin typeface="Georgia" pitchFamily="18" charset="0"/>
              </a:rPr>
              <a:t>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4098" name="Picture 2"/>
          <p:cNvPicPr>
            <a:picLocks noChangeAspect="1" noChangeArrowheads="1"/>
          </p:cNvPicPr>
          <p:nvPr/>
        </p:nvPicPr>
        <p:blipFill>
          <a:blip r:embed="rId3"/>
          <a:srcRect/>
          <a:stretch>
            <a:fillRect/>
          </a:stretch>
        </p:blipFill>
        <p:spPr bwMode="auto">
          <a:xfrm>
            <a:off x="1625240" y="1235075"/>
            <a:ext cx="3320448" cy="2573803"/>
          </a:xfrm>
          <a:prstGeom prst="rect">
            <a:avLst/>
          </a:prstGeom>
          <a:noFill/>
          <a:ln w="57150">
            <a:solidFill>
              <a:srgbClr val="ABCB45"/>
            </a:solidFill>
            <a:miter lim="800000"/>
            <a:headEnd/>
            <a:tailEnd/>
          </a:ln>
          <a:effectLst/>
        </p:spPr>
      </p:pic>
      <p:grpSp>
        <p:nvGrpSpPr>
          <p:cNvPr id="24" name="Group 23"/>
          <p:cNvGrpSpPr/>
          <p:nvPr/>
        </p:nvGrpSpPr>
        <p:grpSpPr>
          <a:xfrm>
            <a:off x="4972751" y="1235075"/>
            <a:ext cx="2604005" cy="2573803"/>
            <a:chOff x="4945688" y="3952117"/>
            <a:chExt cx="2207587" cy="2181983"/>
          </a:xfrm>
        </p:grpSpPr>
        <p:sp>
          <p:nvSpPr>
            <p:cNvPr id="22" name="Rectangle 21"/>
            <p:cNvSpPr/>
            <p:nvPr/>
          </p:nvSpPr>
          <p:spPr>
            <a:xfrm>
              <a:off x="4945688" y="3952117"/>
              <a:ext cx="2207587" cy="2181983"/>
            </a:xfrm>
            <a:prstGeom prst="rect">
              <a:avLst/>
            </a:prstGeom>
            <a:solidFill>
              <a:schemeClr val="bg1"/>
            </a:solidFill>
            <a:ln w="57150">
              <a:solidFill>
                <a:srgbClr val="ABCB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f_logo.jpg"/>
            <p:cNvPicPr>
              <a:picLocks noChangeAspect="1"/>
            </p:cNvPicPr>
            <p:nvPr/>
          </p:nvPicPr>
          <p:blipFill>
            <a:blip r:embed="rId4"/>
            <a:stretch>
              <a:fillRect/>
            </a:stretch>
          </p:blipFill>
          <p:spPr>
            <a:xfrm>
              <a:off x="5079354" y="4088571"/>
              <a:ext cx="947442" cy="947442"/>
            </a:xfrm>
            <a:prstGeom prst="rect">
              <a:avLst/>
            </a:prstGeom>
          </p:spPr>
        </p:pic>
        <p:pic>
          <p:nvPicPr>
            <p:cNvPr id="21" name="Picture 20" descr="twitter-t-logo-1.jpg"/>
            <p:cNvPicPr>
              <a:picLocks noChangeAspect="1"/>
            </p:cNvPicPr>
            <p:nvPr/>
          </p:nvPicPr>
          <p:blipFill>
            <a:blip r:embed="rId5"/>
            <a:stretch>
              <a:fillRect/>
            </a:stretch>
          </p:blipFill>
          <p:spPr>
            <a:xfrm>
              <a:off x="6076545" y="4088571"/>
              <a:ext cx="953309" cy="947442"/>
            </a:xfrm>
            <a:prstGeom prst="rect">
              <a:avLst/>
            </a:prstGeom>
          </p:spPr>
        </p:pic>
        <p:pic>
          <p:nvPicPr>
            <p:cNvPr id="19" name="Picture 18" descr="linkedin-logo2.gif"/>
            <p:cNvPicPr>
              <a:picLocks noChangeAspect="1"/>
            </p:cNvPicPr>
            <p:nvPr/>
          </p:nvPicPr>
          <p:blipFill>
            <a:blip r:embed="rId6"/>
            <a:stretch>
              <a:fillRect/>
            </a:stretch>
          </p:blipFill>
          <p:spPr>
            <a:xfrm>
              <a:off x="5580927" y="5036013"/>
              <a:ext cx="991236" cy="970441"/>
            </a:xfrm>
            <a:prstGeom prst="rect">
              <a:avLst/>
            </a:prstGeom>
          </p:spPr>
        </p:pic>
      </p:grpSp>
    </p:spTree>
    <p:extLst>
      <p:ext uri="{BB962C8B-B14F-4D97-AF65-F5344CB8AC3E}">
        <p14:creationId xmlns:p14="http://schemas.microsoft.com/office/powerpoint/2010/main" val="1469951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26</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2800" b="1" dirty="0" smtClean="0">
                <a:solidFill>
                  <a:srgbClr val="0C4225"/>
                </a:solidFill>
                <a:latin typeface="Georgia" pitchFamily="18" charset="0"/>
              </a:rPr>
              <a:t>The </a:t>
            </a:r>
            <a:r>
              <a:rPr lang="en-US" sz="2800" b="1" dirty="0" err="1" smtClean="0">
                <a:solidFill>
                  <a:srgbClr val="0C4225"/>
                </a:solidFill>
                <a:latin typeface="Georgia" pitchFamily="18" charset="0"/>
              </a:rPr>
              <a:t>Nano</a:t>
            </a:r>
            <a:r>
              <a:rPr lang="en-US" sz="2800" b="1" dirty="0" smtClean="0">
                <a:solidFill>
                  <a:srgbClr val="0C4225"/>
                </a:solidFill>
                <a:latin typeface="Georgia" pitchFamily="18" charset="0"/>
              </a:rPr>
              <a:t> Bite and social networking </a:t>
            </a:r>
            <a:r>
              <a:rPr lang="en-US" sz="2400" dirty="0" smtClean="0">
                <a:solidFill>
                  <a:srgbClr val="0C4225"/>
                </a:solidFill>
                <a:latin typeface="Georgia" pitchFamily="18" charset="0"/>
              </a:rPr>
              <a:t>says…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pic>
        <p:nvPicPr>
          <p:cNvPr id="4098" name="Picture 2"/>
          <p:cNvPicPr>
            <a:picLocks noChangeAspect="1" noChangeArrowheads="1"/>
          </p:cNvPicPr>
          <p:nvPr/>
        </p:nvPicPr>
        <p:blipFill>
          <a:blip r:embed="rId3"/>
          <a:srcRect/>
          <a:stretch>
            <a:fillRect/>
          </a:stretch>
        </p:blipFill>
        <p:spPr bwMode="auto">
          <a:xfrm>
            <a:off x="1625240" y="1235075"/>
            <a:ext cx="3320448" cy="2573803"/>
          </a:xfrm>
          <a:prstGeom prst="rect">
            <a:avLst/>
          </a:prstGeom>
          <a:noFill/>
          <a:ln w="57150">
            <a:solidFill>
              <a:srgbClr val="ABCB45"/>
            </a:solidFill>
            <a:miter lim="800000"/>
            <a:headEnd/>
            <a:tailEnd/>
          </a:ln>
          <a:effectLst/>
        </p:spPr>
      </p:pic>
      <p:grpSp>
        <p:nvGrpSpPr>
          <p:cNvPr id="2" name="Group 23"/>
          <p:cNvGrpSpPr/>
          <p:nvPr/>
        </p:nvGrpSpPr>
        <p:grpSpPr>
          <a:xfrm>
            <a:off x="4972751" y="1235075"/>
            <a:ext cx="2604005" cy="2573803"/>
            <a:chOff x="4945688" y="3952117"/>
            <a:chExt cx="2207587" cy="2181983"/>
          </a:xfrm>
        </p:grpSpPr>
        <p:sp>
          <p:nvSpPr>
            <p:cNvPr id="22" name="Rectangle 21"/>
            <p:cNvSpPr/>
            <p:nvPr/>
          </p:nvSpPr>
          <p:spPr>
            <a:xfrm>
              <a:off x="4945688" y="3952117"/>
              <a:ext cx="2207587" cy="2181983"/>
            </a:xfrm>
            <a:prstGeom prst="rect">
              <a:avLst/>
            </a:prstGeom>
            <a:solidFill>
              <a:schemeClr val="bg1"/>
            </a:solidFill>
            <a:ln w="57150">
              <a:solidFill>
                <a:srgbClr val="ABCB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f_logo.jpg"/>
            <p:cNvPicPr>
              <a:picLocks noChangeAspect="1"/>
            </p:cNvPicPr>
            <p:nvPr/>
          </p:nvPicPr>
          <p:blipFill>
            <a:blip r:embed="rId4"/>
            <a:stretch>
              <a:fillRect/>
            </a:stretch>
          </p:blipFill>
          <p:spPr>
            <a:xfrm>
              <a:off x="5079354" y="4088571"/>
              <a:ext cx="947442" cy="947442"/>
            </a:xfrm>
            <a:prstGeom prst="rect">
              <a:avLst/>
            </a:prstGeom>
          </p:spPr>
        </p:pic>
        <p:pic>
          <p:nvPicPr>
            <p:cNvPr id="21" name="Picture 20" descr="twitter-t-logo-1.jpg"/>
            <p:cNvPicPr>
              <a:picLocks noChangeAspect="1"/>
            </p:cNvPicPr>
            <p:nvPr/>
          </p:nvPicPr>
          <p:blipFill>
            <a:blip r:embed="rId5"/>
            <a:stretch>
              <a:fillRect/>
            </a:stretch>
          </p:blipFill>
          <p:spPr>
            <a:xfrm>
              <a:off x="6076545" y="4088571"/>
              <a:ext cx="953309" cy="947442"/>
            </a:xfrm>
            <a:prstGeom prst="rect">
              <a:avLst/>
            </a:prstGeom>
          </p:spPr>
        </p:pic>
        <p:pic>
          <p:nvPicPr>
            <p:cNvPr id="19" name="Picture 18" descr="linkedin-logo2.gif"/>
            <p:cNvPicPr>
              <a:picLocks noChangeAspect="1"/>
            </p:cNvPicPr>
            <p:nvPr/>
          </p:nvPicPr>
          <p:blipFill>
            <a:blip r:embed="rId6"/>
            <a:stretch>
              <a:fillRect/>
            </a:stretch>
          </p:blipFill>
          <p:spPr>
            <a:xfrm>
              <a:off x="5580927" y="5036013"/>
              <a:ext cx="991236" cy="970441"/>
            </a:xfrm>
            <a:prstGeom prst="rect">
              <a:avLst/>
            </a:prstGeom>
          </p:spPr>
        </p:pic>
      </p:grpSp>
      <p:grpSp>
        <p:nvGrpSpPr>
          <p:cNvPr id="13" name="Group 23"/>
          <p:cNvGrpSpPr/>
          <p:nvPr/>
        </p:nvGrpSpPr>
        <p:grpSpPr>
          <a:xfrm>
            <a:off x="2502167" y="2638201"/>
            <a:ext cx="3744035" cy="3501344"/>
            <a:chOff x="174067" y="1592299"/>
            <a:chExt cx="2908300" cy="2908300"/>
          </a:xfrm>
        </p:grpSpPr>
        <p:pic>
          <p:nvPicPr>
            <p:cNvPr id="14" name="Picture 2" descr="C:\Documents and Settings\lizro\Local Settings\Temporary Internet Files\Content.IE5\4MBEV6S5\MC900433838[1].png"/>
            <p:cNvPicPr>
              <a:picLocks noChangeAspect="1" noChangeArrowheads="1"/>
            </p:cNvPicPr>
            <p:nvPr/>
          </p:nvPicPr>
          <p:blipFill>
            <a:blip r:embed="rId7"/>
            <a:srcRect/>
            <a:stretch>
              <a:fillRect/>
            </a:stretch>
          </p:blipFill>
          <p:spPr bwMode="auto">
            <a:xfrm rot="440960">
              <a:off x="174067" y="1592299"/>
              <a:ext cx="2908300" cy="2908300"/>
            </a:xfrm>
            <a:prstGeom prst="rect">
              <a:avLst/>
            </a:prstGeom>
            <a:noFill/>
          </p:spPr>
        </p:pic>
        <p:sp>
          <p:nvSpPr>
            <p:cNvPr id="15" name="TextBox 14"/>
            <p:cNvSpPr txBox="1"/>
            <p:nvPr/>
          </p:nvSpPr>
          <p:spPr>
            <a:xfrm rot="440960">
              <a:off x="670955" y="2430120"/>
              <a:ext cx="1905000" cy="1631216"/>
            </a:xfrm>
            <a:prstGeom prst="rect">
              <a:avLst/>
            </a:prstGeom>
            <a:noFill/>
          </p:spPr>
          <p:txBody>
            <a:bodyPr wrap="square" rtlCol="0">
              <a:spAutoFit/>
            </a:bodyPr>
            <a:lstStyle/>
            <a:p>
              <a:r>
                <a:rPr lang="en-US" sz="2400" dirty="0" smtClean="0"/>
                <a:t>We have some interesting and timely information for you!</a:t>
              </a:r>
            </a:p>
          </p:txBody>
        </p:sp>
      </p:grpSp>
    </p:spTree>
    <p:extLst>
      <p:ext uri="{BB962C8B-B14F-4D97-AF65-F5344CB8AC3E}">
        <p14:creationId xmlns:p14="http://schemas.microsoft.com/office/powerpoint/2010/main" val="277078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28"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9" name="Rectangle 8"/>
          <p:cNvSpPr/>
          <p:nvPr/>
        </p:nvSpPr>
        <p:spPr>
          <a:xfrm>
            <a:off x="671513" y="1247776"/>
            <a:ext cx="7772400" cy="879800"/>
          </a:xfrm>
          <a:prstGeom prst="rect">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0836" y="323192"/>
            <a:ext cx="8908473" cy="535531"/>
          </a:xfrm>
          <a:prstGeom prst="rect">
            <a:avLst/>
          </a:prstGeom>
          <a:noFill/>
        </p:spPr>
        <p:txBody>
          <a:bodyPr wrap="square" rtlCol="0">
            <a:spAutoFit/>
          </a:bodyPr>
          <a:lstStyle/>
          <a:p>
            <a:pPr>
              <a:lnSpc>
                <a:spcPct val="90000"/>
              </a:lnSpc>
            </a:pPr>
            <a:r>
              <a:rPr lang="en-US" sz="3200" dirty="0">
                <a:solidFill>
                  <a:srgbClr val="0C4225"/>
                </a:solidFill>
                <a:latin typeface="Georgia" pitchFamily="18" charset="0"/>
                <a:ea typeface="ＭＳ Ｐゴシック" charset="-128"/>
                <a:cs typeface="ＭＳ Ｐゴシック" charset="-128"/>
              </a:rPr>
              <a:t>Communication that </a:t>
            </a:r>
            <a:r>
              <a:rPr lang="en-US" sz="3200" dirty="0" smtClean="0">
                <a:solidFill>
                  <a:srgbClr val="0C4225"/>
                </a:solidFill>
                <a:latin typeface="Georgia" pitchFamily="18" charset="0"/>
                <a:ea typeface="ＭＳ Ｐゴシック" charset="-128"/>
                <a:cs typeface="ＭＳ Ｐゴシック" charset="-128"/>
              </a:rPr>
              <a:t>Network partners desire</a:t>
            </a:r>
            <a:endParaRPr lang="en-US" sz="3200" dirty="0">
              <a:solidFill>
                <a:srgbClr val="0C4225"/>
              </a:solidFill>
              <a:latin typeface="Georgia" pitchFamily="18" charset="0"/>
              <a:ea typeface="ＭＳ Ｐゴシック" charset="-128"/>
              <a:cs typeface="ＭＳ Ｐゴシック" charset="-128"/>
            </a:endParaRPr>
          </a:p>
        </p:txBody>
      </p:sp>
      <p:sp>
        <p:nvSpPr>
          <p:cNvPr id="2" name="TextBox 1"/>
          <p:cNvSpPr txBox="1"/>
          <p:nvPr/>
        </p:nvSpPr>
        <p:spPr>
          <a:xfrm>
            <a:off x="831273" y="1357745"/>
            <a:ext cx="7342909" cy="757130"/>
          </a:xfrm>
          <a:prstGeom prst="rect">
            <a:avLst/>
          </a:prstGeom>
          <a:noFill/>
        </p:spPr>
        <p:txBody>
          <a:bodyPr wrap="square" rtlCol="0">
            <a:spAutoFit/>
          </a:bodyPr>
          <a:lstStyle/>
          <a:p>
            <a:pPr algn="ctr">
              <a:lnSpc>
                <a:spcPct val="90000"/>
              </a:lnSpc>
            </a:pPr>
            <a:r>
              <a:rPr lang="en-US" sz="2400" dirty="0" smtClean="0">
                <a:latin typeface="+mn-lt"/>
              </a:rPr>
              <a:t>Ideas, information, and practices that Network </a:t>
            </a:r>
            <a:r>
              <a:rPr lang="en-US" sz="2400" dirty="0">
                <a:latin typeface="+mn-lt"/>
              </a:rPr>
              <a:t>partners wished they heard more about. </a:t>
            </a:r>
          </a:p>
        </p:txBody>
      </p:sp>
      <p:pic>
        <p:nvPicPr>
          <p:cNvPr id="1026" name="Picture 2" descr="http://nisenet.smugmug.com/ProfessionalMeetings/MW-Regional-Meeting-2011/i-Jj828FJ/0/M/niseregional-092111005-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338" y="2689802"/>
            <a:ext cx="4842564" cy="3212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nisenet.smugmug.com/ProfessionalMeetings/MW-Regional-Meeting-2011/i-NG6GRdm/0/L/niseregional-092111020-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73" y="2283661"/>
            <a:ext cx="2669596" cy="402451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A9F2EB86-2684-4C72-BEB3-0E6E6F9F5920}" type="slidenum">
              <a:rPr lang="en-US" smtClean="0"/>
              <a:pPr>
                <a:defRPr/>
              </a:pPr>
              <a:t>27</a:t>
            </a:fld>
            <a:endParaRPr lang="en-US"/>
          </a:p>
        </p:txBody>
      </p:sp>
    </p:spTree>
    <p:extLst>
      <p:ext uri="{BB962C8B-B14F-4D97-AF65-F5344CB8AC3E}">
        <p14:creationId xmlns:p14="http://schemas.microsoft.com/office/powerpoint/2010/main" val="1856743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28"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pic>
        <p:nvPicPr>
          <p:cNvPr id="10" name="Picture 2" descr="C:\Documents and Settings\lizro\Local Settings\Temporary Internet Files\Content.IE5\4MBEV6S5\MC900433838[1].png"/>
          <p:cNvPicPr>
            <a:picLocks noChangeAspect="1" noChangeArrowheads="1"/>
          </p:cNvPicPr>
          <p:nvPr/>
        </p:nvPicPr>
        <p:blipFill>
          <a:blip r:embed="rId3"/>
          <a:srcRect/>
          <a:stretch>
            <a:fillRect/>
          </a:stretch>
        </p:blipFill>
        <p:spPr bwMode="auto">
          <a:xfrm rot="20672842">
            <a:off x="444740" y="1624536"/>
            <a:ext cx="3744035" cy="3501344"/>
          </a:xfrm>
          <a:prstGeom prst="rect">
            <a:avLst/>
          </a:prstGeom>
          <a:noFill/>
        </p:spPr>
      </p:pic>
      <p:sp>
        <p:nvSpPr>
          <p:cNvPr id="11" name="TextBox 10"/>
          <p:cNvSpPr txBox="1"/>
          <p:nvPr/>
        </p:nvSpPr>
        <p:spPr>
          <a:xfrm rot="20659713">
            <a:off x="1090545" y="3039140"/>
            <a:ext cx="2452425" cy="1200329"/>
          </a:xfrm>
          <a:prstGeom prst="rect">
            <a:avLst/>
          </a:prstGeom>
          <a:noFill/>
        </p:spPr>
        <p:txBody>
          <a:bodyPr wrap="square" rtlCol="0">
            <a:spAutoFit/>
          </a:bodyPr>
          <a:lstStyle/>
          <a:p>
            <a:r>
              <a:rPr lang="en-US" sz="2400" dirty="0" smtClean="0"/>
              <a:t>How do I convey challenging content?</a:t>
            </a:r>
          </a:p>
        </p:txBody>
      </p:sp>
      <p:sp>
        <p:nvSpPr>
          <p:cNvPr id="12" name="Rectangle 11"/>
          <p:cNvSpPr/>
          <p:nvPr/>
        </p:nvSpPr>
        <p:spPr>
          <a:xfrm>
            <a:off x="4114800" y="1679107"/>
            <a:ext cx="4572000" cy="1323439"/>
          </a:xfrm>
          <a:prstGeom prst="rect">
            <a:avLst/>
          </a:prstGeom>
        </p:spPr>
        <p:txBody>
          <a:bodyPr>
            <a:spAutoFit/>
          </a:bodyPr>
          <a:lstStyle/>
          <a:p>
            <a:r>
              <a:rPr lang="en-US" sz="2000" dirty="0">
                <a:latin typeface="+mj-lt"/>
              </a:rPr>
              <a:t>I guess it’s the SEI stuff, the societal and ethical implication stuff… I think it’s a bigger question that the field is struggling with. </a:t>
            </a:r>
          </a:p>
        </p:txBody>
      </p:sp>
      <p:sp>
        <p:nvSpPr>
          <p:cNvPr id="13" name="Rectangle 12"/>
          <p:cNvSpPr/>
          <p:nvPr/>
        </p:nvSpPr>
        <p:spPr>
          <a:xfrm>
            <a:off x="4114800" y="3640230"/>
            <a:ext cx="4572000" cy="1323439"/>
          </a:xfrm>
          <a:prstGeom prst="rect">
            <a:avLst/>
          </a:prstGeom>
        </p:spPr>
        <p:txBody>
          <a:bodyPr>
            <a:spAutoFit/>
          </a:bodyPr>
          <a:lstStyle/>
          <a:p>
            <a:r>
              <a:rPr lang="en-US" sz="2000" dirty="0">
                <a:latin typeface="+mj-lt"/>
              </a:rPr>
              <a:t>What kind of information can we provide to the other partners to get them to feel comfortable with reaching out to diverse audiences? </a:t>
            </a:r>
          </a:p>
        </p:txBody>
      </p:sp>
      <p:sp>
        <p:nvSpPr>
          <p:cNvPr id="14" name="Slide Number Placeholder 13"/>
          <p:cNvSpPr>
            <a:spLocks noGrp="1"/>
          </p:cNvSpPr>
          <p:nvPr>
            <p:ph type="sldNum" sz="quarter" idx="12"/>
          </p:nvPr>
        </p:nvSpPr>
        <p:spPr/>
        <p:txBody>
          <a:bodyPr/>
          <a:lstStyle/>
          <a:p>
            <a:pPr>
              <a:defRPr/>
            </a:pPr>
            <a:fld id="{A9F2EB86-2684-4C72-BEB3-0E6E6F9F5920}" type="slidenum">
              <a:rPr lang="en-US" smtClean="0"/>
              <a:pPr>
                <a:defRPr/>
              </a:pPr>
              <a:t>28</a:t>
            </a:fld>
            <a:endParaRPr lang="en-US"/>
          </a:p>
        </p:txBody>
      </p:sp>
      <p:sp>
        <p:nvSpPr>
          <p:cNvPr id="15" name="TextBox 14"/>
          <p:cNvSpPr txBox="1"/>
          <p:nvPr/>
        </p:nvSpPr>
        <p:spPr>
          <a:xfrm>
            <a:off x="110833" y="248334"/>
            <a:ext cx="8908473" cy="646331"/>
          </a:xfrm>
          <a:prstGeom prst="rect">
            <a:avLst/>
          </a:prstGeom>
          <a:noFill/>
        </p:spPr>
        <p:txBody>
          <a:bodyPr wrap="square" rtlCol="0">
            <a:spAutoFit/>
          </a:bodyPr>
          <a:lstStyle/>
          <a:p>
            <a:pPr>
              <a:lnSpc>
                <a:spcPct val="90000"/>
              </a:lnSpc>
            </a:pPr>
            <a:r>
              <a:rPr lang="en-US" sz="4000" dirty="0" smtClean="0">
                <a:solidFill>
                  <a:srgbClr val="0C4225"/>
                </a:solidFill>
                <a:latin typeface="Georgia" pitchFamily="18" charset="0"/>
                <a:ea typeface="ＭＳ Ｐゴシック" charset="-128"/>
                <a:cs typeface="ＭＳ Ｐゴシック" charset="-128"/>
              </a:rPr>
              <a:t>Desired Communication</a:t>
            </a:r>
            <a:endParaRPr lang="en-US" sz="4000" dirty="0">
              <a:solidFill>
                <a:srgbClr val="0C4225"/>
              </a:solidFill>
              <a:latin typeface="Georgia" pitchFamily="18" charset="0"/>
              <a:ea typeface="ＭＳ Ｐゴシック" charset="-128"/>
              <a:cs typeface="ＭＳ Ｐゴシック" charset="-128"/>
            </a:endParaRPr>
          </a:p>
        </p:txBody>
      </p:sp>
    </p:spTree>
    <p:extLst>
      <p:ext uri="{BB962C8B-B14F-4D97-AF65-F5344CB8AC3E}">
        <p14:creationId xmlns:p14="http://schemas.microsoft.com/office/powerpoint/2010/main" val="15205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28"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pic>
        <p:nvPicPr>
          <p:cNvPr id="10" name="Picture 2" descr="C:\Documents and Settings\lizro\Local Settings\Temporary Internet Files\Content.IE5\4MBEV6S5\MC900433838[1].png"/>
          <p:cNvPicPr>
            <a:picLocks noChangeAspect="1" noChangeArrowheads="1"/>
          </p:cNvPicPr>
          <p:nvPr/>
        </p:nvPicPr>
        <p:blipFill>
          <a:blip r:embed="rId3"/>
          <a:srcRect/>
          <a:stretch>
            <a:fillRect/>
          </a:stretch>
        </p:blipFill>
        <p:spPr bwMode="auto">
          <a:xfrm rot="20857065">
            <a:off x="2477309" y="3151606"/>
            <a:ext cx="3744035" cy="3501344"/>
          </a:xfrm>
          <a:prstGeom prst="rect">
            <a:avLst/>
          </a:prstGeom>
          <a:noFill/>
        </p:spPr>
      </p:pic>
      <p:sp>
        <p:nvSpPr>
          <p:cNvPr id="11" name="TextBox 10"/>
          <p:cNvSpPr txBox="1"/>
          <p:nvPr/>
        </p:nvSpPr>
        <p:spPr>
          <a:xfrm rot="20729239">
            <a:off x="3081464" y="4569882"/>
            <a:ext cx="2535722" cy="1200329"/>
          </a:xfrm>
          <a:prstGeom prst="rect">
            <a:avLst/>
          </a:prstGeom>
          <a:noFill/>
        </p:spPr>
        <p:txBody>
          <a:bodyPr wrap="square" rtlCol="0">
            <a:spAutoFit/>
          </a:bodyPr>
          <a:lstStyle/>
          <a:p>
            <a:r>
              <a:rPr lang="en-US" sz="2400" dirty="0" smtClean="0"/>
              <a:t>How are partners engaging the public in </a:t>
            </a:r>
            <a:r>
              <a:rPr lang="en-US" sz="2400" dirty="0" err="1" smtClean="0"/>
              <a:t>nano</a:t>
            </a:r>
            <a:r>
              <a:rPr lang="en-US" sz="2400" dirty="0" smtClean="0"/>
              <a:t>?</a:t>
            </a:r>
          </a:p>
        </p:txBody>
      </p:sp>
      <p:sp>
        <p:nvSpPr>
          <p:cNvPr id="8" name="Rectangle 7"/>
          <p:cNvSpPr/>
          <p:nvPr/>
        </p:nvSpPr>
        <p:spPr>
          <a:xfrm>
            <a:off x="355600" y="1349375"/>
            <a:ext cx="8331200" cy="2154436"/>
          </a:xfrm>
          <a:prstGeom prst="rect">
            <a:avLst/>
          </a:prstGeom>
        </p:spPr>
        <p:txBody>
          <a:bodyPr wrap="square">
            <a:spAutoFit/>
          </a:bodyPr>
          <a:lstStyle/>
          <a:p>
            <a:r>
              <a:rPr lang="en-US" sz="2000" dirty="0">
                <a:latin typeface="+mj-lt"/>
              </a:rPr>
              <a:t>I would love to be able to know or gauge partners’ interest… have we created things that they really want to use? </a:t>
            </a:r>
            <a:endParaRPr lang="en-US" sz="2000" dirty="0" smtClean="0">
              <a:latin typeface="+mj-lt"/>
            </a:endParaRPr>
          </a:p>
          <a:p>
            <a:endParaRPr lang="en-US" sz="1600" dirty="0" smtClean="0">
              <a:latin typeface="+mj-lt"/>
            </a:endParaRPr>
          </a:p>
          <a:p>
            <a:endParaRPr lang="en-US" dirty="0" smtClean="0">
              <a:latin typeface="+mj-lt"/>
            </a:endParaRPr>
          </a:p>
          <a:p>
            <a:r>
              <a:rPr lang="en-US" sz="2000" dirty="0" smtClean="0">
                <a:latin typeface="+mj-lt"/>
              </a:rPr>
              <a:t>One </a:t>
            </a:r>
            <a:r>
              <a:rPr lang="en-US" sz="2000" dirty="0">
                <a:latin typeface="+mj-lt"/>
              </a:rPr>
              <a:t>of the things that would be helpful for me, and I’m sure for other people, is to sort of have people’s experiences with these NanoDays kits and these activities somehow recorded. </a:t>
            </a:r>
          </a:p>
        </p:txBody>
      </p:sp>
      <p:sp>
        <p:nvSpPr>
          <p:cNvPr id="9" name="Slide Number Placeholder 8"/>
          <p:cNvSpPr>
            <a:spLocks noGrp="1"/>
          </p:cNvSpPr>
          <p:nvPr>
            <p:ph type="sldNum" sz="quarter" idx="12"/>
          </p:nvPr>
        </p:nvSpPr>
        <p:spPr/>
        <p:txBody>
          <a:bodyPr/>
          <a:lstStyle/>
          <a:p>
            <a:pPr>
              <a:defRPr/>
            </a:pPr>
            <a:fld id="{A9F2EB86-2684-4C72-BEB3-0E6E6F9F5920}" type="slidenum">
              <a:rPr lang="en-US" smtClean="0"/>
              <a:pPr>
                <a:defRPr/>
              </a:pPr>
              <a:t>29</a:t>
            </a:fld>
            <a:endParaRPr lang="en-US"/>
          </a:p>
        </p:txBody>
      </p:sp>
      <p:sp>
        <p:nvSpPr>
          <p:cNvPr id="13" name="TextBox 12"/>
          <p:cNvSpPr txBox="1"/>
          <p:nvPr/>
        </p:nvSpPr>
        <p:spPr>
          <a:xfrm>
            <a:off x="110833" y="248334"/>
            <a:ext cx="8908473" cy="646331"/>
          </a:xfrm>
          <a:prstGeom prst="rect">
            <a:avLst/>
          </a:prstGeom>
          <a:noFill/>
        </p:spPr>
        <p:txBody>
          <a:bodyPr wrap="square" rtlCol="0">
            <a:spAutoFit/>
          </a:bodyPr>
          <a:lstStyle/>
          <a:p>
            <a:pPr>
              <a:lnSpc>
                <a:spcPct val="90000"/>
              </a:lnSpc>
            </a:pPr>
            <a:r>
              <a:rPr lang="en-US" sz="4000" dirty="0" smtClean="0">
                <a:solidFill>
                  <a:srgbClr val="0C4225"/>
                </a:solidFill>
                <a:latin typeface="Georgia" pitchFamily="18" charset="0"/>
                <a:ea typeface="ＭＳ Ｐゴシック" charset="-128"/>
                <a:cs typeface="ＭＳ Ｐゴシック" charset="-128"/>
              </a:rPr>
              <a:t>Desired Communication</a:t>
            </a:r>
            <a:endParaRPr lang="en-US" sz="4000" dirty="0">
              <a:solidFill>
                <a:srgbClr val="0C4225"/>
              </a:solidFill>
              <a:latin typeface="Georgia" pitchFamily="18" charset="0"/>
              <a:ea typeface="ＭＳ Ｐゴシック" charset="-128"/>
              <a:cs typeface="ＭＳ Ｐゴシック" charset="-128"/>
            </a:endParaRPr>
          </a:p>
        </p:txBody>
      </p:sp>
    </p:spTree>
    <p:extLst>
      <p:ext uri="{BB962C8B-B14F-4D97-AF65-F5344CB8AC3E}">
        <p14:creationId xmlns:p14="http://schemas.microsoft.com/office/powerpoint/2010/main" val="14383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4100" name="Title 1"/>
          <p:cNvSpPr>
            <a:spLocks noGrp="1"/>
          </p:cNvSpPr>
          <p:nvPr>
            <p:ph type="title"/>
          </p:nvPr>
        </p:nvSpPr>
        <p:spPr>
          <a:xfrm>
            <a:off x="254000" y="274638"/>
            <a:ext cx="8661400" cy="741362"/>
          </a:xfrm>
        </p:spPr>
        <p:txBody>
          <a:bodyPr/>
          <a:lstStyle/>
          <a:p>
            <a:pPr algn="l" eaLnBrk="1" hangingPunct="1">
              <a:lnSpc>
                <a:spcPct val="90000"/>
              </a:lnSpc>
            </a:pPr>
            <a:r>
              <a:rPr lang="en-US" sz="4000" smtClean="0">
                <a:solidFill>
                  <a:srgbClr val="0C4225"/>
                </a:solidFill>
                <a:latin typeface="Georgia" pitchFamily="18" charset="0"/>
              </a:rPr>
              <a:t>NISE Network Evaluation Team</a:t>
            </a:r>
          </a:p>
        </p:txBody>
      </p:sp>
      <p:sp>
        <p:nvSpPr>
          <p:cNvPr id="4101" name="TextBox 4"/>
          <p:cNvSpPr txBox="1">
            <a:spLocks noChangeArrowheads="1"/>
          </p:cNvSpPr>
          <p:nvPr/>
        </p:nvSpPr>
        <p:spPr bwMode="auto">
          <a:xfrm>
            <a:off x="2654300" y="2070100"/>
            <a:ext cx="52451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buFontTx/>
              <a:buChar char="•"/>
            </a:pPr>
            <a:endParaRPr lang="en-US" sz="2400"/>
          </a:p>
          <a:p>
            <a:pPr eaLnBrk="1" hangingPunct="1">
              <a:spcBef>
                <a:spcPct val="50000"/>
              </a:spcBef>
              <a:buFontTx/>
              <a:buChar char="•"/>
            </a:pPr>
            <a:endParaRPr lang="en-US" sz="2400"/>
          </a:p>
        </p:txBody>
      </p:sp>
      <p:sp>
        <p:nvSpPr>
          <p:cNvPr id="4102" name="Rectangle 3"/>
          <p:cNvSpPr>
            <a:spLocks/>
          </p:cNvSpPr>
          <p:nvPr/>
        </p:nvSpPr>
        <p:spPr bwMode="auto">
          <a:xfrm>
            <a:off x="3187700" y="1485900"/>
            <a:ext cx="59563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241300" indent="-241300">
              <a:spcBef>
                <a:spcPts val="1438"/>
              </a:spcBef>
            </a:pPr>
            <a:r>
              <a:rPr lang="en-US" sz="3200" b="1">
                <a:cs typeface="Arial" charset="0"/>
                <a:sym typeface="Arial" charset="0"/>
              </a:rPr>
              <a:t>Composed of evaluators from:</a:t>
            </a:r>
          </a:p>
          <a:p>
            <a:pPr marL="241300" indent="-241300">
              <a:lnSpc>
                <a:spcPct val="90000"/>
              </a:lnSpc>
              <a:spcBef>
                <a:spcPts val="1438"/>
              </a:spcBef>
              <a:buFont typeface="Arial" charset="0"/>
              <a:buChar char="•"/>
            </a:pPr>
            <a:r>
              <a:rPr lang="en-US" sz="2400">
                <a:cs typeface="Arial" charset="0"/>
                <a:sym typeface="Arial" charset="0"/>
              </a:rPr>
              <a:t>Museum of Science, Boston</a:t>
            </a:r>
          </a:p>
          <a:p>
            <a:pPr marL="241300" indent="-241300">
              <a:lnSpc>
                <a:spcPct val="90000"/>
              </a:lnSpc>
              <a:spcBef>
                <a:spcPts val="1438"/>
              </a:spcBef>
              <a:buFont typeface="Arial" charset="0"/>
              <a:buChar char="•"/>
            </a:pPr>
            <a:r>
              <a:rPr lang="en-US" sz="2400">
                <a:cs typeface="Arial" charset="0"/>
                <a:sym typeface="Arial" charset="0"/>
              </a:rPr>
              <a:t>Oregon Museum of Science and Industry</a:t>
            </a:r>
          </a:p>
          <a:p>
            <a:pPr marL="241300" indent="-241300">
              <a:lnSpc>
                <a:spcPct val="90000"/>
              </a:lnSpc>
              <a:spcBef>
                <a:spcPts val="1438"/>
              </a:spcBef>
              <a:buFont typeface="Arial" charset="0"/>
              <a:buChar char="•"/>
            </a:pPr>
            <a:r>
              <a:rPr lang="en-US" sz="2400">
                <a:cs typeface="Arial" charset="0"/>
                <a:sym typeface="Arial" charset="0"/>
              </a:rPr>
              <a:t>Science Museum of Minnesota</a:t>
            </a:r>
          </a:p>
        </p:txBody>
      </p:sp>
      <p:pic>
        <p:nvPicPr>
          <p:cNvPr id="4103" name="Picture 8" descr="NISE_tag_whit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38"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
          <p:cNvPicPr>
            <a:picLocks noChangeAspect="1"/>
          </p:cNvPicPr>
          <p:nvPr/>
        </p:nvPicPr>
        <p:blipFill>
          <a:blip r:embed="rId4">
            <a:extLst>
              <a:ext uri="{28A0092B-C50C-407E-A947-70E740481C1C}">
                <a14:useLocalDpi xmlns:a14="http://schemas.microsoft.com/office/drawing/2010/main" val="0"/>
              </a:ext>
            </a:extLst>
          </a:blip>
          <a:srcRect l="21667" r="4723"/>
          <a:stretch>
            <a:fillRect/>
          </a:stretch>
        </p:blipFill>
        <p:spPr bwMode="auto">
          <a:xfrm>
            <a:off x="0" y="1273175"/>
            <a:ext cx="276225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992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28"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pic>
        <p:nvPicPr>
          <p:cNvPr id="10" name="Picture 2" descr="C:\Documents and Settings\lizro\Local Settings\Temporary Internet Files\Content.IE5\4MBEV6S5\MC900433838[1].png"/>
          <p:cNvPicPr>
            <a:picLocks noChangeAspect="1" noChangeArrowheads="1"/>
          </p:cNvPicPr>
          <p:nvPr/>
        </p:nvPicPr>
        <p:blipFill>
          <a:blip r:embed="rId3"/>
          <a:srcRect/>
          <a:stretch>
            <a:fillRect/>
          </a:stretch>
        </p:blipFill>
        <p:spPr bwMode="auto">
          <a:xfrm rot="820449">
            <a:off x="5543211" y="2552790"/>
            <a:ext cx="3744035" cy="3501344"/>
          </a:xfrm>
          <a:prstGeom prst="rect">
            <a:avLst/>
          </a:prstGeom>
          <a:noFill/>
        </p:spPr>
      </p:pic>
      <p:sp>
        <p:nvSpPr>
          <p:cNvPr id="11" name="TextBox 10"/>
          <p:cNvSpPr txBox="1"/>
          <p:nvPr/>
        </p:nvSpPr>
        <p:spPr>
          <a:xfrm rot="929092">
            <a:off x="6064324" y="3941386"/>
            <a:ext cx="2452425" cy="1200329"/>
          </a:xfrm>
          <a:prstGeom prst="rect">
            <a:avLst/>
          </a:prstGeom>
          <a:noFill/>
        </p:spPr>
        <p:txBody>
          <a:bodyPr wrap="square" rtlCol="0">
            <a:spAutoFit/>
          </a:bodyPr>
          <a:lstStyle/>
          <a:p>
            <a:r>
              <a:rPr lang="en-US" sz="2400" dirty="0" smtClean="0"/>
              <a:t>How can we communicate more?</a:t>
            </a:r>
          </a:p>
        </p:txBody>
      </p:sp>
      <p:sp>
        <p:nvSpPr>
          <p:cNvPr id="2" name="Rectangle 1"/>
          <p:cNvSpPr/>
          <p:nvPr/>
        </p:nvSpPr>
        <p:spPr>
          <a:xfrm>
            <a:off x="610413" y="1802539"/>
            <a:ext cx="5416314" cy="1323439"/>
          </a:xfrm>
          <a:prstGeom prst="rect">
            <a:avLst/>
          </a:prstGeom>
        </p:spPr>
        <p:txBody>
          <a:bodyPr wrap="square">
            <a:spAutoFit/>
          </a:bodyPr>
          <a:lstStyle/>
          <a:p>
            <a:r>
              <a:rPr lang="en-US" sz="2000" dirty="0">
                <a:latin typeface="+mj-lt"/>
              </a:rPr>
              <a:t>I wish I knew more about the [NanoDays] evaluation, like what they’re finding out is more effective…. I’ve never heard them talk directly about the data that’s being collected. </a:t>
            </a:r>
          </a:p>
        </p:txBody>
      </p:sp>
      <p:sp>
        <p:nvSpPr>
          <p:cNvPr id="5" name="Rectangle 4"/>
          <p:cNvSpPr/>
          <p:nvPr/>
        </p:nvSpPr>
        <p:spPr>
          <a:xfrm>
            <a:off x="610413" y="3994056"/>
            <a:ext cx="5097660" cy="1631216"/>
          </a:xfrm>
          <a:prstGeom prst="rect">
            <a:avLst/>
          </a:prstGeom>
        </p:spPr>
        <p:txBody>
          <a:bodyPr wrap="square">
            <a:spAutoFit/>
          </a:bodyPr>
          <a:lstStyle/>
          <a:p>
            <a:r>
              <a:rPr lang="en-US" sz="2000" dirty="0">
                <a:latin typeface="+mj-lt"/>
              </a:rPr>
              <a:t>I would just like to have more email, even if it’s just notices of new things coming out of whatever the national network is as well…maybe give me a menu of things to sign up for. </a:t>
            </a:r>
          </a:p>
        </p:txBody>
      </p:sp>
      <p:sp>
        <p:nvSpPr>
          <p:cNvPr id="8" name="Slide Number Placeholder 7"/>
          <p:cNvSpPr>
            <a:spLocks noGrp="1"/>
          </p:cNvSpPr>
          <p:nvPr>
            <p:ph type="sldNum" sz="quarter" idx="12"/>
          </p:nvPr>
        </p:nvSpPr>
        <p:spPr/>
        <p:txBody>
          <a:bodyPr/>
          <a:lstStyle/>
          <a:p>
            <a:pPr>
              <a:defRPr/>
            </a:pPr>
            <a:fld id="{A9F2EB86-2684-4C72-BEB3-0E6E6F9F5920}" type="slidenum">
              <a:rPr lang="en-US" smtClean="0"/>
              <a:pPr>
                <a:defRPr/>
              </a:pPr>
              <a:t>30</a:t>
            </a:fld>
            <a:endParaRPr lang="en-US"/>
          </a:p>
        </p:txBody>
      </p:sp>
      <p:sp>
        <p:nvSpPr>
          <p:cNvPr id="12" name="TextBox 11"/>
          <p:cNvSpPr txBox="1"/>
          <p:nvPr/>
        </p:nvSpPr>
        <p:spPr>
          <a:xfrm>
            <a:off x="110833" y="248334"/>
            <a:ext cx="8908473" cy="646331"/>
          </a:xfrm>
          <a:prstGeom prst="rect">
            <a:avLst/>
          </a:prstGeom>
          <a:noFill/>
        </p:spPr>
        <p:txBody>
          <a:bodyPr wrap="square" rtlCol="0">
            <a:spAutoFit/>
          </a:bodyPr>
          <a:lstStyle/>
          <a:p>
            <a:pPr>
              <a:lnSpc>
                <a:spcPct val="90000"/>
              </a:lnSpc>
            </a:pPr>
            <a:r>
              <a:rPr lang="en-US" sz="4000" dirty="0" smtClean="0">
                <a:solidFill>
                  <a:srgbClr val="0C4225"/>
                </a:solidFill>
                <a:latin typeface="Georgia" pitchFamily="18" charset="0"/>
                <a:ea typeface="ＭＳ Ｐゴシック" charset="-128"/>
                <a:cs typeface="ＭＳ Ｐゴシック" charset="-128"/>
              </a:rPr>
              <a:t>Desired Communication</a:t>
            </a:r>
            <a:endParaRPr lang="en-US" sz="4000" dirty="0">
              <a:solidFill>
                <a:srgbClr val="0C4225"/>
              </a:solidFill>
              <a:latin typeface="Georgia" pitchFamily="18" charset="0"/>
              <a:ea typeface="ＭＳ Ｐゴシック" charset="-128"/>
              <a:cs typeface="ＭＳ Ｐゴシック" charset="-128"/>
            </a:endParaRPr>
          </a:p>
        </p:txBody>
      </p:sp>
    </p:spTree>
    <p:extLst>
      <p:ext uri="{BB962C8B-B14F-4D97-AF65-F5344CB8AC3E}">
        <p14:creationId xmlns:p14="http://schemas.microsoft.com/office/powerpoint/2010/main" val="84766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28"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 name="TextBox 5"/>
          <p:cNvSpPr txBox="1"/>
          <p:nvPr/>
        </p:nvSpPr>
        <p:spPr>
          <a:xfrm>
            <a:off x="110836" y="323192"/>
            <a:ext cx="8908473" cy="646331"/>
          </a:xfrm>
          <a:prstGeom prst="rect">
            <a:avLst/>
          </a:prstGeom>
          <a:noFill/>
        </p:spPr>
        <p:txBody>
          <a:bodyPr wrap="square" rtlCol="0">
            <a:spAutoFit/>
          </a:bodyPr>
          <a:lstStyle/>
          <a:p>
            <a:pPr>
              <a:lnSpc>
                <a:spcPct val="90000"/>
              </a:lnSpc>
            </a:pPr>
            <a:r>
              <a:rPr lang="en-US" sz="4000" dirty="0" smtClean="0">
                <a:solidFill>
                  <a:srgbClr val="0C4225"/>
                </a:solidFill>
                <a:latin typeface="Georgia" pitchFamily="18" charset="0"/>
                <a:ea typeface="ＭＳ Ｐゴシック" charset="-128"/>
                <a:cs typeface="ＭＳ Ｐゴシック" charset="-128"/>
              </a:rPr>
              <a:t>Reflections</a:t>
            </a:r>
            <a:endParaRPr lang="en-US" sz="4000" dirty="0">
              <a:solidFill>
                <a:srgbClr val="0C4225"/>
              </a:solidFill>
              <a:latin typeface="Georgia" pitchFamily="18" charset="0"/>
              <a:ea typeface="ＭＳ Ｐゴシック" charset="-128"/>
              <a:cs typeface="ＭＳ Ｐゴシック" charset="-128"/>
            </a:endParaRPr>
          </a:p>
        </p:txBody>
      </p:sp>
      <p:sp>
        <p:nvSpPr>
          <p:cNvPr id="13" name="Slide Number Placeholder 12"/>
          <p:cNvSpPr>
            <a:spLocks noGrp="1"/>
          </p:cNvSpPr>
          <p:nvPr>
            <p:ph type="sldNum" sz="quarter" idx="12"/>
          </p:nvPr>
        </p:nvSpPr>
        <p:spPr/>
        <p:txBody>
          <a:bodyPr/>
          <a:lstStyle/>
          <a:p>
            <a:pPr>
              <a:defRPr/>
            </a:pPr>
            <a:fld id="{A9F2EB86-2684-4C72-BEB3-0E6E6F9F5920}" type="slidenum">
              <a:rPr lang="en-US" smtClean="0"/>
              <a:pPr>
                <a:defRPr/>
              </a:pPr>
              <a:t>31</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47" y="1971059"/>
            <a:ext cx="7553906" cy="390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88119" y="1570119"/>
            <a:ext cx="8132618" cy="369332"/>
          </a:xfrm>
          <a:prstGeom prst="rect">
            <a:avLst/>
          </a:prstGeom>
          <a:noFill/>
        </p:spPr>
        <p:txBody>
          <a:bodyPr wrap="square" rtlCol="0">
            <a:spAutoFit/>
          </a:bodyPr>
          <a:lstStyle/>
          <a:p>
            <a:r>
              <a:rPr lang="en-US" b="1" dirty="0" smtClean="0">
                <a:latin typeface="+mj-lt"/>
              </a:rPr>
              <a:t>Directionality of NISE Network communication components</a:t>
            </a:r>
            <a:endParaRPr lang="en-US" b="1" dirty="0">
              <a:latin typeface="+mj-lt"/>
            </a:endParaRPr>
          </a:p>
        </p:txBody>
      </p:sp>
    </p:spTree>
    <p:extLst>
      <p:ext uri="{BB962C8B-B14F-4D97-AF65-F5344CB8AC3E}">
        <p14:creationId xmlns:p14="http://schemas.microsoft.com/office/powerpoint/2010/main" val="3991893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p:cNvSpPr>
          <p:nvPr/>
        </p:nvSpPr>
        <p:spPr bwMode="auto">
          <a:xfrm>
            <a:off x="134938" y="2151547"/>
            <a:ext cx="3740150" cy="526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285750" indent="-285750">
              <a:spcBef>
                <a:spcPts val="1438"/>
              </a:spcBef>
              <a:buFontTx/>
              <a:buChar char="-"/>
            </a:pPr>
            <a:r>
              <a:rPr lang="en-US" sz="2400" dirty="0" smtClean="0">
                <a:solidFill>
                  <a:srgbClr val="0C4225"/>
                </a:solidFill>
                <a:latin typeface="+mj-lt"/>
                <a:ea typeface="MS Mincho" pitchFamily="49" charset="-128"/>
                <a:cs typeface="ＭＳ Ｐゴシック" charset="0"/>
                <a:sym typeface="Arial" pitchFamily="34" charset="0"/>
              </a:rPr>
              <a:t>NanoDays reports</a:t>
            </a:r>
          </a:p>
          <a:p>
            <a:pPr marL="285750" indent="-285750">
              <a:spcBef>
                <a:spcPts val="1438"/>
              </a:spcBef>
              <a:buFontTx/>
              <a:buChar char="-"/>
            </a:pPr>
            <a:r>
              <a:rPr lang="en-US" sz="2400" dirty="0" smtClean="0">
                <a:solidFill>
                  <a:srgbClr val="0C4225"/>
                </a:solidFill>
                <a:latin typeface="+mj-lt"/>
                <a:ea typeface="MS Mincho" pitchFamily="49" charset="-128"/>
                <a:cs typeface="Arial" pitchFamily="34" charset="0"/>
                <a:sym typeface="Arial" pitchFamily="34" charset="0"/>
              </a:rPr>
              <a:t>Educational product evaluation</a:t>
            </a:r>
          </a:p>
          <a:p>
            <a:pPr marL="285750" indent="-285750">
              <a:spcBef>
                <a:spcPts val="1438"/>
              </a:spcBef>
              <a:buFontTx/>
              <a:buChar char="-"/>
            </a:pPr>
            <a:r>
              <a:rPr lang="en-US" sz="2400" dirty="0" smtClean="0">
                <a:solidFill>
                  <a:srgbClr val="0C4225"/>
                </a:solidFill>
                <a:latin typeface="+mj-lt"/>
                <a:ea typeface="MS Mincho" pitchFamily="49" charset="-128"/>
                <a:cs typeface="Arial" pitchFamily="34" charset="0"/>
                <a:sym typeface="Arial" pitchFamily="34" charset="0"/>
              </a:rPr>
              <a:t>Network Communication Study</a:t>
            </a:r>
            <a:endParaRPr lang="en-US" sz="1600" dirty="0" smtClean="0">
              <a:latin typeface="+mj-lt"/>
              <a:cs typeface="Arial" pitchFamily="34" charset="0"/>
              <a:sym typeface="Arial" pitchFamily="34" charset="0"/>
            </a:endParaRPr>
          </a:p>
          <a:p>
            <a:pPr>
              <a:spcBef>
                <a:spcPts val="1438"/>
              </a:spcBef>
            </a:pPr>
            <a:endParaRPr lang="en-US" dirty="0" smtClean="0">
              <a:latin typeface="+mj-lt"/>
              <a:cs typeface="Arial" pitchFamily="34" charset="0"/>
              <a:sym typeface="Arial" pitchFamily="34" charset="0"/>
            </a:endParaRPr>
          </a:p>
        </p:txBody>
      </p:sp>
      <p:pic>
        <p:nvPicPr>
          <p:cNvPr id="8194" name="Picture 1"/>
          <p:cNvPicPr>
            <a:picLocks noChangeAspect="1"/>
          </p:cNvPicPr>
          <p:nvPr/>
        </p:nvPicPr>
        <p:blipFill rotWithShape="1">
          <a:blip r:embed="rId3">
            <a:extLst>
              <a:ext uri="{28A0092B-C50C-407E-A947-70E740481C1C}">
                <a14:useLocalDpi xmlns:a14="http://schemas.microsoft.com/office/drawing/2010/main" val="0"/>
              </a:ext>
            </a:extLst>
          </a:blip>
          <a:srcRect r="22453"/>
          <a:stretch/>
        </p:blipFill>
        <p:spPr bwMode="auto">
          <a:xfrm>
            <a:off x="3875088" y="1974034"/>
            <a:ext cx="5268912"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prstClr val="white"/>
              </a:solidFill>
              <a:latin typeface="Calibri"/>
              <a:ea typeface="MS PGothic" pitchFamily="34" charset="-128"/>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prstClr val="white"/>
                </a:solidFill>
                <a:latin typeface="Calibri"/>
                <a:ea typeface="MS PGothic" pitchFamily="34" charset="-128"/>
              </a:rPr>
              <a:t> </a:t>
            </a:r>
          </a:p>
        </p:txBody>
      </p:sp>
      <p:sp>
        <p:nvSpPr>
          <p:cNvPr id="8197"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rPr>
              <a:t>Learn more about evaluation</a:t>
            </a:r>
          </a:p>
        </p:txBody>
      </p:sp>
      <p:sp>
        <p:nvSpPr>
          <p:cNvPr id="2" name="Rectangle 1"/>
          <p:cNvSpPr/>
          <p:nvPr/>
        </p:nvSpPr>
        <p:spPr>
          <a:xfrm>
            <a:off x="134938" y="1389259"/>
            <a:ext cx="4383572" cy="584775"/>
          </a:xfrm>
          <a:prstGeom prst="rect">
            <a:avLst/>
          </a:prstGeom>
        </p:spPr>
        <p:txBody>
          <a:bodyPr wrap="none">
            <a:spAutoFit/>
          </a:bodyPr>
          <a:lstStyle/>
          <a:p>
            <a:r>
              <a:rPr lang="en-US" sz="3200" b="1" dirty="0" smtClean="0">
                <a:solidFill>
                  <a:srgbClr val="0C4225"/>
                </a:solidFill>
                <a:latin typeface="+mj-lt"/>
              </a:rPr>
              <a:t>nisenet.org/catalog/</a:t>
            </a:r>
            <a:r>
              <a:rPr lang="en-US" sz="3200" b="1" dirty="0" err="1" smtClean="0">
                <a:solidFill>
                  <a:srgbClr val="0C4225"/>
                </a:solidFill>
                <a:latin typeface="+mj-lt"/>
              </a:rPr>
              <a:t>eval</a:t>
            </a:r>
            <a:endParaRPr lang="en-US" sz="2400" b="1" dirty="0">
              <a:latin typeface="+mj-lt"/>
            </a:endParaRPr>
          </a:p>
        </p:txBody>
      </p:sp>
    </p:spTree>
    <p:extLst>
      <p:ext uri="{BB962C8B-B14F-4D97-AF65-F5344CB8AC3E}">
        <p14:creationId xmlns:p14="http://schemas.microsoft.com/office/powerpoint/2010/main" val="30001626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prstClr val="white"/>
              </a:solidFill>
              <a:latin typeface="Calibri"/>
              <a:ea typeface="MS PGothic" pitchFamily="34" charset="-128"/>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prstClr val="white"/>
                </a:solidFill>
                <a:latin typeface="Calibri"/>
                <a:ea typeface="MS PGothic" pitchFamily="34" charset="-128"/>
              </a:rPr>
              <a:t> </a:t>
            </a:r>
          </a:p>
        </p:txBody>
      </p:sp>
      <p:sp>
        <p:nvSpPr>
          <p:cNvPr id="8197"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rPr>
              <a:t>Learn more about evaluation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275" r="25139" b="10095"/>
          <a:stretch/>
        </p:blipFill>
        <p:spPr>
          <a:xfrm>
            <a:off x="1149350" y="2328860"/>
            <a:ext cx="6845300" cy="4356100"/>
          </a:xfrm>
          <a:prstGeom prst="rect">
            <a:avLst/>
          </a:prstGeom>
        </p:spPr>
      </p:pic>
      <p:sp>
        <p:nvSpPr>
          <p:cNvPr id="11" name="Rounded Rectangle 10"/>
          <p:cNvSpPr>
            <a:spLocks noChangeArrowheads="1"/>
          </p:cNvSpPr>
          <p:nvPr/>
        </p:nvSpPr>
        <p:spPr bwMode="auto">
          <a:xfrm>
            <a:off x="5226050" y="1477959"/>
            <a:ext cx="2235200" cy="1355725"/>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808080">
                <a:alpha val="34999"/>
              </a:srgbClr>
            </a:outerShdw>
          </a:effectLst>
        </p:spPr>
        <p:txBody>
          <a:bodyPr anchor="ctr"/>
          <a:lstStyle/>
          <a:p>
            <a:pPr algn="ctr">
              <a:defRPr/>
            </a:pPr>
            <a:endParaRPr lang="en-US">
              <a:ln>
                <a:solidFill>
                  <a:srgbClr val="000000"/>
                </a:solidFill>
              </a:ln>
              <a:solidFill>
                <a:prstClr val="white"/>
              </a:solidFill>
              <a:latin typeface="Calibri"/>
              <a:ea typeface="MS PGothic" pitchFamily="34" charset="-128"/>
            </a:endParaRPr>
          </a:p>
        </p:txBody>
      </p:sp>
      <p:sp>
        <p:nvSpPr>
          <p:cNvPr id="8199" name="TextBox 4"/>
          <p:cNvSpPr txBox="1">
            <a:spLocks noChangeArrowheads="1"/>
          </p:cNvSpPr>
          <p:nvPr/>
        </p:nvSpPr>
        <p:spPr bwMode="auto">
          <a:xfrm>
            <a:off x="5097462" y="1647989"/>
            <a:ext cx="2668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ea typeface="MS PGothic" pitchFamily="34" charset="-128"/>
              </a:defRPr>
            </a:lvl1pPr>
            <a:lvl2pPr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lvl="1" eaLnBrk="1" hangingPunct="1">
              <a:spcBef>
                <a:spcPts val="1438"/>
              </a:spcBef>
              <a:buClr>
                <a:srgbClr val="000000"/>
              </a:buClr>
              <a:buSzPct val="100000"/>
            </a:pPr>
            <a:r>
              <a:rPr lang="en-US" sz="2000" dirty="0" smtClean="0">
                <a:solidFill>
                  <a:prstClr val="black"/>
                </a:solidFill>
              </a:rPr>
              <a:t>Evaluation of educational products</a:t>
            </a:r>
          </a:p>
        </p:txBody>
      </p:sp>
      <p:sp>
        <p:nvSpPr>
          <p:cNvPr id="14" name="Isosceles Triangle 13"/>
          <p:cNvSpPr/>
          <p:nvPr/>
        </p:nvSpPr>
        <p:spPr>
          <a:xfrm rot="10800000" flipH="1">
            <a:off x="6086474" y="2833684"/>
            <a:ext cx="342900" cy="2333626"/>
          </a:xfrm>
          <a:prstGeom prst="triangle">
            <a:avLst/>
          </a:prstGeom>
          <a:solidFill>
            <a:srgbClr val="330F42">
              <a:lumMod val="90000"/>
              <a:lumOff val="10000"/>
            </a:srgbClr>
          </a:solidFill>
          <a:ln w="9525" cap="flat" cmpd="sng" algn="ctr">
            <a:solidFill>
              <a:srgbClr val="66006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6438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rotWithShape="1">
          <a:blip r:embed="rId3">
            <a:extLst>
              <a:ext uri="{28A0092B-C50C-407E-A947-70E740481C1C}">
                <a14:useLocalDpi xmlns:a14="http://schemas.microsoft.com/office/drawing/2010/main" val="0"/>
              </a:ext>
            </a:extLst>
          </a:blip>
          <a:srcRect b="16497"/>
          <a:stretch/>
        </p:blipFill>
        <p:spPr bwMode="auto">
          <a:xfrm>
            <a:off x="104775" y="2443717"/>
            <a:ext cx="832167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prstClr val="white"/>
              </a:solidFill>
              <a:latin typeface="Calibri"/>
              <a:ea typeface="MS PGothic" pitchFamily="34" charset="-128"/>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prstClr val="white"/>
                </a:solidFill>
                <a:latin typeface="Calibri"/>
                <a:ea typeface="MS PGothic" pitchFamily="34" charset="-128"/>
              </a:rPr>
              <a:t> </a:t>
            </a:r>
          </a:p>
        </p:txBody>
      </p:sp>
      <p:sp>
        <p:nvSpPr>
          <p:cNvPr id="8197"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rPr>
              <a:t>Learn more about the Network</a:t>
            </a:r>
          </a:p>
        </p:txBody>
      </p:sp>
      <p:sp>
        <p:nvSpPr>
          <p:cNvPr id="11" name="Rounded Rectangle 10"/>
          <p:cNvSpPr>
            <a:spLocks noChangeArrowheads="1"/>
          </p:cNvSpPr>
          <p:nvPr/>
        </p:nvSpPr>
        <p:spPr bwMode="auto">
          <a:xfrm>
            <a:off x="5851525" y="6028292"/>
            <a:ext cx="2454275" cy="716995"/>
          </a:xfrm>
          <a:prstGeom prst="roundRect">
            <a:avLst>
              <a:gd name="adj" fmla="val 16667"/>
            </a:avLst>
          </a:prstGeom>
          <a:solidFill>
            <a:schemeClr val="bg1"/>
          </a:solidFill>
          <a:ln w="76200">
            <a:solidFill>
              <a:srgbClr val="4E1765"/>
            </a:solidFill>
            <a:round/>
            <a:headEnd/>
            <a:tailEnd/>
          </a:ln>
          <a:effectLst>
            <a:outerShdw blurRad="40000" dist="23000" dir="5400000" rotWithShape="0">
              <a:srgbClr val="808080">
                <a:alpha val="34999"/>
              </a:srgbClr>
            </a:outerShdw>
          </a:effectLst>
        </p:spPr>
        <p:txBody>
          <a:bodyPr anchor="ctr"/>
          <a:lstStyle/>
          <a:p>
            <a:pPr algn="ctr">
              <a:defRPr/>
            </a:pPr>
            <a:endParaRPr lang="en-US">
              <a:ln>
                <a:solidFill>
                  <a:srgbClr val="000000"/>
                </a:solidFill>
              </a:ln>
              <a:solidFill>
                <a:prstClr val="white"/>
              </a:solidFill>
              <a:latin typeface="Calibri"/>
              <a:ea typeface="MS PGothic" pitchFamily="34" charset="-128"/>
            </a:endParaRPr>
          </a:p>
        </p:txBody>
      </p:sp>
      <p:sp>
        <p:nvSpPr>
          <p:cNvPr id="8199" name="TextBox 4"/>
          <p:cNvSpPr txBox="1">
            <a:spLocks noChangeArrowheads="1"/>
          </p:cNvSpPr>
          <p:nvPr/>
        </p:nvSpPr>
        <p:spPr bwMode="auto">
          <a:xfrm>
            <a:off x="5730874" y="6204505"/>
            <a:ext cx="2695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ea typeface="MS PGothic" pitchFamily="34" charset="-128"/>
              </a:defRPr>
            </a:lvl1pPr>
            <a:lvl2pPr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lvl="1" eaLnBrk="1" hangingPunct="1">
              <a:spcBef>
                <a:spcPts val="1438"/>
              </a:spcBef>
              <a:buClr>
                <a:srgbClr val="000000"/>
              </a:buClr>
              <a:buSzPct val="100000"/>
            </a:pPr>
            <a:r>
              <a:rPr lang="en-US" sz="2000" dirty="0" smtClean="0">
                <a:solidFill>
                  <a:prstClr val="black"/>
                </a:solidFill>
              </a:rPr>
              <a:t>Subscribe here!</a:t>
            </a:r>
          </a:p>
        </p:txBody>
      </p:sp>
      <p:sp>
        <p:nvSpPr>
          <p:cNvPr id="13" name="Isosceles Triangle 12"/>
          <p:cNvSpPr/>
          <p:nvPr/>
        </p:nvSpPr>
        <p:spPr>
          <a:xfrm flipH="1">
            <a:off x="6956426" y="5283277"/>
            <a:ext cx="342900" cy="745015"/>
          </a:xfrm>
          <a:prstGeom prst="triangle">
            <a:avLst/>
          </a:prstGeom>
          <a:solidFill>
            <a:schemeClr val="accent2">
              <a:lumMod val="90000"/>
              <a:lumOff val="10000"/>
            </a:schemeClr>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 name="Rectangle 1"/>
          <p:cNvSpPr/>
          <p:nvPr/>
        </p:nvSpPr>
        <p:spPr>
          <a:xfrm>
            <a:off x="104775" y="1399697"/>
            <a:ext cx="6373254" cy="1015663"/>
          </a:xfrm>
          <a:prstGeom prst="rect">
            <a:avLst/>
          </a:prstGeom>
        </p:spPr>
        <p:txBody>
          <a:bodyPr wrap="square">
            <a:spAutoFit/>
          </a:bodyPr>
          <a:lstStyle/>
          <a:p>
            <a:pPr>
              <a:spcBef>
                <a:spcPts val="1438"/>
              </a:spcBef>
            </a:pPr>
            <a:r>
              <a:rPr lang="en-US" sz="3200" b="1" dirty="0" smtClean="0">
                <a:solidFill>
                  <a:srgbClr val="0C4225"/>
                </a:solidFill>
                <a:latin typeface="+mj-lt"/>
                <a:ea typeface="MS Mincho" pitchFamily="49" charset="-128"/>
                <a:cs typeface="ＭＳ Ｐゴシック" charset="0"/>
                <a:sym typeface="Arial" pitchFamily="34" charset="0"/>
              </a:rPr>
              <a:t>The Nano Bite</a:t>
            </a:r>
          </a:p>
          <a:p>
            <a:pPr>
              <a:spcBef>
                <a:spcPts val="0"/>
              </a:spcBef>
            </a:pPr>
            <a:r>
              <a:rPr lang="en-US" sz="2800" dirty="0" smtClean="0">
                <a:solidFill>
                  <a:srgbClr val="0C4225"/>
                </a:solidFill>
                <a:latin typeface="+mj-lt"/>
                <a:ea typeface="MS Mincho" pitchFamily="49" charset="-128"/>
                <a:cs typeface="ＭＳ Ｐゴシック" charset="0"/>
                <a:sym typeface="Arial" pitchFamily="34" charset="0"/>
              </a:rPr>
              <a:t>nisenet.org/community/</a:t>
            </a:r>
            <a:r>
              <a:rPr lang="en-US" sz="2800" dirty="0" err="1" smtClean="0">
                <a:solidFill>
                  <a:srgbClr val="0C4225"/>
                </a:solidFill>
                <a:latin typeface="+mj-lt"/>
                <a:ea typeface="MS Mincho" pitchFamily="49" charset="-128"/>
                <a:cs typeface="ＭＳ Ｐゴシック" charset="0"/>
                <a:sym typeface="Arial" pitchFamily="34" charset="0"/>
              </a:rPr>
              <a:t>nanobite</a:t>
            </a:r>
            <a:endParaRPr lang="en-US" dirty="0">
              <a:solidFill>
                <a:srgbClr val="0C4225"/>
              </a:solidFill>
              <a:latin typeface="+mj-lt"/>
              <a:ea typeface="MS Mincho" pitchFamily="49" charset="-128"/>
              <a:cs typeface="ＭＳ Ｐゴシック" charset="0"/>
              <a:sym typeface="Arial" pitchFamily="34" charset="0"/>
            </a:endParaRPr>
          </a:p>
        </p:txBody>
      </p:sp>
    </p:spTree>
    <p:extLst>
      <p:ext uri="{BB962C8B-B14F-4D97-AF65-F5344CB8AC3E}">
        <p14:creationId xmlns:p14="http://schemas.microsoft.com/office/powerpoint/2010/main" val="4252558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Juli\Downloads\20110402gh_0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990" t="6218" r="5730"/>
          <a:stretch/>
        </p:blipFill>
        <p:spPr bwMode="auto">
          <a:xfrm>
            <a:off x="4400550" y="1235075"/>
            <a:ext cx="4743450" cy="43433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0"/>
            <a:ext cx="9144000" cy="1143000"/>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 name="Rectangle 3"/>
          <p:cNvSpPr>
            <a:spLocks noChangeArrowheads="1"/>
          </p:cNvSpPr>
          <p:nvPr/>
        </p:nvSpPr>
        <p:spPr bwMode="auto">
          <a:xfrm>
            <a:off x="0" y="1143000"/>
            <a:ext cx="9144000" cy="92075"/>
          </a:xfrm>
          <a:prstGeom prst="rect">
            <a:avLst/>
          </a:prstGeom>
          <a:solidFill>
            <a:srgbClr val="ABCB45"/>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18435"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ea typeface="ＭＳ Ｐゴシック" charset="-128"/>
              </a:rPr>
              <a:t>Learning more about the Network</a:t>
            </a:r>
          </a:p>
        </p:txBody>
      </p:sp>
      <p:sp>
        <p:nvSpPr>
          <p:cNvPr id="18436" name="TextBox 4"/>
          <p:cNvSpPr txBox="1">
            <a:spLocks noChangeArrowheads="1"/>
          </p:cNvSpPr>
          <p:nvPr/>
        </p:nvSpPr>
        <p:spPr bwMode="auto">
          <a:xfrm>
            <a:off x="2654300" y="2070100"/>
            <a:ext cx="5245100" cy="1004888"/>
          </a:xfrm>
          <a:prstGeom prst="rect">
            <a:avLst/>
          </a:prstGeom>
          <a:noFill/>
          <a:ln w="9525">
            <a:noFill/>
            <a:miter lim="800000"/>
            <a:headEnd/>
            <a:tailEnd/>
          </a:ln>
        </p:spPr>
        <p:txBody>
          <a:bodyPr>
            <a:spAutoFit/>
          </a:bodyPr>
          <a:lstStyle/>
          <a:p>
            <a:pPr marL="279400" indent="-279400">
              <a:spcBef>
                <a:spcPct val="50000"/>
              </a:spcBef>
              <a:buFontTx/>
              <a:buChar char="•"/>
            </a:pPr>
            <a:endParaRPr lang="en-US" sz="2400"/>
          </a:p>
          <a:p>
            <a:pPr marL="279400" indent="-279400">
              <a:spcBef>
                <a:spcPct val="50000"/>
              </a:spcBef>
              <a:buFontTx/>
              <a:buChar char="•"/>
            </a:pPr>
            <a:endParaRPr lang="en-US" sz="2400"/>
          </a:p>
        </p:txBody>
      </p:sp>
      <p:pic>
        <p:nvPicPr>
          <p:cNvPr id="18438" name="Picture 8" descr="NISE_tag_white.png"/>
          <p:cNvPicPr>
            <a:picLocks noChangeAspect="1"/>
          </p:cNvPicPr>
          <p:nvPr/>
        </p:nvPicPr>
        <p:blipFill>
          <a:blip r:embed="rId4"/>
          <a:srcRect/>
          <a:stretch>
            <a:fillRect/>
          </a:stretch>
        </p:blipFill>
        <p:spPr bwMode="auto">
          <a:xfrm>
            <a:off x="134938" y="6432550"/>
            <a:ext cx="898525" cy="350838"/>
          </a:xfrm>
          <a:prstGeom prst="rect">
            <a:avLst/>
          </a:prstGeom>
          <a:noFill/>
          <a:ln w="9525">
            <a:noFill/>
            <a:miter lim="800000"/>
            <a:headEnd/>
            <a:tailEnd/>
          </a:ln>
        </p:spPr>
      </p:pic>
      <p:sp>
        <p:nvSpPr>
          <p:cNvPr id="8" name="Rectangle 3"/>
          <p:cNvSpPr>
            <a:spLocks/>
          </p:cNvSpPr>
          <p:nvPr/>
        </p:nvSpPr>
        <p:spPr bwMode="auto">
          <a:xfrm>
            <a:off x="134938" y="1339055"/>
            <a:ext cx="4094162" cy="526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a:spcBef>
                <a:spcPts val="1438"/>
              </a:spcBef>
            </a:pPr>
            <a:r>
              <a:rPr lang="en-US" sz="2800" b="1" dirty="0" smtClean="0">
                <a:solidFill>
                  <a:srgbClr val="0C4225"/>
                </a:solidFill>
                <a:latin typeface="+mj-lt"/>
                <a:ea typeface="MS Mincho" pitchFamily="49" charset="-128"/>
                <a:cs typeface="ＭＳ Ｐゴシック" charset="0"/>
                <a:sym typeface="Arial" pitchFamily="34" charset="0"/>
              </a:rPr>
              <a:t>Community</a:t>
            </a:r>
            <a:endParaRPr lang="en-US" sz="2800" b="1" dirty="0">
              <a:solidFill>
                <a:srgbClr val="0C4225"/>
              </a:solidFill>
              <a:latin typeface="+mj-lt"/>
              <a:ea typeface="MS Mincho" pitchFamily="49" charset="-128"/>
              <a:cs typeface="ＭＳ Ｐゴシック" charset="0"/>
              <a:sym typeface="Arial" pitchFamily="34" charset="0"/>
            </a:endParaRPr>
          </a:p>
          <a:p>
            <a:pPr>
              <a:spcBef>
                <a:spcPts val="0"/>
              </a:spcBef>
            </a:pPr>
            <a:r>
              <a:rPr lang="en-US" sz="2800" dirty="0" smtClean="0">
                <a:solidFill>
                  <a:srgbClr val="0C4225"/>
                </a:solidFill>
                <a:latin typeface="+mj-lt"/>
                <a:ea typeface="MS Mincho" pitchFamily="49" charset="-128"/>
                <a:cs typeface="ＭＳ Ｐゴシック" charset="0"/>
                <a:sym typeface="Arial" pitchFamily="34" charset="0"/>
              </a:rPr>
              <a:t>nisenet.org/community</a:t>
            </a:r>
            <a:endParaRPr lang="en-US" sz="2800" dirty="0">
              <a:solidFill>
                <a:srgbClr val="0C4225"/>
              </a:solidFill>
              <a:latin typeface="+mj-lt"/>
              <a:ea typeface="MS Mincho" pitchFamily="49" charset="-128"/>
              <a:cs typeface="ＭＳ Ｐゴシック" charset="0"/>
              <a:sym typeface="Arial" pitchFamily="34" charset="0"/>
            </a:endParaRPr>
          </a:p>
          <a:p>
            <a:pPr marL="285750" indent="-285750">
              <a:spcBef>
                <a:spcPts val="1438"/>
              </a:spcBef>
              <a:buFontTx/>
              <a:buChar char="-"/>
            </a:pPr>
            <a:r>
              <a:rPr lang="en-US" sz="2400" dirty="0">
                <a:solidFill>
                  <a:srgbClr val="0C4225"/>
                </a:solidFill>
                <a:latin typeface="+mj-lt"/>
                <a:ea typeface="MS Mincho" pitchFamily="49" charset="-128"/>
                <a:cs typeface="ＭＳ Ｐゴシック" charset="0"/>
                <a:sym typeface="Arial" pitchFamily="34" charset="0"/>
              </a:rPr>
              <a:t>Find your Regional Hub leader and talk to a real person!</a:t>
            </a:r>
          </a:p>
          <a:p>
            <a:pPr marL="285750" indent="-285750">
              <a:spcBef>
                <a:spcPts val="1438"/>
              </a:spcBef>
              <a:buFontTx/>
              <a:buChar char="-"/>
            </a:pPr>
            <a:r>
              <a:rPr lang="en-US" sz="2400" dirty="0">
                <a:solidFill>
                  <a:srgbClr val="0C4225"/>
                </a:solidFill>
                <a:latin typeface="+mj-lt"/>
                <a:ea typeface="MS Mincho" pitchFamily="49" charset="-128"/>
                <a:cs typeface="ＭＳ Ｐゴシック" charset="0"/>
                <a:sym typeface="Arial" pitchFamily="34" charset="0"/>
              </a:rPr>
              <a:t>Use the social networking links to connect with others in your region!</a:t>
            </a:r>
          </a:p>
          <a:p>
            <a:pPr>
              <a:spcBef>
                <a:spcPts val="1438"/>
              </a:spcBef>
            </a:pPr>
            <a:endParaRPr lang="en-US" sz="1600" dirty="0" smtClean="0">
              <a:latin typeface="+mj-lt"/>
              <a:cs typeface="Arial" pitchFamily="34" charset="0"/>
              <a:sym typeface="Arial" pitchFamily="34" charset="0"/>
            </a:endParaRPr>
          </a:p>
          <a:p>
            <a:pPr>
              <a:spcBef>
                <a:spcPts val="1438"/>
              </a:spcBef>
            </a:pPr>
            <a:endParaRPr lang="en-US" dirty="0" smtClean="0">
              <a:latin typeface="+mj-lt"/>
              <a:cs typeface="Arial" pitchFamily="34" charset="0"/>
              <a:sym typeface="Arial" pitchFamily="34" charset="0"/>
            </a:endParaRPr>
          </a:p>
        </p:txBody>
      </p:sp>
    </p:spTree>
    <p:extLst>
      <p:ext uri="{BB962C8B-B14F-4D97-AF65-F5344CB8AC3E}">
        <p14:creationId xmlns:p14="http://schemas.microsoft.com/office/powerpoint/2010/main" val="1941244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 name="Rectangle 3"/>
          <p:cNvSpPr>
            <a:spLocks noChangeArrowheads="1"/>
          </p:cNvSpPr>
          <p:nvPr/>
        </p:nvSpPr>
        <p:spPr bwMode="auto">
          <a:xfrm>
            <a:off x="0" y="1143000"/>
            <a:ext cx="9144000" cy="92075"/>
          </a:xfrm>
          <a:prstGeom prst="rect">
            <a:avLst/>
          </a:prstGeom>
          <a:solidFill>
            <a:srgbClr val="ABCB45"/>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18435"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ea typeface="ＭＳ Ｐゴシック" charset="-128"/>
              </a:rPr>
              <a:t>Annual Partner Survey</a:t>
            </a:r>
          </a:p>
        </p:txBody>
      </p:sp>
      <p:sp>
        <p:nvSpPr>
          <p:cNvPr id="18436" name="TextBox 4"/>
          <p:cNvSpPr txBox="1">
            <a:spLocks noChangeArrowheads="1"/>
          </p:cNvSpPr>
          <p:nvPr/>
        </p:nvSpPr>
        <p:spPr bwMode="auto">
          <a:xfrm>
            <a:off x="2654300" y="2070100"/>
            <a:ext cx="5245100" cy="1004888"/>
          </a:xfrm>
          <a:prstGeom prst="rect">
            <a:avLst/>
          </a:prstGeom>
          <a:noFill/>
          <a:ln w="9525">
            <a:noFill/>
            <a:miter lim="800000"/>
            <a:headEnd/>
            <a:tailEnd/>
          </a:ln>
        </p:spPr>
        <p:txBody>
          <a:bodyPr>
            <a:spAutoFit/>
          </a:bodyPr>
          <a:lstStyle/>
          <a:p>
            <a:pPr marL="279400" indent="-279400">
              <a:spcBef>
                <a:spcPct val="50000"/>
              </a:spcBef>
              <a:buFontTx/>
              <a:buChar char="•"/>
            </a:pPr>
            <a:endParaRPr lang="en-US" sz="2400"/>
          </a:p>
          <a:p>
            <a:pPr marL="279400" indent="-279400">
              <a:spcBef>
                <a:spcPct val="50000"/>
              </a:spcBef>
              <a:buFontTx/>
              <a:buChar char="•"/>
            </a:pPr>
            <a:endParaRPr lang="en-US" sz="2400"/>
          </a:p>
        </p:txBody>
      </p:sp>
      <p:sp>
        <p:nvSpPr>
          <p:cNvPr id="18437" name="Rectangle 3"/>
          <p:cNvSpPr>
            <a:spLocks/>
          </p:cNvSpPr>
          <p:nvPr/>
        </p:nvSpPr>
        <p:spPr bwMode="auto">
          <a:xfrm>
            <a:off x="2989726" y="1502833"/>
            <a:ext cx="6154274" cy="969433"/>
          </a:xfrm>
          <a:prstGeom prst="rect">
            <a:avLst/>
          </a:prstGeom>
          <a:noFill/>
          <a:ln w="9525">
            <a:noFill/>
            <a:miter lim="800000"/>
            <a:headEnd/>
            <a:tailEnd/>
          </a:ln>
        </p:spPr>
        <p:txBody>
          <a:bodyPr lIns="38100" tIns="38100" rIns="38100" bIns="38100"/>
          <a:lstStyle/>
          <a:p>
            <a:pPr marL="241300" indent="-241300">
              <a:spcBef>
                <a:spcPts val="1438"/>
              </a:spcBef>
            </a:pPr>
            <a:r>
              <a:rPr lang="en-US" sz="1900" b="1" dirty="0" smtClean="0">
                <a:cs typeface="Arial" pitchFamily="34" charset="0"/>
                <a:sym typeface="Arial" pitchFamily="34" charset="0"/>
              </a:rPr>
              <a:t>What was the purpose?</a:t>
            </a:r>
          </a:p>
          <a:p>
            <a:pPr marL="241300" indent="-241300">
              <a:spcBef>
                <a:spcPts val="1438"/>
              </a:spcBef>
            </a:pPr>
            <a:r>
              <a:rPr lang="en-US" sz="1900" b="1" dirty="0" smtClean="0">
                <a:cs typeface="Arial" pitchFamily="34" charset="0"/>
                <a:sym typeface="Arial" pitchFamily="34" charset="0"/>
              </a:rPr>
              <a:t>	</a:t>
            </a:r>
            <a:r>
              <a:rPr lang="en-US" sz="1900" dirty="0" smtClean="0">
                <a:cs typeface="Arial" pitchFamily="34" charset="0"/>
                <a:sym typeface="Arial" pitchFamily="34" charset="0"/>
              </a:rPr>
              <a:t>Consolidate requests for information about partners</a:t>
            </a:r>
          </a:p>
          <a:p>
            <a:pPr marL="241300" indent="-241300">
              <a:spcBef>
                <a:spcPts val="1438"/>
              </a:spcBef>
            </a:pPr>
            <a:endParaRPr lang="en-US" sz="1900" dirty="0" smtClean="0">
              <a:cs typeface="Arial" pitchFamily="34" charset="0"/>
              <a:sym typeface="Arial" pitchFamily="34" charset="0"/>
            </a:endParaRPr>
          </a:p>
        </p:txBody>
      </p:sp>
      <p:pic>
        <p:nvPicPr>
          <p:cNvPr id="18438" name="Picture 8" descr="NISE_tag_white.png"/>
          <p:cNvPicPr>
            <a:picLocks noChangeAspect="1"/>
          </p:cNvPicPr>
          <p:nvPr/>
        </p:nvPicPr>
        <p:blipFill>
          <a:blip r:embed="rId3"/>
          <a:srcRect/>
          <a:stretch>
            <a:fillRect/>
          </a:stretch>
        </p:blipFill>
        <p:spPr bwMode="auto">
          <a:xfrm>
            <a:off x="134938" y="6432550"/>
            <a:ext cx="898525" cy="350838"/>
          </a:xfrm>
          <a:prstGeom prst="rect">
            <a:avLst/>
          </a:prstGeom>
          <a:noFill/>
          <a:ln w="9525">
            <a:noFill/>
            <a:miter lim="800000"/>
            <a:headEnd/>
            <a:tailEnd/>
          </a:ln>
        </p:spPr>
      </p:pic>
      <p:sp>
        <p:nvSpPr>
          <p:cNvPr id="10" name="TextBox 9"/>
          <p:cNvSpPr txBox="1"/>
          <p:nvPr/>
        </p:nvSpPr>
        <p:spPr>
          <a:xfrm>
            <a:off x="2989726" y="2878658"/>
            <a:ext cx="6154274" cy="1102866"/>
          </a:xfrm>
          <a:prstGeom prst="rect">
            <a:avLst/>
          </a:prstGeom>
          <a:noFill/>
        </p:spPr>
        <p:txBody>
          <a:bodyPr wrap="square" rtlCol="0">
            <a:spAutoFit/>
          </a:bodyPr>
          <a:lstStyle/>
          <a:p>
            <a:pPr marL="241300" indent="-241300">
              <a:spcBef>
                <a:spcPts val="1438"/>
              </a:spcBef>
            </a:pPr>
            <a:r>
              <a:rPr lang="en-US" b="1" dirty="0" smtClean="0">
                <a:cs typeface="Arial" pitchFamily="34" charset="0"/>
                <a:sym typeface="Arial" pitchFamily="34" charset="0"/>
              </a:rPr>
              <a:t>Who did we want to hear from?</a:t>
            </a:r>
          </a:p>
          <a:p>
            <a:pPr marL="241300" indent="-241300">
              <a:spcBef>
                <a:spcPts val="1438"/>
              </a:spcBef>
            </a:pPr>
            <a:r>
              <a:rPr lang="en-US" dirty="0" smtClean="0">
                <a:cs typeface="Arial" pitchFamily="34" charset="0"/>
                <a:sym typeface="Arial" pitchFamily="34" charset="0"/>
              </a:rPr>
              <a:t>	1,020 individuals considered ‘currently active’ in the Network</a:t>
            </a:r>
          </a:p>
          <a:p>
            <a:endParaRPr lang="en-US" dirty="0"/>
          </a:p>
        </p:txBody>
      </p:sp>
      <p:sp>
        <p:nvSpPr>
          <p:cNvPr id="11" name="TextBox 10"/>
          <p:cNvSpPr txBox="1"/>
          <p:nvPr/>
        </p:nvSpPr>
        <p:spPr>
          <a:xfrm>
            <a:off x="2989726" y="4184720"/>
            <a:ext cx="6154274" cy="1102866"/>
          </a:xfrm>
          <a:prstGeom prst="rect">
            <a:avLst/>
          </a:prstGeom>
          <a:noFill/>
        </p:spPr>
        <p:txBody>
          <a:bodyPr wrap="square" rtlCol="0">
            <a:spAutoFit/>
          </a:bodyPr>
          <a:lstStyle/>
          <a:p>
            <a:pPr marL="241300" indent="-241300">
              <a:spcBef>
                <a:spcPts val="1438"/>
              </a:spcBef>
            </a:pPr>
            <a:r>
              <a:rPr lang="en-US" b="1" dirty="0" smtClean="0">
                <a:cs typeface="Arial" pitchFamily="34" charset="0"/>
                <a:sym typeface="Arial" pitchFamily="34" charset="0"/>
              </a:rPr>
              <a:t>How did we collect the data?</a:t>
            </a:r>
          </a:p>
          <a:p>
            <a:pPr marL="241300" indent="-241300">
              <a:spcBef>
                <a:spcPts val="1438"/>
              </a:spcBef>
            </a:pPr>
            <a:r>
              <a:rPr lang="en-US" b="1" dirty="0" smtClean="0">
                <a:cs typeface="Arial" pitchFamily="34" charset="0"/>
                <a:sym typeface="Arial" pitchFamily="34" charset="0"/>
              </a:rPr>
              <a:t>	</a:t>
            </a:r>
            <a:r>
              <a:rPr lang="en-US" dirty="0" smtClean="0">
                <a:cs typeface="Arial" pitchFamily="34" charset="0"/>
                <a:sym typeface="Arial" pitchFamily="34" charset="0"/>
              </a:rPr>
              <a:t>Online survey in late October</a:t>
            </a:r>
          </a:p>
          <a:p>
            <a:endParaRPr lang="en-US" dirty="0"/>
          </a:p>
        </p:txBody>
      </p:sp>
      <p:sp>
        <p:nvSpPr>
          <p:cNvPr id="12" name="TextBox 11"/>
          <p:cNvSpPr txBox="1"/>
          <p:nvPr/>
        </p:nvSpPr>
        <p:spPr>
          <a:xfrm>
            <a:off x="2989726" y="5490918"/>
            <a:ext cx="6154274" cy="1102866"/>
          </a:xfrm>
          <a:prstGeom prst="rect">
            <a:avLst/>
          </a:prstGeom>
          <a:noFill/>
        </p:spPr>
        <p:txBody>
          <a:bodyPr wrap="square" rtlCol="0">
            <a:spAutoFit/>
          </a:bodyPr>
          <a:lstStyle/>
          <a:p>
            <a:pPr marL="241300" indent="-241300">
              <a:spcBef>
                <a:spcPts val="1438"/>
              </a:spcBef>
            </a:pPr>
            <a:r>
              <a:rPr lang="en-US" b="1" dirty="0" smtClean="0">
                <a:cs typeface="Arial" pitchFamily="34" charset="0"/>
                <a:sym typeface="Arial" pitchFamily="34" charset="0"/>
              </a:rPr>
              <a:t>Who responded?</a:t>
            </a:r>
          </a:p>
          <a:p>
            <a:pPr marL="241300" indent="-241300">
              <a:spcBef>
                <a:spcPts val="1438"/>
              </a:spcBef>
            </a:pPr>
            <a:r>
              <a:rPr lang="en-US" b="1" dirty="0" smtClean="0">
                <a:cs typeface="Arial" pitchFamily="34" charset="0"/>
                <a:sym typeface="Arial" pitchFamily="34" charset="0"/>
              </a:rPr>
              <a:t>	</a:t>
            </a:r>
            <a:r>
              <a:rPr lang="en-US" dirty="0" smtClean="0">
                <a:cs typeface="Arial" pitchFamily="34" charset="0"/>
                <a:sym typeface="Arial" pitchFamily="34" charset="0"/>
              </a:rPr>
              <a:t>296 individuals from 199 organizations</a:t>
            </a:r>
          </a:p>
          <a:p>
            <a:endParaRPr lang="en-US" dirty="0"/>
          </a:p>
        </p:txBody>
      </p:sp>
      <p:pic>
        <p:nvPicPr>
          <p:cNvPr id="13" name="Picture 12" descr="AnnualPartnerSurveycropped.png"/>
          <p:cNvPicPr>
            <a:picLocks noChangeAspect="1"/>
          </p:cNvPicPr>
          <p:nvPr/>
        </p:nvPicPr>
        <p:blipFill>
          <a:blip r:embed="rId4"/>
          <a:stretch>
            <a:fillRect/>
          </a:stretch>
        </p:blipFill>
        <p:spPr>
          <a:xfrm>
            <a:off x="1" y="1252008"/>
            <a:ext cx="2654300" cy="3465757"/>
          </a:xfrm>
          <a:prstGeom prst="rect">
            <a:avLst/>
          </a:prstGeom>
        </p:spPr>
      </p:pic>
    </p:spTree>
    <p:extLst>
      <p:ext uri="{BB962C8B-B14F-4D97-AF65-F5344CB8AC3E}">
        <p14:creationId xmlns:p14="http://schemas.microsoft.com/office/powerpoint/2010/main" val="16762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slide(fromBottom)">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Bottom)">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Bottom)">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 name="Rectangle 3"/>
          <p:cNvSpPr>
            <a:spLocks noChangeArrowheads="1"/>
          </p:cNvSpPr>
          <p:nvPr/>
        </p:nvSpPr>
        <p:spPr bwMode="auto">
          <a:xfrm>
            <a:off x="0" y="1143000"/>
            <a:ext cx="9144000" cy="92075"/>
          </a:xfrm>
          <a:prstGeom prst="rect">
            <a:avLst/>
          </a:prstGeom>
          <a:solidFill>
            <a:srgbClr val="ABCB45"/>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18435"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ea typeface="ＭＳ Ｐゴシック" charset="-128"/>
              </a:rPr>
              <a:t>Professional Impacts</a:t>
            </a:r>
          </a:p>
        </p:txBody>
      </p:sp>
      <p:pic>
        <p:nvPicPr>
          <p:cNvPr id="18438" name="Picture 8" descr="NISE_tag_white.png"/>
          <p:cNvPicPr>
            <a:picLocks noChangeAspect="1"/>
          </p:cNvPicPr>
          <p:nvPr/>
        </p:nvPicPr>
        <p:blipFill>
          <a:blip r:embed="rId3"/>
          <a:srcRect/>
          <a:stretch>
            <a:fillRect/>
          </a:stretch>
        </p:blipFill>
        <p:spPr bwMode="auto">
          <a:xfrm>
            <a:off x="134938" y="6432550"/>
            <a:ext cx="898525" cy="350838"/>
          </a:xfrm>
          <a:prstGeom prst="rect">
            <a:avLst/>
          </a:prstGeom>
          <a:noFill/>
          <a:ln w="9525">
            <a:noFill/>
            <a:miter lim="800000"/>
            <a:headEnd/>
            <a:tailEnd/>
          </a:ln>
        </p:spPr>
      </p:pic>
      <p:sp>
        <p:nvSpPr>
          <p:cNvPr id="15" name="Rectangle 3"/>
          <p:cNvSpPr>
            <a:spLocks/>
          </p:cNvSpPr>
          <p:nvPr/>
        </p:nvSpPr>
        <p:spPr bwMode="auto">
          <a:xfrm>
            <a:off x="4572000" y="1271586"/>
            <a:ext cx="4572000" cy="526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a:spcBef>
                <a:spcPts val="1438"/>
              </a:spcBef>
            </a:pPr>
            <a:r>
              <a:rPr lang="en-US" sz="3200" b="1" dirty="0" smtClean="0">
                <a:latin typeface="+mj-lt"/>
                <a:cs typeface="Arial" pitchFamily="34" charset="0"/>
                <a:sym typeface="Arial" pitchFamily="34" charset="0"/>
              </a:rPr>
              <a:t>How does the Network impact professionals’…</a:t>
            </a:r>
            <a:endParaRPr lang="en-US" sz="3200" b="1" dirty="0">
              <a:latin typeface="+mj-lt"/>
              <a:cs typeface="Arial" pitchFamily="34" charset="0"/>
              <a:sym typeface="Arial" pitchFamily="34" charset="0"/>
            </a:endParaRPr>
          </a:p>
          <a:p>
            <a:pPr marL="698500" lvl="1" indent="-241300">
              <a:lnSpc>
                <a:spcPct val="90000"/>
              </a:lnSpc>
              <a:spcBef>
                <a:spcPts val="1438"/>
              </a:spcBef>
              <a:buFont typeface="Arial" pitchFamily="34" charset="0"/>
              <a:buChar char="•"/>
            </a:pPr>
            <a:r>
              <a:rPr lang="en-US" sz="2400" dirty="0" smtClean="0">
                <a:latin typeface="+mj-lt"/>
                <a:cs typeface="Arial" pitchFamily="34" charset="0"/>
                <a:sym typeface="Arial" pitchFamily="34" charset="0"/>
              </a:rPr>
              <a:t>Community</a:t>
            </a:r>
            <a:endParaRPr lang="en-US" sz="2400" dirty="0">
              <a:latin typeface="+mj-lt"/>
              <a:cs typeface="Arial" pitchFamily="34" charset="0"/>
              <a:sym typeface="Arial" pitchFamily="34" charset="0"/>
            </a:endParaRPr>
          </a:p>
          <a:p>
            <a:pPr marL="698500" lvl="1" indent="-241300">
              <a:lnSpc>
                <a:spcPct val="90000"/>
              </a:lnSpc>
              <a:spcBef>
                <a:spcPts val="1438"/>
              </a:spcBef>
              <a:buFont typeface="Arial" pitchFamily="34" charset="0"/>
              <a:buChar char="•"/>
            </a:pPr>
            <a:r>
              <a:rPr lang="en-US" sz="2400" dirty="0" smtClean="0">
                <a:latin typeface="+mj-lt"/>
                <a:cs typeface="Arial" pitchFamily="34" charset="0"/>
                <a:sym typeface="Arial" pitchFamily="34" charset="0"/>
              </a:rPr>
              <a:t>Learning</a:t>
            </a:r>
            <a:endParaRPr lang="en-US" sz="2400" dirty="0">
              <a:latin typeface="+mj-lt"/>
              <a:cs typeface="Arial" pitchFamily="34" charset="0"/>
              <a:sym typeface="Arial" pitchFamily="34" charset="0"/>
            </a:endParaRPr>
          </a:p>
          <a:p>
            <a:pPr marL="698500" lvl="1" indent="-241300">
              <a:lnSpc>
                <a:spcPct val="90000"/>
              </a:lnSpc>
              <a:spcBef>
                <a:spcPts val="1438"/>
              </a:spcBef>
              <a:buFont typeface="Arial" pitchFamily="34" charset="0"/>
              <a:buChar char="•"/>
            </a:pPr>
            <a:r>
              <a:rPr lang="en-US" sz="2400" dirty="0" smtClean="0">
                <a:latin typeface="+mj-lt"/>
                <a:cs typeface="Arial" pitchFamily="34" charset="0"/>
                <a:sym typeface="Arial" pitchFamily="34" charset="0"/>
              </a:rPr>
              <a:t>Use</a:t>
            </a:r>
          </a:p>
          <a:p>
            <a:pPr marL="0" lvl="1">
              <a:lnSpc>
                <a:spcPct val="90000"/>
              </a:lnSpc>
              <a:spcBef>
                <a:spcPts val="1438"/>
              </a:spcBef>
            </a:pPr>
            <a:endParaRPr lang="en-US" sz="2400" dirty="0" smtClean="0">
              <a:latin typeface="+mj-lt"/>
              <a:cs typeface="Arial" pitchFamily="34" charset="0"/>
              <a:sym typeface="Arial" pitchFamily="34" charset="0"/>
            </a:endParaRPr>
          </a:p>
          <a:p>
            <a:pPr marL="0" lvl="1">
              <a:lnSpc>
                <a:spcPct val="90000"/>
              </a:lnSpc>
              <a:spcBef>
                <a:spcPts val="1438"/>
              </a:spcBef>
            </a:pPr>
            <a:r>
              <a:rPr lang="en-US" sz="2400" b="1" dirty="0" smtClean="0">
                <a:latin typeface="+mj-lt"/>
                <a:cs typeface="Arial" pitchFamily="34" charset="0"/>
                <a:sym typeface="Arial" pitchFamily="34" charset="0"/>
              </a:rPr>
              <a:t>3 years</a:t>
            </a:r>
          </a:p>
          <a:p>
            <a:pPr marL="0" lvl="1">
              <a:lnSpc>
                <a:spcPct val="90000"/>
              </a:lnSpc>
              <a:spcBef>
                <a:spcPts val="1438"/>
              </a:spcBef>
            </a:pPr>
            <a:endParaRPr lang="en-US" sz="2400" dirty="0">
              <a:latin typeface="+mj-lt"/>
              <a:cs typeface="Arial" pitchFamily="34" charset="0"/>
              <a:sym typeface="Arial" pitchFamily="34" charset="0"/>
            </a:endParaRPr>
          </a:p>
          <a:p>
            <a:pPr marL="0" lvl="1">
              <a:lnSpc>
                <a:spcPct val="90000"/>
              </a:lnSpc>
              <a:spcBef>
                <a:spcPts val="1438"/>
              </a:spcBef>
            </a:pPr>
            <a:r>
              <a:rPr lang="en-US" sz="2400" b="1" dirty="0" smtClean="0">
                <a:latin typeface="+mj-lt"/>
                <a:cs typeface="Arial" pitchFamily="34" charset="0"/>
                <a:sym typeface="Arial" pitchFamily="34" charset="0"/>
              </a:rPr>
              <a:t>Annual Partner Survey</a:t>
            </a:r>
          </a:p>
          <a:p>
            <a:pPr marL="0" lvl="1">
              <a:lnSpc>
                <a:spcPct val="90000"/>
              </a:lnSpc>
              <a:spcBef>
                <a:spcPts val="1438"/>
              </a:spcBef>
            </a:pPr>
            <a:r>
              <a:rPr lang="en-US" sz="2400" b="1" dirty="0" smtClean="0">
                <a:latin typeface="+mj-lt"/>
                <a:cs typeface="Arial" pitchFamily="34" charset="0"/>
                <a:sym typeface="Arial" pitchFamily="34" charset="0"/>
              </a:rPr>
              <a:t>Interviews</a:t>
            </a:r>
            <a:endParaRPr lang="en-US" sz="2400" b="1" dirty="0">
              <a:latin typeface="+mj-lt"/>
              <a:cs typeface="Arial" pitchFamily="34" charset="0"/>
              <a:sym typeface="Arial"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1302" t="13015" b="3878"/>
          <a:stretch/>
        </p:blipFill>
        <p:spPr>
          <a:xfrm>
            <a:off x="-133348" y="4294930"/>
            <a:ext cx="4437062" cy="275357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917" t="721" r="2952"/>
          <a:stretch/>
        </p:blipFill>
        <p:spPr>
          <a:xfrm>
            <a:off x="0" y="1235075"/>
            <a:ext cx="4303714" cy="3020356"/>
          </a:xfrm>
          <a:prstGeom prst="rect">
            <a:avLst/>
          </a:prstGeom>
        </p:spPr>
      </p:pic>
    </p:spTree>
    <p:extLst>
      <p:ext uri="{BB962C8B-B14F-4D97-AF65-F5344CB8AC3E}">
        <p14:creationId xmlns:p14="http://schemas.microsoft.com/office/powerpoint/2010/main" val="17987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msmallernano.jpg"/>
          <p:cNvPicPr>
            <a:picLocks noChangeAspect="1"/>
          </p:cNvPicPr>
          <p:nvPr/>
        </p:nvPicPr>
        <p:blipFill>
          <a:blip r:embed="rId3">
            <a:extLst>
              <a:ext uri="{28A0092B-C50C-407E-A947-70E740481C1C}">
                <a14:useLocalDpi xmlns:a14="http://schemas.microsoft.com/office/drawing/2010/main" val="0"/>
              </a:ext>
            </a:extLst>
          </a:blip>
          <a:srcRect t="18683" b="6123"/>
          <a:stretch>
            <a:fillRect/>
          </a:stretch>
        </p:blipFill>
        <p:spPr bwMode="auto">
          <a:xfrm>
            <a:off x="0" y="1235075"/>
            <a:ext cx="91440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NISE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 y="6129338"/>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2400" y="6064250"/>
            <a:ext cx="5905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6"/>
          <p:cNvSpPr txBox="1">
            <a:spLocks noChangeArrowheads="1"/>
          </p:cNvSpPr>
          <p:nvPr/>
        </p:nvSpPr>
        <p:spPr bwMode="auto">
          <a:xfrm>
            <a:off x="508000" y="292100"/>
            <a:ext cx="8140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0C4225"/>
                </a:solidFill>
                <a:latin typeface="Georgia" charset="0"/>
                <a:cs typeface="Georgia" charset="0"/>
              </a:rPr>
              <a:t>Public Impact of the </a:t>
            </a:r>
            <a:r>
              <a:rPr lang="en-US" sz="3600" i="1">
                <a:solidFill>
                  <a:srgbClr val="0C4225"/>
                </a:solidFill>
                <a:latin typeface="Georgia" charset="0"/>
                <a:cs typeface="Georgia" charset="0"/>
              </a:rPr>
              <a:t>Nano</a:t>
            </a:r>
            <a:r>
              <a:rPr lang="en-US" sz="3600">
                <a:solidFill>
                  <a:srgbClr val="0C4225"/>
                </a:solidFill>
                <a:latin typeface="Georgia" charset="0"/>
                <a:cs typeface="Georgia" charset="0"/>
              </a:rPr>
              <a:t> exhibition</a:t>
            </a:r>
          </a:p>
        </p:txBody>
      </p:sp>
      <p:sp>
        <p:nvSpPr>
          <p:cNvPr id="9" name="Rectangle 8"/>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0" name="Rectangle 9"/>
          <p:cNvSpPr/>
          <p:nvPr/>
        </p:nvSpPr>
        <p:spPr>
          <a:xfrm>
            <a:off x="0" y="57959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4344" name="TextBox 10"/>
          <p:cNvSpPr txBox="1">
            <a:spLocks noChangeArrowheads="1"/>
          </p:cNvSpPr>
          <p:nvPr/>
        </p:nvSpPr>
        <p:spPr bwMode="auto">
          <a:xfrm>
            <a:off x="5549900" y="6167438"/>
            <a:ext cx="334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a:latin typeface="Calibri" charset="0"/>
              </a:rPr>
              <a:t>www.nisenet.org</a:t>
            </a:r>
          </a:p>
        </p:txBody>
      </p:sp>
    </p:spTree>
    <p:extLst>
      <p:ext uri="{BB962C8B-B14F-4D97-AF65-F5344CB8AC3E}">
        <p14:creationId xmlns:p14="http://schemas.microsoft.com/office/powerpoint/2010/main" val="3209264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5363" name="Title 1"/>
          <p:cNvSpPr>
            <a:spLocks noGrp="1"/>
          </p:cNvSpPr>
          <p:nvPr>
            <p:ph type="title"/>
          </p:nvPr>
        </p:nvSpPr>
        <p:spPr>
          <a:xfrm>
            <a:off x="254000" y="274638"/>
            <a:ext cx="8661400" cy="741362"/>
          </a:xfrm>
        </p:spPr>
        <p:txBody>
          <a:bodyPr/>
          <a:lstStyle/>
          <a:p>
            <a:pPr algn="l" eaLnBrk="1" hangingPunct="1">
              <a:lnSpc>
                <a:spcPct val="90000"/>
              </a:lnSpc>
            </a:pPr>
            <a:r>
              <a:rPr lang="en-US" sz="4000" i="1">
                <a:solidFill>
                  <a:srgbClr val="0C4225"/>
                </a:solidFill>
                <a:latin typeface="Georgia" charset="0"/>
                <a:ea typeface="ＭＳ Ｐゴシック" charset="0"/>
                <a:cs typeface="Georgia" charset="0"/>
              </a:rPr>
              <a:t>Nano</a:t>
            </a:r>
            <a:r>
              <a:rPr lang="en-US" sz="4000">
                <a:solidFill>
                  <a:srgbClr val="0C4225"/>
                </a:solidFill>
                <a:latin typeface="Georgia" charset="0"/>
                <a:ea typeface="ＭＳ Ｐゴシック" charset="0"/>
                <a:cs typeface="Georgia" charset="0"/>
              </a:rPr>
              <a:t> mini-exhibition</a:t>
            </a:r>
          </a:p>
        </p:txBody>
      </p:sp>
      <p:sp>
        <p:nvSpPr>
          <p:cNvPr id="19461" name="TextBox 4"/>
          <p:cNvSpPr txBox="1">
            <a:spLocks noChangeArrowheads="1"/>
          </p:cNvSpPr>
          <p:nvPr/>
        </p:nvSpPr>
        <p:spPr bwMode="auto">
          <a:xfrm>
            <a:off x="6180138" y="1479550"/>
            <a:ext cx="2673350"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defRPr/>
            </a:pPr>
            <a:r>
              <a:rPr lang="en-US" dirty="0" smtClean="0">
                <a:solidFill>
                  <a:srgbClr val="000000"/>
                </a:solidFill>
                <a:latin typeface="Calibri" charset="0"/>
                <a:ea typeface="MS Mincho" charset="0"/>
                <a:cs typeface="MS Mincho" charset="0"/>
              </a:rPr>
              <a:t>400 sq. </a:t>
            </a:r>
            <a:r>
              <a:rPr lang="en-US" dirty="0" err="1" smtClean="0">
                <a:solidFill>
                  <a:srgbClr val="000000"/>
                </a:solidFill>
                <a:latin typeface="Calibri" charset="0"/>
                <a:ea typeface="MS Mincho" charset="0"/>
                <a:cs typeface="MS Mincho" charset="0"/>
              </a:rPr>
              <a:t>ft</a:t>
            </a:r>
            <a:endParaRPr lang="en-US" dirty="0" smtClean="0">
              <a:solidFill>
                <a:srgbClr val="000000"/>
              </a:solidFill>
              <a:latin typeface="Calibri" charset="0"/>
              <a:ea typeface="MS Mincho" charset="0"/>
              <a:cs typeface="MS Mincho" charset="0"/>
            </a:endParaRPr>
          </a:p>
          <a:p>
            <a:pPr eaLnBrk="1" hangingPunct="1">
              <a:spcBef>
                <a:spcPct val="35000"/>
              </a:spcBef>
              <a:buClr>
                <a:srgbClr val="000000"/>
              </a:buClr>
              <a:defRPr/>
            </a:pPr>
            <a:endParaRPr lang="en-US" dirty="0" smtClean="0">
              <a:solidFill>
                <a:srgbClr val="000000"/>
              </a:solidFill>
              <a:latin typeface="Calibri" charset="0"/>
              <a:ea typeface="MS Mincho" charset="0"/>
              <a:cs typeface="MS Mincho" charset="0"/>
            </a:endParaRPr>
          </a:p>
          <a:p>
            <a:pPr marL="0" indent="0" eaLnBrk="1" hangingPunct="1">
              <a:defRPr/>
            </a:pPr>
            <a:r>
              <a:rPr lang="en-US" dirty="0" smtClean="0">
                <a:latin typeface="Calibri" charset="0"/>
                <a:cs typeface="Arial" charset="0"/>
              </a:rPr>
              <a:t>Seven core components and seating area</a:t>
            </a:r>
          </a:p>
          <a:p>
            <a:pPr marL="0" indent="0" eaLnBrk="1" hangingPunct="1">
              <a:defRPr/>
            </a:pPr>
            <a:endParaRPr lang="en-US" dirty="0" smtClean="0">
              <a:latin typeface="Calibri" charset="0"/>
              <a:cs typeface="Arial" charset="0"/>
            </a:endParaRPr>
          </a:p>
          <a:p>
            <a:pPr marL="0" indent="0" eaLnBrk="1" hangingPunct="1">
              <a:defRPr/>
            </a:pPr>
            <a:r>
              <a:rPr lang="en-US" dirty="0" smtClean="0">
                <a:latin typeface="Calibri" charset="0"/>
                <a:cs typeface="Arial" charset="0"/>
              </a:rPr>
              <a:t>70 identical copies going to Network Partners</a:t>
            </a:r>
          </a:p>
        </p:txBody>
      </p:sp>
      <p:pic>
        <p:nvPicPr>
          <p:cNvPr id="15365" name="Picture 1" descr="mini ex smm.jpg"/>
          <p:cNvPicPr>
            <a:picLocks noChangeAspect="1"/>
          </p:cNvPicPr>
          <p:nvPr/>
        </p:nvPicPr>
        <p:blipFill>
          <a:blip r:embed="rId3">
            <a:extLst>
              <a:ext uri="{28A0092B-C50C-407E-A947-70E740481C1C}">
                <a14:useLocalDpi xmlns:a14="http://schemas.microsoft.com/office/drawing/2010/main" val="0"/>
              </a:ext>
            </a:extLst>
          </a:blip>
          <a:srcRect l="17833" r="3384"/>
          <a:stretch>
            <a:fillRect/>
          </a:stretch>
        </p:blipFill>
        <p:spPr bwMode="auto">
          <a:xfrm>
            <a:off x="0" y="1254125"/>
            <a:ext cx="591026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02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5124" name="Title 1"/>
          <p:cNvSpPr>
            <a:spLocks noGrp="1"/>
          </p:cNvSpPr>
          <p:nvPr>
            <p:ph type="title"/>
          </p:nvPr>
        </p:nvSpPr>
        <p:spPr>
          <a:xfrm>
            <a:off x="366713" y="274638"/>
            <a:ext cx="8294687" cy="741362"/>
          </a:xfrm>
        </p:spPr>
        <p:txBody>
          <a:bodyPr/>
          <a:lstStyle/>
          <a:p>
            <a:pPr algn="l" eaLnBrk="1" hangingPunct="1">
              <a:lnSpc>
                <a:spcPct val="90000"/>
              </a:lnSpc>
            </a:pPr>
            <a:r>
              <a:rPr lang="en-US" sz="4000" smtClean="0">
                <a:solidFill>
                  <a:srgbClr val="0C4225"/>
                </a:solidFill>
                <a:latin typeface="Georgia" pitchFamily="18" charset="0"/>
              </a:rPr>
              <a:t>Evaluation Team Structure</a:t>
            </a:r>
          </a:p>
        </p:txBody>
      </p:sp>
      <p:grpSp>
        <p:nvGrpSpPr>
          <p:cNvPr id="5125" name="Group 5"/>
          <p:cNvGrpSpPr>
            <a:grpSpLocks/>
          </p:cNvGrpSpPr>
          <p:nvPr/>
        </p:nvGrpSpPr>
        <p:grpSpPr bwMode="auto">
          <a:xfrm>
            <a:off x="371475" y="1397000"/>
            <a:ext cx="8497888" cy="5229225"/>
            <a:chOff x="370970" y="1397000"/>
            <a:chExt cx="8498948" cy="5228652"/>
          </a:xfrm>
        </p:grpSpPr>
        <p:sp>
          <p:nvSpPr>
            <p:cNvPr id="7" name="Freeform 6"/>
            <p:cNvSpPr/>
            <p:nvPr/>
          </p:nvSpPr>
          <p:spPr>
            <a:xfrm>
              <a:off x="370970" y="1397000"/>
              <a:ext cx="4096261" cy="5228652"/>
            </a:xfrm>
            <a:custGeom>
              <a:avLst/>
              <a:gdLst>
                <a:gd name="connsiteX0" fmla="*/ 0 w 4095878"/>
                <a:gd name="connsiteY0" fmla="*/ 409588 h 5228652"/>
                <a:gd name="connsiteX1" fmla="*/ 409588 w 4095878"/>
                <a:gd name="connsiteY1" fmla="*/ 0 h 5228652"/>
                <a:gd name="connsiteX2" fmla="*/ 3686290 w 4095878"/>
                <a:gd name="connsiteY2" fmla="*/ 0 h 5228652"/>
                <a:gd name="connsiteX3" fmla="*/ 4095878 w 4095878"/>
                <a:gd name="connsiteY3" fmla="*/ 409588 h 5228652"/>
                <a:gd name="connsiteX4" fmla="*/ 4095878 w 4095878"/>
                <a:gd name="connsiteY4" fmla="*/ 4819064 h 5228652"/>
                <a:gd name="connsiteX5" fmla="*/ 3686290 w 4095878"/>
                <a:gd name="connsiteY5" fmla="*/ 5228652 h 5228652"/>
                <a:gd name="connsiteX6" fmla="*/ 409588 w 4095878"/>
                <a:gd name="connsiteY6" fmla="*/ 5228652 h 5228652"/>
                <a:gd name="connsiteX7" fmla="*/ 0 w 4095878"/>
                <a:gd name="connsiteY7" fmla="*/ 4819064 h 5228652"/>
                <a:gd name="connsiteX8" fmla="*/ 0 w 4095878"/>
                <a:gd name="connsiteY8" fmla="*/ 409588 h 52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878" h="5228652">
                  <a:moveTo>
                    <a:pt x="0" y="409588"/>
                  </a:moveTo>
                  <a:cubicBezTo>
                    <a:pt x="0" y="183379"/>
                    <a:pt x="183379" y="0"/>
                    <a:pt x="409588" y="0"/>
                  </a:cubicBezTo>
                  <a:lnTo>
                    <a:pt x="3686290" y="0"/>
                  </a:lnTo>
                  <a:cubicBezTo>
                    <a:pt x="3912499" y="0"/>
                    <a:pt x="4095878" y="183379"/>
                    <a:pt x="4095878" y="409588"/>
                  </a:cubicBezTo>
                  <a:lnTo>
                    <a:pt x="4095878" y="4819064"/>
                  </a:lnTo>
                  <a:cubicBezTo>
                    <a:pt x="4095878" y="5045273"/>
                    <a:pt x="3912499" y="5228652"/>
                    <a:pt x="3686290" y="5228652"/>
                  </a:cubicBezTo>
                  <a:lnTo>
                    <a:pt x="409588" y="5228652"/>
                  </a:lnTo>
                  <a:cubicBezTo>
                    <a:pt x="183379" y="5228652"/>
                    <a:pt x="0" y="5045273"/>
                    <a:pt x="0" y="4819064"/>
                  </a:cubicBezTo>
                  <a:lnTo>
                    <a:pt x="0" y="409588"/>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67640" tIns="167640" rIns="167640" bIns="3827697" spcCol="1270" anchor="ctr"/>
            <a:lstStyle/>
            <a:p>
              <a:pPr algn="ctr" defTabSz="1955800">
                <a:lnSpc>
                  <a:spcPct val="90000"/>
                </a:lnSpc>
                <a:spcAft>
                  <a:spcPct val="35000"/>
                </a:spcAft>
                <a:defRPr/>
              </a:pPr>
              <a:r>
                <a:rPr lang="en-US" sz="4000" b="1" dirty="0"/>
                <a:t>Summative Evaluation</a:t>
              </a:r>
            </a:p>
          </p:txBody>
        </p:sp>
        <p:sp>
          <p:nvSpPr>
            <p:cNvPr id="8" name="Freeform 7"/>
            <p:cNvSpPr/>
            <p:nvPr/>
          </p:nvSpPr>
          <p:spPr>
            <a:xfrm>
              <a:off x="780596" y="4155773"/>
              <a:ext cx="3277009" cy="1176209"/>
            </a:xfrm>
            <a:custGeom>
              <a:avLst/>
              <a:gdLst>
                <a:gd name="connsiteX0" fmla="*/ 0 w 3276702"/>
                <a:gd name="connsiteY0" fmla="*/ 174968 h 1749680"/>
                <a:gd name="connsiteX1" fmla="*/ 174968 w 3276702"/>
                <a:gd name="connsiteY1" fmla="*/ 0 h 1749680"/>
                <a:gd name="connsiteX2" fmla="*/ 3101734 w 3276702"/>
                <a:gd name="connsiteY2" fmla="*/ 0 h 1749680"/>
                <a:gd name="connsiteX3" fmla="*/ 3276702 w 3276702"/>
                <a:gd name="connsiteY3" fmla="*/ 174968 h 1749680"/>
                <a:gd name="connsiteX4" fmla="*/ 3276702 w 3276702"/>
                <a:gd name="connsiteY4" fmla="*/ 1574712 h 1749680"/>
                <a:gd name="connsiteX5" fmla="*/ 3101734 w 3276702"/>
                <a:gd name="connsiteY5" fmla="*/ 1749680 h 1749680"/>
                <a:gd name="connsiteX6" fmla="*/ 174968 w 3276702"/>
                <a:gd name="connsiteY6" fmla="*/ 1749680 h 1749680"/>
                <a:gd name="connsiteX7" fmla="*/ 0 w 3276702"/>
                <a:gd name="connsiteY7" fmla="*/ 1574712 h 1749680"/>
                <a:gd name="connsiteX8" fmla="*/ 0 w 3276702"/>
                <a:gd name="connsiteY8" fmla="*/ 174968 h 17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702" h="1749680">
                  <a:moveTo>
                    <a:pt x="0" y="174968"/>
                  </a:moveTo>
                  <a:cubicBezTo>
                    <a:pt x="0" y="78336"/>
                    <a:pt x="78336" y="0"/>
                    <a:pt x="174968" y="0"/>
                  </a:cubicBezTo>
                  <a:lnTo>
                    <a:pt x="3101734" y="0"/>
                  </a:lnTo>
                  <a:cubicBezTo>
                    <a:pt x="3198366" y="0"/>
                    <a:pt x="3276702" y="78336"/>
                    <a:pt x="3276702" y="174968"/>
                  </a:cubicBezTo>
                  <a:lnTo>
                    <a:pt x="3276702" y="1574712"/>
                  </a:lnTo>
                  <a:cubicBezTo>
                    <a:pt x="3276702" y="1671344"/>
                    <a:pt x="3198366" y="1749680"/>
                    <a:pt x="3101734" y="1749680"/>
                  </a:cubicBezTo>
                  <a:lnTo>
                    <a:pt x="174968" y="1749680"/>
                  </a:lnTo>
                  <a:cubicBezTo>
                    <a:pt x="78336" y="1749680"/>
                    <a:pt x="0" y="1671344"/>
                    <a:pt x="0" y="1574712"/>
                  </a:cubicBezTo>
                  <a:lnTo>
                    <a:pt x="0" y="1749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2846" tIns="127446" rIns="152846" bIns="127446" spcCol="1270" anchor="ctr"/>
            <a:lstStyle/>
            <a:p>
              <a:pPr algn="ctr" defTabSz="1778000">
                <a:lnSpc>
                  <a:spcPct val="90000"/>
                </a:lnSpc>
                <a:spcAft>
                  <a:spcPct val="35000"/>
                </a:spcAft>
                <a:defRPr/>
              </a:pPr>
              <a:r>
                <a:rPr lang="en-US" sz="3600" dirty="0"/>
                <a:t>Professional Impacts</a:t>
              </a:r>
            </a:p>
          </p:txBody>
        </p:sp>
        <p:sp>
          <p:nvSpPr>
            <p:cNvPr id="9" name="Freeform 8"/>
            <p:cNvSpPr/>
            <p:nvPr/>
          </p:nvSpPr>
          <p:spPr>
            <a:xfrm>
              <a:off x="780596" y="2792260"/>
              <a:ext cx="3277009" cy="1176208"/>
            </a:xfrm>
            <a:custGeom>
              <a:avLst/>
              <a:gdLst>
                <a:gd name="connsiteX0" fmla="*/ 0 w 3276702"/>
                <a:gd name="connsiteY0" fmla="*/ 117549 h 1175489"/>
                <a:gd name="connsiteX1" fmla="*/ 117549 w 3276702"/>
                <a:gd name="connsiteY1" fmla="*/ 0 h 1175489"/>
                <a:gd name="connsiteX2" fmla="*/ 3159153 w 3276702"/>
                <a:gd name="connsiteY2" fmla="*/ 0 h 1175489"/>
                <a:gd name="connsiteX3" fmla="*/ 3276702 w 3276702"/>
                <a:gd name="connsiteY3" fmla="*/ 117549 h 1175489"/>
                <a:gd name="connsiteX4" fmla="*/ 3276702 w 3276702"/>
                <a:gd name="connsiteY4" fmla="*/ 1057940 h 1175489"/>
                <a:gd name="connsiteX5" fmla="*/ 3159153 w 3276702"/>
                <a:gd name="connsiteY5" fmla="*/ 1175489 h 1175489"/>
                <a:gd name="connsiteX6" fmla="*/ 117549 w 3276702"/>
                <a:gd name="connsiteY6" fmla="*/ 1175489 h 1175489"/>
                <a:gd name="connsiteX7" fmla="*/ 0 w 3276702"/>
                <a:gd name="connsiteY7" fmla="*/ 1057940 h 1175489"/>
                <a:gd name="connsiteX8" fmla="*/ 0 w 3276702"/>
                <a:gd name="connsiteY8" fmla="*/ 117549 h 11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702" h="1175489">
                  <a:moveTo>
                    <a:pt x="0" y="117549"/>
                  </a:moveTo>
                  <a:cubicBezTo>
                    <a:pt x="0" y="52628"/>
                    <a:pt x="52628" y="0"/>
                    <a:pt x="117549" y="0"/>
                  </a:cubicBezTo>
                  <a:lnTo>
                    <a:pt x="3159153" y="0"/>
                  </a:lnTo>
                  <a:cubicBezTo>
                    <a:pt x="3224074" y="0"/>
                    <a:pt x="3276702" y="52628"/>
                    <a:pt x="3276702" y="117549"/>
                  </a:cubicBezTo>
                  <a:lnTo>
                    <a:pt x="3276702" y="1057940"/>
                  </a:lnTo>
                  <a:cubicBezTo>
                    <a:pt x="3276702" y="1122861"/>
                    <a:pt x="3224074" y="1175489"/>
                    <a:pt x="3159153" y="1175489"/>
                  </a:cubicBezTo>
                  <a:lnTo>
                    <a:pt x="117549" y="1175489"/>
                  </a:lnTo>
                  <a:cubicBezTo>
                    <a:pt x="52628" y="1175489"/>
                    <a:pt x="0" y="1122861"/>
                    <a:pt x="0" y="1057940"/>
                  </a:cubicBezTo>
                  <a:lnTo>
                    <a:pt x="0" y="1175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6029" tIns="110629" rIns="136029" bIns="110629" spcCol="1270" anchor="ctr"/>
            <a:lstStyle/>
            <a:p>
              <a:pPr algn="ctr" defTabSz="1778000">
                <a:lnSpc>
                  <a:spcPct val="90000"/>
                </a:lnSpc>
                <a:spcAft>
                  <a:spcPct val="35000"/>
                </a:spcAft>
                <a:defRPr/>
              </a:pPr>
              <a:r>
                <a:rPr lang="en-US" sz="3600" dirty="0"/>
                <a:t>Public Impacts</a:t>
              </a:r>
            </a:p>
          </p:txBody>
        </p:sp>
        <p:sp>
          <p:nvSpPr>
            <p:cNvPr id="10" name="Freeform 9"/>
            <p:cNvSpPr/>
            <p:nvPr/>
          </p:nvSpPr>
          <p:spPr>
            <a:xfrm>
              <a:off x="4773657" y="1397000"/>
              <a:ext cx="4096261" cy="5228652"/>
            </a:xfrm>
            <a:custGeom>
              <a:avLst/>
              <a:gdLst>
                <a:gd name="connsiteX0" fmla="*/ 0 w 4095878"/>
                <a:gd name="connsiteY0" fmla="*/ 409588 h 5228652"/>
                <a:gd name="connsiteX1" fmla="*/ 409588 w 4095878"/>
                <a:gd name="connsiteY1" fmla="*/ 0 h 5228652"/>
                <a:gd name="connsiteX2" fmla="*/ 3686290 w 4095878"/>
                <a:gd name="connsiteY2" fmla="*/ 0 h 5228652"/>
                <a:gd name="connsiteX3" fmla="*/ 4095878 w 4095878"/>
                <a:gd name="connsiteY3" fmla="*/ 409588 h 5228652"/>
                <a:gd name="connsiteX4" fmla="*/ 4095878 w 4095878"/>
                <a:gd name="connsiteY4" fmla="*/ 4819064 h 5228652"/>
                <a:gd name="connsiteX5" fmla="*/ 3686290 w 4095878"/>
                <a:gd name="connsiteY5" fmla="*/ 5228652 h 5228652"/>
                <a:gd name="connsiteX6" fmla="*/ 409588 w 4095878"/>
                <a:gd name="connsiteY6" fmla="*/ 5228652 h 5228652"/>
                <a:gd name="connsiteX7" fmla="*/ 0 w 4095878"/>
                <a:gd name="connsiteY7" fmla="*/ 4819064 h 5228652"/>
                <a:gd name="connsiteX8" fmla="*/ 0 w 4095878"/>
                <a:gd name="connsiteY8" fmla="*/ 409588 h 52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878" h="5228652">
                  <a:moveTo>
                    <a:pt x="0" y="409588"/>
                  </a:moveTo>
                  <a:cubicBezTo>
                    <a:pt x="0" y="183379"/>
                    <a:pt x="183379" y="0"/>
                    <a:pt x="409588" y="0"/>
                  </a:cubicBezTo>
                  <a:lnTo>
                    <a:pt x="3686290" y="0"/>
                  </a:lnTo>
                  <a:cubicBezTo>
                    <a:pt x="3912499" y="0"/>
                    <a:pt x="4095878" y="183379"/>
                    <a:pt x="4095878" y="409588"/>
                  </a:cubicBezTo>
                  <a:lnTo>
                    <a:pt x="4095878" y="4819064"/>
                  </a:lnTo>
                  <a:cubicBezTo>
                    <a:pt x="4095878" y="5045273"/>
                    <a:pt x="3912499" y="5228652"/>
                    <a:pt x="3686290" y="5228652"/>
                  </a:cubicBezTo>
                  <a:lnTo>
                    <a:pt x="409588" y="5228652"/>
                  </a:lnTo>
                  <a:cubicBezTo>
                    <a:pt x="183379" y="5228652"/>
                    <a:pt x="0" y="5045273"/>
                    <a:pt x="0" y="4819064"/>
                  </a:cubicBezTo>
                  <a:lnTo>
                    <a:pt x="0" y="409588"/>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67640" tIns="167640" rIns="167640" bIns="3827697" spcCol="1270" anchor="ctr"/>
            <a:lstStyle/>
            <a:p>
              <a:pPr algn="ctr" defTabSz="1955800">
                <a:lnSpc>
                  <a:spcPct val="90000"/>
                </a:lnSpc>
                <a:spcAft>
                  <a:spcPct val="35000"/>
                </a:spcAft>
                <a:defRPr/>
              </a:pPr>
              <a:r>
                <a:rPr lang="en-US" sz="4000" b="1" dirty="0"/>
                <a:t>Formative Evaluation</a:t>
              </a:r>
            </a:p>
          </p:txBody>
        </p:sp>
        <p:sp>
          <p:nvSpPr>
            <p:cNvPr id="11" name="Freeform 10"/>
            <p:cNvSpPr/>
            <p:nvPr/>
          </p:nvSpPr>
          <p:spPr>
            <a:xfrm>
              <a:off x="5183283" y="3222425"/>
              <a:ext cx="3277009" cy="1577802"/>
            </a:xfrm>
            <a:custGeom>
              <a:avLst/>
              <a:gdLst>
                <a:gd name="connsiteX0" fmla="*/ 0 w 3276702"/>
                <a:gd name="connsiteY0" fmla="*/ 157651 h 1576510"/>
                <a:gd name="connsiteX1" fmla="*/ 157651 w 3276702"/>
                <a:gd name="connsiteY1" fmla="*/ 0 h 1576510"/>
                <a:gd name="connsiteX2" fmla="*/ 3119051 w 3276702"/>
                <a:gd name="connsiteY2" fmla="*/ 0 h 1576510"/>
                <a:gd name="connsiteX3" fmla="*/ 3276702 w 3276702"/>
                <a:gd name="connsiteY3" fmla="*/ 157651 h 1576510"/>
                <a:gd name="connsiteX4" fmla="*/ 3276702 w 3276702"/>
                <a:gd name="connsiteY4" fmla="*/ 1418859 h 1576510"/>
                <a:gd name="connsiteX5" fmla="*/ 3119051 w 3276702"/>
                <a:gd name="connsiteY5" fmla="*/ 1576510 h 1576510"/>
                <a:gd name="connsiteX6" fmla="*/ 157651 w 3276702"/>
                <a:gd name="connsiteY6" fmla="*/ 1576510 h 1576510"/>
                <a:gd name="connsiteX7" fmla="*/ 0 w 3276702"/>
                <a:gd name="connsiteY7" fmla="*/ 1418859 h 1576510"/>
                <a:gd name="connsiteX8" fmla="*/ 0 w 3276702"/>
                <a:gd name="connsiteY8" fmla="*/ 157651 h 157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702" h="1576510">
                  <a:moveTo>
                    <a:pt x="0" y="157651"/>
                  </a:moveTo>
                  <a:cubicBezTo>
                    <a:pt x="0" y="70583"/>
                    <a:pt x="70583" y="0"/>
                    <a:pt x="157651" y="0"/>
                  </a:cubicBezTo>
                  <a:lnTo>
                    <a:pt x="3119051" y="0"/>
                  </a:lnTo>
                  <a:cubicBezTo>
                    <a:pt x="3206119" y="0"/>
                    <a:pt x="3276702" y="70583"/>
                    <a:pt x="3276702" y="157651"/>
                  </a:cubicBezTo>
                  <a:lnTo>
                    <a:pt x="3276702" y="1418859"/>
                  </a:lnTo>
                  <a:cubicBezTo>
                    <a:pt x="3276702" y="1505927"/>
                    <a:pt x="3206119" y="1576510"/>
                    <a:pt x="3119051" y="1576510"/>
                  </a:cubicBezTo>
                  <a:lnTo>
                    <a:pt x="157651" y="1576510"/>
                  </a:lnTo>
                  <a:cubicBezTo>
                    <a:pt x="70583" y="1576510"/>
                    <a:pt x="0" y="1505927"/>
                    <a:pt x="0" y="1418859"/>
                  </a:cubicBezTo>
                  <a:lnTo>
                    <a:pt x="0" y="1576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7774" tIns="122374" rIns="147774" bIns="122374" spcCol="1270" anchor="ctr"/>
            <a:lstStyle/>
            <a:p>
              <a:pPr algn="ctr" defTabSz="1778000">
                <a:lnSpc>
                  <a:spcPct val="90000"/>
                </a:lnSpc>
                <a:spcAft>
                  <a:spcPct val="35000"/>
                </a:spcAft>
                <a:defRPr/>
              </a:pPr>
              <a:r>
                <a:rPr lang="en-US" sz="3600" dirty="0"/>
                <a:t>Team-Based Inquiry</a:t>
              </a:r>
            </a:p>
          </p:txBody>
        </p:sp>
        <p:sp>
          <p:nvSpPr>
            <p:cNvPr id="12" name="Freeform 11"/>
            <p:cNvSpPr/>
            <p:nvPr/>
          </p:nvSpPr>
          <p:spPr>
            <a:xfrm>
              <a:off x="780596" y="5574842"/>
              <a:ext cx="7679696" cy="1050810"/>
            </a:xfrm>
            <a:custGeom>
              <a:avLst/>
              <a:gdLst>
                <a:gd name="connsiteX0" fmla="*/ 0 w 3276702"/>
                <a:gd name="connsiteY0" fmla="*/ 157651 h 1576510"/>
                <a:gd name="connsiteX1" fmla="*/ 157651 w 3276702"/>
                <a:gd name="connsiteY1" fmla="*/ 0 h 1576510"/>
                <a:gd name="connsiteX2" fmla="*/ 3119051 w 3276702"/>
                <a:gd name="connsiteY2" fmla="*/ 0 h 1576510"/>
                <a:gd name="connsiteX3" fmla="*/ 3276702 w 3276702"/>
                <a:gd name="connsiteY3" fmla="*/ 157651 h 1576510"/>
                <a:gd name="connsiteX4" fmla="*/ 3276702 w 3276702"/>
                <a:gd name="connsiteY4" fmla="*/ 1418859 h 1576510"/>
                <a:gd name="connsiteX5" fmla="*/ 3119051 w 3276702"/>
                <a:gd name="connsiteY5" fmla="*/ 1576510 h 1576510"/>
                <a:gd name="connsiteX6" fmla="*/ 157651 w 3276702"/>
                <a:gd name="connsiteY6" fmla="*/ 1576510 h 1576510"/>
                <a:gd name="connsiteX7" fmla="*/ 0 w 3276702"/>
                <a:gd name="connsiteY7" fmla="*/ 1418859 h 1576510"/>
                <a:gd name="connsiteX8" fmla="*/ 0 w 3276702"/>
                <a:gd name="connsiteY8" fmla="*/ 157651 h 157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702" h="1576510">
                  <a:moveTo>
                    <a:pt x="0" y="157651"/>
                  </a:moveTo>
                  <a:cubicBezTo>
                    <a:pt x="0" y="70583"/>
                    <a:pt x="70583" y="0"/>
                    <a:pt x="157651" y="0"/>
                  </a:cubicBezTo>
                  <a:lnTo>
                    <a:pt x="3119051" y="0"/>
                  </a:lnTo>
                  <a:cubicBezTo>
                    <a:pt x="3206119" y="0"/>
                    <a:pt x="3276702" y="70583"/>
                    <a:pt x="3276702" y="157651"/>
                  </a:cubicBezTo>
                  <a:lnTo>
                    <a:pt x="3276702" y="1418859"/>
                  </a:lnTo>
                  <a:cubicBezTo>
                    <a:pt x="3276702" y="1505927"/>
                    <a:pt x="3206119" y="1576510"/>
                    <a:pt x="3119051" y="1576510"/>
                  </a:cubicBezTo>
                  <a:lnTo>
                    <a:pt x="157651" y="1576510"/>
                  </a:lnTo>
                  <a:cubicBezTo>
                    <a:pt x="70583" y="1576510"/>
                    <a:pt x="0" y="1505927"/>
                    <a:pt x="0" y="1418859"/>
                  </a:cubicBezTo>
                  <a:lnTo>
                    <a:pt x="0" y="1576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7774" tIns="122374" rIns="147774" bIns="122374" spcCol="1270" anchor="ctr"/>
            <a:lstStyle/>
            <a:p>
              <a:pPr algn="ctr" defTabSz="1778000">
                <a:lnSpc>
                  <a:spcPct val="90000"/>
                </a:lnSpc>
                <a:spcAft>
                  <a:spcPct val="35000"/>
                </a:spcAft>
                <a:defRPr/>
              </a:pPr>
              <a:r>
                <a:rPr lang="en-US" sz="3600" dirty="0"/>
                <a:t>Annual Partner Survey / Data Mining</a:t>
              </a:r>
            </a:p>
          </p:txBody>
        </p:sp>
      </p:grpSp>
    </p:spTree>
    <p:extLst>
      <p:ext uri="{BB962C8B-B14F-4D97-AF65-F5344CB8AC3E}">
        <p14:creationId xmlns:p14="http://schemas.microsoft.com/office/powerpoint/2010/main" val="1482615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carbonnanotubes.jpg"/>
          <p:cNvPicPr>
            <a:picLocks noChangeAspect="1"/>
          </p:cNvPicPr>
          <p:nvPr/>
        </p:nvPicPr>
        <p:blipFill>
          <a:blip r:embed="rId3">
            <a:extLst>
              <a:ext uri="{28A0092B-C50C-407E-A947-70E740481C1C}">
                <a14:useLocalDpi xmlns:a14="http://schemas.microsoft.com/office/drawing/2010/main" val="0"/>
              </a:ext>
            </a:extLst>
          </a:blip>
          <a:srcRect l="9486" r="14963"/>
          <a:stretch>
            <a:fillRect/>
          </a:stretch>
        </p:blipFill>
        <p:spPr bwMode="auto">
          <a:xfrm>
            <a:off x="0" y="1265238"/>
            <a:ext cx="28321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6388" name="Title 1"/>
          <p:cNvSpPr>
            <a:spLocks noGrp="1"/>
          </p:cNvSpPr>
          <p:nvPr>
            <p:ph type="title"/>
          </p:nvPr>
        </p:nvSpPr>
        <p:spPr>
          <a:xfrm>
            <a:off x="220663"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 Evaluation of </a:t>
            </a:r>
            <a:r>
              <a:rPr lang="en-US" sz="4000" i="1">
                <a:solidFill>
                  <a:srgbClr val="0C4225"/>
                </a:solidFill>
                <a:latin typeface="Georgia" charset="0"/>
                <a:ea typeface="ＭＳ Ｐゴシック" charset="0"/>
                <a:cs typeface="Georgia" charset="0"/>
              </a:rPr>
              <a:t>Nano</a:t>
            </a:r>
          </a:p>
        </p:txBody>
      </p:sp>
      <p:sp>
        <p:nvSpPr>
          <p:cNvPr id="5" name="TextBox 4"/>
          <p:cNvSpPr txBox="1"/>
          <p:nvPr/>
        </p:nvSpPr>
        <p:spPr>
          <a:xfrm>
            <a:off x="3187700" y="1612900"/>
            <a:ext cx="5956300" cy="4819650"/>
          </a:xfrm>
          <a:prstGeom prst="rect">
            <a:avLst/>
          </a:prstGeom>
          <a:noFill/>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27013" indent="-227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defRPr/>
            </a:pPr>
            <a:r>
              <a:rPr lang="en-US" b="1" dirty="0" smtClean="0">
                <a:solidFill>
                  <a:srgbClr val="000000"/>
                </a:solidFill>
                <a:latin typeface="Calibri" charset="0"/>
                <a:ea typeface="MS Mincho" charset="0"/>
              </a:rPr>
              <a:t>Formative Evaluation</a:t>
            </a:r>
            <a:endParaRPr lang="en-US" dirty="0" smtClean="0">
              <a:solidFill>
                <a:srgbClr val="000000"/>
              </a:solidFill>
              <a:latin typeface="Calibri" charset="0"/>
              <a:ea typeface="MS Mincho" charset="0"/>
            </a:endParaRPr>
          </a:p>
          <a:p>
            <a:pPr lvl="1" eaLnBrk="1" hangingPunct="1">
              <a:spcBef>
                <a:spcPct val="35000"/>
              </a:spcBef>
              <a:buClr>
                <a:srgbClr val="000000"/>
              </a:buClr>
              <a:buFont typeface="Times" charset="0"/>
              <a:buChar char="•"/>
              <a:defRPr/>
            </a:pPr>
            <a:r>
              <a:rPr lang="en-US" dirty="0" smtClean="0">
                <a:solidFill>
                  <a:srgbClr val="000000"/>
                </a:solidFill>
                <a:latin typeface="Calibri" charset="0"/>
                <a:ea typeface="MS Mincho" charset="0"/>
              </a:rPr>
              <a:t>main focus: provide feedback for improvement</a:t>
            </a:r>
          </a:p>
          <a:p>
            <a:pPr lvl="1" eaLnBrk="1" hangingPunct="1">
              <a:spcBef>
                <a:spcPct val="35000"/>
              </a:spcBef>
              <a:buClr>
                <a:srgbClr val="000000"/>
              </a:buClr>
              <a:buFont typeface="Times" charset="0"/>
              <a:buChar char="•"/>
              <a:defRPr/>
            </a:pPr>
            <a:r>
              <a:rPr lang="en-US" i="1" dirty="0" smtClean="0">
                <a:solidFill>
                  <a:srgbClr val="000000"/>
                </a:solidFill>
                <a:latin typeface="Calibri" charset="0"/>
                <a:ea typeface="MS Mincho" charset="0"/>
              </a:rPr>
              <a:t>Do individual pieces work for visitors?</a:t>
            </a:r>
          </a:p>
          <a:p>
            <a:pPr marL="0" lvl="1" indent="0" eaLnBrk="1" hangingPunct="1">
              <a:spcBef>
                <a:spcPct val="35000"/>
              </a:spcBef>
              <a:buClr>
                <a:srgbClr val="000000"/>
              </a:buClr>
              <a:defRPr/>
            </a:pPr>
            <a:endParaRPr lang="en-US" dirty="0" smtClean="0">
              <a:solidFill>
                <a:srgbClr val="000000"/>
              </a:solidFill>
              <a:latin typeface="Calibri" charset="0"/>
              <a:ea typeface="MS Mincho" charset="0"/>
            </a:endParaRPr>
          </a:p>
          <a:p>
            <a:pPr eaLnBrk="1" hangingPunct="1">
              <a:spcBef>
                <a:spcPct val="35000"/>
              </a:spcBef>
              <a:buClr>
                <a:srgbClr val="000000"/>
              </a:buClr>
              <a:defRPr/>
            </a:pPr>
            <a:r>
              <a:rPr lang="en-US" b="1" dirty="0" smtClean="0">
                <a:solidFill>
                  <a:srgbClr val="000000"/>
                </a:solidFill>
                <a:latin typeface="Calibri" charset="0"/>
                <a:ea typeface="MS Mincho" charset="0"/>
              </a:rPr>
              <a:t>Summative Evaluation</a:t>
            </a:r>
            <a:endParaRPr lang="en-US" dirty="0" smtClean="0">
              <a:solidFill>
                <a:srgbClr val="000000"/>
              </a:solidFill>
              <a:latin typeface="Calibri" charset="0"/>
              <a:ea typeface="MS Mincho" charset="0"/>
            </a:endParaRPr>
          </a:p>
          <a:p>
            <a:pPr lvl="1" eaLnBrk="1" hangingPunct="1">
              <a:spcBef>
                <a:spcPct val="35000"/>
              </a:spcBef>
              <a:buClr>
                <a:srgbClr val="000000"/>
              </a:buClr>
              <a:buFont typeface="Times" charset="0"/>
              <a:buChar char="•"/>
              <a:defRPr/>
            </a:pPr>
            <a:r>
              <a:rPr lang="en-US" dirty="0" smtClean="0">
                <a:solidFill>
                  <a:srgbClr val="000000"/>
                </a:solidFill>
                <a:latin typeface="Calibri" charset="0"/>
                <a:ea typeface="MS Mincho" charset="0"/>
              </a:rPr>
              <a:t>main focus: measure impact</a:t>
            </a:r>
          </a:p>
          <a:p>
            <a:pPr lvl="1" eaLnBrk="1" hangingPunct="1">
              <a:spcBef>
                <a:spcPct val="35000"/>
              </a:spcBef>
              <a:buClr>
                <a:srgbClr val="000000"/>
              </a:buClr>
              <a:buFont typeface="Times" charset="0"/>
              <a:buChar char="•"/>
              <a:defRPr/>
            </a:pPr>
            <a:r>
              <a:rPr lang="en-US" i="1" dirty="0" smtClean="0">
                <a:solidFill>
                  <a:srgbClr val="000000"/>
                </a:solidFill>
                <a:latin typeface="Calibri" charset="0"/>
                <a:ea typeface="MS Mincho" charset="0"/>
              </a:rPr>
              <a:t>What does the overall experience look like? </a:t>
            </a:r>
          </a:p>
          <a:p>
            <a:pPr lvl="1" eaLnBrk="1" hangingPunct="1">
              <a:spcBef>
                <a:spcPct val="35000"/>
              </a:spcBef>
              <a:buClr>
                <a:srgbClr val="000000"/>
              </a:buClr>
              <a:buFont typeface="Times" charset="0"/>
              <a:buChar char="•"/>
              <a:defRPr/>
            </a:pPr>
            <a:r>
              <a:rPr lang="en-US" i="1" dirty="0" smtClean="0">
                <a:solidFill>
                  <a:srgbClr val="000000"/>
                </a:solidFill>
                <a:latin typeface="Calibri" charset="0"/>
                <a:ea typeface="MS Mincho" charset="0"/>
              </a:rPr>
              <a:t>What does visitor learning look like?</a:t>
            </a:r>
          </a:p>
          <a:p>
            <a:pPr eaLnBrk="1" hangingPunct="1">
              <a:defRPr/>
            </a:pPr>
            <a:endParaRPr lang="en-US" dirty="0" smtClean="0">
              <a:latin typeface="Calibri" charset="0"/>
              <a:cs typeface="Arial" charset="0"/>
            </a:endParaRPr>
          </a:p>
        </p:txBody>
      </p:sp>
    </p:spTree>
    <p:extLst>
      <p:ext uri="{BB962C8B-B14F-4D97-AF65-F5344CB8AC3E}">
        <p14:creationId xmlns:p14="http://schemas.microsoft.com/office/powerpoint/2010/main" val="2388196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741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Summative evaluation: Context</a:t>
            </a:r>
          </a:p>
        </p:txBody>
      </p:sp>
      <p:sp>
        <p:nvSpPr>
          <p:cNvPr id="17412" name="TextBox 6"/>
          <p:cNvSpPr txBox="1">
            <a:spLocks noChangeArrowheads="1"/>
          </p:cNvSpPr>
          <p:nvPr/>
        </p:nvSpPr>
        <p:spPr bwMode="auto">
          <a:xfrm>
            <a:off x="3779838" y="1612900"/>
            <a:ext cx="5364162"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pPr>
            <a:r>
              <a:rPr lang="en-US" b="1" dirty="0">
                <a:solidFill>
                  <a:srgbClr val="000000"/>
                </a:solidFill>
                <a:latin typeface="Calibri" charset="0"/>
                <a:ea typeface="MS Mincho" charset="0"/>
                <a:cs typeface="MS Mincho" charset="0"/>
              </a:rPr>
              <a:t>Five </a:t>
            </a:r>
            <a:r>
              <a:rPr lang="en-US" b="1" dirty="0" smtClean="0">
                <a:solidFill>
                  <a:srgbClr val="000000"/>
                </a:solidFill>
                <a:latin typeface="Calibri" charset="0"/>
                <a:ea typeface="MS Mincho" charset="0"/>
                <a:cs typeface="MS Mincho" charset="0"/>
              </a:rPr>
              <a:t>sites, variety of installations </a:t>
            </a:r>
            <a:endParaRPr lang="en-US" b="1" dirty="0">
              <a:solidFill>
                <a:srgbClr val="000000"/>
              </a:solidFill>
              <a:latin typeface="Calibri" charset="0"/>
              <a:ea typeface="MS Mincho" charset="0"/>
              <a:cs typeface="MS Mincho" charset="0"/>
            </a:endParaRPr>
          </a:p>
          <a:p>
            <a:pPr eaLnBrk="1" hangingPunct="1">
              <a:spcBef>
                <a:spcPct val="35000"/>
              </a:spcBef>
              <a:buClr>
                <a:srgbClr val="000000"/>
              </a:buClr>
            </a:pPr>
            <a:r>
              <a:rPr lang="en-US" sz="2000" b="1" dirty="0">
                <a:solidFill>
                  <a:srgbClr val="000000"/>
                </a:solidFill>
                <a:latin typeface="Calibri" charset="0"/>
                <a:ea typeface="MS Mincho" charset="0"/>
                <a:cs typeface="MS Mincho" charset="0"/>
              </a:rPr>
              <a:t>			</a:t>
            </a:r>
            <a:r>
              <a:rPr lang="en-US" sz="2000" dirty="0">
                <a:solidFill>
                  <a:srgbClr val="000000"/>
                </a:solidFill>
                <a:latin typeface="Calibri" charset="0"/>
                <a:ea typeface="MS Mincho" charset="0"/>
                <a:cs typeface="MS Mincho" charset="0"/>
              </a:rPr>
              <a:t>Science Museum of Minnesota</a:t>
            </a:r>
          </a:p>
          <a:p>
            <a:pPr lvl="2" eaLnBrk="1" hangingPunct="1">
              <a:spcBef>
                <a:spcPct val="35000"/>
              </a:spcBef>
              <a:buClr>
                <a:srgbClr val="000000"/>
              </a:buClr>
            </a:pPr>
            <a:r>
              <a:rPr lang="en-US" sz="2000" dirty="0">
                <a:solidFill>
                  <a:srgbClr val="000000"/>
                </a:solidFill>
                <a:latin typeface="Calibri" charset="0"/>
                <a:ea typeface="MS Mincho" charset="0"/>
                <a:cs typeface="MS Mincho" charset="0"/>
              </a:rPr>
              <a:t>Duluth Children’s Museum </a:t>
            </a:r>
          </a:p>
          <a:p>
            <a:pPr lvl="2" eaLnBrk="1" hangingPunct="1">
              <a:spcBef>
                <a:spcPct val="35000"/>
              </a:spcBef>
              <a:buClr>
                <a:srgbClr val="000000"/>
              </a:buClr>
            </a:pPr>
            <a:r>
              <a:rPr lang="en-US" sz="2000" dirty="0">
                <a:solidFill>
                  <a:srgbClr val="000000"/>
                </a:solidFill>
                <a:latin typeface="Calibri" charset="0"/>
                <a:ea typeface="MS Mincho" charset="0"/>
                <a:cs typeface="MS Mincho" charset="0"/>
              </a:rPr>
              <a:t>Science Spectrum (Lubbock, TX)</a:t>
            </a:r>
          </a:p>
          <a:p>
            <a:pPr lvl="2" eaLnBrk="1" hangingPunct="1">
              <a:spcBef>
                <a:spcPct val="35000"/>
              </a:spcBef>
              <a:buClr>
                <a:srgbClr val="000000"/>
              </a:buClr>
            </a:pPr>
            <a:r>
              <a:rPr lang="en-US" sz="2000" dirty="0">
                <a:solidFill>
                  <a:srgbClr val="000000"/>
                </a:solidFill>
                <a:latin typeface="Calibri" charset="0"/>
                <a:ea typeface="MS Mincho" charset="0"/>
                <a:cs typeface="MS Mincho" charset="0"/>
              </a:rPr>
              <a:t>Oregon Museum of Science &amp; Industry</a:t>
            </a:r>
          </a:p>
          <a:p>
            <a:pPr lvl="2" eaLnBrk="1" hangingPunct="1">
              <a:spcBef>
                <a:spcPct val="35000"/>
              </a:spcBef>
              <a:buClr>
                <a:srgbClr val="000000"/>
              </a:buClr>
            </a:pPr>
            <a:r>
              <a:rPr lang="en-US" sz="2000" dirty="0">
                <a:solidFill>
                  <a:srgbClr val="000000"/>
                </a:solidFill>
                <a:latin typeface="Calibri" charset="0"/>
                <a:ea typeface="MS Mincho" charset="0"/>
                <a:cs typeface="MS Mincho" charset="0"/>
              </a:rPr>
              <a:t>Port Discovery (Baltimore, MD)</a:t>
            </a:r>
            <a:endParaRPr lang="en-US" dirty="0">
              <a:solidFill>
                <a:srgbClr val="000000"/>
              </a:solidFill>
              <a:latin typeface="Calibri" charset="0"/>
              <a:ea typeface="MS Mincho" charset="0"/>
              <a:cs typeface="MS Mincho" charset="0"/>
            </a:endParaRPr>
          </a:p>
          <a:p>
            <a:pPr eaLnBrk="1" hangingPunct="1">
              <a:spcBef>
                <a:spcPct val="35000"/>
              </a:spcBef>
              <a:buClr>
                <a:srgbClr val="000000"/>
              </a:buClr>
            </a:pPr>
            <a:endParaRPr lang="en-US" b="1" dirty="0">
              <a:solidFill>
                <a:srgbClr val="000000"/>
              </a:solidFill>
              <a:latin typeface="Calibri" charset="0"/>
              <a:ea typeface="MS Mincho" charset="0"/>
              <a:cs typeface="MS Mincho" charset="0"/>
            </a:endParaRPr>
          </a:p>
          <a:p>
            <a:pPr eaLnBrk="1" hangingPunct="1">
              <a:spcBef>
                <a:spcPct val="35000"/>
              </a:spcBef>
              <a:buClr>
                <a:srgbClr val="000000"/>
              </a:buClr>
            </a:pPr>
            <a:r>
              <a:rPr lang="en-US" b="1" dirty="0">
                <a:solidFill>
                  <a:srgbClr val="000000"/>
                </a:solidFill>
                <a:latin typeface="Calibri" charset="0"/>
                <a:ea typeface="MS Mincho" charset="0"/>
                <a:cs typeface="MS Mincho" charset="0"/>
              </a:rPr>
              <a:t>Data collected</a:t>
            </a:r>
            <a:endParaRPr lang="en-US" dirty="0">
              <a:solidFill>
                <a:srgbClr val="000000"/>
              </a:solidFill>
              <a:latin typeface="Calibri" charset="0"/>
              <a:ea typeface="MS Mincho" charset="0"/>
              <a:cs typeface="MS Mincho" charset="0"/>
            </a:endParaRPr>
          </a:p>
          <a:p>
            <a:pPr lvl="2" eaLnBrk="1" hangingPunct="1">
              <a:spcBef>
                <a:spcPct val="35000"/>
              </a:spcBef>
              <a:buClr>
                <a:srgbClr val="000000"/>
              </a:buClr>
            </a:pPr>
            <a:r>
              <a:rPr lang="en-US" sz="2000" dirty="0">
                <a:solidFill>
                  <a:srgbClr val="000000"/>
                </a:solidFill>
                <a:latin typeface="Calibri" charset="0"/>
                <a:ea typeface="MS Mincho" charset="0"/>
                <a:cs typeface="MS Mincho" charset="0"/>
              </a:rPr>
              <a:t>observations</a:t>
            </a:r>
          </a:p>
          <a:p>
            <a:pPr lvl="2" eaLnBrk="1" hangingPunct="1">
              <a:spcBef>
                <a:spcPct val="35000"/>
              </a:spcBef>
              <a:buClr>
                <a:srgbClr val="000000"/>
              </a:buClr>
            </a:pPr>
            <a:r>
              <a:rPr lang="en-US" sz="2000" dirty="0">
                <a:solidFill>
                  <a:srgbClr val="000000"/>
                </a:solidFill>
                <a:latin typeface="Calibri" charset="0"/>
                <a:ea typeface="MS Mincho" charset="0"/>
                <a:cs typeface="MS Mincho" charset="0"/>
              </a:rPr>
              <a:t>surveys and interviews</a:t>
            </a:r>
          </a:p>
          <a:p>
            <a:pPr lvl="2" eaLnBrk="1" hangingPunct="1">
              <a:spcBef>
                <a:spcPct val="35000"/>
              </a:spcBef>
              <a:buClr>
                <a:srgbClr val="000000"/>
              </a:buClr>
            </a:pPr>
            <a:r>
              <a:rPr lang="en-US" sz="2000" dirty="0">
                <a:solidFill>
                  <a:srgbClr val="000000"/>
                </a:solidFill>
                <a:latin typeface="Calibri" charset="0"/>
                <a:ea typeface="MS Mincho" charset="0"/>
                <a:cs typeface="MS Mincho" charset="0"/>
              </a:rPr>
              <a:t>counting </a:t>
            </a:r>
            <a:r>
              <a:rPr lang="en-US" sz="2000" dirty="0" smtClean="0">
                <a:solidFill>
                  <a:srgbClr val="000000"/>
                </a:solidFill>
                <a:latin typeface="Calibri" charset="0"/>
                <a:ea typeface="MS Mincho" charset="0"/>
                <a:cs typeface="MS Mincho" charset="0"/>
              </a:rPr>
              <a:t>tallies </a:t>
            </a:r>
            <a:endParaRPr lang="en-US" sz="2000" dirty="0">
              <a:solidFill>
                <a:srgbClr val="000000"/>
              </a:solidFill>
              <a:latin typeface="Calibri" charset="0"/>
              <a:ea typeface="MS Mincho" charset="0"/>
              <a:cs typeface="MS Mincho" charset="0"/>
            </a:endParaRPr>
          </a:p>
          <a:p>
            <a:pPr eaLnBrk="1" hangingPunct="1"/>
            <a:endParaRPr lang="en-US" dirty="0">
              <a:latin typeface="Calibri" charset="0"/>
              <a:cs typeface="Arial" charset="0"/>
            </a:endParaRPr>
          </a:p>
        </p:txBody>
      </p:sp>
      <p:pic>
        <p:nvPicPr>
          <p:cNvPr id="17413" name="Picture 1" descr="panel1.jpg"/>
          <p:cNvPicPr>
            <a:picLocks noChangeAspect="1"/>
          </p:cNvPicPr>
          <p:nvPr/>
        </p:nvPicPr>
        <p:blipFill>
          <a:blip r:embed="rId3">
            <a:extLst>
              <a:ext uri="{28A0092B-C50C-407E-A947-70E740481C1C}">
                <a14:useLocalDpi xmlns:a14="http://schemas.microsoft.com/office/drawing/2010/main" val="0"/>
              </a:ext>
            </a:extLst>
          </a:blip>
          <a:srcRect l="3140" r="7295"/>
          <a:stretch>
            <a:fillRect/>
          </a:stretch>
        </p:blipFill>
        <p:spPr bwMode="auto">
          <a:xfrm>
            <a:off x="0" y="1235075"/>
            <a:ext cx="33782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179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9459"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Data </a:t>
            </a:r>
            <a:r>
              <a:rPr lang="en-US" sz="4000" dirty="0" smtClean="0">
                <a:solidFill>
                  <a:srgbClr val="0C4225"/>
                </a:solidFill>
                <a:latin typeface="Georgia" charset="0"/>
                <a:ea typeface="ＭＳ Ｐゴシック" charset="0"/>
                <a:cs typeface="Georgia" charset="0"/>
              </a:rPr>
              <a:t>analysis</a:t>
            </a:r>
            <a:endParaRPr lang="en-US" sz="4000" dirty="0">
              <a:solidFill>
                <a:srgbClr val="0C4225"/>
              </a:solidFill>
              <a:latin typeface="Georgia" charset="0"/>
              <a:ea typeface="ＭＳ Ｐゴシック" charset="0"/>
              <a:cs typeface="Georgia" charset="0"/>
            </a:endParaRPr>
          </a:p>
        </p:txBody>
      </p:sp>
      <p:sp>
        <p:nvSpPr>
          <p:cNvPr id="5" name="Rounded Rectangle 4"/>
          <p:cNvSpPr/>
          <p:nvPr/>
        </p:nvSpPr>
        <p:spPr>
          <a:xfrm>
            <a:off x="355600" y="1828800"/>
            <a:ext cx="4267200" cy="4064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General Visitors</a:t>
            </a:r>
          </a:p>
          <a:p>
            <a:pPr algn="ctr">
              <a:defRPr/>
            </a:pPr>
            <a:endParaRPr lang="en-US" sz="2400" dirty="0"/>
          </a:p>
          <a:p>
            <a:pPr algn="ctr">
              <a:defRPr/>
            </a:pPr>
            <a:r>
              <a:rPr lang="en-US" sz="2000" dirty="0"/>
              <a:t>SMM (n=100)</a:t>
            </a:r>
          </a:p>
          <a:p>
            <a:pPr algn="ctr">
              <a:defRPr/>
            </a:pPr>
            <a:r>
              <a:rPr lang="en-US" sz="2000" dirty="0"/>
              <a:t>Duluth (n=</a:t>
            </a:r>
            <a:r>
              <a:rPr lang="en-US" sz="2000" dirty="0" smtClean="0"/>
              <a:t>103)</a:t>
            </a:r>
            <a:endParaRPr lang="en-US" sz="2000" dirty="0"/>
          </a:p>
          <a:p>
            <a:pPr algn="ctr">
              <a:defRPr/>
            </a:pPr>
            <a:r>
              <a:rPr lang="en-US" sz="2000" dirty="0"/>
              <a:t>Port Discovery (n=</a:t>
            </a:r>
            <a:r>
              <a:rPr lang="en-US" sz="2000" dirty="0" smtClean="0"/>
              <a:t>32)</a:t>
            </a:r>
            <a:endParaRPr lang="en-US" sz="2000" dirty="0"/>
          </a:p>
          <a:p>
            <a:pPr algn="ctr">
              <a:defRPr/>
            </a:pPr>
            <a:r>
              <a:rPr lang="en-US" sz="2000" dirty="0"/>
              <a:t>OMSI (n=</a:t>
            </a:r>
            <a:r>
              <a:rPr lang="en-US" sz="2000" dirty="0" smtClean="0"/>
              <a:t>25)</a:t>
            </a:r>
            <a:endParaRPr lang="en-US" sz="2000" dirty="0"/>
          </a:p>
          <a:p>
            <a:pPr algn="ctr">
              <a:defRPr/>
            </a:pPr>
            <a:r>
              <a:rPr lang="en-US" sz="2000" dirty="0"/>
              <a:t>Science Spectrum (n</a:t>
            </a:r>
            <a:r>
              <a:rPr lang="en-US" sz="2000" dirty="0" smtClean="0"/>
              <a:t>=16)</a:t>
            </a:r>
            <a:endParaRPr lang="en-US" sz="2000" dirty="0"/>
          </a:p>
        </p:txBody>
      </p:sp>
      <p:sp>
        <p:nvSpPr>
          <p:cNvPr id="8" name="Rounded Rectangle 7"/>
          <p:cNvSpPr/>
          <p:nvPr/>
        </p:nvSpPr>
        <p:spPr>
          <a:xfrm>
            <a:off x="5046663" y="1828800"/>
            <a:ext cx="3683000" cy="1846263"/>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2400" dirty="0" smtClean="0"/>
              <a:t>Spanish-Bilingual </a:t>
            </a:r>
            <a:r>
              <a:rPr lang="en-US" sz="2400" dirty="0"/>
              <a:t>Visitors</a:t>
            </a:r>
          </a:p>
          <a:p>
            <a:pPr algn="ctr">
              <a:defRPr/>
            </a:pPr>
            <a:r>
              <a:rPr lang="en-US" sz="2000" dirty="0"/>
              <a:t>OMSI (n=</a:t>
            </a:r>
            <a:r>
              <a:rPr lang="en-US" sz="2000" dirty="0" smtClean="0"/>
              <a:t>25)</a:t>
            </a:r>
            <a:endParaRPr lang="en-US" sz="2000" dirty="0"/>
          </a:p>
          <a:p>
            <a:pPr algn="ctr">
              <a:defRPr/>
            </a:pPr>
            <a:r>
              <a:rPr lang="en-US" sz="2000" dirty="0"/>
              <a:t>Science Spectrum (n=</a:t>
            </a:r>
            <a:r>
              <a:rPr lang="en-US" sz="2000" dirty="0" smtClean="0"/>
              <a:t>22)</a:t>
            </a:r>
            <a:endParaRPr lang="en-US" sz="2000" dirty="0"/>
          </a:p>
        </p:txBody>
      </p:sp>
      <p:sp>
        <p:nvSpPr>
          <p:cNvPr id="9" name="Rounded Rectangle 8"/>
          <p:cNvSpPr/>
          <p:nvPr/>
        </p:nvSpPr>
        <p:spPr>
          <a:xfrm>
            <a:off x="5046663" y="4064000"/>
            <a:ext cx="3683000" cy="18288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2400" dirty="0"/>
              <a:t>Visitors with Disabilities</a:t>
            </a:r>
          </a:p>
          <a:p>
            <a:pPr algn="ctr">
              <a:defRPr/>
            </a:pPr>
            <a:endParaRPr lang="en-US" sz="2400" dirty="0"/>
          </a:p>
          <a:p>
            <a:pPr algn="ctr">
              <a:defRPr/>
            </a:pPr>
            <a:r>
              <a:rPr lang="en-US" sz="2000" dirty="0"/>
              <a:t>Port Discovery </a:t>
            </a:r>
          </a:p>
          <a:p>
            <a:pPr algn="ctr">
              <a:defRPr/>
            </a:pPr>
            <a:r>
              <a:rPr lang="en-US" sz="2000" dirty="0"/>
              <a:t>Museum of Science</a:t>
            </a:r>
          </a:p>
        </p:txBody>
      </p:sp>
    </p:spTree>
    <p:extLst>
      <p:ext uri="{BB962C8B-B14F-4D97-AF65-F5344CB8AC3E}">
        <p14:creationId xmlns:p14="http://schemas.microsoft.com/office/powerpoint/2010/main" val="38474977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2531"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Early findings: Use</a:t>
            </a:r>
          </a:p>
        </p:txBody>
      </p:sp>
      <p:pic>
        <p:nvPicPr>
          <p:cNvPr id="22533" name="Picture 4" descr="tippy table1.jpg"/>
          <p:cNvPicPr>
            <a:picLocks noChangeAspect="1"/>
          </p:cNvPicPr>
          <p:nvPr/>
        </p:nvPicPr>
        <p:blipFill>
          <a:blip r:embed="rId3">
            <a:extLst>
              <a:ext uri="{28A0092B-C50C-407E-A947-70E740481C1C}">
                <a14:useLocalDpi xmlns:a14="http://schemas.microsoft.com/office/drawing/2010/main" val="0"/>
              </a:ext>
            </a:extLst>
          </a:blip>
          <a:srcRect l="3011" t="6718" r="6242" b="1653"/>
          <a:stretch>
            <a:fillRect/>
          </a:stretch>
        </p:blipFill>
        <p:spPr bwMode="auto">
          <a:xfrm>
            <a:off x="4727575" y="1611313"/>
            <a:ext cx="4179888"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3663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2531"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Early findings: Use</a:t>
            </a:r>
          </a:p>
        </p:txBody>
      </p:sp>
      <p:sp>
        <p:nvSpPr>
          <p:cNvPr id="7" name="TextBox 6"/>
          <p:cNvSpPr txBox="1"/>
          <p:nvPr/>
        </p:nvSpPr>
        <p:spPr>
          <a:xfrm>
            <a:off x="254000" y="1611313"/>
            <a:ext cx="8653463" cy="1791260"/>
          </a:xfrm>
          <a:prstGeom prst="rect">
            <a:avLst/>
          </a:prstGeom>
          <a:noFill/>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27013" indent="-227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defRPr/>
            </a:pPr>
            <a:r>
              <a:rPr lang="en-US" b="1" dirty="0" smtClean="0">
                <a:latin typeface="Calibri" charset="0"/>
                <a:ea typeface="MS Mincho" charset="0"/>
              </a:rPr>
              <a:t>Visitors dig it!</a:t>
            </a:r>
          </a:p>
          <a:p>
            <a:pPr marL="0" lvl="2" eaLnBrk="1" hangingPunct="1">
              <a:spcBef>
                <a:spcPct val="35000"/>
              </a:spcBef>
              <a:buClr>
                <a:srgbClr val="000000"/>
              </a:buClr>
              <a:defRPr/>
            </a:pPr>
            <a:r>
              <a:rPr lang="en-US" sz="2000" dirty="0" smtClean="0">
                <a:latin typeface="Calibri" charset="0"/>
                <a:ea typeface="MS Mincho" charset="0"/>
              </a:rPr>
              <a:t>High visitor contact </a:t>
            </a:r>
          </a:p>
          <a:p>
            <a:pPr marL="0" lvl="2" eaLnBrk="1" hangingPunct="1">
              <a:spcBef>
                <a:spcPct val="35000"/>
              </a:spcBef>
              <a:buClr>
                <a:srgbClr val="000000"/>
              </a:buClr>
              <a:defRPr/>
            </a:pPr>
            <a:r>
              <a:rPr lang="en-US" sz="2000" dirty="0" smtClean="0">
                <a:latin typeface="Calibri" charset="0"/>
                <a:ea typeface="MS Mincho" charset="0"/>
              </a:rPr>
              <a:t>High dwell times</a:t>
            </a:r>
          </a:p>
          <a:p>
            <a:pPr marL="0" indent="0" eaLnBrk="1" hangingPunct="1">
              <a:spcBef>
                <a:spcPct val="35000"/>
              </a:spcBef>
              <a:buClr>
                <a:srgbClr val="000000"/>
              </a:buClr>
              <a:defRPr/>
            </a:pPr>
            <a:endParaRPr lang="en-US" b="1" dirty="0" smtClean="0">
              <a:solidFill>
                <a:srgbClr val="000000"/>
              </a:solidFill>
              <a:latin typeface="Calibri" charset="0"/>
              <a:ea typeface="MS Mincho" charset="0"/>
            </a:endParaRPr>
          </a:p>
        </p:txBody>
      </p:sp>
      <p:pic>
        <p:nvPicPr>
          <p:cNvPr id="22533" name="Picture 4" descr="tippy table1.jpg"/>
          <p:cNvPicPr>
            <a:picLocks noChangeAspect="1"/>
          </p:cNvPicPr>
          <p:nvPr/>
        </p:nvPicPr>
        <p:blipFill>
          <a:blip r:embed="rId3">
            <a:extLst>
              <a:ext uri="{28A0092B-C50C-407E-A947-70E740481C1C}">
                <a14:useLocalDpi xmlns:a14="http://schemas.microsoft.com/office/drawing/2010/main" val="0"/>
              </a:ext>
            </a:extLst>
          </a:blip>
          <a:srcRect l="3011" t="6718" r="6242" b="1653"/>
          <a:stretch>
            <a:fillRect/>
          </a:stretch>
        </p:blipFill>
        <p:spPr bwMode="auto">
          <a:xfrm>
            <a:off x="4727575" y="1611313"/>
            <a:ext cx="4179888"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9351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2531"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Early findings: Use</a:t>
            </a:r>
          </a:p>
        </p:txBody>
      </p:sp>
      <p:sp>
        <p:nvSpPr>
          <p:cNvPr id="7" name="TextBox 6"/>
          <p:cNvSpPr txBox="1"/>
          <p:nvPr/>
        </p:nvSpPr>
        <p:spPr>
          <a:xfrm>
            <a:off x="254000" y="1611313"/>
            <a:ext cx="8653463" cy="3536353"/>
          </a:xfrm>
          <a:prstGeom prst="rect">
            <a:avLst/>
          </a:prstGeom>
          <a:noFill/>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27013" indent="-227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defRPr/>
            </a:pPr>
            <a:r>
              <a:rPr lang="en-US" b="1" dirty="0" smtClean="0">
                <a:latin typeface="Calibri" charset="0"/>
                <a:ea typeface="MS Mincho" charset="0"/>
              </a:rPr>
              <a:t>Visitors dig it!</a:t>
            </a:r>
          </a:p>
          <a:p>
            <a:pPr marL="0" lvl="2" eaLnBrk="1" hangingPunct="1">
              <a:spcBef>
                <a:spcPct val="35000"/>
              </a:spcBef>
              <a:buClr>
                <a:srgbClr val="000000"/>
              </a:buClr>
              <a:defRPr/>
            </a:pPr>
            <a:r>
              <a:rPr lang="en-US" sz="2000" dirty="0" smtClean="0">
                <a:latin typeface="Calibri" charset="0"/>
                <a:ea typeface="MS Mincho" charset="0"/>
              </a:rPr>
              <a:t>High visitor contact </a:t>
            </a:r>
          </a:p>
          <a:p>
            <a:pPr marL="0" lvl="2" eaLnBrk="1" hangingPunct="1">
              <a:spcBef>
                <a:spcPct val="35000"/>
              </a:spcBef>
              <a:buClr>
                <a:srgbClr val="000000"/>
              </a:buClr>
              <a:defRPr/>
            </a:pPr>
            <a:r>
              <a:rPr lang="en-US" sz="2000" dirty="0" smtClean="0">
                <a:latin typeface="Calibri" charset="0"/>
                <a:ea typeface="MS Mincho" charset="0"/>
              </a:rPr>
              <a:t>High dwell times</a:t>
            </a:r>
          </a:p>
          <a:p>
            <a:pPr marL="0" indent="0" eaLnBrk="1" hangingPunct="1">
              <a:spcBef>
                <a:spcPct val="35000"/>
              </a:spcBef>
              <a:buClr>
                <a:srgbClr val="000000"/>
              </a:buClr>
              <a:defRPr/>
            </a:pPr>
            <a:endParaRPr lang="en-US" b="1" dirty="0" smtClean="0">
              <a:solidFill>
                <a:srgbClr val="000000"/>
              </a:solidFill>
              <a:latin typeface="Calibri" charset="0"/>
              <a:ea typeface="MS Mincho" charset="0"/>
            </a:endParaRPr>
          </a:p>
          <a:p>
            <a:pPr eaLnBrk="1" hangingPunct="1">
              <a:spcBef>
                <a:spcPct val="35000"/>
              </a:spcBef>
              <a:buClr>
                <a:srgbClr val="000000"/>
              </a:buClr>
              <a:defRPr/>
            </a:pPr>
            <a:r>
              <a:rPr lang="en-US" b="1" dirty="0" smtClean="0">
                <a:solidFill>
                  <a:srgbClr val="000000"/>
                </a:solidFill>
                <a:latin typeface="Calibri" charset="0"/>
                <a:ea typeface="MS Mincho" charset="0"/>
              </a:rPr>
              <a:t>Visitor views of experience</a:t>
            </a:r>
            <a:endParaRPr lang="en-US" dirty="0" smtClean="0">
              <a:solidFill>
                <a:srgbClr val="000000"/>
              </a:solidFill>
              <a:latin typeface="Calibri" charset="0"/>
              <a:ea typeface="MS Mincho" charset="0"/>
            </a:endParaRPr>
          </a:p>
          <a:p>
            <a:pPr marL="0" lvl="2" eaLnBrk="1" hangingPunct="1">
              <a:spcBef>
                <a:spcPct val="35000"/>
              </a:spcBef>
              <a:buClr>
                <a:srgbClr val="000000"/>
              </a:buClr>
              <a:defRPr/>
            </a:pPr>
            <a:r>
              <a:rPr lang="en-US" sz="2000" dirty="0" smtClean="0">
                <a:solidFill>
                  <a:srgbClr val="000000"/>
                </a:solidFill>
                <a:latin typeface="Calibri" charset="0"/>
                <a:ea typeface="MS Mincho" charset="0"/>
              </a:rPr>
              <a:t>Interesting and enjoyable</a:t>
            </a:r>
          </a:p>
          <a:p>
            <a:pPr marL="0" lvl="2" eaLnBrk="1" hangingPunct="1">
              <a:spcBef>
                <a:spcPct val="35000"/>
              </a:spcBef>
              <a:buClr>
                <a:srgbClr val="000000"/>
              </a:buClr>
              <a:defRPr/>
            </a:pPr>
            <a:r>
              <a:rPr lang="en-US" sz="2000" dirty="0" smtClean="0">
                <a:solidFill>
                  <a:srgbClr val="000000"/>
                </a:solidFill>
                <a:latin typeface="Calibri" charset="0"/>
                <a:ea typeface="MS Mincho" charset="0"/>
              </a:rPr>
              <a:t>“interactive”, “family-friendly”, “Informative”</a:t>
            </a:r>
            <a:endParaRPr lang="en-US" dirty="0" smtClean="0">
              <a:latin typeface="Calibri" charset="0"/>
              <a:cs typeface="Arial" charset="0"/>
            </a:endParaRPr>
          </a:p>
          <a:p>
            <a:pPr marL="0" lvl="2" eaLnBrk="1" hangingPunct="1">
              <a:spcBef>
                <a:spcPct val="35000"/>
              </a:spcBef>
              <a:buClr>
                <a:srgbClr val="000000"/>
              </a:buClr>
              <a:defRPr/>
            </a:pPr>
            <a:r>
              <a:rPr lang="en-US" sz="2000" dirty="0" smtClean="0">
                <a:solidFill>
                  <a:srgbClr val="000000"/>
                </a:solidFill>
                <a:latin typeface="Calibri" charset="0"/>
                <a:ea typeface="MS Mincho" charset="0"/>
                <a:cs typeface="Arial" charset="0"/>
              </a:rPr>
              <a:t>emphasis on connection of </a:t>
            </a:r>
            <a:r>
              <a:rPr lang="en-US" sz="2000" dirty="0" err="1" smtClean="0">
                <a:solidFill>
                  <a:srgbClr val="000000"/>
                </a:solidFill>
                <a:latin typeface="Calibri" charset="0"/>
                <a:ea typeface="MS Mincho" charset="0"/>
                <a:cs typeface="Arial" charset="0"/>
              </a:rPr>
              <a:t>nano</a:t>
            </a:r>
            <a:r>
              <a:rPr lang="en-US" sz="2000" dirty="0" smtClean="0">
                <a:solidFill>
                  <a:srgbClr val="000000"/>
                </a:solidFill>
                <a:latin typeface="Calibri" charset="0"/>
                <a:ea typeface="MS Mincho" charset="0"/>
                <a:cs typeface="Arial" charset="0"/>
              </a:rPr>
              <a:t> to daily life</a:t>
            </a:r>
            <a:endParaRPr lang="en-US" sz="2000" dirty="0" smtClean="0">
              <a:solidFill>
                <a:srgbClr val="000000"/>
              </a:solidFill>
              <a:latin typeface="Calibri" charset="0"/>
              <a:ea typeface="MS Mincho" charset="0"/>
            </a:endParaRPr>
          </a:p>
        </p:txBody>
      </p:sp>
      <p:pic>
        <p:nvPicPr>
          <p:cNvPr id="22533" name="Picture 4" descr="tippy table1.jpg"/>
          <p:cNvPicPr>
            <a:picLocks noChangeAspect="1"/>
          </p:cNvPicPr>
          <p:nvPr/>
        </p:nvPicPr>
        <p:blipFill>
          <a:blip r:embed="rId3">
            <a:extLst>
              <a:ext uri="{28A0092B-C50C-407E-A947-70E740481C1C}">
                <a14:useLocalDpi xmlns:a14="http://schemas.microsoft.com/office/drawing/2010/main" val="0"/>
              </a:ext>
            </a:extLst>
          </a:blip>
          <a:srcRect l="3011" t="6718" r="6242" b="1653"/>
          <a:stretch>
            <a:fillRect/>
          </a:stretch>
        </p:blipFill>
        <p:spPr bwMode="auto">
          <a:xfrm>
            <a:off x="4727575" y="1611313"/>
            <a:ext cx="4179888"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141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 descr="ferroflui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1611313"/>
            <a:ext cx="42195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4580"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Early findings: Learning</a:t>
            </a:r>
          </a:p>
        </p:txBody>
      </p:sp>
      <p:sp>
        <p:nvSpPr>
          <p:cNvPr id="7" name="TextBox 6"/>
          <p:cNvSpPr txBox="1"/>
          <p:nvPr/>
        </p:nvSpPr>
        <p:spPr>
          <a:xfrm>
            <a:off x="254000" y="1611313"/>
            <a:ext cx="4441825" cy="2099036"/>
          </a:xfrm>
          <a:prstGeom prst="rect">
            <a:avLst/>
          </a:prstGeom>
          <a:noFill/>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27013" indent="-227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defRPr/>
            </a:pPr>
            <a:r>
              <a:rPr lang="en-US" b="1" dirty="0" smtClean="0">
                <a:solidFill>
                  <a:srgbClr val="000000"/>
                </a:solidFill>
                <a:latin typeface="Calibri" charset="0"/>
                <a:ea typeface="MS Mincho" charset="0"/>
              </a:rPr>
              <a:t>Visitors are learning!</a:t>
            </a:r>
          </a:p>
          <a:p>
            <a:pPr marL="0" lvl="2" eaLnBrk="1" hangingPunct="1">
              <a:spcBef>
                <a:spcPct val="35000"/>
              </a:spcBef>
              <a:buClr>
                <a:srgbClr val="000000"/>
              </a:buClr>
              <a:defRPr/>
            </a:pPr>
            <a:r>
              <a:rPr lang="en-US" sz="2000" dirty="0" smtClean="0">
                <a:solidFill>
                  <a:srgbClr val="000000"/>
                </a:solidFill>
                <a:latin typeface="Calibri" charset="0"/>
                <a:ea typeface="MS Mincho" charset="0"/>
              </a:rPr>
              <a:t>60% report increase in confidence</a:t>
            </a:r>
          </a:p>
          <a:p>
            <a:pPr marL="0" lvl="2" eaLnBrk="1" hangingPunct="1">
              <a:spcBef>
                <a:spcPct val="35000"/>
              </a:spcBef>
              <a:buClr>
                <a:srgbClr val="000000"/>
              </a:buClr>
              <a:defRPr/>
            </a:pPr>
            <a:r>
              <a:rPr lang="en-US" sz="2000" dirty="0" smtClean="0">
                <a:solidFill>
                  <a:srgbClr val="000000"/>
                </a:solidFill>
                <a:latin typeface="Calibri" charset="0"/>
                <a:ea typeface="MS Mincho" charset="0"/>
              </a:rPr>
              <a:t>Similar proportions of increase across levels of prior </a:t>
            </a:r>
            <a:r>
              <a:rPr lang="en-US" sz="2000" dirty="0" err="1" smtClean="0">
                <a:solidFill>
                  <a:srgbClr val="000000"/>
                </a:solidFill>
                <a:latin typeface="Calibri" charset="0"/>
                <a:ea typeface="MS Mincho" charset="0"/>
              </a:rPr>
              <a:t>nano</a:t>
            </a:r>
            <a:r>
              <a:rPr lang="en-US" sz="2000" dirty="0" smtClean="0">
                <a:solidFill>
                  <a:srgbClr val="000000"/>
                </a:solidFill>
                <a:latin typeface="Calibri" charset="0"/>
                <a:ea typeface="MS Mincho" charset="0"/>
              </a:rPr>
              <a:t> knowledge</a:t>
            </a:r>
          </a:p>
          <a:p>
            <a:pPr marL="0" indent="0" eaLnBrk="1" hangingPunct="1">
              <a:spcBef>
                <a:spcPct val="35000"/>
              </a:spcBef>
              <a:buClr>
                <a:srgbClr val="000000"/>
              </a:buClr>
              <a:defRPr/>
            </a:pPr>
            <a:endParaRPr lang="en-US" b="1" dirty="0" smtClean="0">
              <a:solidFill>
                <a:srgbClr val="000000"/>
              </a:solidFill>
              <a:latin typeface="Calibri" charset="0"/>
              <a:ea typeface="MS Mincho" charset="0"/>
            </a:endParaRPr>
          </a:p>
        </p:txBody>
      </p:sp>
    </p:spTree>
    <p:extLst>
      <p:ext uri="{BB962C8B-B14F-4D97-AF65-F5344CB8AC3E}">
        <p14:creationId xmlns:p14="http://schemas.microsoft.com/office/powerpoint/2010/main" val="567969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 descr="ferroflui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1611313"/>
            <a:ext cx="42195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4580"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Early findings: Learning</a:t>
            </a:r>
          </a:p>
        </p:txBody>
      </p:sp>
      <p:sp>
        <p:nvSpPr>
          <p:cNvPr id="7" name="TextBox 6"/>
          <p:cNvSpPr txBox="1"/>
          <p:nvPr/>
        </p:nvSpPr>
        <p:spPr>
          <a:xfrm>
            <a:off x="254000" y="1611313"/>
            <a:ext cx="4441825" cy="4767262"/>
          </a:xfrm>
          <a:prstGeom prst="rect">
            <a:avLst/>
          </a:prstGeom>
          <a:noFill/>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27013" indent="-227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defRPr/>
            </a:pPr>
            <a:r>
              <a:rPr lang="en-US" b="1" dirty="0" smtClean="0">
                <a:solidFill>
                  <a:srgbClr val="000000"/>
                </a:solidFill>
                <a:latin typeface="Calibri" charset="0"/>
                <a:ea typeface="MS Mincho" charset="0"/>
              </a:rPr>
              <a:t>Visitors are learning!</a:t>
            </a:r>
          </a:p>
          <a:p>
            <a:pPr marL="0" lvl="2" eaLnBrk="1" hangingPunct="1">
              <a:spcBef>
                <a:spcPct val="35000"/>
              </a:spcBef>
              <a:buClr>
                <a:srgbClr val="000000"/>
              </a:buClr>
              <a:defRPr/>
            </a:pPr>
            <a:r>
              <a:rPr lang="en-US" sz="2000" dirty="0" smtClean="0">
                <a:solidFill>
                  <a:srgbClr val="000000"/>
                </a:solidFill>
                <a:latin typeface="Calibri" charset="0"/>
                <a:ea typeface="MS Mincho" charset="0"/>
              </a:rPr>
              <a:t>60% report increase in confidence</a:t>
            </a:r>
          </a:p>
          <a:p>
            <a:pPr marL="0" lvl="2" eaLnBrk="1" hangingPunct="1">
              <a:spcBef>
                <a:spcPct val="35000"/>
              </a:spcBef>
              <a:buClr>
                <a:srgbClr val="000000"/>
              </a:buClr>
              <a:defRPr/>
            </a:pPr>
            <a:r>
              <a:rPr lang="en-US" sz="2000" dirty="0" smtClean="0">
                <a:solidFill>
                  <a:srgbClr val="000000"/>
                </a:solidFill>
                <a:latin typeface="Calibri" charset="0"/>
                <a:ea typeface="MS Mincho" charset="0"/>
              </a:rPr>
              <a:t>Similar proportions of increase across levels of prior </a:t>
            </a:r>
            <a:r>
              <a:rPr lang="en-US" sz="2000" dirty="0" err="1" smtClean="0">
                <a:solidFill>
                  <a:srgbClr val="000000"/>
                </a:solidFill>
                <a:latin typeface="Calibri" charset="0"/>
                <a:ea typeface="MS Mincho" charset="0"/>
              </a:rPr>
              <a:t>nano</a:t>
            </a:r>
            <a:r>
              <a:rPr lang="en-US" sz="2000" dirty="0" smtClean="0">
                <a:solidFill>
                  <a:srgbClr val="000000"/>
                </a:solidFill>
                <a:latin typeface="Calibri" charset="0"/>
                <a:ea typeface="MS Mincho" charset="0"/>
              </a:rPr>
              <a:t> knowledge</a:t>
            </a:r>
          </a:p>
          <a:p>
            <a:pPr marL="0" indent="0" eaLnBrk="1" hangingPunct="1">
              <a:spcBef>
                <a:spcPct val="35000"/>
              </a:spcBef>
              <a:buClr>
                <a:srgbClr val="000000"/>
              </a:buClr>
              <a:defRPr/>
            </a:pPr>
            <a:endParaRPr lang="en-US" b="1" dirty="0" smtClean="0">
              <a:solidFill>
                <a:srgbClr val="000000"/>
              </a:solidFill>
              <a:latin typeface="Calibri" charset="0"/>
              <a:ea typeface="MS Mincho" charset="0"/>
            </a:endParaRPr>
          </a:p>
          <a:p>
            <a:pPr eaLnBrk="1" hangingPunct="1">
              <a:spcBef>
                <a:spcPct val="35000"/>
              </a:spcBef>
              <a:buClr>
                <a:srgbClr val="000000"/>
              </a:buClr>
              <a:defRPr/>
            </a:pPr>
            <a:r>
              <a:rPr lang="en-US" b="1" dirty="0" smtClean="0">
                <a:solidFill>
                  <a:srgbClr val="000000"/>
                </a:solidFill>
                <a:latin typeface="Calibri" charset="0"/>
                <a:ea typeface="MS Mincho" charset="0"/>
              </a:rPr>
              <a:t>NISE Net content map areas</a:t>
            </a:r>
            <a:endParaRPr lang="en-US" dirty="0" smtClean="0">
              <a:solidFill>
                <a:srgbClr val="000000"/>
              </a:solidFill>
              <a:latin typeface="Calibri" charset="0"/>
              <a:ea typeface="MS Mincho" charset="0"/>
            </a:endParaRPr>
          </a:p>
          <a:p>
            <a:pPr marL="0" lvl="2" eaLnBrk="1" hangingPunct="1">
              <a:spcBef>
                <a:spcPct val="35000"/>
              </a:spcBef>
              <a:buClr>
                <a:srgbClr val="000000"/>
              </a:buClr>
              <a:defRPr/>
            </a:pPr>
            <a:r>
              <a:rPr lang="en-US" sz="2000" dirty="0" smtClean="0">
                <a:solidFill>
                  <a:srgbClr val="000000"/>
                </a:solidFill>
                <a:latin typeface="Calibri" charset="0"/>
                <a:ea typeface="MS Mincho" charset="0"/>
              </a:rPr>
              <a:t>Visitor responses touched on all four areas of the content map</a:t>
            </a:r>
          </a:p>
          <a:p>
            <a:pPr marL="0" lvl="2" eaLnBrk="1" hangingPunct="1">
              <a:spcBef>
                <a:spcPct val="35000"/>
              </a:spcBef>
              <a:buClr>
                <a:srgbClr val="000000"/>
              </a:buClr>
              <a:defRPr/>
            </a:pPr>
            <a:r>
              <a:rPr lang="en-US" sz="2000" dirty="0" smtClean="0">
                <a:solidFill>
                  <a:srgbClr val="000000"/>
                </a:solidFill>
                <a:latin typeface="Calibri" charset="0"/>
                <a:ea typeface="MS Mincho" charset="0"/>
              </a:rPr>
              <a:t>Most common: connection to daily life</a:t>
            </a:r>
          </a:p>
          <a:p>
            <a:pPr marL="457200" lvl="3" eaLnBrk="1" hangingPunct="1">
              <a:spcBef>
                <a:spcPct val="35000"/>
              </a:spcBef>
              <a:buClr>
                <a:srgbClr val="000000"/>
              </a:buClr>
              <a:defRPr/>
            </a:pPr>
            <a:r>
              <a:rPr lang="en-US" sz="2000" i="1" dirty="0" smtClean="0">
                <a:solidFill>
                  <a:srgbClr val="000000"/>
                </a:solidFill>
                <a:latin typeface="Calibri" charset="0"/>
                <a:ea typeface="MS Mincho" charset="0"/>
              </a:rPr>
              <a:t>This specific answer was more common that general responses about </a:t>
            </a:r>
            <a:r>
              <a:rPr lang="en-US" sz="2000" i="1" dirty="0" err="1" smtClean="0">
                <a:solidFill>
                  <a:srgbClr val="000000"/>
                </a:solidFill>
                <a:latin typeface="Calibri" charset="0"/>
                <a:ea typeface="MS Mincho" charset="0"/>
              </a:rPr>
              <a:t>nano</a:t>
            </a:r>
            <a:r>
              <a:rPr lang="en-US" sz="2000" i="1" dirty="0" smtClean="0">
                <a:solidFill>
                  <a:srgbClr val="000000"/>
                </a:solidFill>
                <a:latin typeface="Calibri" charset="0"/>
                <a:ea typeface="MS Mincho" charset="0"/>
              </a:rPr>
              <a:t> or science</a:t>
            </a:r>
            <a:endParaRPr lang="en-US" sz="2000" i="1" dirty="0" smtClean="0">
              <a:solidFill>
                <a:srgbClr val="FF6600"/>
              </a:solidFill>
              <a:latin typeface="Calibri" charset="0"/>
              <a:ea typeface="MS Mincho" charset="0"/>
            </a:endParaRPr>
          </a:p>
        </p:txBody>
      </p:sp>
    </p:spTree>
    <p:extLst>
      <p:ext uri="{BB962C8B-B14F-4D97-AF65-F5344CB8AC3E}">
        <p14:creationId xmlns:p14="http://schemas.microsoft.com/office/powerpoint/2010/main" val="12563973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4000" y="1611313"/>
            <a:ext cx="4441825" cy="2206758"/>
          </a:xfrm>
          <a:prstGeom prst="rect">
            <a:avLst/>
          </a:prstGeom>
          <a:noFill/>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27013" indent="-227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defRPr/>
            </a:pPr>
            <a:r>
              <a:rPr lang="en-US" b="1" dirty="0" smtClean="0">
                <a:solidFill>
                  <a:srgbClr val="000000"/>
                </a:solidFill>
                <a:latin typeface="Calibri" charset="0"/>
                <a:ea typeface="MS Mincho" charset="0"/>
              </a:rPr>
              <a:t>Emerging differences</a:t>
            </a:r>
          </a:p>
          <a:p>
            <a:pPr marL="0" lvl="2" eaLnBrk="1" hangingPunct="1">
              <a:spcBef>
                <a:spcPct val="35000"/>
              </a:spcBef>
              <a:buClr>
                <a:srgbClr val="000000"/>
              </a:buClr>
              <a:defRPr/>
            </a:pPr>
            <a:r>
              <a:rPr lang="en-US" sz="2000" dirty="0">
                <a:solidFill>
                  <a:srgbClr val="000000"/>
                </a:solidFill>
                <a:latin typeface="Calibri" charset="0"/>
                <a:ea typeface="MS Mincho" charset="0"/>
              </a:rPr>
              <a:t>group dwell </a:t>
            </a:r>
            <a:r>
              <a:rPr lang="en-US" sz="2000" dirty="0" smtClean="0">
                <a:solidFill>
                  <a:srgbClr val="000000"/>
                </a:solidFill>
                <a:latin typeface="Calibri" charset="0"/>
                <a:ea typeface="MS Mincho" charset="0"/>
              </a:rPr>
              <a:t>times/visitor contact</a:t>
            </a:r>
            <a:endParaRPr lang="en-US" sz="2000" dirty="0">
              <a:solidFill>
                <a:srgbClr val="000000"/>
              </a:solidFill>
              <a:latin typeface="Calibri" charset="0"/>
              <a:ea typeface="MS Mincho" charset="0"/>
            </a:endParaRPr>
          </a:p>
          <a:p>
            <a:pPr marL="0" lvl="2" eaLnBrk="1" hangingPunct="1">
              <a:spcBef>
                <a:spcPct val="35000"/>
              </a:spcBef>
              <a:buClr>
                <a:srgbClr val="000000"/>
              </a:buClr>
              <a:defRPr/>
            </a:pPr>
            <a:r>
              <a:rPr lang="en-US" sz="2000" dirty="0" smtClean="0">
                <a:solidFill>
                  <a:srgbClr val="000000"/>
                </a:solidFill>
                <a:latin typeface="Calibri" charset="0"/>
                <a:ea typeface="MS Mincho" charset="0"/>
              </a:rPr>
              <a:t>levels of interest &amp; enjoyment</a:t>
            </a:r>
          </a:p>
          <a:p>
            <a:pPr marL="0" lvl="2" eaLnBrk="1" hangingPunct="1">
              <a:spcBef>
                <a:spcPct val="35000"/>
              </a:spcBef>
              <a:buClr>
                <a:srgbClr val="000000"/>
              </a:buClr>
              <a:defRPr/>
            </a:pPr>
            <a:r>
              <a:rPr lang="en-US" sz="2000" dirty="0" smtClean="0">
                <a:solidFill>
                  <a:srgbClr val="000000"/>
                </a:solidFill>
                <a:latin typeface="Calibri" charset="0"/>
                <a:ea typeface="MS Mincho" charset="0"/>
              </a:rPr>
              <a:t>changes in confidence</a:t>
            </a:r>
          </a:p>
          <a:p>
            <a:pPr marL="0" lvl="2" eaLnBrk="1" hangingPunct="1">
              <a:spcBef>
                <a:spcPct val="35000"/>
              </a:spcBef>
              <a:buClr>
                <a:srgbClr val="000000"/>
              </a:buClr>
              <a:defRPr/>
            </a:pPr>
            <a:endParaRPr lang="en-US" b="1" dirty="0" smtClean="0">
              <a:solidFill>
                <a:srgbClr val="000000"/>
              </a:solidFill>
              <a:latin typeface="Calibri" charset="0"/>
              <a:ea typeface="MS Mincho" charset="0"/>
            </a:endParaRPr>
          </a:p>
        </p:txBody>
      </p:sp>
      <p:pic>
        <p:nvPicPr>
          <p:cNvPr id="25602" name="Picture 8" descr="sofa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1611313"/>
            <a:ext cx="42195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5605"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a:solidFill>
                  <a:srgbClr val="0C4225"/>
                </a:solidFill>
                <a:latin typeface="Georgia" charset="0"/>
                <a:ea typeface="ＭＳ Ｐゴシック" charset="0"/>
                <a:cs typeface="Georgia" charset="0"/>
              </a:rPr>
              <a:t>Institutional </a:t>
            </a:r>
            <a:r>
              <a:rPr lang="en-US" sz="4000" dirty="0" smtClean="0">
                <a:solidFill>
                  <a:srgbClr val="0C4225"/>
                </a:solidFill>
                <a:latin typeface="Georgia" charset="0"/>
                <a:ea typeface="ＭＳ Ｐゴシック" charset="0"/>
                <a:cs typeface="Georgia" charset="0"/>
              </a:rPr>
              <a:t>comparisons</a:t>
            </a:r>
            <a:endParaRPr lang="en-US" sz="4000" dirty="0">
              <a:solidFill>
                <a:srgbClr val="0C4225"/>
              </a:solidFill>
              <a:latin typeface="Georgia" charset="0"/>
              <a:ea typeface="ＭＳ Ｐゴシック" charset="0"/>
              <a:cs typeface="Georgia" charset="0"/>
            </a:endParaRPr>
          </a:p>
        </p:txBody>
      </p:sp>
    </p:spTree>
    <p:extLst>
      <p:ext uri="{BB962C8B-B14F-4D97-AF65-F5344CB8AC3E}">
        <p14:creationId xmlns:p14="http://schemas.microsoft.com/office/powerpoint/2010/main" val="8975033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4000" y="1611313"/>
            <a:ext cx="4441825" cy="1708160"/>
          </a:xfrm>
          <a:prstGeom prst="rect">
            <a:avLst/>
          </a:prstGeom>
          <a:noFill/>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27013" indent="-227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defRPr/>
            </a:pPr>
            <a:r>
              <a:rPr lang="en-US" b="1" dirty="0" smtClean="0">
                <a:solidFill>
                  <a:srgbClr val="000000"/>
                </a:solidFill>
                <a:latin typeface="Calibri" charset="0"/>
                <a:ea typeface="MS Mincho" charset="0"/>
              </a:rPr>
              <a:t>Spanish-bilingual comparisons</a:t>
            </a:r>
            <a:endParaRPr lang="en-US" sz="2000" dirty="0" smtClean="0">
              <a:solidFill>
                <a:srgbClr val="000000"/>
              </a:solidFill>
              <a:latin typeface="Calibri" charset="0"/>
              <a:ea typeface="MS Mincho" charset="0"/>
            </a:endParaRPr>
          </a:p>
          <a:p>
            <a:pPr marL="0" lvl="2" eaLnBrk="1" hangingPunct="1">
              <a:spcBef>
                <a:spcPct val="35000"/>
              </a:spcBef>
              <a:buClr>
                <a:srgbClr val="000000"/>
              </a:buClr>
              <a:defRPr/>
            </a:pPr>
            <a:r>
              <a:rPr lang="en-US" sz="2000" dirty="0" smtClean="0">
                <a:solidFill>
                  <a:srgbClr val="000000"/>
                </a:solidFill>
                <a:latin typeface="Calibri" charset="0"/>
                <a:ea typeface="MS Mincho" charset="0"/>
              </a:rPr>
              <a:t>prior </a:t>
            </a:r>
            <a:r>
              <a:rPr lang="en-US" sz="2000" dirty="0" err="1" smtClean="0">
                <a:solidFill>
                  <a:srgbClr val="000000"/>
                </a:solidFill>
                <a:latin typeface="Calibri" charset="0"/>
                <a:ea typeface="MS Mincho" charset="0"/>
              </a:rPr>
              <a:t>nano</a:t>
            </a:r>
            <a:r>
              <a:rPr lang="en-US" sz="2000" dirty="0" smtClean="0">
                <a:solidFill>
                  <a:srgbClr val="000000"/>
                </a:solidFill>
                <a:latin typeface="Calibri" charset="0"/>
                <a:ea typeface="MS Mincho" charset="0"/>
              </a:rPr>
              <a:t> </a:t>
            </a:r>
            <a:r>
              <a:rPr lang="en-US" sz="2000" dirty="0" err="1" smtClean="0">
                <a:solidFill>
                  <a:srgbClr val="000000"/>
                </a:solidFill>
                <a:latin typeface="Calibri" charset="0"/>
                <a:ea typeface="MS Mincho" charset="0"/>
              </a:rPr>
              <a:t>knolwedge</a:t>
            </a:r>
            <a:endParaRPr lang="en-US" sz="2000" dirty="0" smtClean="0">
              <a:solidFill>
                <a:srgbClr val="000000"/>
              </a:solidFill>
              <a:latin typeface="Calibri" charset="0"/>
              <a:ea typeface="MS Mincho" charset="0"/>
            </a:endParaRPr>
          </a:p>
          <a:p>
            <a:pPr marL="0" lvl="2" eaLnBrk="1" hangingPunct="1">
              <a:spcBef>
                <a:spcPct val="35000"/>
              </a:spcBef>
              <a:buClr>
                <a:srgbClr val="000000"/>
              </a:buClr>
              <a:defRPr/>
            </a:pPr>
            <a:r>
              <a:rPr lang="en-US" sz="2000" dirty="0" smtClean="0">
                <a:solidFill>
                  <a:srgbClr val="000000"/>
                </a:solidFill>
                <a:latin typeface="Calibri" charset="0"/>
                <a:ea typeface="MS Mincho" charset="0"/>
              </a:rPr>
              <a:t>group dwell times</a:t>
            </a:r>
          </a:p>
          <a:p>
            <a:pPr marL="0" lvl="2" eaLnBrk="1" hangingPunct="1">
              <a:spcBef>
                <a:spcPct val="35000"/>
              </a:spcBef>
              <a:buClr>
                <a:srgbClr val="000000"/>
              </a:buClr>
              <a:defRPr/>
            </a:pPr>
            <a:r>
              <a:rPr lang="en-US" sz="2000" dirty="0" smtClean="0">
                <a:solidFill>
                  <a:srgbClr val="000000"/>
                </a:solidFill>
                <a:latin typeface="Calibri" charset="0"/>
                <a:ea typeface="MS Mincho" charset="0"/>
                <a:cs typeface="Arial" charset="0"/>
              </a:rPr>
              <a:t>slightly different confidence gains</a:t>
            </a:r>
            <a:endParaRPr lang="en-US" dirty="0" smtClean="0">
              <a:solidFill>
                <a:srgbClr val="000000"/>
              </a:solidFill>
              <a:latin typeface="Calibri" charset="0"/>
              <a:cs typeface="Arial" charset="0"/>
            </a:endParaRPr>
          </a:p>
        </p:txBody>
      </p:sp>
      <p:pic>
        <p:nvPicPr>
          <p:cNvPr id="25602" name="Picture 8" descr="sofa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1611313"/>
            <a:ext cx="42195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5605"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charset="0"/>
                <a:ea typeface="ＭＳ Ｐゴシック" charset="0"/>
                <a:cs typeface="Georgia" charset="0"/>
              </a:rPr>
              <a:t>Spanish bilingual </a:t>
            </a:r>
            <a:r>
              <a:rPr lang="en-US" sz="4000" dirty="0">
                <a:solidFill>
                  <a:srgbClr val="0C4225"/>
                </a:solidFill>
                <a:latin typeface="Georgia" charset="0"/>
                <a:ea typeface="ＭＳ Ｐゴシック" charset="0"/>
                <a:cs typeface="Georgia" charset="0"/>
              </a:rPr>
              <a:t>a</a:t>
            </a:r>
            <a:r>
              <a:rPr lang="en-US" sz="4000" dirty="0" smtClean="0">
                <a:solidFill>
                  <a:srgbClr val="0C4225"/>
                </a:solidFill>
                <a:latin typeface="Georgia" charset="0"/>
                <a:ea typeface="ＭＳ Ｐゴシック" charset="0"/>
                <a:cs typeface="Georgia" charset="0"/>
              </a:rPr>
              <a:t>udience</a:t>
            </a:r>
            <a:endParaRPr lang="en-US" sz="4000" dirty="0">
              <a:solidFill>
                <a:srgbClr val="0C4225"/>
              </a:solidFill>
              <a:latin typeface="Georgia" charset="0"/>
              <a:ea typeface="ＭＳ Ｐゴシック" charset="0"/>
              <a:cs typeface="Georgia" charset="0"/>
            </a:endParaRPr>
          </a:p>
        </p:txBody>
      </p:sp>
    </p:spTree>
    <p:extLst>
      <p:ext uri="{BB962C8B-B14F-4D97-AF65-F5344CB8AC3E}">
        <p14:creationId xmlns:p14="http://schemas.microsoft.com/office/powerpoint/2010/main" val="1998057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NISE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6129338"/>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2400" y="6064250"/>
            <a:ext cx="5905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6"/>
          <p:cNvSpPr txBox="1">
            <a:spLocks noChangeArrowheads="1"/>
          </p:cNvSpPr>
          <p:nvPr/>
        </p:nvSpPr>
        <p:spPr bwMode="auto">
          <a:xfrm>
            <a:off x="419100" y="177800"/>
            <a:ext cx="8394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000" dirty="0" smtClean="0">
                <a:solidFill>
                  <a:srgbClr val="0C4225"/>
                </a:solidFill>
                <a:latin typeface="Georgia" pitchFamily="18" charset="0"/>
              </a:rPr>
              <a:t>Network Communication Study</a:t>
            </a:r>
            <a:endParaRPr lang="en-US" sz="4000" dirty="0">
              <a:solidFill>
                <a:srgbClr val="0C4225"/>
              </a:solidFill>
              <a:latin typeface="Georgia" pitchFamily="18" charset="0"/>
            </a:endParaRPr>
          </a:p>
        </p:txBody>
      </p:sp>
      <p:sp>
        <p:nvSpPr>
          <p:cNvPr id="9" name="Rectangle 8"/>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j-lt"/>
                <a:ea typeface="+mn-ea"/>
              </a:rPr>
              <a:t> </a:t>
            </a:r>
          </a:p>
        </p:txBody>
      </p:sp>
      <p:sp>
        <p:nvSpPr>
          <p:cNvPr id="10" name="Rectangle 9"/>
          <p:cNvSpPr>
            <a:spLocks noChangeArrowheads="1"/>
          </p:cNvSpPr>
          <p:nvPr/>
        </p:nvSpPr>
        <p:spPr bwMode="auto">
          <a:xfrm>
            <a:off x="0" y="5795963"/>
            <a:ext cx="9144000" cy="90487"/>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j-lt"/>
                <a:ea typeface="+mn-ea"/>
              </a:rPr>
              <a:t> </a:t>
            </a:r>
          </a:p>
        </p:txBody>
      </p:sp>
      <p:sp>
        <p:nvSpPr>
          <p:cNvPr id="2057" name="Text Box 9"/>
          <p:cNvSpPr txBox="1">
            <a:spLocks noChangeArrowheads="1"/>
          </p:cNvSpPr>
          <p:nvPr/>
        </p:nvSpPr>
        <p:spPr bwMode="auto">
          <a:xfrm>
            <a:off x="6832600" y="6192838"/>
            <a:ext cx="2095500" cy="86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dirty="0" smtClean="0">
                <a:latin typeface="+mj-lt"/>
              </a:rPr>
              <a:t>www.nisenet.org</a:t>
            </a:r>
            <a:endParaRPr lang="en-US" sz="2000" dirty="0">
              <a:latin typeface="+mj-lt"/>
            </a:endParaRPr>
          </a:p>
          <a:p>
            <a:pPr eaLnBrk="1" hangingPunct="1">
              <a:spcBef>
                <a:spcPct val="50000"/>
              </a:spcBef>
            </a:pPr>
            <a:endParaRPr lang="en-US" sz="2000" dirty="0">
              <a:latin typeface="+mj-lt"/>
            </a:endParaRPr>
          </a:p>
        </p:txBody>
      </p:sp>
      <p:pic>
        <p:nvPicPr>
          <p:cNvPr id="11" name="Picture 7" descr="1025878681_Yqqch-M.jpg"/>
          <p:cNvPicPr>
            <a:picLocks noChangeAspect="1"/>
          </p:cNvPicPr>
          <p:nvPr/>
        </p:nvPicPr>
        <p:blipFill>
          <a:blip r:embed="rId5">
            <a:extLst>
              <a:ext uri="{28A0092B-C50C-407E-A947-70E740481C1C}">
                <a14:useLocalDpi xmlns:a14="http://schemas.microsoft.com/office/drawing/2010/main" val="0"/>
              </a:ext>
            </a:extLst>
          </a:blip>
          <a:srcRect r="410" b="21684"/>
          <a:stretch>
            <a:fillRect/>
          </a:stretch>
        </p:blipFill>
        <p:spPr bwMode="auto">
          <a:xfrm>
            <a:off x="0" y="1235075"/>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6627"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Further analysis and next steps</a:t>
            </a:r>
          </a:p>
        </p:txBody>
      </p:sp>
      <p:pic>
        <p:nvPicPr>
          <p:cNvPr id="26628" name="Picture 1" descr="omsipanel1.jpg"/>
          <p:cNvPicPr>
            <a:picLocks noChangeAspect="1"/>
          </p:cNvPicPr>
          <p:nvPr/>
        </p:nvPicPr>
        <p:blipFill>
          <a:blip r:embed="rId2">
            <a:extLst>
              <a:ext uri="{28A0092B-C50C-407E-A947-70E740481C1C}">
                <a14:useLocalDpi xmlns:a14="http://schemas.microsoft.com/office/drawing/2010/main" val="0"/>
              </a:ext>
            </a:extLst>
          </a:blip>
          <a:srcRect l="3003" r="44127"/>
          <a:stretch>
            <a:fillRect/>
          </a:stretch>
        </p:blipFill>
        <p:spPr bwMode="auto">
          <a:xfrm>
            <a:off x="0" y="1235075"/>
            <a:ext cx="44704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4"/>
          <p:cNvSpPr txBox="1">
            <a:spLocks noChangeArrowheads="1"/>
          </p:cNvSpPr>
          <p:nvPr/>
        </p:nvSpPr>
        <p:spPr bwMode="auto">
          <a:xfrm>
            <a:off x="4656138" y="1479550"/>
            <a:ext cx="419735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pPr>
            <a:r>
              <a:rPr lang="en-US" sz="2000">
                <a:solidFill>
                  <a:srgbClr val="000000"/>
                </a:solidFill>
                <a:latin typeface="Calibri" charset="0"/>
                <a:ea typeface="MS Mincho" charset="0"/>
                <a:cs typeface="MS Mincho" charset="0"/>
              </a:rPr>
              <a:t>Exploring other relationships between use and learning; demographic data</a:t>
            </a:r>
          </a:p>
          <a:p>
            <a:pPr eaLnBrk="1" hangingPunct="1">
              <a:spcBef>
                <a:spcPct val="35000"/>
              </a:spcBef>
              <a:buClr>
                <a:srgbClr val="000000"/>
              </a:buClr>
            </a:pPr>
            <a:endParaRPr lang="en-US" sz="2000">
              <a:solidFill>
                <a:srgbClr val="000000"/>
              </a:solidFill>
              <a:latin typeface="Calibri" charset="0"/>
              <a:ea typeface="MS Mincho" charset="0"/>
              <a:cs typeface="MS Mincho" charset="0"/>
            </a:endParaRPr>
          </a:p>
          <a:p>
            <a:pPr eaLnBrk="1" hangingPunct="1"/>
            <a:r>
              <a:rPr lang="en-US" sz="2000">
                <a:latin typeface="Calibri" charset="0"/>
                <a:cs typeface="Arial" charset="0"/>
              </a:rPr>
              <a:t>Additional analysis of bilingual data</a:t>
            </a:r>
          </a:p>
          <a:p>
            <a:pPr eaLnBrk="1" hangingPunct="1"/>
            <a:endParaRPr lang="en-US" sz="2000">
              <a:latin typeface="Calibri" charset="0"/>
              <a:cs typeface="Arial" charset="0"/>
            </a:endParaRPr>
          </a:p>
          <a:p>
            <a:pPr eaLnBrk="1" hangingPunct="1"/>
            <a:r>
              <a:rPr lang="en-US" sz="2000">
                <a:latin typeface="Calibri" charset="0"/>
                <a:cs typeface="Arial" charset="0"/>
              </a:rPr>
              <a:t>Analysis of data from visitors with disabilities</a:t>
            </a:r>
          </a:p>
          <a:p>
            <a:pPr eaLnBrk="1" hangingPunct="1"/>
            <a:endParaRPr lang="en-US" sz="2000">
              <a:latin typeface="Calibri" charset="0"/>
              <a:cs typeface="Arial" charset="0"/>
            </a:endParaRPr>
          </a:p>
          <a:p>
            <a:pPr eaLnBrk="1" hangingPunct="1"/>
            <a:r>
              <a:rPr lang="en-US" sz="2000">
                <a:latin typeface="Calibri" charset="0"/>
                <a:cs typeface="Arial" charset="0"/>
              </a:rPr>
              <a:t>Additional estimates for number of visitors who come in contact with </a:t>
            </a:r>
            <a:r>
              <a:rPr lang="en-US" sz="2000" i="1">
                <a:latin typeface="Calibri" charset="0"/>
                <a:cs typeface="Arial" charset="0"/>
              </a:rPr>
              <a:t>Nano</a:t>
            </a:r>
          </a:p>
          <a:p>
            <a:pPr eaLnBrk="1" hangingPunct="1"/>
            <a:endParaRPr lang="en-US" sz="2000" i="1">
              <a:latin typeface="Calibri" charset="0"/>
              <a:cs typeface="Arial" charset="0"/>
            </a:endParaRPr>
          </a:p>
          <a:p>
            <a:pPr eaLnBrk="1" hangingPunct="1"/>
            <a:r>
              <a:rPr lang="en-US" sz="2000">
                <a:latin typeface="Calibri" charset="0"/>
                <a:cs typeface="Arial" charset="0"/>
              </a:rPr>
              <a:t>Next Public Impacts study: </a:t>
            </a:r>
            <a:br>
              <a:rPr lang="en-US" sz="2000">
                <a:latin typeface="Calibri" charset="0"/>
                <a:cs typeface="Arial" charset="0"/>
              </a:rPr>
            </a:br>
            <a:r>
              <a:rPr lang="en-US" sz="2000">
                <a:latin typeface="Calibri" charset="0"/>
                <a:cs typeface="Arial" charset="0"/>
              </a:rPr>
              <a:t>Focus on NanoDays</a:t>
            </a:r>
          </a:p>
          <a:p>
            <a:pPr eaLnBrk="1" hangingPunct="1"/>
            <a:endParaRPr lang="en-US" sz="2000">
              <a:latin typeface="Calibri" charset="0"/>
              <a:cs typeface="Arial" charset="0"/>
            </a:endParaRPr>
          </a:p>
        </p:txBody>
      </p:sp>
    </p:spTree>
    <p:extLst>
      <p:ext uri="{BB962C8B-B14F-4D97-AF65-F5344CB8AC3E}">
        <p14:creationId xmlns:p14="http://schemas.microsoft.com/office/powerpoint/2010/main" val="26202711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973263"/>
            <a:ext cx="9144000" cy="90487"/>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prstClr val="white"/>
                </a:solidFill>
                <a:latin typeface="Calibri"/>
                <a:ea typeface="MS PGothic" pitchFamily="34" charset="-128"/>
              </a:rPr>
              <a:t> </a:t>
            </a:r>
          </a:p>
        </p:txBody>
      </p:sp>
      <p:pic>
        <p:nvPicPr>
          <p:cNvPr id="11267" name="Picture 8" descr="NISE_tag_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6"/>
          <p:cNvSpPr>
            <a:spLocks noChangeArrowheads="1"/>
          </p:cNvSpPr>
          <p:nvPr/>
        </p:nvSpPr>
        <p:spPr bwMode="auto">
          <a:xfrm>
            <a:off x="1546225" y="333375"/>
            <a:ext cx="62658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1600" smtClean="0">
              <a:solidFill>
                <a:srgbClr val="0C4225"/>
              </a:solidFill>
              <a:latin typeface="Georgia" pitchFamily="18" charset="0"/>
              <a:ea typeface="MS PGothic" pitchFamily="34" charset="-128"/>
            </a:endParaRPr>
          </a:p>
          <a:p>
            <a:pPr algn="ctr"/>
            <a:r>
              <a:rPr lang="en-US" sz="4000" smtClean="0">
                <a:solidFill>
                  <a:srgbClr val="0C4225"/>
                </a:solidFill>
                <a:latin typeface="Georgia" pitchFamily="18" charset="0"/>
                <a:ea typeface="MS PGothic" pitchFamily="34" charset="-128"/>
              </a:rPr>
              <a:t>Questions and Discussion?</a:t>
            </a:r>
          </a:p>
          <a:p>
            <a:pPr algn="ctr"/>
            <a:endParaRPr lang="en-US" sz="2000" smtClean="0">
              <a:solidFill>
                <a:srgbClr val="0C4225"/>
              </a:solidFill>
              <a:latin typeface="Georgia" pitchFamily="18" charset="0"/>
              <a:ea typeface="MS PGothic" pitchFamily="34" charset="-128"/>
            </a:endParaRPr>
          </a:p>
        </p:txBody>
      </p:sp>
      <p:pic>
        <p:nvPicPr>
          <p:cNvPr id="1126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2079625"/>
            <a:ext cx="9144001"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 descr="NISE_tag_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64325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903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7D491C2-7E9E-42D0-9716-53D7DE40BC7E}" type="slidenum">
              <a:rPr lang="en-US" sz="1200">
                <a:solidFill>
                  <a:schemeClr val="tx1">
                    <a:tint val="75000"/>
                  </a:schemeClr>
                </a:solidFill>
                <a:latin typeface="+mn-lt"/>
                <a:cs typeface="+mn-cs"/>
              </a:rPr>
              <a:pPr algn="r" fontAlgn="auto">
                <a:spcBef>
                  <a:spcPts val="0"/>
                </a:spcBef>
                <a:spcAft>
                  <a:spcPts val="0"/>
                </a:spcAft>
                <a:defRPr/>
              </a:pPr>
              <a:t>6</a:t>
            </a:fld>
            <a:endParaRPr lang="en-US" sz="1200">
              <a:solidFill>
                <a:schemeClr val="tx1">
                  <a:tint val="75000"/>
                </a:schemeClr>
              </a:solidFill>
              <a:latin typeface="+mn-lt"/>
              <a:cs typeface="+mn-cs"/>
            </a:endParaRPr>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125"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rPr>
              <a:t>Study purpose and focus</a:t>
            </a:r>
          </a:p>
        </p:txBody>
      </p:sp>
      <p:sp>
        <p:nvSpPr>
          <p:cNvPr id="5126" name="Rectangle 12"/>
          <p:cNvSpPr>
            <a:spLocks noChangeArrowheads="1"/>
          </p:cNvSpPr>
          <p:nvPr/>
        </p:nvSpPr>
        <p:spPr bwMode="auto">
          <a:xfrm>
            <a:off x="482600" y="1419224"/>
            <a:ext cx="84328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a:spcBef>
                <a:spcPts val="0"/>
              </a:spcBef>
              <a:spcAft>
                <a:spcPts val="600"/>
              </a:spcAft>
              <a:buClr>
                <a:srgbClr val="000000"/>
              </a:buClr>
              <a:buSzPct val="100000"/>
            </a:pPr>
            <a:r>
              <a:rPr lang="en-US" sz="2800" dirty="0" smtClean="0">
                <a:latin typeface="Calibri" pitchFamily="34" charset="0"/>
                <a:sym typeface="Arial" charset="0"/>
              </a:rPr>
              <a:t>A study of communication within and between the tiers…</a:t>
            </a:r>
          </a:p>
          <a:p>
            <a:pPr lvl="1" algn="ctr">
              <a:spcBef>
                <a:spcPts val="0"/>
              </a:spcBef>
              <a:buClr>
                <a:srgbClr val="000000"/>
              </a:buClr>
              <a:buSzPct val="100000"/>
              <a:tabLst>
                <a:tab pos="8343900" algn="l"/>
              </a:tabLst>
            </a:pPr>
            <a:r>
              <a:rPr lang="en-US" sz="2400" i="1" dirty="0" smtClean="0">
                <a:latin typeface="Calibri" pitchFamily="34" charset="0"/>
                <a:sym typeface="Arial" charset="0"/>
              </a:rPr>
              <a:t>Because this is a network, studying communication</a:t>
            </a:r>
          </a:p>
          <a:p>
            <a:pPr lvl="1" algn="ctr">
              <a:spcBef>
                <a:spcPts val="0"/>
              </a:spcBef>
              <a:buClr>
                <a:srgbClr val="000000"/>
              </a:buClr>
              <a:buSzPct val="100000"/>
              <a:tabLst>
                <a:tab pos="8343900" algn="l"/>
              </a:tabLst>
            </a:pPr>
            <a:r>
              <a:rPr lang="en-US" sz="2400" i="1" dirty="0" smtClean="0">
                <a:latin typeface="Calibri" pitchFamily="34" charset="0"/>
                <a:sym typeface="Arial" charset="0"/>
              </a:rPr>
              <a:t>highlights the ideas holding us all together.</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037397" y="2916555"/>
            <a:ext cx="5323205" cy="3804920"/>
          </a:xfrm>
          <a:prstGeom prst="rect">
            <a:avLst/>
          </a:prstGeom>
          <a:noFill/>
        </p:spPr>
      </p:pic>
    </p:spTree>
    <p:extLst>
      <p:ext uri="{BB962C8B-B14F-4D97-AF65-F5344CB8AC3E}">
        <p14:creationId xmlns:p14="http://schemas.microsoft.com/office/powerpoint/2010/main" val="2350024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254750"/>
            <a:ext cx="2133600" cy="365125"/>
          </a:xfrm>
        </p:spPr>
        <p:txBody>
          <a:bodyPr/>
          <a:lstStyle/>
          <a:p>
            <a:pPr>
              <a:defRPr/>
            </a:pPr>
            <a:fld id="{E3662576-006D-468D-B065-23924434A2FA}" type="slidenum">
              <a:rPr lang="en-US"/>
              <a:pPr>
                <a:defRPr/>
              </a:pPr>
              <a:t>7</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dirty="0">
                <a:solidFill>
                  <a:srgbClr val="0C4225"/>
                </a:solidFill>
                <a:latin typeface="Georgia" pitchFamily="18" charset="0"/>
              </a:rPr>
              <a:t>Study purpose and focus</a:t>
            </a:r>
            <a:endParaRPr lang="en-US" sz="4000" dirty="0" smtClean="0">
              <a:solidFill>
                <a:srgbClr val="0C4225"/>
              </a:solidFill>
              <a:latin typeface="Georgia" pitchFamily="18" charset="0"/>
            </a:endParaRPr>
          </a:p>
        </p:txBody>
      </p:sp>
      <p:sp>
        <p:nvSpPr>
          <p:cNvPr id="5" name="TextBox 4"/>
          <p:cNvSpPr txBox="1"/>
          <p:nvPr/>
        </p:nvSpPr>
        <p:spPr>
          <a:xfrm>
            <a:off x="1010027" y="1404179"/>
            <a:ext cx="7004764" cy="480131"/>
          </a:xfrm>
          <a:prstGeom prst="rect">
            <a:avLst/>
          </a:prstGeom>
          <a:noFill/>
        </p:spPr>
        <p:txBody>
          <a:bodyPr wrap="square" rtlCol="0">
            <a:spAutoFit/>
          </a:bodyPr>
          <a:lstStyle/>
          <a:p>
            <a:pPr algn="ctr">
              <a:lnSpc>
                <a:spcPct val="90000"/>
              </a:lnSpc>
            </a:pPr>
            <a:r>
              <a:rPr lang="en-US" sz="2800" dirty="0" smtClean="0">
                <a:latin typeface="+mn-lt"/>
              </a:rPr>
              <a:t>4 primary communication components:</a:t>
            </a:r>
          </a:p>
        </p:txBody>
      </p:sp>
      <p:pic>
        <p:nvPicPr>
          <p:cNvPr id="11" name="Picture 10" descr="nanokit.JPG"/>
          <p:cNvPicPr>
            <a:picLocks/>
          </p:cNvPicPr>
          <p:nvPr/>
        </p:nvPicPr>
        <p:blipFill>
          <a:blip r:embed="rId3">
            <a:lum bright="10000" contrast="10000"/>
          </a:blip>
          <a:stretch>
            <a:fillRect/>
          </a:stretch>
        </p:blipFill>
        <p:spPr>
          <a:xfrm>
            <a:off x="1448939" y="2565184"/>
            <a:ext cx="2347370" cy="1760527"/>
          </a:xfrm>
          <a:prstGeom prst="rect">
            <a:avLst/>
          </a:prstGeom>
          <a:ln w="38100">
            <a:solidFill>
              <a:srgbClr val="ABCB45"/>
            </a:solidFill>
          </a:ln>
        </p:spPr>
      </p:pic>
      <p:pic>
        <p:nvPicPr>
          <p:cNvPr id="15" name="Picture 2"/>
          <p:cNvPicPr>
            <a:picLocks noChangeAspect="1" noChangeArrowheads="1"/>
          </p:cNvPicPr>
          <p:nvPr/>
        </p:nvPicPr>
        <p:blipFill>
          <a:blip r:embed="rId4"/>
          <a:srcRect l="24280" t="46886" r="38093" b="21128"/>
          <a:stretch>
            <a:fillRect/>
          </a:stretch>
        </p:blipFill>
        <p:spPr bwMode="auto">
          <a:xfrm>
            <a:off x="4218578" y="2565184"/>
            <a:ext cx="3144215" cy="1710197"/>
          </a:xfrm>
          <a:prstGeom prst="rect">
            <a:avLst/>
          </a:prstGeom>
          <a:noFill/>
          <a:ln w="38100">
            <a:solidFill>
              <a:srgbClr val="ABCB45"/>
            </a:solidFill>
            <a:miter lim="800000"/>
            <a:headEnd/>
            <a:tailEnd/>
          </a:ln>
          <a:effectLst/>
        </p:spPr>
      </p:pic>
      <p:pic>
        <p:nvPicPr>
          <p:cNvPr id="5123" name="Picture 3"/>
          <p:cNvPicPr>
            <a:picLocks noChangeAspect="1" noChangeArrowheads="1"/>
          </p:cNvPicPr>
          <p:nvPr/>
        </p:nvPicPr>
        <p:blipFill>
          <a:blip r:embed="rId5"/>
          <a:srcRect l="2093" t="6364" r="1693" b="14470"/>
          <a:stretch>
            <a:fillRect/>
          </a:stretch>
        </p:blipFill>
        <p:spPr bwMode="auto">
          <a:xfrm>
            <a:off x="1900464" y="4621041"/>
            <a:ext cx="2696182" cy="1760527"/>
          </a:xfrm>
          <a:prstGeom prst="rect">
            <a:avLst/>
          </a:prstGeom>
          <a:noFill/>
          <a:ln w="38100">
            <a:solidFill>
              <a:srgbClr val="ABCB45"/>
            </a:solidFill>
            <a:miter lim="800000"/>
            <a:headEnd/>
            <a:tailEnd/>
          </a:ln>
          <a:effectLst/>
        </p:spPr>
      </p:pic>
      <p:pic>
        <p:nvPicPr>
          <p:cNvPr id="16" name="Picture 3"/>
          <p:cNvPicPr>
            <a:picLocks noChangeAspect="1" noChangeArrowheads="1"/>
          </p:cNvPicPr>
          <p:nvPr/>
        </p:nvPicPr>
        <p:blipFill>
          <a:blip r:embed="rId6"/>
          <a:srcRect/>
          <a:stretch>
            <a:fillRect/>
          </a:stretch>
        </p:blipFill>
        <p:spPr bwMode="auto">
          <a:xfrm>
            <a:off x="5090306" y="4621041"/>
            <a:ext cx="2715200" cy="1737303"/>
          </a:xfrm>
          <a:prstGeom prst="rect">
            <a:avLst/>
          </a:prstGeom>
          <a:noFill/>
          <a:ln w="38100">
            <a:solidFill>
              <a:srgbClr val="ABCB45"/>
            </a:solidFill>
            <a:miter lim="800000"/>
            <a:headEnd/>
            <a:tailEnd/>
          </a:ln>
          <a:effectLst/>
        </p:spPr>
      </p:pic>
      <p:sp>
        <p:nvSpPr>
          <p:cNvPr id="2" name="TextBox 1"/>
          <p:cNvSpPr txBox="1"/>
          <p:nvPr/>
        </p:nvSpPr>
        <p:spPr>
          <a:xfrm>
            <a:off x="1973978" y="2095500"/>
            <a:ext cx="1348091" cy="369332"/>
          </a:xfrm>
          <a:prstGeom prst="rect">
            <a:avLst/>
          </a:prstGeom>
          <a:noFill/>
        </p:spPr>
        <p:txBody>
          <a:bodyPr wrap="square" rtlCol="0">
            <a:spAutoFit/>
          </a:bodyPr>
          <a:lstStyle/>
          <a:p>
            <a:r>
              <a:rPr lang="en-US" dirty="0" smtClean="0"/>
              <a:t>NanoDays</a:t>
            </a:r>
            <a:endParaRPr lang="en-US" dirty="0"/>
          </a:p>
        </p:txBody>
      </p:sp>
      <p:sp>
        <p:nvSpPr>
          <p:cNvPr id="7" name="TextBox 6"/>
          <p:cNvSpPr txBox="1"/>
          <p:nvPr/>
        </p:nvSpPr>
        <p:spPr>
          <a:xfrm>
            <a:off x="4507608" y="2095500"/>
            <a:ext cx="2566154" cy="369332"/>
          </a:xfrm>
          <a:prstGeom prst="rect">
            <a:avLst/>
          </a:prstGeom>
          <a:noFill/>
        </p:spPr>
        <p:txBody>
          <a:bodyPr wrap="square" rtlCol="0">
            <a:spAutoFit/>
          </a:bodyPr>
          <a:lstStyle/>
          <a:p>
            <a:r>
              <a:rPr lang="en-US" dirty="0" smtClean="0"/>
              <a:t>Regional hub structure</a:t>
            </a:r>
            <a:endParaRPr lang="en-US" dirty="0"/>
          </a:p>
        </p:txBody>
      </p:sp>
      <p:sp>
        <p:nvSpPr>
          <p:cNvPr id="9" name="TextBox 8"/>
          <p:cNvSpPr txBox="1"/>
          <p:nvPr/>
        </p:nvSpPr>
        <p:spPr>
          <a:xfrm>
            <a:off x="254000" y="4944206"/>
            <a:ext cx="1524000" cy="646331"/>
          </a:xfrm>
          <a:prstGeom prst="rect">
            <a:avLst/>
          </a:prstGeom>
          <a:noFill/>
        </p:spPr>
        <p:txBody>
          <a:bodyPr wrap="square" rtlCol="0">
            <a:spAutoFit/>
          </a:bodyPr>
          <a:lstStyle/>
          <a:p>
            <a:r>
              <a:rPr lang="en-US" dirty="0" smtClean="0"/>
              <a:t>Face-to-face meetings</a:t>
            </a:r>
            <a:endParaRPr lang="en-US" dirty="0"/>
          </a:p>
        </p:txBody>
      </p:sp>
      <p:sp>
        <p:nvSpPr>
          <p:cNvPr id="10" name="TextBox 9"/>
          <p:cNvSpPr txBox="1"/>
          <p:nvPr/>
        </p:nvSpPr>
        <p:spPr>
          <a:xfrm>
            <a:off x="7805506" y="5082705"/>
            <a:ext cx="1319709" cy="369332"/>
          </a:xfrm>
          <a:prstGeom prst="rect">
            <a:avLst/>
          </a:prstGeom>
          <a:noFill/>
        </p:spPr>
        <p:txBody>
          <a:bodyPr wrap="square" rtlCol="0">
            <a:spAutoFit/>
          </a:bodyPr>
          <a:lstStyle/>
          <a:p>
            <a:r>
              <a:rPr lang="en-US" dirty="0" smtClean="0"/>
              <a:t>nisenet.org</a:t>
            </a:r>
            <a:endParaRPr lang="en-US" dirty="0"/>
          </a:p>
        </p:txBody>
      </p:sp>
    </p:spTree>
    <p:extLst>
      <p:ext uri="{BB962C8B-B14F-4D97-AF65-F5344CB8AC3E}">
        <p14:creationId xmlns:p14="http://schemas.microsoft.com/office/powerpoint/2010/main" val="1340503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8</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rPr>
              <a:t>Methods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sp>
        <p:nvSpPr>
          <p:cNvPr id="5" name="TextBox 4"/>
          <p:cNvSpPr txBox="1"/>
          <p:nvPr/>
        </p:nvSpPr>
        <p:spPr>
          <a:xfrm>
            <a:off x="76913" y="2739002"/>
            <a:ext cx="2800640" cy="867930"/>
          </a:xfrm>
          <a:prstGeom prst="rect">
            <a:avLst/>
          </a:prstGeom>
          <a:noFill/>
        </p:spPr>
        <p:txBody>
          <a:bodyPr wrap="square" rtlCol="0">
            <a:spAutoFit/>
          </a:bodyPr>
          <a:lstStyle/>
          <a:p>
            <a:pPr marL="342900" indent="-228600">
              <a:lnSpc>
                <a:spcPct val="90000"/>
              </a:lnSpc>
              <a:spcAft>
                <a:spcPts val="1200"/>
              </a:spcAft>
              <a:buFontTx/>
              <a:buChar char="-"/>
            </a:pPr>
            <a:r>
              <a:rPr lang="en-US" sz="2800" dirty="0" smtClean="0">
                <a:latin typeface="+mn-lt"/>
              </a:rPr>
              <a:t>Total of 24 professionals</a:t>
            </a:r>
          </a:p>
        </p:txBody>
      </p:sp>
      <p:grpSp>
        <p:nvGrpSpPr>
          <p:cNvPr id="15" name="Group 14"/>
          <p:cNvGrpSpPr/>
          <p:nvPr/>
        </p:nvGrpSpPr>
        <p:grpSpPr>
          <a:xfrm>
            <a:off x="2814052" y="2113674"/>
            <a:ext cx="6101347" cy="4476039"/>
            <a:chOff x="1200150" y="1709739"/>
            <a:chExt cx="6515100" cy="4584700"/>
          </a:xfrm>
        </p:grpSpPr>
        <p:grpSp>
          <p:nvGrpSpPr>
            <p:cNvPr id="16" name="Group 8"/>
            <p:cNvGrpSpPr>
              <a:grpSpLocks/>
            </p:cNvGrpSpPr>
            <p:nvPr/>
          </p:nvGrpSpPr>
          <p:grpSpPr bwMode="auto">
            <a:xfrm>
              <a:off x="1200150" y="1709739"/>
              <a:ext cx="6515100" cy="4584700"/>
              <a:chOff x="0" y="0"/>
              <a:chExt cx="4104" cy="2888"/>
            </a:xfrm>
          </p:grpSpPr>
          <p:sp>
            <p:nvSpPr>
              <p:cNvPr id="27" name="Oval 9"/>
              <p:cNvSpPr>
                <a:spLocks/>
              </p:cNvSpPr>
              <p:nvPr/>
            </p:nvSpPr>
            <p:spPr bwMode="auto">
              <a:xfrm>
                <a:off x="0" y="0"/>
                <a:ext cx="4104" cy="2888"/>
              </a:xfrm>
              <a:prstGeom prst="ellipse">
                <a:avLst/>
              </a:prstGeom>
              <a:solidFill>
                <a:srgbClr val="9BB92C">
                  <a:alpha val="52548"/>
                </a:srgbClr>
              </a:solidFill>
              <a:ln w="28575">
                <a:solidFill>
                  <a:schemeClr val="accent3">
                    <a:lumMod val="75000"/>
                    <a:alpha val="49019"/>
                  </a:schemeClr>
                </a:solidFill>
                <a:prstDash val="solid"/>
                <a:round/>
                <a:headEnd type="none" w="med" len="med"/>
                <a:tailEnd type="none" w="med" len="med"/>
              </a:ln>
              <a:effectLst>
                <a:outerShdw blurRad="50800" dist="38099" dir="2700000" algn="ctr" rotWithShape="0">
                  <a:schemeClr val="bg2">
                    <a:alpha val="20000"/>
                  </a:schemeClr>
                </a:outerShdw>
              </a:effectLst>
            </p:spPr>
            <p:txBody>
              <a:bodyPr lIns="0" tIns="0" rIns="0" bIns="0"/>
              <a:lstStyle/>
              <a:p>
                <a:endParaRPr lang="en-US"/>
              </a:p>
            </p:txBody>
          </p:sp>
          <p:sp>
            <p:nvSpPr>
              <p:cNvPr id="28" name="Rectangle 10"/>
              <p:cNvSpPr>
                <a:spLocks/>
              </p:cNvSpPr>
              <p:nvPr/>
            </p:nvSpPr>
            <p:spPr bwMode="auto">
              <a:xfrm>
                <a:off x="600" y="42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spAutoFit/>
              </a:bodyPr>
              <a:lstStyle/>
              <a:p>
                <a:endParaRPr lang="en-US"/>
              </a:p>
            </p:txBody>
          </p:sp>
        </p:grpSp>
        <p:sp>
          <p:nvSpPr>
            <p:cNvPr id="17" name="Oval 12"/>
            <p:cNvSpPr>
              <a:spLocks/>
            </p:cNvSpPr>
            <p:nvPr/>
          </p:nvSpPr>
          <p:spPr bwMode="auto">
            <a:xfrm>
              <a:off x="1314450" y="2065338"/>
              <a:ext cx="4191000" cy="3581400"/>
            </a:xfrm>
            <a:prstGeom prst="ellipse">
              <a:avLst/>
            </a:prstGeom>
            <a:solidFill>
              <a:srgbClr val="9BB92C"/>
            </a:solidFill>
            <a:ln w="28575">
              <a:solidFill>
                <a:srgbClr val="D9D9D9">
                  <a:alpha val="36862"/>
                </a:srgbClr>
              </a:solidFill>
              <a:prstDash val="solid"/>
              <a:round/>
              <a:headEnd type="none" w="med" len="med"/>
              <a:tailEnd type="none" w="med" len="med"/>
            </a:ln>
            <a:effectLst>
              <a:outerShdw blurRad="50800" dist="38099" dir="2700000" algn="ctr" rotWithShape="0">
                <a:schemeClr val="bg2">
                  <a:alpha val="20000"/>
                </a:schemeClr>
              </a:outerShdw>
            </a:effectLst>
          </p:spPr>
          <p:txBody>
            <a:bodyPr lIns="0" tIns="0" rIns="0" bIns="0"/>
            <a:lstStyle/>
            <a:p>
              <a:endParaRPr lang="en-US"/>
            </a:p>
          </p:txBody>
        </p:sp>
        <p:sp>
          <p:nvSpPr>
            <p:cNvPr id="18" name="Oval 14"/>
            <p:cNvSpPr>
              <a:spLocks/>
            </p:cNvSpPr>
            <p:nvPr/>
          </p:nvSpPr>
          <p:spPr bwMode="auto">
            <a:xfrm>
              <a:off x="1504950" y="2446338"/>
              <a:ext cx="2006600" cy="2032000"/>
            </a:xfrm>
            <a:prstGeom prst="ellipse">
              <a:avLst/>
            </a:prstGeom>
            <a:solidFill>
              <a:srgbClr val="41572B"/>
            </a:solidFill>
            <a:ln w="38100">
              <a:solidFill>
                <a:schemeClr val="tx1">
                  <a:alpha val="30196"/>
                </a:schemeClr>
              </a:solidFill>
              <a:prstDash val="solid"/>
              <a:round/>
              <a:headEnd type="none" w="med" len="med"/>
              <a:tailEnd type="none" w="med" len="med"/>
            </a:ln>
            <a:effectLst>
              <a:outerShdw blurRad="50800" dist="38099" dir="2700000" algn="ctr" rotWithShape="0">
                <a:schemeClr val="bg2">
                  <a:alpha val="20000"/>
                </a:schemeClr>
              </a:outerShdw>
            </a:effectLst>
          </p:spPr>
          <p:txBody>
            <a:bodyPr lIns="0" tIns="0" rIns="0" bIns="0"/>
            <a:lstStyle/>
            <a:p>
              <a:endParaRPr lang="en-US"/>
            </a:p>
          </p:txBody>
        </p:sp>
        <p:sp>
          <p:nvSpPr>
            <p:cNvPr id="19" name="Rectangle 15"/>
            <p:cNvSpPr>
              <a:spLocks/>
            </p:cNvSpPr>
            <p:nvPr/>
          </p:nvSpPr>
          <p:spPr bwMode="auto">
            <a:xfrm>
              <a:off x="5773511" y="3382504"/>
              <a:ext cx="18415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p>
              <a:pPr marL="39688" algn="ctr">
                <a:lnSpc>
                  <a:spcPct val="90000"/>
                </a:lnSpc>
                <a:spcBef>
                  <a:spcPts val="1200"/>
                </a:spcBef>
              </a:pPr>
              <a:r>
                <a:rPr lang="en-US" b="1" dirty="0">
                  <a:solidFill>
                    <a:schemeClr val="tx1"/>
                  </a:solidFill>
                  <a:cs typeface="Calibri Bold" charset="0"/>
                  <a:sym typeface="Calibri Bold" charset="0"/>
                </a:rPr>
                <a:t>Broad Reach Partners</a:t>
              </a:r>
              <a:r>
                <a:rPr lang="en-US" b="1" dirty="0">
                  <a:solidFill>
                    <a:schemeClr val="tx1"/>
                  </a:solidFill>
                  <a:sym typeface="ＭＳ Ｐゴシック" charset="0"/>
                </a:rPr>
                <a:t/>
              </a:r>
              <a:br>
                <a:rPr lang="en-US" b="1" dirty="0">
                  <a:solidFill>
                    <a:schemeClr val="tx1"/>
                  </a:solidFill>
                  <a:sym typeface="ＭＳ Ｐゴシック" charset="0"/>
                </a:rPr>
              </a:br>
              <a:r>
                <a:rPr lang="en-US" b="1" dirty="0" smtClean="0">
                  <a:solidFill>
                    <a:schemeClr val="tx1"/>
                  </a:solidFill>
                  <a:cs typeface="Calibri Bold" charset="0"/>
                  <a:sym typeface="Calibri Bold" charset="0"/>
                </a:rPr>
                <a:t>TIER </a:t>
              </a:r>
              <a:r>
                <a:rPr lang="en-US" b="1" dirty="0">
                  <a:solidFill>
                    <a:schemeClr val="tx1"/>
                  </a:solidFill>
                  <a:cs typeface="Calibri Bold" charset="0"/>
                  <a:sym typeface="Calibri Bold" charset="0"/>
                </a:rPr>
                <a:t>3 </a:t>
              </a:r>
            </a:p>
          </p:txBody>
        </p:sp>
        <p:sp>
          <p:nvSpPr>
            <p:cNvPr id="20" name="Rectangle 16"/>
            <p:cNvSpPr>
              <a:spLocks/>
            </p:cNvSpPr>
            <p:nvPr/>
          </p:nvSpPr>
          <p:spPr bwMode="auto">
            <a:xfrm>
              <a:off x="1720850" y="3093328"/>
              <a:ext cx="1574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p>
              <a:pPr marL="39688" algn="ctr"/>
              <a:r>
                <a:rPr lang="en-US" sz="1800" b="1" dirty="0">
                  <a:solidFill>
                    <a:srgbClr val="FFFFFF"/>
                  </a:solidFill>
                  <a:cs typeface="Arial" charset="0"/>
                </a:rPr>
                <a:t>Core Partners</a:t>
              </a:r>
            </a:p>
            <a:p>
              <a:pPr marL="39688" algn="ctr"/>
              <a:r>
                <a:rPr lang="en-US" sz="1800" b="1" dirty="0" smtClean="0">
                  <a:solidFill>
                    <a:srgbClr val="FFFFFF"/>
                  </a:solidFill>
                  <a:cs typeface="Arial" charset="0"/>
                </a:rPr>
                <a:t>TIER 1</a:t>
              </a:r>
              <a:endParaRPr lang="en-US" sz="1800" b="1" dirty="0">
                <a:solidFill>
                  <a:srgbClr val="FFFFFF"/>
                </a:solidFill>
                <a:cs typeface="Arial" charset="0"/>
              </a:endParaRPr>
            </a:p>
          </p:txBody>
        </p:sp>
        <p:sp>
          <p:nvSpPr>
            <p:cNvPr id="21" name="Rectangle 17"/>
            <p:cNvSpPr>
              <a:spLocks/>
            </p:cNvSpPr>
            <p:nvPr/>
          </p:nvSpPr>
          <p:spPr bwMode="auto">
            <a:xfrm>
              <a:off x="3588093" y="3298597"/>
              <a:ext cx="1790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p>
              <a:pPr marL="39688" algn="ctr"/>
              <a:r>
                <a:rPr lang="en-US" sz="1800" b="1" dirty="0" err="1">
                  <a:solidFill>
                    <a:schemeClr val="tx1"/>
                  </a:solidFill>
                  <a:cs typeface="Arial" charset="0"/>
                </a:rPr>
                <a:t>Nano</a:t>
              </a:r>
              <a:r>
                <a:rPr lang="en-US" sz="1800" b="1" dirty="0">
                  <a:solidFill>
                    <a:schemeClr val="tx1"/>
                  </a:solidFill>
                  <a:cs typeface="Arial" charset="0"/>
                </a:rPr>
                <a:t>-infused Partners</a:t>
              </a:r>
            </a:p>
            <a:p>
              <a:pPr marL="39688" algn="ctr"/>
              <a:r>
                <a:rPr lang="en-US" sz="1800" b="1" dirty="0" smtClean="0">
                  <a:solidFill>
                    <a:schemeClr val="tx1"/>
                  </a:solidFill>
                  <a:cs typeface="Arial" charset="0"/>
                </a:rPr>
                <a:t>TIER 2</a:t>
              </a:r>
              <a:endParaRPr lang="en-US" sz="1800" b="1" dirty="0">
                <a:solidFill>
                  <a:schemeClr val="tx1"/>
                </a:solidFill>
                <a:cs typeface="Arial" charset="0"/>
              </a:endParaRPr>
            </a:p>
          </p:txBody>
        </p:sp>
      </p:grpSp>
      <p:sp>
        <p:nvSpPr>
          <p:cNvPr id="29" name="TextBox 28"/>
          <p:cNvSpPr txBox="1"/>
          <p:nvPr/>
        </p:nvSpPr>
        <p:spPr>
          <a:xfrm>
            <a:off x="76913" y="1372954"/>
            <a:ext cx="3555286" cy="1255728"/>
          </a:xfrm>
          <a:prstGeom prst="rect">
            <a:avLst/>
          </a:prstGeom>
          <a:noFill/>
        </p:spPr>
        <p:txBody>
          <a:bodyPr wrap="square" rtlCol="0">
            <a:spAutoFit/>
          </a:bodyPr>
          <a:lstStyle/>
          <a:p>
            <a:pPr>
              <a:lnSpc>
                <a:spcPct val="90000"/>
              </a:lnSpc>
            </a:pPr>
            <a:r>
              <a:rPr lang="en-US" sz="2800" dirty="0" smtClean="0">
                <a:latin typeface="+mn-lt"/>
              </a:rPr>
              <a:t>Tier 1</a:t>
            </a:r>
          </a:p>
          <a:p>
            <a:pPr marL="342900" indent="-228600">
              <a:lnSpc>
                <a:spcPct val="90000"/>
              </a:lnSpc>
              <a:spcAft>
                <a:spcPts val="600"/>
              </a:spcAft>
              <a:buFontTx/>
              <a:buChar char="-"/>
            </a:pPr>
            <a:r>
              <a:rPr lang="en-US" sz="2800" dirty="0" smtClean="0">
                <a:latin typeface="+mn-lt"/>
              </a:rPr>
              <a:t>7 focus groups with 3-4 people each</a:t>
            </a:r>
          </a:p>
        </p:txBody>
      </p:sp>
      <p:cxnSp>
        <p:nvCxnSpPr>
          <p:cNvPr id="7" name="Straight Connector 6"/>
          <p:cNvCxnSpPr/>
          <p:nvPr/>
        </p:nvCxnSpPr>
        <p:spPr>
          <a:xfrm>
            <a:off x="1854556" y="1560513"/>
            <a:ext cx="2184522"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039079" y="1560513"/>
            <a:ext cx="0" cy="1627187"/>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7217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662576-006D-468D-B065-23924434A2FA}" type="slidenum">
              <a:rPr lang="en-US"/>
              <a:pPr>
                <a:defRPr/>
              </a:pPr>
              <a:t>9</a:t>
            </a:fld>
            <a:endParaRPr lang="en-US"/>
          </a:p>
        </p:txBody>
      </p:sp>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7588" name="Title 1"/>
          <p:cNvSpPr>
            <a:spLocks noGrp="1"/>
          </p:cNvSpPr>
          <p:nvPr>
            <p:ph type="title" idx="4294967295"/>
          </p:nvPr>
        </p:nvSpPr>
        <p:spPr>
          <a:xfrm>
            <a:off x="254000" y="274638"/>
            <a:ext cx="8661400" cy="741362"/>
          </a:xfrm>
        </p:spPr>
        <p:txBody>
          <a:bodyPr/>
          <a:lstStyle/>
          <a:p>
            <a:pPr algn="l" eaLnBrk="1" hangingPunct="1">
              <a:lnSpc>
                <a:spcPct val="90000"/>
              </a:lnSpc>
            </a:pPr>
            <a:r>
              <a:rPr lang="en-US" sz="4000" dirty="0" smtClean="0">
                <a:solidFill>
                  <a:srgbClr val="0C4225"/>
                </a:solidFill>
                <a:latin typeface="Georgia" pitchFamily="18" charset="0"/>
              </a:rPr>
              <a:t>Methods</a:t>
            </a:r>
          </a:p>
        </p:txBody>
      </p:sp>
      <p:sp>
        <p:nvSpPr>
          <p:cNvPr id="67589" name="Rectangle 12"/>
          <p:cNvSpPr>
            <a:spLocks noChangeArrowheads="1"/>
          </p:cNvSpPr>
          <p:nvPr/>
        </p:nvSpPr>
        <p:spPr bwMode="auto">
          <a:xfrm>
            <a:off x="671513" y="1560513"/>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marL="457200" indent="-457200">
              <a:spcBef>
                <a:spcPts val="600"/>
              </a:spcBef>
              <a:buClr>
                <a:srgbClr val="000000"/>
              </a:buClr>
              <a:buSzPct val="100000"/>
              <a:buFont typeface="Arial" pitchFamily="34" charset="0"/>
              <a:buNone/>
            </a:pPr>
            <a:endParaRPr lang="en-US" sz="2400" b="1" dirty="0">
              <a:latin typeface="Calibri" pitchFamily="34" charset="0"/>
              <a:sym typeface="Arial" pitchFamily="34" charset="0"/>
            </a:endParaRPr>
          </a:p>
        </p:txBody>
      </p:sp>
      <p:sp>
        <p:nvSpPr>
          <p:cNvPr id="5" name="TextBox 4"/>
          <p:cNvSpPr txBox="1"/>
          <p:nvPr/>
        </p:nvSpPr>
        <p:spPr>
          <a:xfrm>
            <a:off x="76910" y="2250693"/>
            <a:ext cx="3224771" cy="2960811"/>
          </a:xfrm>
          <a:prstGeom prst="rect">
            <a:avLst/>
          </a:prstGeom>
          <a:noFill/>
        </p:spPr>
        <p:txBody>
          <a:bodyPr wrap="square" rtlCol="0">
            <a:spAutoFit/>
          </a:bodyPr>
          <a:lstStyle/>
          <a:p>
            <a:pPr marL="342900" indent="-228600">
              <a:lnSpc>
                <a:spcPct val="90000"/>
              </a:lnSpc>
              <a:spcAft>
                <a:spcPts val="1200"/>
              </a:spcAft>
              <a:buFontTx/>
              <a:buChar char="-"/>
            </a:pPr>
            <a:r>
              <a:rPr lang="en-US" sz="2800" dirty="0" smtClean="0">
                <a:latin typeface="+mn-lt"/>
              </a:rPr>
              <a:t>All participants considered “actively engaged”</a:t>
            </a:r>
          </a:p>
          <a:p>
            <a:pPr marL="342900" indent="-228600">
              <a:lnSpc>
                <a:spcPct val="90000"/>
              </a:lnSpc>
              <a:buFontTx/>
              <a:buChar char="-"/>
            </a:pPr>
            <a:r>
              <a:rPr lang="en-US" sz="2800" dirty="0" smtClean="0">
                <a:latin typeface="+mn-lt"/>
              </a:rPr>
              <a:t>Various</a:t>
            </a:r>
          </a:p>
          <a:p>
            <a:pPr marL="342900">
              <a:lnSpc>
                <a:spcPct val="90000"/>
              </a:lnSpc>
            </a:pPr>
            <a:r>
              <a:rPr lang="en-US" sz="2800" dirty="0" smtClean="0">
                <a:latin typeface="+mn-lt"/>
              </a:rPr>
              <a:t>museum types, sizes, and geographic region</a:t>
            </a:r>
          </a:p>
        </p:txBody>
      </p:sp>
      <p:grpSp>
        <p:nvGrpSpPr>
          <p:cNvPr id="15" name="Group 14"/>
          <p:cNvGrpSpPr/>
          <p:nvPr/>
        </p:nvGrpSpPr>
        <p:grpSpPr>
          <a:xfrm>
            <a:off x="2921093" y="2110124"/>
            <a:ext cx="6101347" cy="4476039"/>
            <a:chOff x="1200150" y="1709739"/>
            <a:chExt cx="6515100" cy="4584700"/>
          </a:xfrm>
        </p:grpSpPr>
        <p:grpSp>
          <p:nvGrpSpPr>
            <p:cNvPr id="16" name="Group 8"/>
            <p:cNvGrpSpPr>
              <a:grpSpLocks/>
            </p:cNvGrpSpPr>
            <p:nvPr/>
          </p:nvGrpSpPr>
          <p:grpSpPr bwMode="auto">
            <a:xfrm>
              <a:off x="1200150" y="1709739"/>
              <a:ext cx="6515100" cy="4584700"/>
              <a:chOff x="0" y="0"/>
              <a:chExt cx="4104" cy="2888"/>
            </a:xfrm>
          </p:grpSpPr>
          <p:sp>
            <p:nvSpPr>
              <p:cNvPr id="27" name="Oval 9"/>
              <p:cNvSpPr>
                <a:spLocks/>
              </p:cNvSpPr>
              <p:nvPr/>
            </p:nvSpPr>
            <p:spPr bwMode="auto">
              <a:xfrm>
                <a:off x="0" y="0"/>
                <a:ext cx="4104" cy="2888"/>
              </a:xfrm>
              <a:prstGeom prst="ellipse">
                <a:avLst/>
              </a:prstGeom>
              <a:solidFill>
                <a:srgbClr val="9BB92C">
                  <a:alpha val="52548"/>
                </a:srgbClr>
              </a:solidFill>
              <a:ln w="28575">
                <a:solidFill>
                  <a:schemeClr val="accent3">
                    <a:lumMod val="75000"/>
                    <a:alpha val="49019"/>
                  </a:schemeClr>
                </a:solidFill>
                <a:prstDash val="solid"/>
                <a:round/>
                <a:headEnd type="none" w="med" len="med"/>
                <a:tailEnd type="none" w="med" len="med"/>
              </a:ln>
              <a:effectLst>
                <a:outerShdw blurRad="50800" dist="38099" dir="2700000" algn="ctr" rotWithShape="0">
                  <a:schemeClr val="bg2">
                    <a:alpha val="20000"/>
                  </a:schemeClr>
                </a:outerShdw>
              </a:effectLst>
            </p:spPr>
            <p:txBody>
              <a:bodyPr lIns="0" tIns="0" rIns="0" bIns="0"/>
              <a:lstStyle/>
              <a:p>
                <a:endParaRPr lang="en-US"/>
              </a:p>
            </p:txBody>
          </p:sp>
          <p:sp>
            <p:nvSpPr>
              <p:cNvPr id="28" name="Rectangle 10"/>
              <p:cNvSpPr>
                <a:spLocks/>
              </p:cNvSpPr>
              <p:nvPr/>
            </p:nvSpPr>
            <p:spPr bwMode="auto">
              <a:xfrm>
                <a:off x="600" y="42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spAutoFit/>
              </a:bodyPr>
              <a:lstStyle/>
              <a:p>
                <a:endParaRPr lang="en-US"/>
              </a:p>
            </p:txBody>
          </p:sp>
        </p:grpSp>
        <p:sp>
          <p:nvSpPr>
            <p:cNvPr id="17" name="Oval 12"/>
            <p:cNvSpPr>
              <a:spLocks/>
            </p:cNvSpPr>
            <p:nvPr/>
          </p:nvSpPr>
          <p:spPr bwMode="auto">
            <a:xfrm>
              <a:off x="1314450" y="2065338"/>
              <a:ext cx="4191000" cy="3581400"/>
            </a:xfrm>
            <a:prstGeom prst="ellipse">
              <a:avLst/>
            </a:prstGeom>
            <a:solidFill>
              <a:srgbClr val="9BB92C"/>
            </a:solidFill>
            <a:ln w="28575">
              <a:solidFill>
                <a:srgbClr val="D9D9D9">
                  <a:alpha val="36862"/>
                </a:srgbClr>
              </a:solidFill>
              <a:prstDash val="solid"/>
              <a:round/>
              <a:headEnd type="none" w="med" len="med"/>
              <a:tailEnd type="none" w="med" len="med"/>
            </a:ln>
            <a:effectLst>
              <a:outerShdw blurRad="50800" dist="38099" dir="2700000" algn="ctr" rotWithShape="0">
                <a:schemeClr val="bg2">
                  <a:alpha val="20000"/>
                </a:schemeClr>
              </a:outerShdw>
            </a:effectLst>
          </p:spPr>
          <p:txBody>
            <a:bodyPr lIns="0" tIns="0" rIns="0" bIns="0"/>
            <a:lstStyle/>
            <a:p>
              <a:endParaRPr lang="en-US"/>
            </a:p>
          </p:txBody>
        </p:sp>
        <p:sp>
          <p:nvSpPr>
            <p:cNvPr id="18" name="Oval 14"/>
            <p:cNvSpPr>
              <a:spLocks/>
            </p:cNvSpPr>
            <p:nvPr/>
          </p:nvSpPr>
          <p:spPr bwMode="auto">
            <a:xfrm>
              <a:off x="1504950" y="2446338"/>
              <a:ext cx="2006600" cy="2032000"/>
            </a:xfrm>
            <a:prstGeom prst="ellipse">
              <a:avLst/>
            </a:prstGeom>
            <a:solidFill>
              <a:srgbClr val="41572B"/>
            </a:solidFill>
            <a:ln w="38100">
              <a:solidFill>
                <a:schemeClr val="tx1">
                  <a:alpha val="30196"/>
                </a:schemeClr>
              </a:solidFill>
              <a:prstDash val="solid"/>
              <a:round/>
              <a:headEnd type="none" w="med" len="med"/>
              <a:tailEnd type="none" w="med" len="med"/>
            </a:ln>
            <a:effectLst>
              <a:outerShdw blurRad="50800" dist="38099" dir="2700000" algn="ctr" rotWithShape="0">
                <a:schemeClr val="bg2">
                  <a:alpha val="20000"/>
                </a:schemeClr>
              </a:outerShdw>
            </a:effectLst>
          </p:spPr>
          <p:txBody>
            <a:bodyPr lIns="0" tIns="0" rIns="0" bIns="0"/>
            <a:lstStyle/>
            <a:p>
              <a:endParaRPr lang="en-US"/>
            </a:p>
          </p:txBody>
        </p:sp>
        <p:sp>
          <p:nvSpPr>
            <p:cNvPr id="19" name="Rectangle 15"/>
            <p:cNvSpPr>
              <a:spLocks/>
            </p:cNvSpPr>
            <p:nvPr/>
          </p:nvSpPr>
          <p:spPr bwMode="auto">
            <a:xfrm>
              <a:off x="5773511" y="3382504"/>
              <a:ext cx="18415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p>
              <a:pPr marL="39688" algn="ctr">
                <a:lnSpc>
                  <a:spcPct val="90000"/>
                </a:lnSpc>
                <a:spcBef>
                  <a:spcPts val="1200"/>
                </a:spcBef>
              </a:pPr>
              <a:r>
                <a:rPr lang="en-US" b="1" dirty="0">
                  <a:solidFill>
                    <a:schemeClr val="tx1"/>
                  </a:solidFill>
                  <a:cs typeface="Calibri Bold" charset="0"/>
                  <a:sym typeface="Calibri Bold" charset="0"/>
                </a:rPr>
                <a:t>Broad Reach Partners</a:t>
              </a:r>
              <a:r>
                <a:rPr lang="en-US" b="1" dirty="0">
                  <a:solidFill>
                    <a:schemeClr val="tx1"/>
                  </a:solidFill>
                  <a:sym typeface="ＭＳ Ｐゴシック" charset="0"/>
                </a:rPr>
                <a:t/>
              </a:r>
              <a:br>
                <a:rPr lang="en-US" b="1" dirty="0">
                  <a:solidFill>
                    <a:schemeClr val="tx1"/>
                  </a:solidFill>
                  <a:sym typeface="ＭＳ Ｐゴシック" charset="0"/>
                </a:rPr>
              </a:br>
              <a:r>
                <a:rPr lang="en-US" b="1" dirty="0" smtClean="0">
                  <a:solidFill>
                    <a:schemeClr val="tx1"/>
                  </a:solidFill>
                  <a:cs typeface="Calibri Bold" charset="0"/>
                  <a:sym typeface="Calibri Bold" charset="0"/>
                </a:rPr>
                <a:t>TIER </a:t>
              </a:r>
              <a:r>
                <a:rPr lang="en-US" b="1" dirty="0">
                  <a:solidFill>
                    <a:schemeClr val="tx1"/>
                  </a:solidFill>
                  <a:cs typeface="Calibri Bold" charset="0"/>
                  <a:sym typeface="Calibri Bold" charset="0"/>
                </a:rPr>
                <a:t>3 </a:t>
              </a:r>
            </a:p>
          </p:txBody>
        </p:sp>
        <p:sp>
          <p:nvSpPr>
            <p:cNvPr id="20" name="Rectangle 16"/>
            <p:cNvSpPr>
              <a:spLocks/>
            </p:cNvSpPr>
            <p:nvPr/>
          </p:nvSpPr>
          <p:spPr bwMode="auto">
            <a:xfrm>
              <a:off x="1720850" y="3093328"/>
              <a:ext cx="1574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p>
              <a:pPr marL="39688" algn="ctr"/>
              <a:r>
                <a:rPr lang="en-US" sz="1800" b="1" dirty="0">
                  <a:solidFill>
                    <a:srgbClr val="FFFFFF"/>
                  </a:solidFill>
                  <a:cs typeface="Arial" charset="0"/>
                </a:rPr>
                <a:t>Core Partners</a:t>
              </a:r>
            </a:p>
            <a:p>
              <a:pPr marL="39688" algn="ctr"/>
              <a:r>
                <a:rPr lang="en-US" sz="1800" b="1" dirty="0" smtClean="0">
                  <a:solidFill>
                    <a:srgbClr val="FFFFFF"/>
                  </a:solidFill>
                  <a:cs typeface="Arial" charset="0"/>
                </a:rPr>
                <a:t>TIER 1</a:t>
              </a:r>
              <a:endParaRPr lang="en-US" sz="1800" b="1" dirty="0">
                <a:solidFill>
                  <a:srgbClr val="FFFFFF"/>
                </a:solidFill>
                <a:cs typeface="Arial" charset="0"/>
              </a:endParaRPr>
            </a:p>
          </p:txBody>
        </p:sp>
        <p:sp>
          <p:nvSpPr>
            <p:cNvPr id="21" name="Rectangle 17"/>
            <p:cNvSpPr>
              <a:spLocks/>
            </p:cNvSpPr>
            <p:nvPr/>
          </p:nvSpPr>
          <p:spPr bwMode="auto">
            <a:xfrm>
              <a:off x="3588093" y="3298597"/>
              <a:ext cx="1790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9" bIns="0"/>
            <a:lstStyle/>
            <a:p>
              <a:pPr marL="39688" algn="ctr"/>
              <a:r>
                <a:rPr lang="en-US" sz="1800" b="1" dirty="0" err="1">
                  <a:solidFill>
                    <a:schemeClr val="tx1"/>
                  </a:solidFill>
                  <a:cs typeface="Arial" charset="0"/>
                </a:rPr>
                <a:t>Nano</a:t>
              </a:r>
              <a:r>
                <a:rPr lang="en-US" sz="1800" b="1" dirty="0">
                  <a:solidFill>
                    <a:schemeClr val="tx1"/>
                  </a:solidFill>
                  <a:cs typeface="Arial" charset="0"/>
                </a:rPr>
                <a:t>-infused Partners</a:t>
              </a:r>
            </a:p>
            <a:p>
              <a:pPr marL="39688" algn="ctr"/>
              <a:r>
                <a:rPr lang="en-US" sz="1800" b="1" dirty="0" smtClean="0">
                  <a:solidFill>
                    <a:schemeClr val="tx1"/>
                  </a:solidFill>
                  <a:cs typeface="Arial" charset="0"/>
                </a:rPr>
                <a:t>TIER 2</a:t>
              </a:r>
              <a:endParaRPr lang="en-US" sz="1800" b="1" dirty="0">
                <a:solidFill>
                  <a:schemeClr val="tx1"/>
                </a:solidFill>
                <a:cs typeface="Arial" charset="0"/>
              </a:endParaRPr>
            </a:p>
          </p:txBody>
        </p:sp>
      </p:grpSp>
      <p:sp>
        <p:nvSpPr>
          <p:cNvPr id="29" name="TextBox 28"/>
          <p:cNvSpPr txBox="1"/>
          <p:nvPr/>
        </p:nvSpPr>
        <p:spPr>
          <a:xfrm>
            <a:off x="76913" y="1372954"/>
            <a:ext cx="4480800" cy="867930"/>
          </a:xfrm>
          <a:prstGeom prst="rect">
            <a:avLst/>
          </a:prstGeom>
          <a:noFill/>
        </p:spPr>
        <p:txBody>
          <a:bodyPr wrap="square" rtlCol="0">
            <a:spAutoFit/>
          </a:bodyPr>
          <a:lstStyle/>
          <a:p>
            <a:pPr>
              <a:lnSpc>
                <a:spcPct val="90000"/>
              </a:lnSpc>
            </a:pPr>
            <a:r>
              <a:rPr lang="en-US" sz="2800" dirty="0" smtClean="0">
                <a:latin typeface="+mn-lt"/>
              </a:rPr>
              <a:t>Tiers 2 &amp; 3</a:t>
            </a:r>
          </a:p>
          <a:p>
            <a:pPr marL="342900" indent="-228600">
              <a:lnSpc>
                <a:spcPct val="90000"/>
              </a:lnSpc>
              <a:spcAft>
                <a:spcPts val="600"/>
              </a:spcAft>
              <a:buFontTx/>
              <a:buChar char="-"/>
            </a:pPr>
            <a:r>
              <a:rPr lang="en-US" sz="2800" dirty="0" smtClean="0">
                <a:latin typeface="+mn-lt"/>
              </a:rPr>
              <a:t>39 individual interviews</a:t>
            </a:r>
          </a:p>
        </p:txBody>
      </p:sp>
      <p:cxnSp>
        <p:nvCxnSpPr>
          <p:cNvPr id="7" name="Straight Connector 6"/>
          <p:cNvCxnSpPr/>
          <p:nvPr/>
        </p:nvCxnSpPr>
        <p:spPr>
          <a:xfrm>
            <a:off x="2317313" y="1560513"/>
            <a:ext cx="4235887"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864725" y="1560513"/>
            <a:ext cx="688475" cy="1476886"/>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553200" y="1560513"/>
            <a:ext cx="673100" cy="1476886"/>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099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8295</TotalTime>
  <Words>4055</Words>
  <Application>Microsoft Office PowerPoint</Application>
  <PresentationFormat>On-screen Show (4:3)</PresentationFormat>
  <Paragraphs>622</Paragraphs>
  <Slides>51</Slides>
  <Notes>50</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1_Office Theme</vt:lpstr>
      <vt:lpstr>PowerPoint Presentation</vt:lpstr>
      <vt:lpstr>Presenters </vt:lpstr>
      <vt:lpstr>NISE Network Evaluation Team</vt:lpstr>
      <vt:lpstr>Evaluation Team Structure</vt:lpstr>
      <vt:lpstr>PowerPoint Presentation</vt:lpstr>
      <vt:lpstr>Study purpose and focus</vt:lpstr>
      <vt:lpstr>Study purpose and focus</vt:lpstr>
      <vt:lpstr>Methods</vt:lpstr>
      <vt:lpstr>Methods</vt:lpstr>
      <vt:lpstr>Findings</vt:lpstr>
      <vt:lpstr>NanoDays says…</vt:lpstr>
      <vt:lpstr>NanoDays says…</vt:lpstr>
      <vt:lpstr>NanoDays says…</vt:lpstr>
      <vt:lpstr>NanoDays says…</vt:lpstr>
      <vt:lpstr>Face-t0-face meetings  say…</vt:lpstr>
      <vt:lpstr>Face-t0-face meetings  say…</vt:lpstr>
      <vt:lpstr>Face-t0-face meetings  say…</vt:lpstr>
      <vt:lpstr>Regional Hub Structure says…</vt:lpstr>
      <vt:lpstr>Regional Hub Structure says…</vt:lpstr>
      <vt:lpstr>Regional Hub Structure says…</vt:lpstr>
      <vt:lpstr>Regional Hub Structure says…</vt:lpstr>
      <vt:lpstr>Nisenet.org  website says…</vt:lpstr>
      <vt:lpstr>Nisenet.org  website says…</vt:lpstr>
      <vt:lpstr>Nisenet.org  website says…</vt:lpstr>
      <vt:lpstr>The Nano Bite and social networking says…</vt:lpstr>
      <vt:lpstr>The Nano Bite and social networking says…</vt:lpstr>
      <vt:lpstr>PowerPoint Presentation</vt:lpstr>
      <vt:lpstr>PowerPoint Presentation</vt:lpstr>
      <vt:lpstr>PowerPoint Presentation</vt:lpstr>
      <vt:lpstr>PowerPoint Presentation</vt:lpstr>
      <vt:lpstr>PowerPoint Presentation</vt:lpstr>
      <vt:lpstr>Learn more about evaluation</vt:lpstr>
      <vt:lpstr>Learn more about evaluation</vt:lpstr>
      <vt:lpstr>Learn more about the Network</vt:lpstr>
      <vt:lpstr>Learning more about the Network</vt:lpstr>
      <vt:lpstr>Annual Partner Survey</vt:lpstr>
      <vt:lpstr>Professional Impacts</vt:lpstr>
      <vt:lpstr>PowerPoint Presentation</vt:lpstr>
      <vt:lpstr>Nano mini-exhibition</vt:lpstr>
      <vt:lpstr> Evaluation of Nano</vt:lpstr>
      <vt:lpstr>Summative evaluation: Context</vt:lpstr>
      <vt:lpstr>Data analysis</vt:lpstr>
      <vt:lpstr>Early findings: Use</vt:lpstr>
      <vt:lpstr>Early findings: Use</vt:lpstr>
      <vt:lpstr>Early findings: Use</vt:lpstr>
      <vt:lpstr>Early findings: Learning</vt:lpstr>
      <vt:lpstr>Early findings: Learning</vt:lpstr>
      <vt:lpstr>Institutional comparisons</vt:lpstr>
      <vt:lpstr>Spanish bilingual audience</vt:lpstr>
      <vt:lpstr>Further analysis and next steps</vt:lpstr>
      <vt:lpstr>PowerPoint Presentation</vt:lpstr>
    </vt:vector>
  </TitlesOfParts>
  <Company>Museum of Science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Bell</dc:creator>
  <cp:lastModifiedBy>Juli Goss</cp:lastModifiedBy>
  <cp:revision>166</cp:revision>
  <cp:lastPrinted>2012-01-13T17:56:10Z</cp:lastPrinted>
  <dcterms:created xsi:type="dcterms:W3CDTF">2011-07-05T22:43:31Z</dcterms:created>
  <dcterms:modified xsi:type="dcterms:W3CDTF">2013-01-29T14:37:54Z</dcterms:modified>
</cp:coreProperties>
</file>