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3"/>
  </p:notesMasterIdLst>
  <p:sldIdLst>
    <p:sldId id="270" r:id="rId2"/>
    <p:sldId id="369" r:id="rId3"/>
    <p:sldId id="424" r:id="rId4"/>
    <p:sldId id="413" r:id="rId5"/>
    <p:sldId id="414" r:id="rId6"/>
    <p:sldId id="407" r:id="rId7"/>
    <p:sldId id="372" r:id="rId8"/>
    <p:sldId id="374" r:id="rId9"/>
    <p:sldId id="375" r:id="rId10"/>
    <p:sldId id="376" r:id="rId11"/>
    <p:sldId id="426" r:id="rId12"/>
    <p:sldId id="379" r:id="rId13"/>
    <p:sldId id="405" r:id="rId14"/>
    <p:sldId id="382" r:id="rId15"/>
    <p:sldId id="383" r:id="rId16"/>
    <p:sldId id="386" r:id="rId17"/>
    <p:sldId id="309" r:id="rId18"/>
    <p:sldId id="314" r:id="rId19"/>
    <p:sldId id="348" r:id="rId20"/>
    <p:sldId id="349" r:id="rId21"/>
    <p:sldId id="315" r:id="rId22"/>
    <p:sldId id="350" r:id="rId23"/>
    <p:sldId id="351" r:id="rId24"/>
    <p:sldId id="352" r:id="rId25"/>
    <p:sldId id="316" r:id="rId26"/>
    <p:sldId id="354" r:id="rId27"/>
    <p:sldId id="358" r:id="rId28"/>
    <p:sldId id="400" r:id="rId29"/>
    <p:sldId id="399" r:id="rId30"/>
    <p:sldId id="401" r:id="rId31"/>
    <p:sldId id="305" r:id="rId32"/>
    <p:sldId id="404" r:id="rId33"/>
    <p:sldId id="388" r:id="rId34"/>
    <p:sldId id="390" r:id="rId35"/>
    <p:sldId id="359" r:id="rId36"/>
    <p:sldId id="402" r:id="rId37"/>
    <p:sldId id="403" r:id="rId38"/>
    <p:sldId id="428" r:id="rId39"/>
    <p:sldId id="429" r:id="rId40"/>
    <p:sldId id="415" r:id="rId41"/>
    <p:sldId id="416" r:id="rId42"/>
    <p:sldId id="417" r:id="rId43"/>
    <p:sldId id="418" r:id="rId44"/>
    <p:sldId id="419" r:id="rId45"/>
    <p:sldId id="423" r:id="rId46"/>
    <p:sldId id="425" r:id="rId47"/>
    <p:sldId id="422" r:id="rId48"/>
    <p:sldId id="421" r:id="rId49"/>
    <p:sldId id="427" r:id="rId50"/>
    <p:sldId id="397" r:id="rId51"/>
    <p:sldId id="321" r:id="rId5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6208" autoAdjust="0"/>
  </p:normalViewPr>
  <p:slideViewPr>
    <p:cSldViewPr snapToGrid="0" snapToObjects="1">
      <p:cViewPr varScale="1">
        <p:scale>
          <a:sx n="65" d="100"/>
          <a:sy n="65" d="100"/>
        </p:scale>
        <p:origin x="-1992"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notesMaster" Target="notesMasters/notesMaster1.xml"/><Relationship Id="rId54" Type="http://schemas.openxmlformats.org/officeDocument/2006/relationships/printerSettings" Target="printerSettings/printerSettings1.bin"/><Relationship Id="rId55" Type="http://schemas.openxmlformats.org/officeDocument/2006/relationships/presProps" Target="presProps.xml"/><Relationship Id="rId56" Type="http://schemas.openxmlformats.org/officeDocument/2006/relationships/viewProps" Target="viewProps.xml"/><Relationship Id="rId57" Type="http://schemas.openxmlformats.org/officeDocument/2006/relationships/theme" Target="theme/theme1.xml"/><Relationship Id="rId58"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83D56D3-ACD2-E640-AAD5-96262C185432}" type="datetimeFigureOut">
              <a:rPr lang="en-US" smtClean="0"/>
              <a:t>12/4/17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B4A4DE3-8FB4-C549-9EA1-FF9A0B30F805}" type="slidenum">
              <a:rPr lang="en-US" smtClean="0"/>
              <a:t>‹#›</a:t>
            </a:fld>
            <a:endParaRPr lang="en-US"/>
          </a:p>
        </p:txBody>
      </p:sp>
    </p:spTree>
    <p:extLst>
      <p:ext uri="{BB962C8B-B14F-4D97-AF65-F5344CB8AC3E}">
        <p14:creationId xmlns:p14="http://schemas.microsoft.com/office/powerpoint/2010/main" val="202009339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4A4DE3-8FB4-C549-9EA1-FF9A0B30F805}" type="slidenum">
              <a:rPr lang="en-US" smtClean="0"/>
              <a:t>1</a:t>
            </a:fld>
            <a:endParaRPr lang="en-US"/>
          </a:p>
        </p:txBody>
      </p:sp>
    </p:spTree>
    <p:extLst>
      <p:ext uri="{BB962C8B-B14F-4D97-AF65-F5344CB8AC3E}">
        <p14:creationId xmlns:p14="http://schemas.microsoft.com/office/powerpoint/2010/main" val="32826968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4A4DE3-8FB4-C549-9EA1-FF9A0B30F805}" type="slidenum">
              <a:rPr lang="en-US" smtClean="0"/>
              <a:t>12</a:t>
            </a:fld>
            <a:endParaRPr lang="en-US"/>
          </a:p>
        </p:txBody>
      </p:sp>
    </p:spTree>
    <p:extLst>
      <p:ext uri="{BB962C8B-B14F-4D97-AF65-F5344CB8AC3E}">
        <p14:creationId xmlns:p14="http://schemas.microsoft.com/office/powerpoint/2010/main" val="27380217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4A4DE3-8FB4-C549-9EA1-FF9A0B30F805}" type="slidenum">
              <a:rPr lang="en-US" smtClean="0"/>
              <a:t>14</a:t>
            </a:fld>
            <a:endParaRPr lang="en-US"/>
          </a:p>
        </p:txBody>
      </p:sp>
    </p:spTree>
    <p:extLst>
      <p:ext uri="{BB962C8B-B14F-4D97-AF65-F5344CB8AC3E}">
        <p14:creationId xmlns:p14="http://schemas.microsoft.com/office/powerpoint/2010/main" val="27380217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solidFill>
                  <a:srgbClr val="FF0000"/>
                </a:solidFill>
                <a:latin typeface="Calibri" charset="0"/>
              </a:rPr>
              <a:t>Main areas of research highlighted in museum activities, ARG, and online activities are same as hands-on activities: AI/robotics and gen </a:t>
            </a:r>
            <a:r>
              <a:rPr lang="en-US" baseline="0" dirty="0" err="1" smtClean="0">
                <a:solidFill>
                  <a:srgbClr val="FF0000"/>
                </a:solidFill>
                <a:latin typeface="Calibri" charset="0"/>
              </a:rPr>
              <a:t>eng</a:t>
            </a:r>
            <a:r>
              <a:rPr lang="en-US" baseline="0" dirty="0" smtClean="0">
                <a:solidFill>
                  <a:srgbClr val="FF0000"/>
                </a:solidFill>
                <a:latin typeface="Calibri" charset="0"/>
              </a:rPr>
              <a:t>/</a:t>
            </a:r>
            <a:r>
              <a:rPr lang="en-US" baseline="0" dirty="0" err="1" smtClean="0">
                <a:solidFill>
                  <a:srgbClr val="FF0000"/>
                </a:solidFill>
                <a:latin typeface="Calibri" charset="0"/>
              </a:rPr>
              <a:t>syn</a:t>
            </a:r>
            <a:r>
              <a:rPr lang="en-US" baseline="0" dirty="0" smtClean="0">
                <a:solidFill>
                  <a:srgbClr val="FF0000"/>
                </a:solidFill>
                <a:latin typeface="Calibri" charset="0"/>
              </a:rPr>
              <a:t> bio.</a:t>
            </a:r>
            <a:endParaRPr lang="en-US" dirty="0" smtClean="0">
              <a:effectLst/>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solidFill>
                <a:srgbClr val="FF0000"/>
              </a:solidFill>
              <a:latin typeface="Calibri" charset="0"/>
            </a:endParaRPr>
          </a:p>
          <a:p>
            <a:endParaRPr lang="en-US" dirty="0"/>
          </a:p>
        </p:txBody>
      </p:sp>
      <p:sp>
        <p:nvSpPr>
          <p:cNvPr id="4" name="Slide Number Placeholder 3"/>
          <p:cNvSpPr>
            <a:spLocks noGrp="1"/>
          </p:cNvSpPr>
          <p:nvPr>
            <p:ph type="sldNum" sz="quarter" idx="10"/>
          </p:nvPr>
        </p:nvSpPr>
        <p:spPr/>
        <p:txBody>
          <a:bodyPr/>
          <a:lstStyle/>
          <a:p>
            <a:fld id="{9B4A4DE3-8FB4-C549-9EA1-FF9A0B30F805}" type="slidenum">
              <a:rPr lang="en-US" smtClean="0"/>
              <a:t>15</a:t>
            </a:fld>
            <a:endParaRPr lang="en-US"/>
          </a:p>
        </p:txBody>
      </p:sp>
    </p:spTree>
    <p:extLst>
      <p:ext uri="{BB962C8B-B14F-4D97-AF65-F5344CB8AC3E}">
        <p14:creationId xmlns:p14="http://schemas.microsoft.com/office/powerpoint/2010/main" val="2688063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The Frankenstein200 kits</a:t>
            </a:r>
            <a:r>
              <a:rPr lang="en-US" baseline="0" dirty="0" smtClean="0"/>
              <a:t> include seven hands-on activities. All of them </a:t>
            </a:r>
            <a:r>
              <a:rPr lang="en-US" sz="1200" b="0" kern="1200" dirty="0" smtClean="0">
                <a:solidFill>
                  <a:schemeClr val="tx1"/>
                </a:solidFill>
                <a:effectLst/>
                <a:latin typeface="+mn-lt"/>
                <a:ea typeface="+mn-ea"/>
                <a:cs typeface="+mn-cs"/>
              </a:rPr>
              <a:t>encourage creativity and reflection about responsible innovation. Some</a:t>
            </a:r>
            <a:r>
              <a:rPr lang="en-US" sz="1200" b="0" kern="1200" baseline="0" dirty="0" smtClean="0">
                <a:solidFill>
                  <a:schemeClr val="tx1"/>
                </a:solidFill>
                <a:effectLst/>
                <a:latin typeface="+mn-lt"/>
                <a:ea typeface="+mn-ea"/>
                <a:cs typeface="+mn-cs"/>
              </a:rPr>
              <a:t> also focus on the science that inspired Mary Shelley.</a:t>
            </a:r>
            <a:endParaRPr lang="en-US" dirty="0"/>
          </a:p>
        </p:txBody>
      </p:sp>
      <p:sp>
        <p:nvSpPr>
          <p:cNvPr id="4" name="Slide Number Placeholder 3"/>
          <p:cNvSpPr>
            <a:spLocks noGrp="1"/>
          </p:cNvSpPr>
          <p:nvPr>
            <p:ph type="sldNum" sz="quarter" idx="10"/>
          </p:nvPr>
        </p:nvSpPr>
        <p:spPr/>
        <p:txBody>
          <a:bodyPr/>
          <a:lstStyle/>
          <a:p>
            <a:fld id="{9B4A4DE3-8FB4-C549-9EA1-FF9A0B30F805}" type="slidenum">
              <a:rPr lang="en-US" smtClean="0"/>
              <a:t>17</a:t>
            </a:fld>
            <a:endParaRPr lang="en-US"/>
          </a:p>
        </p:txBody>
      </p:sp>
    </p:spTree>
    <p:extLst>
      <p:ext uri="{BB962C8B-B14F-4D97-AF65-F5344CB8AC3E}">
        <p14:creationId xmlns:p14="http://schemas.microsoft.com/office/powerpoint/2010/main" val="28759482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aseline="0" dirty="0" smtClean="0"/>
              <a:t>Two of the activities, Automata and Scribble Bot, make connections to research on robotics and artificial intelligence.</a:t>
            </a:r>
            <a:endParaRPr lang="en-US" dirty="0"/>
          </a:p>
        </p:txBody>
      </p:sp>
      <p:sp>
        <p:nvSpPr>
          <p:cNvPr id="4" name="Slide Number Placeholder 3"/>
          <p:cNvSpPr>
            <a:spLocks noGrp="1"/>
          </p:cNvSpPr>
          <p:nvPr>
            <p:ph type="sldNum" sz="quarter" idx="10"/>
          </p:nvPr>
        </p:nvSpPr>
        <p:spPr/>
        <p:txBody>
          <a:bodyPr/>
          <a:lstStyle/>
          <a:p>
            <a:fld id="{9B4A4DE3-8FB4-C549-9EA1-FF9A0B30F805}" type="slidenum">
              <a:rPr lang="en-US" smtClean="0"/>
              <a:t>18</a:t>
            </a:fld>
            <a:endParaRPr lang="en-US"/>
          </a:p>
        </p:txBody>
      </p:sp>
    </p:spTree>
    <p:extLst>
      <p:ext uri="{BB962C8B-B14F-4D97-AF65-F5344CB8AC3E}">
        <p14:creationId xmlns:p14="http://schemas.microsoft.com/office/powerpoint/2010/main" val="9803714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the Automata activity, learners make </a:t>
            </a:r>
            <a:r>
              <a:rPr lang="en-US" sz="1200" i="1" kern="1200" dirty="0" smtClean="0">
                <a:solidFill>
                  <a:schemeClr val="tx1"/>
                </a:solidFill>
                <a:effectLst/>
                <a:latin typeface="+mn-lt"/>
                <a:ea typeface="+mn-ea"/>
                <a:cs typeface="+mn-cs"/>
              </a:rPr>
              <a:t>automata,</a:t>
            </a:r>
            <a:r>
              <a:rPr lang="en-US" sz="1200" kern="1200" dirty="0" smtClean="0">
                <a:solidFill>
                  <a:schemeClr val="tx1"/>
                </a:solidFill>
                <a:effectLst/>
                <a:latin typeface="+mn-lt"/>
                <a:ea typeface="+mn-ea"/>
                <a:cs typeface="+mn-cs"/>
              </a:rPr>
              <a:t> which</a:t>
            </a:r>
            <a:r>
              <a:rPr lang="en-US" sz="1200" kern="1200" baseline="0" dirty="0" smtClean="0">
                <a:solidFill>
                  <a:schemeClr val="tx1"/>
                </a:solidFill>
                <a:effectLst/>
                <a:latin typeface="+mn-lt"/>
                <a:ea typeface="+mn-ea"/>
                <a:cs typeface="+mn-cs"/>
              </a:rPr>
              <a:t> are</a:t>
            </a:r>
            <a:r>
              <a:rPr lang="en-US" sz="1200" kern="1200" dirty="0" smtClean="0">
                <a:solidFill>
                  <a:schemeClr val="tx1"/>
                </a:solidFill>
                <a:effectLst/>
                <a:latin typeface="+mn-lt"/>
                <a:ea typeface="+mn-ea"/>
                <a:cs typeface="+mn-cs"/>
              </a:rPr>
              <a:t> moving mechanical devices that imitate the movement of a human, animal, or other living thing. </a:t>
            </a:r>
            <a:endParaRPr lang="en-US" sz="1200" b="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B4A4DE3-8FB4-C549-9EA1-FF9A0B30F805}" type="slidenum">
              <a:rPr lang="en-US" smtClean="0"/>
              <a:t>19</a:t>
            </a:fld>
            <a:endParaRPr lang="en-US"/>
          </a:p>
        </p:txBody>
      </p:sp>
    </p:spTree>
    <p:extLst>
      <p:ext uri="{BB962C8B-B14F-4D97-AF65-F5344CB8AC3E}">
        <p14:creationId xmlns:p14="http://schemas.microsoft.com/office/powerpoint/2010/main" val="5033158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the Scribble</a:t>
            </a:r>
            <a:r>
              <a:rPr lang="en-US" sz="1200" kern="1200" baseline="0" dirty="0" smtClean="0">
                <a:solidFill>
                  <a:schemeClr val="tx1"/>
                </a:solidFill>
                <a:effectLst/>
                <a:latin typeface="+mn-lt"/>
                <a:ea typeface="+mn-ea"/>
                <a:cs typeface="+mn-cs"/>
              </a:rPr>
              <a:t> Bot activity</a:t>
            </a:r>
            <a:r>
              <a:rPr lang="en-US" sz="1200" kern="1200" dirty="0" smtClean="0">
                <a:solidFill>
                  <a:schemeClr val="tx1"/>
                </a:solidFill>
                <a:effectLst/>
                <a:latin typeface="+mn-lt"/>
                <a:ea typeface="+mn-ea"/>
                <a:cs typeface="+mn-cs"/>
              </a:rPr>
              <a:t>, learners make a toy bot with a surprising ability: it scribbles on a sheet of paper. </a:t>
            </a:r>
            <a:endParaRPr lang="en-US" dirty="0"/>
          </a:p>
        </p:txBody>
      </p:sp>
      <p:sp>
        <p:nvSpPr>
          <p:cNvPr id="4" name="Slide Number Placeholder 3"/>
          <p:cNvSpPr>
            <a:spLocks noGrp="1"/>
          </p:cNvSpPr>
          <p:nvPr>
            <p:ph type="sldNum" sz="quarter" idx="10"/>
          </p:nvPr>
        </p:nvSpPr>
        <p:spPr/>
        <p:txBody>
          <a:bodyPr/>
          <a:lstStyle/>
          <a:p>
            <a:fld id="{9B4A4DE3-8FB4-C549-9EA1-FF9A0B30F805}" type="slidenum">
              <a:rPr lang="en-US" smtClean="0"/>
              <a:t>20</a:t>
            </a:fld>
            <a:endParaRPr lang="en-US"/>
          </a:p>
        </p:txBody>
      </p:sp>
    </p:spTree>
    <p:extLst>
      <p:ext uri="{BB962C8B-B14F-4D97-AF65-F5344CB8AC3E}">
        <p14:creationId xmlns:p14="http://schemas.microsoft.com/office/powerpoint/2010/main" val="32662606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Dough</a:t>
            </a:r>
            <a:r>
              <a:rPr lang="en-US" baseline="0" dirty="0" smtClean="0"/>
              <a:t> Creature, </a:t>
            </a:r>
            <a:r>
              <a:rPr lang="en-US" baseline="0" dirty="0" err="1" smtClean="0"/>
              <a:t>Frankentoy</a:t>
            </a:r>
            <a:r>
              <a:rPr lang="en-US" baseline="0" dirty="0" smtClean="0"/>
              <a:t>, and “Monster Mask explore research in fields such as genetic engineering and synthetic biology.</a:t>
            </a:r>
            <a:endParaRPr lang="en-US" dirty="0"/>
          </a:p>
        </p:txBody>
      </p:sp>
      <p:sp>
        <p:nvSpPr>
          <p:cNvPr id="4" name="Slide Number Placeholder 3"/>
          <p:cNvSpPr>
            <a:spLocks noGrp="1"/>
          </p:cNvSpPr>
          <p:nvPr>
            <p:ph type="sldNum" sz="quarter" idx="10"/>
          </p:nvPr>
        </p:nvSpPr>
        <p:spPr/>
        <p:txBody>
          <a:bodyPr/>
          <a:lstStyle/>
          <a:p>
            <a:fld id="{9B4A4DE3-8FB4-C549-9EA1-FF9A0B30F805}" type="slidenum">
              <a:rPr lang="en-US" smtClean="0"/>
              <a:t>21</a:t>
            </a:fld>
            <a:endParaRPr lang="en-US"/>
          </a:p>
        </p:txBody>
      </p:sp>
    </p:spTree>
    <p:extLst>
      <p:ext uri="{BB962C8B-B14F-4D97-AF65-F5344CB8AC3E}">
        <p14:creationId xmlns:p14="http://schemas.microsoft.com/office/powerpoint/2010/main" val="9803714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Dough</a:t>
            </a:r>
            <a:r>
              <a:rPr lang="en-US" sz="1200" kern="1200" baseline="0" dirty="0" smtClean="0">
                <a:solidFill>
                  <a:schemeClr val="tx1"/>
                </a:solidFill>
                <a:effectLst/>
                <a:latin typeface="+mn-lt"/>
                <a:ea typeface="+mn-ea"/>
                <a:cs typeface="+mn-cs"/>
              </a:rPr>
              <a:t> Creature</a:t>
            </a:r>
            <a:r>
              <a:rPr lang="en-US" sz="1200" kern="1200" dirty="0" smtClean="0">
                <a:solidFill>
                  <a:schemeClr val="tx1"/>
                </a:solidFill>
                <a:effectLst/>
                <a:latin typeface="+mn-lt"/>
                <a:ea typeface="+mn-ea"/>
                <a:cs typeface="+mn-cs"/>
              </a:rPr>
              <a:t>, learners make a creature out of play dough and use it to create an electrical circuit. </a:t>
            </a:r>
            <a:endParaRPr lang="en-US" dirty="0"/>
          </a:p>
        </p:txBody>
      </p:sp>
      <p:sp>
        <p:nvSpPr>
          <p:cNvPr id="4" name="Slide Number Placeholder 3"/>
          <p:cNvSpPr>
            <a:spLocks noGrp="1"/>
          </p:cNvSpPr>
          <p:nvPr>
            <p:ph type="sldNum" sz="quarter" idx="10"/>
          </p:nvPr>
        </p:nvSpPr>
        <p:spPr/>
        <p:txBody>
          <a:bodyPr/>
          <a:lstStyle/>
          <a:p>
            <a:fld id="{9B4A4DE3-8FB4-C549-9EA1-FF9A0B30F805}" type="slidenum">
              <a:rPr lang="en-US" smtClean="0"/>
              <a:t>22</a:t>
            </a:fld>
            <a:endParaRPr lang="en-US"/>
          </a:p>
        </p:txBody>
      </p:sp>
    </p:spTree>
    <p:extLst>
      <p:ext uri="{BB962C8B-B14F-4D97-AF65-F5344CB8AC3E}">
        <p14:creationId xmlns:p14="http://schemas.microsoft.com/office/powerpoint/2010/main" val="25155453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the</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Frankentoy</a:t>
            </a:r>
            <a:r>
              <a:rPr lang="en-US" sz="1200" kern="1200" baseline="0" dirty="0" smtClean="0">
                <a:solidFill>
                  <a:schemeClr val="tx1"/>
                </a:solidFill>
                <a:effectLst/>
                <a:latin typeface="+mn-lt"/>
                <a:ea typeface="+mn-ea"/>
                <a:cs typeface="+mn-cs"/>
              </a:rPr>
              <a:t> activity</a:t>
            </a:r>
            <a:r>
              <a:rPr lang="en-US" sz="1200" kern="1200" dirty="0" smtClean="0">
                <a:solidFill>
                  <a:schemeClr val="tx1"/>
                </a:solidFill>
                <a:effectLst/>
                <a:latin typeface="+mn-lt"/>
                <a:ea typeface="+mn-ea"/>
                <a:cs typeface="+mn-cs"/>
              </a:rPr>
              <a:t>, learners make a “creature” by mixing and matching different parts of toys. </a:t>
            </a:r>
            <a:endParaRPr lang="en-US" dirty="0"/>
          </a:p>
        </p:txBody>
      </p:sp>
      <p:sp>
        <p:nvSpPr>
          <p:cNvPr id="4" name="Slide Number Placeholder 3"/>
          <p:cNvSpPr>
            <a:spLocks noGrp="1"/>
          </p:cNvSpPr>
          <p:nvPr>
            <p:ph type="sldNum" sz="quarter" idx="10"/>
          </p:nvPr>
        </p:nvSpPr>
        <p:spPr/>
        <p:txBody>
          <a:bodyPr/>
          <a:lstStyle/>
          <a:p>
            <a:fld id="{9B4A4DE3-8FB4-C549-9EA1-FF9A0B30F805}" type="slidenum">
              <a:rPr lang="en-US" smtClean="0"/>
              <a:t>23</a:t>
            </a:fld>
            <a:endParaRPr lang="en-US"/>
          </a:p>
        </p:txBody>
      </p:sp>
    </p:spTree>
    <p:extLst>
      <p:ext uri="{BB962C8B-B14F-4D97-AF65-F5344CB8AC3E}">
        <p14:creationId xmlns:p14="http://schemas.microsoft.com/office/powerpoint/2010/main" val="4985503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4A4DE3-8FB4-C549-9EA1-FF9A0B30F805}" type="slidenum">
              <a:rPr lang="en-US" smtClean="0"/>
              <a:t>2</a:t>
            </a:fld>
            <a:endParaRPr lang="en-US"/>
          </a:p>
        </p:txBody>
      </p:sp>
    </p:spTree>
    <p:extLst>
      <p:ext uri="{BB962C8B-B14F-4D97-AF65-F5344CB8AC3E}">
        <p14:creationId xmlns:p14="http://schemas.microsoft.com/office/powerpoint/2010/main" val="11683882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Monster</a:t>
            </a:r>
            <a:r>
              <a:rPr lang="en-US" sz="1200" kern="1200" baseline="0" dirty="0" smtClean="0">
                <a:solidFill>
                  <a:schemeClr val="tx1"/>
                </a:solidFill>
                <a:effectLst/>
                <a:latin typeface="+mn-lt"/>
                <a:ea typeface="+mn-ea"/>
                <a:cs typeface="+mn-cs"/>
              </a:rPr>
              <a:t> Mask</a:t>
            </a:r>
            <a:r>
              <a:rPr lang="en-US" sz="1200" kern="1200" dirty="0" smtClean="0">
                <a:solidFill>
                  <a:schemeClr val="tx1"/>
                </a:solidFill>
                <a:effectLst/>
                <a:latin typeface="+mn-lt"/>
                <a:ea typeface="+mn-ea"/>
                <a:cs typeface="+mn-cs"/>
              </a:rPr>
              <a:t>, learners make a disguise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with a special feature: an LED bulb that lights up. </a:t>
            </a:r>
            <a:endParaRPr lang="en-US" dirty="0"/>
          </a:p>
        </p:txBody>
      </p:sp>
      <p:sp>
        <p:nvSpPr>
          <p:cNvPr id="4" name="Slide Number Placeholder 3"/>
          <p:cNvSpPr>
            <a:spLocks noGrp="1"/>
          </p:cNvSpPr>
          <p:nvPr>
            <p:ph type="sldNum" sz="quarter" idx="10"/>
          </p:nvPr>
        </p:nvSpPr>
        <p:spPr/>
        <p:txBody>
          <a:bodyPr/>
          <a:lstStyle/>
          <a:p>
            <a:fld id="{9B4A4DE3-8FB4-C549-9EA1-FF9A0B30F805}" type="slidenum">
              <a:rPr lang="en-US" smtClean="0"/>
              <a:t>24</a:t>
            </a:fld>
            <a:endParaRPr lang="en-US"/>
          </a:p>
        </p:txBody>
      </p:sp>
    </p:spTree>
    <p:extLst>
      <p:ext uri="{BB962C8B-B14F-4D97-AF65-F5344CB8AC3E}">
        <p14:creationId xmlns:p14="http://schemas.microsoft.com/office/powerpoint/2010/main" val="29598993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Battery Stack and Spark</a:t>
            </a:r>
            <a:r>
              <a:rPr lang="en-US" baseline="0" dirty="0" smtClean="0"/>
              <a:t> of Life explore the science of Mary Shelley’s time.</a:t>
            </a:r>
            <a:endParaRPr lang="en-US" dirty="0" smtClean="0"/>
          </a:p>
          <a:p>
            <a:endParaRPr lang="en-US" dirty="0"/>
          </a:p>
        </p:txBody>
      </p:sp>
      <p:sp>
        <p:nvSpPr>
          <p:cNvPr id="4" name="Slide Number Placeholder 3"/>
          <p:cNvSpPr>
            <a:spLocks noGrp="1"/>
          </p:cNvSpPr>
          <p:nvPr>
            <p:ph type="sldNum" sz="quarter" idx="10"/>
          </p:nvPr>
        </p:nvSpPr>
        <p:spPr/>
        <p:txBody>
          <a:bodyPr/>
          <a:lstStyle/>
          <a:p>
            <a:fld id="{9B4A4DE3-8FB4-C549-9EA1-FF9A0B30F805}" type="slidenum">
              <a:rPr lang="en-US" smtClean="0"/>
              <a:t>25</a:t>
            </a:fld>
            <a:endParaRPr lang="en-US"/>
          </a:p>
        </p:txBody>
      </p:sp>
    </p:spTree>
    <p:extLst>
      <p:ext uri="{BB962C8B-B14F-4D97-AF65-F5344CB8AC3E}">
        <p14:creationId xmlns:p14="http://schemas.microsoft.com/office/powerpoint/2010/main" val="9803714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the Battery Stack activity, learners make a voltaic pile, the first kind of battery. </a:t>
            </a:r>
            <a:endParaRPr lang="en-US" dirty="0"/>
          </a:p>
        </p:txBody>
      </p:sp>
      <p:sp>
        <p:nvSpPr>
          <p:cNvPr id="4" name="Slide Number Placeholder 3"/>
          <p:cNvSpPr>
            <a:spLocks noGrp="1"/>
          </p:cNvSpPr>
          <p:nvPr>
            <p:ph type="sldNum" sz="quarter" idx="10"/>
          </p:nvPr>
        </p:nvSpPr>
        <p:spPr/>
        <p:txBody>
          <a:bodyPr/>
          <a:lstStyle/>
          <a:p>
            <a:fld id="{9B4A4DE3-8FB4-C549-9EA1-FF9A0B30F805}" type="slidenum">
              <a:rPr lang="en-US" smtClean="0"/>
              <a:t>26</a:t>
            </a:fld>
            <a:endParaRPr lang="en-US"/>
          </a:p>
        </p:txBody>
      </p:sp>
    </p:spTree>
    <p:extLst>
      <p:ext uri="{BB962C8B-B14F-4D97-AF65-F5344CB8AC3E}">
        <p14:creationId xmlns:p14="http://schemas.microsoft.com/office/powerpoint/2010/main" val="9912390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mn-lt"/>
                <a:ea typeface="+mn-ea"/>
                <a:cs typeface="+mn-cs"/>
              </a:rPr>
              <a:t>Finally, in the Spark</a:t>
            </a:r>
            <a:r>
              <a:rPr lang="en-US" sz="1200" b="0" kern="1200" baseline="0" dirty="0" smtClean="0">
                <a:solidFill>
                  <a:schemeClr val="tx1"/>
                </a:solidFill>
                <a:effectLst/>
                <a:latin typeface="+mn-lt"/>
                <a:ea typeface="+mn-ea"/>
                <a:cs typeface="+mn-cs"/>
              </a:rPr>
              <a:t> of Life activity, </a:t>
            </a:r>
            <a:r>
              <a:rPr lang="en-US" sz="1200" kern="1200" dirty="0" smtClean="0">
                <a:solidFill>
                  <a:schemeClr val="tx1"/>
                </a:solidFill>
                <a:effectLst/>
                <a:latin typeface="+mn-lt"/>
                <a:ea typeface="+mn-ea"/>
                <a:cs typeface="+mn-cs"/>
              </a:rPr>
              <a:t>learners create a battery from two kinds of metal and their own body! This activity also has an optional demonstration</a:t>
            </a:r>
            <a:r>
              <a:rPr lang="en-US" sz="1200" kern="1200" baseline="0" dirty="0" smtClean="0">
                <a:solidFill>
                  <a:schemeClr val="tx1"/>
                </a:solidFill>
                <a:effectLst/>
                <a:latin typeface="+mn-lt"/>
                <a:ea typeface="+mn-ea"/>
                <a:cs typeface="+mn-cs"/>
              </a:rPr>
              <a:t> of a TENS unit (TENS </a:t>
            </a:r>
            <a:r>
              <a:rPr lang="en-US" sz="1200" kern="1200" dirty="0" smtClean="0">
                <a:solidFill>
                  <a:schemeClr val="tx1"/>
                </a:solidFill>
                <a:effectLst/>
                <a:latin typeface="+mn-lt"/>
                <a:ea typeface="+mn-ea"/>
                <a:cs typeface="+mn-cs"/>
              </a:rPr>
              <a:t>stands for </a:t>
            </a:r>
            <a:r>
              <a:rPr lang="en-US" sz="1200" i="1" kern="1200" dirty="0" smtClean="0">
                <a:solidFill>
                  <a:schemeClr val="tx1"/>
                </a:solidFill>
                <a:effectLst/>
                <a:latin typeface="+mn-lt"/>
                <a:ea typeface="+mn-ea"/>
                <a:cs typeface="+mn-cs"/>
              </a:rPr>
              <a:t>transcutaneous electrical nerve stimulation).</a:t>
            </a:r>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9B4A4DE3-8FB4-C549-9EA1-FF9A0B30F805}" type="slidenum">
              <a:rPr lang="en-US" smtClean="0"/>
              <a:t>27</a:t>
            </a:fld>
            <a:endParaRPr lang="en-US"/>
          </a:p>
        </p:txBody>
      </p:sp>
    </p:spTree>
    <p:extLst>
      <p:ext uri="{BB962C8B-B14F-4D97-AF65-F5344CB8AC3E}">
        <p14:creationId xmlns:p14="http://schemas.microsoft.com/office/powerpoint/2010/main" val="21404145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4A4DE3-8FB4-C549-9EA1-FF9A0B30F805}" type="slidenum">
              <a:rPr lang="en-US" smtClean="0"/>
              <a:t>28</a:t>
            </a:fld>
            <a:endParaRPr lang="en-US"/>
          </a:p>
        </p:txBody>
      </p:sp>
    </p:spTree>
    <p:extLst>
      <p:ext uri="{BB962C8B-B14F-4D97-AF65-F5344CB8AC3E}">
        <p14:creationId xmlns:p14="http://schemas.microsoft.com/office/powerpoint/2010/main" val="21404145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4A4DE3-8FB4-C549-9EA1-FF9A0B30F805}" type="slidenum">
              <a:rPr lang="en-US" smtClean="0"/>
              <a:t>29</a:t>
            </a:fld>
            <a:endParaRPr lang="en-US"/>
          </a:p>
        </p:txBody>
      </p:sp>
    </p:spTree>
    <p:extLst>
      <p:ext uri="{BB962C8B-B14F-4D97-AF65-F5344CB8AC3E}">
        <p14:creationId xmlns:p14="http://schemas.microsoft.com/office/powerpoint/2010/main" val="11683882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4A4DE3-8FB4-C549-9EA1-FF9A0B30F805}" type="slidenum">
              <a:rPr lang="en-US" smtClean="0"/>
              <a:t>30</a:t>
            </a:fld>
            <a:endParaRPr lang="en-US"/>
          </a:p>
        </p:txBody>
      </p:sp>
    </p:spTree>
    <p:extLst>
      <p:ext uri="{BB962C8B-B14F-4D97-AF65-F5344CB8AC3E}">
        <p14:creationId xmlns:p14="http://schemas.microsoft.com/office/powerpoint/2010/main" val="11683882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Frankenstein200 project has also created an online interactive educational experience. </a:t>
            </a:r>
            <a:endParaRPr lang="en-US" dirty="0"/>
          </a:p>
        </p:txBody>
      </p:sp>
      <p:sp>
        <p:nvSpPr>
          <p:cNvPr id="4" name="Slide Number Placeholder 3"/>
          <p:cNvSpPr>
            <a:spLocks noGrp="1"/>
          </p:cNvSpPr>
          <p:nvPr>
            <p:ph type="sldNum" sz="quarter" idx="10"/>
          </p:nvPr>
        </p:nvSpPr>
        <p:spPr/>
        <p:txBody>
          <a:bodyPr/>
          <a:lstStyle/>
          <a:p>
            <a:fld id="{9B4A4DE3-8FB4-C549-9EA1-FF9A0B30F805}" type="slidenum">
              <a:rPr lang="en-US" smtClean="0"/>
              <a:t>31</a:t>
            </a:fld>
            <a:endParaRPr lang="en-US"/>
          </a:p>
        </p:txBody>
      </p:sp>
    </p:spTree>
    <p:extLst>
      <p:ext uri="{BB962C8B-B14F-4D97-AF65-F5344CB8AC3E}">
        <p14:creationId xmlns:p14="http://schemas.microsoft.com/office/powerpoint/2010/main" val="29074395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L.I.F.E. lab</a:t>
            </a:r>
            <a:r>
              <a:rPr lang="en-US" baseline="0" dirty="0" smtClean="0"/>
              <a:t> is fictional.</a:t>
            </a:r>
            <a:endParaRPr lang="en-US" dirty="0"/>
          </a:p>
        </p:txBody>
      </p:sp>
      <p:sp>
        <p:nvSpPr>
          <p:cNvPr id="4" name="Slide Number Placeholder 3"/>
          <p:cNvSpPr>
            <a:spLocks noGrp="1"/>
          </p:cNvSpPr>
          <p:nvPr>
            <p:ph type="sldNum" sz="quarter" idx="10"/>
          </p:nvPr>
        </p:nvSpPr>
        <p:spPr/>
        <p:txBody>
          <a:bodyPr/>
          <a:lstStyle/>
          <a:p>
            <a:fld id="{9B4A4DE3-8FB4-C549-9EA1-FF9A0B30F805}" type="slidenum">
              <a:rPr lang="en-US" smtClean="0"/>
              <a:t>32</a:t>
            </a:fld>
            <a:endParaRPr lang="en-US"/>
          </a:p>
        </p:txBody>
      </p:sp>
    </p:spTree>
    <p:extLst>
      <p:ext uri="{BB962C8B-B14F-4D97-AF65-F5344CB8AC3E}">
        <p14:creationId xmlns:p14="http://schemas.microsoft.com/office/powerpoint/2010/main" val="10429147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PLAY TRAILER </a:t>
            </a:r>
            <a:endParaRPr lang="en-US" dirty="0"/>
          </a:p>
        </p:txBody>
      </p:sp>
      <p:sp>
        <p:nvSpPr>
          <p:cNvPr id="4" name="Slide Number Placeholder 3"/>
          <p:cNvSpPr>
            <a:spLocks noGrp="1"/>
          </p:cNvSpPr>
          <p:nvPr>
            <p:ph type="sldNum" sz="quarter" idx="10"/>
          </p:nvPr>
        </p:nvSpPr>
        <p:spPr/>
        <p:txBody>
          <a:bodyPr/>
          <a:lstStyle/>
          <a:p>
            <a:fld id="{9B4A4DE3-8FB4-C549-9EA1-FF9A0B30F805}" type="slidenum">
              <a:rPr lang="en-US" smtClean="0"/>
              <a:t>35</a:t>
            </a:fld>
            <a:endParaRPr lang="en-US"/>
          </a:p>
        </p:txBody>
      </p:sp>
    </p:spTree>
    <p:extLst>
      <p:ext uri="{BB962C8B-B14F-4D97-AF65-F5344CB8AC3E}">
        <p14:creationId xmlns:p14="http://schemas.microsoft.com/office/powerpoint/2010/main" val="23430819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Welcome to our Frankenstein200 workshop!</a:t>
            </a:r>
          </a:p>
        </p:txBody>
      </p:sp>
      <p:sp>
        <p:nvSpPr>
          <p:cNvPr id="4" name="Slide Number Placeholder 3"/>
          <p:cNvSpPr>
            <a:spLocks noGrp="1"/>
          </p:cNvSpPr>
          <p:nvPr>
            <p:ph type="sldNum" sz="quarter" idx="10"/>
          </p:nvPr>
        </p:nvSpPr>
        <p:spPr/>
        <p:txBody>
          <a:bodyPr/>
          <a:lstStyle/>
          <a:p>
            <a:fld id="{9B4A4DE3-8FB4-C549-9EA1-FF9A0B30F805}" type="slidenum">
              <a:rPr lang="en-US" smtClean="0"/>
              <a:t>3</a:t>
            </a:fld>
            <a:endParaRPr lang="en-US"/>
          </a:p>
        </p:txBody>
      </p:sp>
    </p:spTree>
    <p:extLst>
      <p:ext uri="{BB962C8B-B14F-4D97-AF65-F5344CB8AC3E}">
        <p14:creationId xmlns:p14="http://schemas.microsoft.com/office/powerpoint/2010/main" val="11683882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38188" lvl="1" indent="-225425"/>
            <a:r>
              <a:rPr lang="en-US" sz="1400" dirty="0" smtClean="0"/>
              <a:t>Do glasses count as human enhancement? Does a pacemaker? </a:t>
            </a:r>
          </a:p>
          <a:p>
            <a:pPr marL="738188" lvl="1" indent="-225425"/>
            <a:r>
              <a:rPr lang="en-US" sz="1400" dirty="0" smtClean="0"/>
              <a:t>Where does humanity stop and technology begin? </a:t>
            </a:r>
          </a:p>
          <a:p>
            <a:endParaRPr lang="en-US" dirty="0"/>
          </a:p>
        </p:txBody>
      </p:sp>
      <p:sp>
        <p:nvSpPr>
          <p:cNvPr id="4" name="Slide Number Placeholder 3"/>
          <p:cNvSpPr>
            <a:spLocks noGrp="1"/>
          </p:cNvSpPr>
          <p:nvPr>
            <p:ph type="sldNum" sz="quarter" idx="10"/>
          </p:nvPr>
        </p:nvSpPr>
        <p:spPr/>
        <p:txBody>
          <a:bodyPr/>
          <a:lstStyle/>
          <a:p>
            <a:fld id="{9B4A4DE3-8FB4-C549-9EA1-FF9A0B30F805}" type="slidenum">
              <a:rPr lang="en-US" smtClean="0"/>
              <a:t>37</a:t>
            </a:fld>
            <a:endParaRPr lang="en-US"/>
          </a:p>
        </p:txBody>
      </p:sp>
    </p:spTree>
    <p:extLst>
      <p:ext uri="{BB962C8B-B14F-4D97-AF65-F5344CB8AC3E}">
        <p14:creationId xmlns:p14="http://schemas.microsoft.com/office/powerpoint/2010/main" val="41799565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4A4DE3-8FB4-C549-9EA1-FF9A0B30F805}" type="slidenum">
              <a:rPr lang="en-US" smtClean="0"/>
              <a:t>39</a:t>
            </a:fld>
            <a:endParaRPr lang="en-US"/>
          </a:p>
        </p:txBody>
      </p:sp>
    </p:spTree>
    <p:extLst>
      <p:ext uri="{BB962C8B-B14F-4D97-AF65-F5344CB8AC3E}">
        <p14:creationId xmlns:p14="http://schemas.microsoft.com/office/powerpoint/2010/main" val="27380217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4A4DE3-8FB4-C549-9EA1-FF9A0B30F805}" type="slidenum">
              <a:rPr lang="en-US" smtClean="0"/>
              <a:t>40</a:t>
            </a:fld>
            <a:endParaRPr lang="en-US"/>
          </a:p>
        </p:txBody>
      </p:sp>
    </p:spTree>
    <p:extLst>
      <p:ext uri="{BB962C8B-B14F-4D97-AF65-F5344CB8AC3E}">
        <p14:creationId xmlns:p14="http://schemas.microsoft.com/office/powerpoint/2010/main" val="32775634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US" sz="1200" kern="1200" baseline="0" dirty="0" smtClean="0">
              <a:solidFill>
                <a:schemeClr val="tx1"/>
              </a:solidFill>
              <a:latin typeface="+mn-lt"/>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fld id="{9B4A4DE3-8FB4-C549-9EA1-FF9A0B30F805}" type="slidenum">
              <a:rPr lang="en-US" smtClean="0"/>
              <a:t>41</a:t>
            </a:fld>
            <a:endParaRPr lang="en-US"/>
          </a:p>
        </p:txBody>
      </p:sp>
    </p:spTree>
    <p:extLst>
      <p:ext uri="{BB962C8B-B14F-4D97-AF65-F5344CB8AC3E}">
        <p14:creationId xmlns:p14="http://schemas.microsoft.com/office/powerpoint/2010/main" val="2748245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kern="1200" baseline="0" dirty="0" smtClean="0">
                <a:solidFill>
                  <a:schemeClr val="tx1"/>
                </a:solidFill>
                <a:latin typeface="+mn-lt"/>
                <a:ea typeface="ＭＳ Ｐゴシック" charset="-128"/>
                <a:cs typeface="ＭＳ Ｐゴシック" charset="-128"/>
              </a:rPr>
              <a:t>Training materials include a project and kit overview slide deck; general tips for facilitating hands-on activities; and a quick recap of Mary Shelley’s Frankenstein.</a:t>
            </a:r>
          </a:p>
          <a:p>
            <a:pPr marL="0" marR="0" indent="0" algn="l" defTabSz="914400" rtl="0" eaLnBrk="1" fontAlgn="base" latinLnBrk="0" hangingPunct="1">
              <a:lnSpc>
                <a:spcPct val="100000"/>
              </a:lnSpc>
              <a:spcBef>
                <a:spcPct val="0"/>
              </a:spcBef>
              <a:spcAft>
                <a:spcPct val="0"/>
              </a:spcAft>
              <a:buClrTx/>
              <a:buSzTx/>
              <a:buFontTx/>
              <a:buNone/>
              <a:tabLst/>
              <a:defRPr/>
            </a:pPr>
            <a:endParaRPr lang="en-US" sz="1200" kern="1200" baseline="0" dirty="0" smtClean="0">
              <a:solidFill>
                <a:schemeClr val="tx1"/>
              </a:solidFill>
              <a:latin typeface="+mn-lt"/>
              <a:ea typeface="ＭＳ Ｐゴシック" charset="-128"/>
              <a:cs typeface="ＭＳ Ｐゴシック" charset="-128"/>
            </a:endParaRPr>
          </a:p>
          <a:p>
            <a:pPr marL="0" marR="0" indent="0" algn="l" defTabSz="914400" rtl="0" eaLnBrk="1" fontAlgn="base" latinLnBrk="0" hangingPunct="1">
              <a:lnSpc>
                <a:spcPct val="100000"/>
              </a:lnSpc>
              <a:spcBef>
                <a:spcPct val="0"/>
              </a:spcBef>
              <a:spcAft>
                <a:spcPct val="0"/>
              </a:spcAft>
              <a:buClrTx/>
              <a:buSzTx/>
              <a:buFontTx/>
              <a:buNone/>
              <a:tabLst/>
              <a:defRPr/>
            </a:pPr>
            <a:r>
              <a:rPr lang="en-US" sz="1200" kern="1200" baseline="0" dirty="0" smtClean="0">
                <a:solidFill>
                  <a:schemeClr val="tx1"/>
                </a:solidFill>
                <a:latin typeface="+mn-lt"/>
                <a:ea typeface="ＭＳ Ｐゴシック" charset="-128"/>
                <a:cs typeface="ＭＳ Ｐゴシック" charset="-128"/>
              </a:rPr>
              <a:t>Each activity comes complete with all the materials and supplies you need. They’re all packaged together in one cardboard box. In the box, you’ll find two kinds of print materials: one kind that you can use and share with participants, and one kind with additional information for activity facilitators. There are also brief training videos for each activity.</a:t>
            </a:r>
          </a:p>
          <a:p>
            <a:pPr marL="0" marR="0" indent="0" algn="l" defTabSz="914400" rtl="0" eaLnBrk="1" fontAlgn="base" latinLnBrk="0" hangingPunct="1">
              <a:lnSpc>
                <a:spcPct val="100000"/>
              </a:lnSpc>
              <a:spcBef>
                <a:spcPct val="0"/>
              </a:spcBef>
              <a:spcAft>
                <a:spcPct val="0"/>
              </a:spcAft>
              <a:buClrTx/>
              <a:buSzTx/>
              <a:buFontTx/>
              <a:buNone/>
              <a:tabLst/>
              <a:defRPr/>
            </a:pPr>
            <a:endParaRPr lang="en-US" sz="1200" kern="1200" baseline="0" dirty="0" smtClean="0">
              <a:solidFill>
                <a:schemeClr val="tx1"/>
              </a:solidFill>
              <a:latin typeface="+mn-lt"/>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fld id="{9B4A4DE3-8FB4-C549-9EA1-FF9A0B30F805}" type="slidenum">
              <a:rPr lang="en-US" smtClean="0"/>
              <a:t>42</a:t>
            </a:fld>
            <a:endParaRPr lang="en-US"/>
          </a:p>
        </p:txBody>
      </p:sp>
    </p:spTree>
    <p:extLst>
      <p:ext uri="{BB962C8B-B14F-4D97-AF65-F5344CB8AC3E}">
        <p14:creationId xmlns:p14="http://schemas.microsoft.com/office/powerpoint/2010/main" val="2748245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US" sz="1200" kern="1200" baseline="0" dirty="0" smtClean="0">
              <a:solidFill>
                <a:schemeClr val="tx1"/>
              </a:solidFill>
              <a:latin typeface="+mn-lt"/>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fld id="{9B4A4DE3-8FB4-C549-9EA1-FF9A0B30F805}" type="slidenum">
              <a:rPr lang="en-US" smtClean="0"/>
              <a:t>43</a:t>
            </a:fld>
            <a:endParaRPr lang="en-US"/>
          </a:p>
        </p:txBody>
      </p:sp>
    </p:spTree>
    <p:extLst>
      <p:ext uri="{BB962C8B-B14F-4D97-AF65-F5344CB8AC3E}">
        <p14:creationId xmlns:p14="http://schemas.microsoft.com/office/powerpoint/2010/main" val="2748245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For recipients of physical kits.</a:t>
            </a:r>
            <a:endParaRPr lang="en-US" dirty="0"/>
          </a:p>
        </p:txBody>
      </p:sp>
      <p:sp>
        <p:nvSpPr>
          <p:cNvPr id="4" name="Slide Number Placeholder 3"/>
          <p:cNvSpPr>
            <a:spLocks noGrp="1"/>
          </p:cNvSpPr>
          <p:nvPr>
            <p:ph type="sldNum" sz="quarter" idx="10"/>
          </p:nvPr>
        </p:nvSpPr>
        <p:spPr/>
        <p:txBody>
          <a:bodyPr/>
          <a:lstStyle/>
          <a:p>
            <a:fld id="{9B4A4DE3-8FB4-C549-9EA1-FF9A0B30F805}" type="slidenum">
              <a:rPr lang="en-US" smtClean="0"/>
              <a:t>45</a:t>
            </a:fld>
            <a:endParaRPr lang="en-US"/>
          </a:p>
        </p:txBody>
      </p:sp>
    </p:spTree>
    <p:extLst>
      <p:ext uri="{BB962C8B-B14F-4D97-AF65-F5344CB8AC3E}">
        <p14:creationId xmlns:p14="http://schemas.microsoft.com/office/powerpoint/2010/main" val="11683882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4A4DE3-8FB4-C549-9EA1-FF9A0B30F805}" type="slidenum">
              <a:rPr lang="en-US" smtClean="0"/>
              <a:t>46</a:t>
            </a:fld>
            <a:endParaRPr lang="en-US"/>
          </a:p>
        </p:txBody>
      </p:sp>
    </p:spTree>
    <p:extLst>
      <p:ext uri="{BB962C8B-B14F-4D97-AF65-F5344CB8AC3E}">
        <p14:creationId xmlns:p14="http://schemas.microsoft.com/office/powerpoint/2010/main" val="11683882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4A4DE3-8FB4-C549-9EA1-FF9A0B30F805}" type="slidenum">
              <a:rPr lang="en-US" smtClean="0"/>
              <a:t>47</a:t>
            </a:fld>
            <a:endParaRPr lang="en-US"/>
          </a:p>
        </p:txBody>
      </p:sp>
    </p:spTree>
    <p:extLst>
      <p:ext uri="{BB962C8B-B14F-4D97-AF65-F5344CB8AC3E}">
        <p14:creationId xmlns:p14="http://schemas.microsoft.com/office/powerpoint/2010/main" val="11683882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4A4DE3-8FB4-C549-9EA1-FF9A0B30F805}" type="slidenum">
              <a:rPr lang="en-US" smtClean="0"/>
              <a:t>48</a:t>
            </a:fld>
            <a:endParaRPr lang="en-US"/>
          </a:p>
        </p:txBody>
      </p:sp>
    </p:spTree>
    <p:extLst>
      <p:ext uri="{BB962C8B-B14F-4D97-AF65-F5344CB8AC3E}">
        <p14:creationId xmlns:p14="http://schemas.microsoft.com/office/powerpoint/2010/main" val="11683882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4A4DE3-8FB4-C549-9EA1-FF9A0B30F805}" type="slidenum">
              <a:rPr lang="en-US" smtClean="0"/>
              <a:t>5</a:t>
            </a:fld>
            <a:endParaRPr lang="en-US"/>
          </a:p>
        </p:txBody>
      </p:sp>
    </p:spTree>
    <p:extLst>
      <p:ext uri="{BB962C8B-B14F-4D97-AF65-F5344CB8AC3E}">
        <p14:creationId xmlns:p14="http://schemas.microsoft.com/office/powerpoint/2010/main" val="11683882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Frankenstein200 is a national</a:t>
            </a:r>
            <a:r>
              <a:rPr lang="en-US" baseline="0" dirty="0" smtClean="0"/>
              <a:t> project that focuses on the bicentennial. </a:t>
            </a:r>
            <a:r>
              <a:rPr lang="en-US" i="0" baseline="0" dirty="0" smtClean="0"/>
              <a:t>Over 50 museums and other organizations across the United States are participating in this project, and many more are doing other activities related to the 200</a:t>
            </a:r>
            <a:r>
              <a:rPr lang="en-US" i="0" baseline="30000" dirty="0" smtClean="0"/>
              <a:t>th</a:t>
            </a:r>
            <a:r>
              <a:rPr lang="en-US" i="0" baseline="0" dirty="0" smtClean="0"/>
              <a:t> anniversary of the Frankenstein story.</a:t>
            </a:r>
            <a:endParaRPr lang="en-US" i="1" dirty="0"/>
          </a:p>
        </p:txBody>
      </p:sp>
      <p:sp>
        <p:nvSpPr>
          <p:cNvPr id="4" name="Slide Number Placeholder 3"/>
          <p:cNvSpPr>
            <a:spLocks noGrp="1"/>
          </p:cNvSpPr>
          <p:nvPr>
            <p:ph type="sldNum" sz="quarter" idx="10"/>
          </p:nvPr>
        </p:nvSpPr>
        <p:spPr/>
        <p:txBody>
          <a:bodyPr/>
          <a:lstStyle/>
          <a:p>
            <a:fld id="{9B4A4DE3-8FB4-C549-9EA1-FF9A0B30F805}" type="slidenum">
              <a:rPr lang="en-US" smtClean="0"/>
              <a:t>7</a:t>
            </a:fld>
            <a:endParaRPr lang="en-US"/>
          </a:p>
        </p:txBody>
      </p:sp>
    </p:spTree>
    <p:extLst>
      <p:ext uri="{BB962C8B-B14F-4D97-AF65-F5344CB8AC3E}">
        <p14:creationId xmlns:p14="http://schemas.microsoft.com/office/powerpoint/2010/main" val="10726438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Mary Shelley’s </a:t>
            </a:r>
            <a:r>
              <a:rPr lang="en-US" sz="1200" i="1" kern="1200" dirty="0" smtClean="0">
                <a:solidFill>
                  <a:schemeClr val="tx1"/>
                </a:solidFill>
                <a:effectLst/>
                <a:latin typeface="+mn-lt"/>
                <a:ea typeface="+mn-ea"/>
                <a:cs typeface="+mn-cs"/>
              </a:rPr>
              <a:t>Frankenstein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has endured in the popular imagination for two hundred years. Shelley got the idea for the novel following a ghost story competition among famous authors in 1816. Her </a:t>
            </a:r>
            <a:r>
              <a:rPr lang="en-US" sz="1200" kern="1200" baseline="0" dirty="0" smtClean="0">
                <a:solidFill>
                  <a:schemeClr val="tx1"/>
                </a:solidFill>
                <a:effectLst/>
                <a:latin typeface="+mn-lt"/>
                <a:ea typeface="+mn-ea"/>
                <a:cs typeface="+mn-cs"/>
              </a:rPr>
              <a:t>novel was p</a:t>
            </a:r>
            <a:r>
              <a:rPr lang="en-US" sz="1200" kern="1200" dirty="0" smtClean="0">
                <a:solidFill>
                  <a:schemeClr val="tx1"/>
                </a:solidFill>
                <a:effectLst/>
                <a:latin typeface="+mn-lt"/>
                <a:ea typeface="+mn-ea"/>
                <a:cs typeface="+mn-cs"/>
              </a:rPr>
              <a:t>ublished on January 1, 1818, when she was only 20 years old. This thrilling tale of Victor Frankenstein and his stitched-together creature has never been out of print, and is currently the most-assigned novel in university courses. Its themes of innovation and its consequences remain relevant today.</a:t>
            </a:r>
            <a:endParaRPr lang="en-US" dirty="0"/>
          </a:p>
        </p:txBody>
      </p:sp>
      <p:sp>
        <p:nvSpPr>
          <p:cNvPr id="4" name="Slide Number Placeholder 3"/>
          <p:cNvSpPr>
            <a:spLocks noGrp="1"/>
          </p:cNvSpPr>
          <p:nvPr>
            <p:ph type="sldNum" sz="quarter" idx="10"/>
          </p:nvPr>
        </p:nvSpPr>
        <p:spPr/>
        <p:txBody>
          <a:bodyPr/>
          <a:lstStyle/>
          <a:p>
            <a:fld id="{9B4A4DE3-8FB4-C549-9EA1-FF9A0B30F805}" type="slidenum">
              <a:rPr lang="en-US" smtClean="0"/>
              <a:t>8</a:t>
            </a:fld>
            <a:endParaRPr lang="en-US"/>
          </a:p>
        </p:txBody>
      </p:sp>
    </p:spTree>
    <p:extLst>
      <p:ext uri="{BB962C8B-B14F-4D97-AF65-F5344CB8AC3E}">
        <p14:creationId xmlns:p14="http://schemas.microsoft.com/office/powerpoint/2010/main" val="6854025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mn-lt"/>
                <a:ea typeface="+mn-ea"/>
                <a:cs typeface="+mn-cs"/>
              </a:rPr>
              <a:t>The</a:t>
            </a:r>
            <a:r>
              <a:rPr lang="en-US" sz="1200" b="0" kern="1200" baseline="0" dirty="0" smtClean="0">
                <a:solidFill>
                  <a:schemeClr val="tx1"/>
                </a:solidFill>
                <a:effectLst/>
                <a:latin typeface="+mn-lt"/>
                <a:ea typeface="+mn-ea"/>
                <a:cs typeface="+mn-cs"/>
              </a:rPr>
              <a:t> Frankenstein200 project </a:t>
            </a:r>
            <a:r>
              <a:rPr lang="en-US" sz="1200" kern="1200" dirty="0" smtClean="0">
                <a:solidFill>
                  <a:schemeClr val="tx1"/>
                </a:solidFill>
                <a:effectLst/>
                <a:latin typeface="+mn-lt"/>
                <a:ea typeface="+mn-ea"/>
                <a:cs typeface="+mn-cs"/>
              </a:rPr>
              <a:t>uses themes from </a:t>
            </a:r>
            <a:r>
              <a:rPr lang="en-US" sz="1200" i="1" kern="1200" dirty="0" smtClean="0">
                <a:solidFill>
                  <a:schemeClr val="tx1"/>
                </a:solidFill>
                <a:effectLst/>
                <a:latin typeface="+mn-lt"/>
                <a:ea typeface="+mn-ea"/>
                <a:cs typeface="+mn-cs"/>
              </a:rPr>
              <a:t>Frankenstein </a:t>
            </a:r>
            <a:r>
              <a:rPr lang="en-US" sz="1200" kern="1200" dirty="0" smtClean="0">
                <a:solidFill>
                  <a:schemeClr val="tx1"/>
                </a:solidFill>
                <a:effectLst/>
                <a:latin typeface="+mn-lt"/>
                <a:ea typeface="+mn-ea"/>
                <a:cs typeface="+mn-cs"/>
              </a:rPr>
              <a:t>to examine emerging technologies such</a:t>
            </a:r>
            <a:r>
              <a:rPr lang="en-US" sz="1200" kern="1200" baseline="0" dirty="0" smtClean="0">
                <a:solidFill>
                  <a:schemeClr val="tx1"/>
                </a:solidFill>
                <a:effectLst/>
                <a:latin typeface="+mn-lt"/>
                <a:ea typeface="+mn-ea"/>
                <a:cs typeface="+mn-cs"/>
              </a:rPr>
              <a:t> as </a:t>
            </a:r>
            <a:r>
              <a:rPr lang="en-US" sz="1200" kern="1200" dirty="0" smtClean="0">
                <a:solidFill>
                  <a:schemeClr val="tx1"/>
                </a:solidFill>
                <a:effectLst/>
                <a:latin typeface="+mn-lt"/>
                <a:ea typeface="+mn-ea"/>
                <a:cs typeface="+mn-cs"/>
              </a:rPr>
              <a:t>artificial intelligence, robotics, synthetic biology, and human enhancement.</a:t>
            </a:r>
            <a:r>
              <a:rPr lang="en-US" sz="1200" kern="1200" baseline="0" dirty="0" smtClean="0">
                <a:solidFill>
                  <a:schemeClr val="tx1"/>
                </a:solidFill>
                <a:effectLst/>
                <a:latin typeface="+mn-lt"/>
                <a:ea typeface="+mn-ea"/>
                <a:cs typeface="+mn-cs"/>
              </a:rPr>
              <a:t> It </a:t>
            </a:r>
            <a:r>
              <a:rPr lang="en-US" sz="1200" kern="1200" dirty="0" smtClean="0">
                <a:solidFill>
                  <a:schemeClr val="tx1"/>
                </a:solidFill>
                <a:effectLst/>
                <a:latin typeface="+mn-lt"/>
                <a:ea typeface="+mn-ea"/>
                <a:cs typeface="+mn-cs"/>
              </a:rPr>
              <a:t>promotes the development of 21st century skills related to creative collaboration and critical thinking,</a:t>
            </a:r>
            <a:r>
              <a:rPr lang="en-US" sz="1200" kern="1200" baseline="0" dirty="0" smtClean="0">
                <a:solidFill>
                  <a:schemeClr val="tx1"/>
                </a:solidFill>
                <a:effectLst/>
                <a:latin typeface="+mn-lt"/>
                <a:ea typeface="+mn-ea"/>
                <a:cs typeface="+mn-cs"/>
              </a:rPr>
              <a:t> and gives participants a chance to think about important questions related to responsible innovation. </a:t>
            </a:r>
            <a:endParaRPr lang="en-US" dirty="0"/>
          </a:p>
        </p:txBody>
      </p:sp>
      <p:sp>
        <p:nvSpPr>
          <p:cNvPr id="4" name="Slide Number Placeholder 3"/>
          <p:cNvSpPr>
            <a:spLocks noGrp="1"/>
          </p:cNvSpPr>
          <p:nvPr>
            <p:ph type="sldNum" sz="quarter" idx="10"/>
          </p:nvPr>
        </p:nvSpPr>
        <p:spPr/>
        <p:txBody>
          <a:bodyPr/>
          <a:lstStyle/>
          <a:p>
            <a:fld id="{9B4A4DE3-8FB4-C549-9EA1-FF9A0B30F805}" type="slidenum">
              <a:rPr lang="en-US" smtClean="0"/>
              <a:t>9</a:t>
            </a:fld>
            <a:endParaRPr lang="en-US"/>
          </a:p>
        </p:txBody>
      </p:sp>
    </p:spTree>
    <p:extLst>
      <p:ext uri="{BB962C8B-B14F-4D97-AF65-F5344CB8AC3E}">
        <p14:creationId xmlns:p14="http://schemas.microsoft.com/office/powerpoint/2010/main" val="12857497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aseline="0" dirty="0" smtClean="0"/>
              <a:t>These important questions are easy to understand but hard to answer! People of all ages can explore these questions.</a:t>
            </a:r>
            <a:endParaRPr lang="en-US" dirty="0"/>
          </a:p>
        </p:txBody>
      </p:sp>
      <p:sp>
        <p:nvSpPr>
          <p:cNvPr id="4" name="Slide Number Placeholder 3"/>
          <p:cNvSpPr>
            <a:spLocks noGrp="1"/>
          </p:cNvSpPr>
          <p:nvPr>
            <p:ph type="sldNum" sz="quarter" idx="10"/>
          </p:nvPr>
        </p:nvSpPr>
        <p:spPr/>
        <p:txBody>
          <a:bodyPr/>
          <a:lstStyle/>
          <a:p>
            <a:fld id="{9B4A4DE3-8FB4-C549-9EA1-FF9A0B30F805}" type="slidenum">
              <a:rPr lang="en-US" smtClean="0"/>
              <a:t>10</a:t>
            </a:fld>
            <a:endParaRPr lang="en-US"/>
          </a:p>
        </p:txBody>
      </p:sp>
    </p:spTree>
    <p:extLst>
      <p:ext uri="{BB962C8B-B14F-4D97-AF65-F5344CB8AC3E}">
        <p14:creationId xmlns:p14="http://schemas.microsoft.com/office/powerpoint/2010/main" val="38699631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mn-lt"/>
                <a:ea typeface="+mn-ea"/>
                <a:cs typeface="+mn-cs"/>
              </a:rPr>
              <a:t>Frankenstein200</a:t>
            </a:r>
            <a:r>
              <a:rPr lang="en-US" sz="1200" kern="1200" dirty="0" smtClean="0">
                <a:solidFill>
                  <a:schemeClr val="tx1"/>
                </a:solidFill>
                <a:effectLst/>
                <a:latin typeface="+mn-lt"/>
                <a:ea typeface="+mn-ea"/>
                <a:cs typeface="+mn-cs"/>
              </a:rPr>
              <a:t> is a </a:t>
            </a:r>
            <a:r>
              <a:rPr lang="en-US" sz="1200" i="1" kern="1200" dirty="0" err="1" smtClean="0">
                <a:solidFill>
                  <a:schemeClr val="tx1"/>
                </a:solidFill>
                <a:effectLst/>
                <a:latin typeface="+mn-lt"/>
                <a:ea typeface="+mn-ea"/>
                <a:cs typeface="+mn-cs"/>
              </a:rPr>
              <a:t>transmedia</a:t>
            </a:r>
            <a:r>
              <a:rPr lang="en-US" sz="1200" kern="1200" dirty="0" smtClean="0">
                <a:solidFill>
                  <a:schemeClr val="tx1"/>
                </a:solidFill>
                <a:effectLst/>
                <a:latin typeface="+mn-lt"/>
                <a:ea typeface="+mn-ea"/>
                <a:cs typeface="+mn-cs"/>
              </a:rPr>
              <a:t> project, which</a:t>
            </a:r>
            <a:r>
              <a:rPr lang="en-US" sz="1200" kern="1200" baseline="0" dirty="0" smtClean="0">
                <a:solidFill>
                  <a:schemeClr val="tx1"/>
                </a:solidFill>
                <a:effectLst/>
                <a:latin typeface="+mn-lt"/>
                <a:ea typeface="+mn-ea"/>
                <a:cs typeface="+mn-cs"/>
              </a:rPr>
              <a:t> means “across media.” It is </a:t>
            </a:r>
            <a:r>
              <a:rPr lang="en-US" sz="1200" kern="1200" dirty="0" smtClean="0">
                <a:solidFill>
                  <a:schemeClr val="tx1"/>
                </a:solidFill>
                <a:effectLst/>
                <a:latin typeface="+mn-lt"/>
                <a:ea typeface="+mn-ea"/>
                <a:cs typeface="+mn-cs"/>
              </a:rPr>
              <a:t>studying the learning that occurs when people participate in a combination of hands-on activities and immersive digital experiences. It also looks</a:t>
            </a:r>
            <a:r>
              <a:rPr lang="en-US" sz="1200" kern="1200" baseline="0" dirty="0" smtClean="0">
                <a:solidFill>
                  <a:schemeClr val="tx1"/>
                </a:solidFill>
                <a:effectLst/>
                <a:latin typeface="+mn-lt"/>
                <a:ea typeface="+mn-ea"/>
                <a:cs typeface="+mn-cs"/>
              </a:rPr>
              <a:t> at learning that happens across settings (at home, at a museum, online).</a:t>
            </a:r>
            <a:r>
              <a:rPr lang="en-US" sz="12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9B4A4DE3-8FB4-C549-9EA1-FF9A0B30F805}" type="slidenum">
              <a:rPr lang="en-US" smtClean="0"/>
              <a:t>11</a:t>
            </a:fld>
            <a:endParaRPr lang="en-US"/>
          </a:p>
        </p:txBody>
      </p:sp>
    </p:spTree>
    <p:extLst>
      <p:ext uri="{BB962C8B-B14F-4D97-AF65-F5344CB8AC3E}">
        <p14:creationId xmlns:p14="http://schemas.microsoft.com/office/powerpoint/2010/main" val="30586929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3E57191-E67C-2B44-8BC9-11B79AD57CD4}" type="datetimeFigureOut">
              <a:rPr lang="en-US" smtClean="0"/>
              <a:t>12/4/17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85DCDC-2167-2340-8562-EF8F3414DDD6}" type="slidenum">
              <a:rPr lang="en-US" smtClean="0"/>
              <a:t>‹#›</a:t>
            </a:fld>
            <a:endParaRPr lang="en-US"/>
          </a:p>
        </p:txBody>
      </p:sp>
    </p:spTree>
    <p:extLst>
      <p:ext uri="{BB962C8B-B14F-4D97-AF65-F5344CB8AC3E}">
        <p14:creationId xmlns:p14="http://schemas.microsoft.com/office/powerpoint/2010/main" val="40484721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E57191-E67C-2B44-8BC9-11B79AD57CD4}" type="datetimeFigureOut">
              <a:rPr lang="en-US" smtClean="0"/>
              <a:t>12/4/17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85DCDC-2167-2340-8562-EF8F3414DDD6}" type="slidenum">
              <a:rPr lang="en-US" smtClean="0"/>
              <a:t>‹#›</a:t>
            </a:fld>
            <a:endParaRPr lang="en-US"/>
          </a:p>
        </p:txBody>
      </p:sp>
    </p:spTree>
    <p:extLst>
      <p:ext uri="{BB962C8B-B14F-4D97-AF65-F5344CB8AC3E}">
        <p14:creationId xmlns:p14="http://schemas.microsoft.com/office/powerpoint/2010/main" val="2029429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E57191-E67C-2B44-8BC9-11B79AD57CD4}" type="datetimeFigureOut">
              <a:rPr lang="en-US" smtClean="0"/>
              <a:t>12/4/17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85DCDC-2167-2340-8562-EF8F3414DDD6}" type="slidenum">
              <a:rPr lang="en-US" smtClean="0"/>
              <a:t>‹#›</a:t>
            </a:fld>
            <a:endParaRPr lang="en-US"/>
          </a:p>
        </p:txBody>
      </p:sp>
    </p:spTree>
    <p:extLst>
      <p:ext uri="{BB962C8B-B14F-4D97-AF65-F5344CB8AC3E}">
        <p14:creationId xmlns:p14="http://schemas.microsoft.com/office/powerpoint/2010/main" val="927829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E57191-E67C-2B44-8BC9-11B79AD57CD4}" type="datetimeFigureOut">
              <a:rPr lang="en-US" smtClean="0"/>
              <a:t>12/4/17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85DCDC-2167-2340-8562-EF8F3414DDD6}" type="slidenum">
              <a:rPr lang="en-US" smtClean="0"/>
              <a:t>‹#›</a:t>
            </a:fld>
            <a:endParaRPr lang="en-US"/>
          </a:p>
        </p:txBody>
      </p:sp>
    </p:spTree>
    <p:extLst>
      <p:ext uri="{BB962C8B-B14F-4D97-AF65-F5344CB8AC3E}">
        <p14:creationId xmlns:p14="http://schemas.microsoft.com/office/powerpoint/2010/main" val="3836764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3E57191-E67C-2B44-8BC9-11B79AD57CD4}" type="datetimeFigureOut">
              <a:rPr lang="en-US" smtClean="0"/>
              <a:t>12/4/17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85DCDC-2167-2340-8562-EF8F3414DDD6}" type="slidenum">
              <a:rPr lang="en-US" smtClean="0"/>
              <a:t>‹#›</a:t>
            </a:fld>
            <a:endParaRPr lang="en-US"/>
          </a:p>
        </p:txBody>
      </p:sp>
    </p:spTree>
    <p:extLst>
      <p:ext uri="{BB962C8B-B14F-4D97-AF65-F5344CB8AC3E}">
        <p14:creationId xmlns:p14="http://schemas.microsoft.com/office/powerpoint/2010/main" val="1655159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3E57191-E67C-2B44-8BC9-11B79AD57CD4}" type="datetimeFigureOut">
              <a:rPr lang="en-US" smtClean="0"/>
              <a:t>12/4/17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85DCDC-2167-2340-8562-EF8F3414DDD6}" type="slidenum">
              <a:rPr lang="en-US" smtClean="0"/>
              <a:t>‹#›</a:t>
            </a:fld>
            <a:endParaRPr lang="en-US"/>
          </a:p>
        </p:txBody>
      </p:sp>
    </p:spTree>
    <p:extLst>
      <p:ext uri="{BB962C8B-B14F-4D97-AF65-F5344CB8AC3E}">
        <p14:creationId xmlns:p14="http://schemas.microsoft.com/office/powerpoint/2010/main" val="4121648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3E57191-E67C-2B44-8BC9-11B79AD57CD4}" type="datetimeFigureOut">
              <a:rPr lang="en-US" smtClean="0"/>
              <a:t>12/4/17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385DCDC-2167-2340-8562-EF8F3414DDD6}" type="slidenum">
              <a:rPr lang="en-US" smtClean="0"/>
              <a:t>‹#›</a:t>
            </a:fld>
            <a:endParaRPr lang="en-US"/>
          </a:p>
        </p:txBody>
      </p:sp>
    </p:spTree>
    <p:extLst>
      <p:ext uri="{BB962C8B-B14F-4D97-AF65-F5344CB8AC3E}">
        <p14:creationId xmlns:p14="http://schemas.microsoft.com/office/powerpoint/2010/main" val="37574513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3E57191-E67C-2B44-8BC9-11B79AD57CD4}" type="datetimeFigureOut">
              <a:rPr lang="en-US" smtClean="0"/>
              <a:t>12/4/17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85DCDC-2167-2340-8562-EF8F3414DDD6}" type="slidenum">
              <a:rPr lang="en-US" smtClean="0"/>
              <a:t>‹#›</a:t>
            </a:fld>
            <a:endParaRPr lang="en-US"/>
          </a:p>
        </p:txBody>
      </p:sp>
    </p:spTree>
    <p:extLst>
      <p:ext uri="{BB962C8B-B14F-4D97-AF65-F5344CB8AC3E}">
        <p14:creationId xmlns:p14="http://schemas.microsoft.com/office/powerpoint/2010/main" val="41210527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E57191-E67C-2B44-8BC9-11B79AD57CD4}" type="datetimeFigureOut">
              <a:rPr lang="en-US" smtClean="0"/>
              <a:t>12/4/17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385DCDC-2167-2340-8562-EF8F3414DDD6}" type="slidenum">
              <a:rPr lang="en-US" smtClean="0"/>
              <a:t>‹#›</a:t>
            </a:fld>
            <a:endParaRPr lang="en-US"/>
          </a:p>
        </p:txBody>
      </p:sp>
    </p:spTree>
    <p:extLst>
      <p:ext uri="{BB962C8B-B14F-4D97-AF65-F5344CB8AC3E}">
        <p14:creationId xmlns:p14="http://schemas.microsoft.com/office/powerpoint/2010/main" val="2300484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E57191-E67C-2B44-8BC9-11B79AD57CD4}" type="datetimeFigureOut">
              <a:rPr lang="en-US" smtClean="0"/>
              <a:t>12/4/17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85DCDC-2167-2340-8562-EF8F3414DDD6}" type="slidenum">
              <a:rPr lang="en-US" smtClean="0"/>
              <a:t>‹#›</a:t>
            </a:fld>
            <a:endParaRPr lang="en-US"/>
          </a:p>
        </p:txBody>
      </p:sp>
    </p:spTree>
    <p:extLst>
      <p:ext uri="{BB962C8B-B14F-4D97-AF65-F5344CB8AC3E}">
        <p14:creationId xmlns:p14="http://schemas.microsoft.com/office/powerpoint/2010/main" val="30411654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E57191-E67C-2B44-8BC9-11B79AD57CD4}" type="datetimeFigureOut">
              <a:rPr lang="en-US" smtClean="0"/>
              <a:t>12/4/17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85DCDC-2167-2340-8562-EF8F3414DDD6}" type="slidenum">
              <a:rPr lang="en-US" smtClean="0"/>
              <a:t>‹#›</a:t>
            </a:fld>
            <a:endParaRPr lang="en-US"/>
          </a:p>
        </p:txBody>
      </p:sp>
    </p:spTree>
    <p:extLst>
      <p:ext uri="{BB962C8B-B14F-4D97-AF65-F5344CB8AC3E}">
        <p14:creationId xmlns:p14="http://schemas.microsoft.com/office/powerpoint/2010/main" val="245924555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E57191-E67C-2B44-8BC9-11B79AD57CD4}" type="datetimeFigureOut">
              <a:rPr lang="en-US" smtClean="0"/>
              <a:t>12/4/17</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85DCDC-2167-2340-8562-EF8F3414DDD6}" type="slidenum">
              <a:rPr lang="en-US" smtClean="0"/>
              <a:t>‹#›</a:t>
            </a:fld>
            <a:endParaRPr lang="en-US"/>
          </a:p>
        </p:txBody>
      </p:sp>
    </p:spTree>
    <p:extLst>
      <p:ext uri="{BB962C8B-B14F-4D97-AF65-F5344CB8AC3E}">
        <p14:creationId xmlns:p14="http://schemas.microsoft.com/office/powerpoint/2010/main" val="22794049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Georgia"/>
          <a:ea typeface="+mj-ea"/>
          <a:cs typeface="Georgia"/>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emf"/></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emf"/><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emf"/><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 Id="rId3" Type="http://schemas.openxmlformats.org/officeDocument/2006/relationships/image" Target="../media/image1.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emf"/></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jpeg"/><Relationship Id="rId5" Type="http://schemas.openxmlformats.org/officeDocument/2006/relationships/image" Target="../media/image16.jpeg"/><Relationship Id="rId6" Type="http://schemas.openxmlformats.org/officeDocument/2006/relationships/image" Target="../media/image17.jpeg"/><Relationship Id="rId7" Type="http://schemas.openxmlformats.org/officeDocument/2006/relationships/image" Target="../media/image18.jpeg"/><Relationship Id="rId8" Type="http://schemas.openxmlformats.org/officeDocument/2006/relationships/image" Target="../media/image19.jpeg"/><Relationship Id="rId9" Type="http://schemas.openxmlformats.org/officeDocument/2006/relationships/image" Target="../media/image20.jpeg"/><Relationship Id="rId10" Type="http://schemas.openxmlformats.org/officeDocument/2006/relationships/image" Target="../media/image1.emf"/><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1.emf"/></Relationships>
</file>

<file path=ppt/slides/_rels/slide17.xml.rels><?xml version="1.0" encoding="UTF-8" standalone="yes"?>
<Relationships xmlns="http://schemas.openxmlformats.org/package/2006/relationships"><Relationship Id="rId3" Type="http://schemas.openxmlformats.org/officeDocument/2006/relationships/image" Target="../media/image1.emf"/><Relationship Id="rId4" Type="http://schemas.openxmlformats.org/officeDocument/2006/relationships/image" Target="../media/image22.jpe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jpeg"/><Relationship Id="rId5" Type="http://schemas.openxmlformats.org/officeDocument/2006/relationships/image" Target="../media/image1.emf"/><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1.emf"/><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emf"/></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1.emf"/><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eg"/><Relationship Id="rId5" Type="http://schemas.openxmlformats.org/officeDocument/2006/relationships/image" Target="../media/image29.jpeg"/><Relationship Id="rId6" Type="http://schemas.openxmlformats.org/officeDocument/2006/relationships/image" Target="../media/image1.emf"/><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1.emf"/><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1.emf"/><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1.emf"/><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5.xml.rels><?xml version="1.0" encoding="UTF-8" standalone="yes"?>
<Relationships xmlns="http://schemas.openxmlformats.org/package/2006/relationships"><Relationship Id="rId3" Type="http://schemas.openxmlformats.org/officeDocument/2006/relationships/image" Target="../media/image33.emf"/><Relationship Id="rId4" Type="http://schemas.openxmlformats.org/officeDocument/2006/relationships/image" Target="../media/image34.jpeg"/><Relationship Id="rId5" Type="http://schemas.openxmlformats.org/officeDocument/2006/relationships/image" Target="../media/image1.emf"/><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1.emf"/><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1.emf"/><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e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37.emf"/></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1.emf"/><Relationship Id="rId5"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1.emf"/><Relationship Id="rId5"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image" Target="../media/image40.jpeg"/></Relationships>
</file>

<file path=ppt/slides/_rels/slide34.xml.rels><?xml version="1.0" encoding="UTF-8" standalone="yes"?>
<Relationships xmlns="http://schemas.openxmlformats.org/package/2006/relationships"><Relationship Id="rId3" Type="http://schemas.openxmlformats.org/officeDocument/2006/relationships/image" Target="../media/image1.emf"/><Relationship Id="rId4" Type="http://schemas.openxmlformats.org/officeDocument/2006/relationships/image" Target="../media/image39.png"/><Relationship Id="rId5" Type="http://schemas.openxmlformats.org/officeDocument/2006/relationships/image" Target="../media/image43.emf"/><Relationship Id="rId1" Type="http://schemas.openxmlformats.org/officeDocument/2006/relationships/slideLayout" Target="../slideLayouts/slideLayout2.xml"/><Relationship Id="rId2" Type="http://schemas.openxmlformats.org/officeDocument/2006/relationships/image" Target="../media/image42.jpeg"/></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1.emf"/><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emf"/><Relationship Id="rId3" Type="http://schemas.openxmlformats.org/officeDocument/2006/relationships/image" Target="../media/image4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6.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1.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em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47.emf"/></Relationships>
</file>

<file path=ppt/slides/_rels/slide41.xml.rels><?xml version="1.0" encoding="UTF-8" standalone="yes"?>
<Relationships xmlns="http://schemas.openxmlformats.org/package/2006/relationships"><Relationship Id="rId3" Type="http://schemas.openxmlformats.org/officeDocument/2006/relationships/image" Target="../media/image1.emf"/><Relationship Id="rId4" Type="http://schemas.openxmlformats.org/officeDocument/2006/relationships/image" Target="../media/image48.emf"/><Relationship Id="rId5" Type="http://schemas.openxmlformats.org/officeDocument/2006/relationships/image" Target="../media/image49.jpeg"/><Relationship Id="rId6" Type="http://schemas.openxmlformats.org/officeDocument/2006/relationships/image" Target="../media/image50.emf"/><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42.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52.jpeg"/><Relationship Id="rId5" Type="http://schemas.openxmlformats.org/officeDocument/2006/relationships/image" Target="../media/image53.emf"/><Relationship Id="rId6" Type="http://schemas.openxmlformats.org/officeDocument/2006/relationships/image" Target="../media/image54.emf"/><Relationship Id="rId7" Type="http://schemas.openxmlformats.org/officeDocument/2006/relationships/image" Target="../media/image55.emf"/><Relationship Id="rId8" Type="http://schemas.openxmlformats.org/officeDocument/2006/relationships/image" Target="../media/image1.emf"/><Relationship Id="rId9" Type="http://schemas.openxmlformats.org/officeDocument/2006/relationships/image" Target="../media/image56.emf"/><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43.xml.rels><?xml version="1.0" encoding="UTF-8" standalone="yes"?>
<Relationships xmlns="http://schemas.openxmlformats.org/package/2006/relationships"><Relationship Id="rId3" Type="http://schemas.openxmlformats.org/officeDocument/2006/relationships/image" Target="../media/image1.emf"/><Relationship Id="rId4" Type="http://schemas.openxmlformats.org/officeDocument/2006/relationships/image" Target="../media/image57.tiff"/><Relationship Id="rId5" Type="http://schemas.openxmlformats.org/officeDocument/2006/relationships/image" Target="../media/image58.png"/><Relationship Id="rId6" Type="http://schemas.openxmlformats.org/officeDocument/2006/relationships/image" Target="../media/image59.pn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1.e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1.e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1.e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1.e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emf"/></Relationships>
</file>

<file path=ppt/slides/_rels/slide5.xml.rels><?xml version="1.0" encoding="UTF-8" standalone="yes"?>
<Relationships xmlns="http://schemas.openxmlformats.org/package/2006/relationships"><Relationship Id="rId3" Type="http://schemas.openxmlformats.org/officeDocument/2006/relationships/image" Target="../media/image1.emf"/><Relationship Id="rId4" Type="http://schemas.openxmlformats.org/officeDocument/2006/relationships/image" Target="../media/image4.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0.emf"/></Relationships>
</file>

<file path=ppt/slides/_rels/slide51.xml.rels><?xml version="1.0" encoding="UTF-8" standalone="yes"?>
<Relationships xmlns="http://schemas.openxmlformats.org/package/2006/relationships"><Relationship Id="rId3" Type="http://schemas.openxmlformats.org/officeDocument/2006/relationships/image" Target="../media/image61.jpeg"/><Relationship Id="rId4" Type="http://schemas.openxmlformats.org/officeDocument/2006/relationships/image" Target="../media/image62.jpeg"/><Relationship Id="rId5" Type="http://schemas.openxmlformats.org/officeDocument/2006/relationships/image" Target="../media/image63.jpeg"/><Relationship Id="rId1" Type="http://schemas.openxmlformats.org/officeDocument/2006/relationships/slideLayout" Target="../slideLayouts/slideLayout6.xml"/><Relationship Id="rId2" Type="http://schemas.openxmlformats.org/officeDocument/2006/relationships/image" Target="../media/image1.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emf"/></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1.emf"/><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4" Type="http://schemas.openxmlformats.org/officeDocument/2006/relationships/image" Target="../media/image9.jpeg"/><Relationship Id="rId5" Type="http://schemas.openxmlformats.org/officeDocument/2006/relationships/image" Target="../media/image10.jpeg"/><Relationship Id="rId6" Type="http://schemas.openxmlformats.org/officeDocument/2006/relationships/image" Target="../media/image1.emf"/><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cribbleBot Border.pdf"/>
          <p:cNvPicPr>
            <a:picLocks noChangeAspect="1"/>
          </p:cNvPicPr>
          <p:nvPr/>
        </p:nvPicPr>
        <p:blipFill>
          <a:blip r:embed="rId3">
            <a:extLst>
              <a:ext uri="{28A0092B-C50C-407E-A947-70E740481C1C}">
                <a14:useLocalDpi xmlns:a14="http://schemas.microsoft.com/office/drawing/2010/main"/>
              </a:ext>
            </a:extLst>
          </a:blip>
          <a:stretch>
            <a:fillRect/>
          </a:stretch>
        </p:blipFill>
        <p:spPr>
          <a:xfrm rot="5400000">
            <a:off x="1139765" y="-1146237"/>
            <a:ext cx="6864472" cy="9144001"/>
          </a:xfrm>
          <a:prstGeom prst="rect">
            <a:avLst/>
          </a:prstGeom>
        </p:spPr>
      </p:pic>
      <p:sp>
        <p:nvSpPr>
          <p:cNvPr id="7" name="Title 6"/>
          <p:cNvSpPr>
            <a:spLocks noGrp="1"/>
          </p:cNvSpPr>
          <p:nvPr>
            <p:ph type="ctrTitle"/>
          </p:nvPr>
        </p:nvSpPr>
        <p:spPr>
          <a:xfrm>
            <a:off x="685800" y="3680154"/>
            <a:ext cx="7772400" cy="1470025"/>
          </a:xfrm>
        </p:spPr>
        <p:txBody>
          <a:bodyPr/>
          <a:lstStyle/>
          <a:p>
            <a:r>
              <a:rPr lang="en-US" dirty="0" smtClean="0"/>
              <a:t>Museum Partner Workshop</a:t>
            </a:r>
            <a:endParaRPr lang="en-US" dirty="0"/>
          </a:p>
        </p:txBody>
      </p:sp>
      <p:sp>
        <p:nvSpPr>
          <p:cNvPr id="8" name="Subtitle 7"/>
          <p:cNvSpPr>
            <a:spLocks noGrp="1"/>
          </p:cNvSpPr>
          <p:nvPr>
            <p:ph type="subTitle" idx="1"/>
          </p:nvPr>
        </p:nvSpPr>
        <p:spPr>
          <a:xfrm>
            <a:off x="1371600" y="5543550"/>
            <a:ext cx="6400800" cy="805959"/>
          </a:xfrm>
        </p:spPr>
        <p:txBody>
          <a:bodyPr/>
          <a:lstStyle/>
          <a:p>
            <a:r>
              <a:rPr lang="en-US" dirty="0" smtClean="0"/>
              <a:t>October 19, 2017</a:t>
            </a:r>
            <a:endParaRPr lang="en-US" dirty="0"/>
          </a:p>
        </p:txBody>
      </p:sp>
      <p:pic>
        <p:nvPicPr>
          <p:cNvPr id="3" name="Picture 2" descr="frankenstein200-MG.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5800" y="1615495"/>
            <a:ext cx="7927848" cy="1057656"/>
          </a:xfrm>
          <a:prstGeom prst="rect">
            <a:avLst/>
          </a:prstGeom>
        </p:spPr>
      </p:pic>
    </p:spTree>
    <p:extLst>
      <p:ext uri="{BB962C8B-B14F-4D97-AF65-F5344CB8AC3E}">
        <p14:creationId xmlns:p14="http://schemas.microsoft.com/office/powerpoint/2010/main" val="255390518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questions</a:t>
            </a:r>
            <a:endParaRPr lang="en-US" dirty="0"/>
          </a:p>
        </p:txBody>
      </p:sp>
      <p:sp>
        <p:nvSpPr>
          <p:cNvPr id="3" name="Content Placeholder 2"/>
          <p:cNvSpPr>
            <a:spLocks noGrp="1"/>
          </p:cNvSpPr>
          <p:nvPr>
            <p:ph idx="1"/>
          </p:nvPr>
        </p:nvSpPr>
        <p:spPr/>
        <p:txBody>
          <a:bodyPr>
            <a:normAutofit/>
          </a:bodyPr>
          <a:lstStyle/>
          <a:p>
            <a:pPr marL="0" indent="0">
              <a:buNone/>
            </a:pPr>
            <a:endParaRPr lang="en-US" sz="2800" dirty="0" smtClean="0"/>
          </a:p>
          <a:p>
            <a:pPr marL="0" indent="0">
              <a:buNone/>
            </a:pPr>
            <a:r>
              <a:rPr lang="en-US" sz="2800" b="1" dirty="0" smtClean="0"/>
              <a:t>What is life?</a:t>
            </a:r>
          </a:p>
          <a:p>
            <a:pPr marL="0" indent="0">
              <a:buNone/>
            </a:pPr>
            <a:endParaRPr lang="en-US" sz="2800" b="1" dirty="0" smtClean="0"/>
          </a:p>
          <a:p>
            <a:pPr marL="0" indent="0">
              <a:buNone/>
            </a:pPr>
            <a:r>
              <a:rPr lang="en-US" sz="2800" b="1" dirty="0" smtClean="0"/>
              <a:t>Why do we create?</a:t>
            </a:r>
          </a:p>
          <a:p>
            <a:pPr marL="0" indent="0">
              <a:buNone/>
            </a:pPr>
            <a:endParaRPr lang="en-US" sz="2800" b="1" dirty="0" smtClean="0"/>
          </a:p>
          <a:p>
            <a:pPr marL="0" indent="0">
              <a:buNone/>
            </a:pPr>
            <a:r>
              <a:rPr lang="en-US" sz="2800" b="1" dirty="0" smtClean="0"/>
              <a:t>What are our responsibilities </a:t>
            </a:r>
            <a:r>
              <a:rPr lang="en-US" sz="2800" dirty="0" smtClean="0"/>
              <a:t>as creators, scientists, and engineers?</a:t>
            </a:r>
            <a:endParaRPr lang="en-US" sz="2800" dirty="0"/>
          </a:p>
        </p:txBody>
      </p:sp>
      <p:pic>
        <p:nvPicPr>
          <p:cNvPr id="5" name="Picture 4" descr="ScribbleBot Border.pdf"/>
          <p:cNvPicPr>
            <a:picLocks noChangeAspect="1"/>
          </p:cNvPicPr>
          <p:nvPr/>
        </p:nvPicPr>
        <p:blipFill rotWithShape="1">
          <a:blip r:embed="rId3" cstate="screen">
            <a:extLst>
              <a:ext uri="{28A0092B-C50C-407E-A947-70E740481C1C}">
                <a14:useLocalDpi xmlns:a14="http://schemas.microsoft.com/office/drawing/2010/main"/>
              </a:ext>
            </a:extLst>
          </a:blip>
          <a:srcRect r="95905"/>
          <a:stretch/>
        </p:blipFill>
        <p:spPr>
          <a:xfrm rot="5400000">
            <a:off x="4431447" y="-4437917"/>
            <a:ext cx="281111" cy="9144001"/>
          </a:xfrm>
          <a:prstGeom prst="rect">
            <a:avLst/>
          </a:prstGeom>
        </p:spPr>
      </p:pic>
    </p:spTree>
    <p:extLst>
      <p:ext uri="{BB962C8B-B14F-4D97-AF65-F5344CB8AC3E}">
        <p14:creationId xmlns:p14="http://schemas.microsoft.com/office/powerpoint/2010/main" val="220136286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789182" y="1617563"/>
            <a:ext cx="4093010" cy="4569884"/>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err="1" smtClean="0"/>
              <a:t>Transmedia</a:t>
            </a:r>
            <a:r>
              <a:rPr lang="en-US" dirty="0" smtClean="0"/>
              <a:t> project</a:t>
            </a:r>
            <a:endParaRPr lang="en-US" dirty="0"/>
          </a:p>
        </p:txBody>
      </p:sp>
      <p:pic>
        <p:nvPicPr>
          <p:cNvPr id="5" name="Picture 4" descr="FRANK4.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6329" y="1615447"/>
            <a:ext cx="4272242" cy="4572000"/>
          </a:xfrm>
          <a:prstGeom prst="rect">
            <a:avLst/>
          </a:prstGeom>
        </p:spPr>
      </p:pic>
      <p:sp>
        <p:nvSpPr>
          <p:cNvPr id="6" name="Content Placeholder 2"/>
          <p:cNvSpPr>
            <a:spLocks noGrp="1"/>
          </p:cNvSpPr>
          <p:nvPr>
            <p:ph idx="1"/>
          </p:nvPr>
        </p:nvSpPr>
        <p:spPr>
          <a:xfrm>
            <a:off x="4789182" y="1672533"/>
            <a:ext cx="4093010" cy="4525963"/>
          </a:xfrm>
        </p:spPr>
        <p:txBody>
          <a:bodyPr>
            <a:normAutofit/>
          </a:bodyPr>
          <a:lstStyle/>
          <a:p>
            <a:pPr marL="0" indent="0">
              <a:buNone/>
            </a:pPr>
            <a:r>
              <a:rPr lang="en-US" sz="2400" dirty="0" smtClean="0"/>
              <a:t>Studying learning across:</a:t>
            </a:r>
          </a:p>
          <a:p>
            <a:pPr indent="-223838"/>
            <a:r>
              <a:rPr lang="en-US" sz="2000" dirty="0" smtClean="0"/>
              <a:t>Hands-on activities</a:t>
            </a:r>
          </a:p>
          <a:p>
            <a:pPr indent="-223838"/>
            <a:r>
              <a:rPr lang="en-US" sz="2000" dirty="0" smtClean="0"/>
              <a:t>Alternate reality game</a:t>
            </a:r>
          </a:p>
          <a:p>
            <a:pPr indent="-223838"/>
            <a:r>
              <a:rPr lang="en-US" sz="2000" dirty="0" smtClean="0"/>
              <a:t>DIY activities and contests</a:t>
            </a:r>
          </a:p>
        </p:txBody>
      </p:sp>
      <p:pic>
        <p:nvPicPr>
          <p:cNvPr id="7" name="Picture 6" descr="ScribbleBot Border.pdf"/>
          <p:cNvPicPr>
            <a:picLocks noChangeAspect="1"/>
          </p:cNvPicPr>
          <p:nvPr/>
        </p:nvPicPr>
        <p:blipFill rotWithShape="1">
          <a:blip r:embed="rId4" cstate="screen">
            <a:extLst>
              <a:ext uri="{28A0092B-C50C-407E-A947-70E740481C1C}">
                <a14:useLocalDpi xmlns:a14="http://schemas.microsoft.com/office/drawing/2010/main"/>
              </a:ext>
            </a:extLst>
          </a:blip>
          <a:srcRect r="95905"/>
          <a:stretch/>
        </p:blipFill>
        <p:spPr>
          <a:xfrm rot="5400000">
            <a:off x="4431447" y="-4437917"/>
            <a:ext cx="281111" cy="9144001"/>
          </a:xfrm>
          <a:prstGeom prst="rect">
            <a:avLst/>
          </a:prstGeom>
        </p:spPr>
      </p:pic>
    </p:spTree>
    <p:extLst>
      <p:ext uri="{BB962C8B-B14F-4D97-AF65-F5344CB8AC3E}">
        <p14:creationId xmlns:p14="http://schemas.microsoft.com/office/powerpoint/2010/main" val="250484776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Museum programming</a:t>
            </a:r>
            <a:endParaRPr lang="en-US" dirty="0"/>
          </a:p>
        </p:txBody>
      </p:sp>
      <p:pic>
        <p:nvPicPr>
          <p:cNvPr id="11" name="Picture 10" descr="Discovery Days Mary and Her Monster 10-29-2016-054.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32035" y="1368795"/>
            <a:ext cx="8686800" cy="5252747"/>
          </a:xfrm>
          <a:prstGeom prst="rect">
            <a:avLst/>
          </a:prstGeom>
        </p:spPr>
      </p:pic>
      <p:pic>
        <p:nvPicPr>
          <p:cNvPr id="14" name="Picture 13" descr="ScribbleBot Border.pdf"/>
          <p:cNvPicPr>
            <a:picLocks noChangeAspect="1"/>
          </p:cNvPicPr>
          <p:nvPr/>
        </p:nvPicPr>
        <p:blipFill rotWithShape="1">
          <a:blip r:embed="rId4" cstate="screen">
            <a:extLst>
              <a:ext uri="{28A0092B-C50C-407E-A947-70E740481C1C}">
                <a14:useLocalDpi xmlns:a14="http://schemas.microsoft.com/office/drawing/2010/main"/>
              </a:ext>
            </a:extLst>
          </a:blip>
          <a:srcRect r="95905"/>
          <a:stretch/>
        </p:blipFill>
        <p:spPr>
          <a:xfrm rot="5400000">
            <a:off x="4431447" y="-4437917"/>
            <a:ext cx="281111" cy="9144001"/>
          </a:xfrm>
          <a:prstGeom prst="rect">
            <a:avLst/>
          </a:prstGeom>
        </p:spPr>
      </p:pic>
    </p:spTree>
    <p:extLst>
      <p:ext uri="{BB962C8B-B14F-4D97-AF65-F5344CB8AC3E}">
        <p14:creationId xmlns:p14="http://schemas.microsoft.com/office/powerpoint/2010/main" val="131090759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L.I.F.E.</a:t>
            </a:r>
            <a:endParaRPr lang="en-US" dirty="0"/>
          </a:p>
        </p:txBody>
      </p:sp>
      <p:pic>
        <p:nvPicPr>
          <p:cNvPr id="6" name="Content Placeholder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37377" y="1660709"/>
            <a:ext cx="8686800" cy="4570481"/>
          </a:xfrm>
          <a:prstGeom prst="rect">
            <a:avLst/>
          </a:prstGeom>
        </p:spPr>
      </p:pic>
      <p:sp>
        <p:nvSpPr>
          <p:cNvPr id="5" name="Content Placeholder 6"/>
          <p:cNvSpPr txBox="1">
            <a:spLocks/>
          </p:cNvSpPr>
          <p:nvPr/>
        </p:nvSpPr>
        <p:spPr>
          <a:xfrm>
            <a:off x="237377" y="6337507"/>
            <a:ext cx="8686800" cy="38104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1600" dirty="0" smtClean="0"/>
              <a:t>A portal from real world museums to the the fictional world of </a:t>
            </a:r>
            <a:r>
              <a:rPr lang="en-US" sz="1600" i="1" dirty="0" smtClean="0"/>
              <a:t>Frankenstein</a:t>
            </a:r>
            <a:endParaRPr lang="en-US" sz="1600" dirty="0" smtClean="0"/>
          </a:p>
          <a:p>
            <a:pPr marL="0" indent="0">
              <a:buFont typeface="Arial"/>
              <a:buNone/>
            </a:pPr>
            <a:endParaRPr lang="en-US" sz="1600" dirty="0"/>
          </a:p>
        </p:txBody>
      </p:sp>
      <p:pic>
        <p:nvPicPr>
          <p:cNvPr id="7" name="Picture 6" descr="ScribbleBot Border.pdf"/>
          <p:cNvPicPr>
            <a:picLocks noChangeAspect="1"/>
          </p:cNvPicPr>
          <p:nvPr/>
        </p:nvPicPr>
        <p:blipFill rotWithShape="1">
          <a:blip r:embed="rId3" cstate="screen">
            <a:extLst>
              <a:ext uri="{28A0092B-C50C-407E-A947-70E740481C1C}">
                <a14:useLocalDpi xmlns:a14="http://schemas.microsoft.com/office/drawing/2010/main"/>
              </a:ext>
            </a:extLst>
          </a:blip>
          <a:srcRect r="95905"/>
          <a:stretch/>
        </p:blipFill>
        <p:spPr>
          <a:xfrm rot="5400000">
            <a:off x="4431447" y="-4437917"/>
            <a:ext cx="281111" cy="9144001"/>
          </a:xfrm>
          <a:prstGeom prst="rect">
            <a:avLst/>
          </a:prstGeom>
        </p:spPr>
      </p:pic>
    </p:spTree>
    <p:extLst>
      <p:ext uri="{BB962C8B-B14F-4D97-AF65-F5344CB8AC3E}">
        <p14:creationId xmlns:p14="http://schemas.microsoft.com/office/powerpoint/2010/main" val="146349216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04833"/>
            <a:ext cx="8229600" cy="1143000"/>
          </a:xfrm>
        </p:spPr>
        <p:txBody>
          <a:bodyPr/>
          <a:lstStyle/>
          <a:p>
            <a:r>
              <a:rPr lang="en-US" dirty="0" smtClean="0"/>
              <a:t>DIY activities</a:t>
            </a:r>
            <a:br>
              <a:rPr lang="en-US" dirty="0" smtClean="0"/>
            </a:br>
            <a:r>
              <a:rPr lang="en-US" dirty="0"/>
              <a:t/>
            </a:r>
            <a:br>
              <a:rPr lang="en-US" dirty="0"/>
            </a:br>
            <a:r>
              <a:rPr lang="en-US" dirty="0" err="1" smtClean="0"/>
              <a:t>Instructables</a:t>
            </a:r>
            <a:r>
              <a:rPr lang="en-US" dirty="0" smtClean="0"/>
              <a:t> contest</a:t>
            </a:r>
            <a:endParaRPr lang="en-US" dirty="0"/>
          </a:p>
        </p:txBody>
      </p:sp>
      <p:pic>
        <p:nvPicPr>
          <p:cNvPr id="12" name="Picture 11" descr="ScribbleBot Border.pdf"/>
          <p:cNvPicPr>
            <a:picLocks noChangeAspect="1"/>
          </p:cNvPicPr>
          <p:nvPr/>
        </p:nvPicPr>
        <p:blipFill rotWithShape="1">
          <a:blip r:embed="rId3" cstate="screen">
            <a:extLst>
              <a:ext uri="{28A0092B-C50C-407E-A947-70E740481C1C}">
                <a14:useLocalDpi xmlns:a14="http://schemas.microsoft.com/office/drawing/2010/main"/>
              </a:ext>
            </a:extLst>
          </a:blip>
          <a:srcRect r="95905"/>
          <a:stretch/>
        </p:blipFill>
        <p:spPr>
          <a:xfrm rot="5400000">
            <a:off x="4431447" y="-4437917"/>
            <a:ext cx="281111" cy="9144001"/>
          </a:xfrm>
          <a:prstGeom prst="rect">
            <a:avLst/>
          </a:prstGeom>
        </p:spPr>
      </p:pic>
    </p:spTree>
    <p:extLst>
      <p:ext uri="{BB962C8B-B14F-4D97-AF65-F5344CB8AC3E}">
        <p14:creationId xmlns:p14="http://schemas.microsoft.com/office/powerpoint/2010/main" val="102357062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Transmedia</a:t>
            </a:r>
            <a:r>
              <a:rPr lang="en-US" dirty="0" smtClean="0"/>
              <a:t> connections</a:t>
            </a:r>
            <a:endParaRPr lang="en-US" dirty="0"/>
          </a:p>
        </p:txBody>
      </p:sp>
      <p:pic>
        <p:nvPicPr>
          <p:cNvPr id="4" name="Picture 3" descr="Beanies (1).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908705"/>
            <a:ext cx="2438400" cy="1828800"/>
          </a:xfrm>
          <a:prstGeom prst="rect">
            <a:avLst/>
          </a:prstGeom>
        </p:spPr>
      </p:pic>
      <p:pic>
        <p:nvPicPr>
          <p:cNvPr id="5" name="Picture 4" descr="DollHeads.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023253"/>
            <a:ext cx="2438400" cy="1828800"/>
          </a:xfrm>
          <a:prstGeom prst="rect">
            <a:avLst/>
          </a:prstGeom>
        </p:spPr>
      </p:pic>
      <p:pic>
        <p:nvPicPr>
          <p:cNvPr id="6" name="Picture 5" descr="Woolly_mammoth.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881418" y="4023253"/>
            <a:ext cx="1830458" cy="1828800"/>
          </a:xfrm>
          <a:prstGeom prst="rect">
            <a:avLst/>
          </a:prstGeom>
        </p:spPr>
      </p:pic>
      <p:pic>
        <p:nvPicPr>
          <p:cNvPr id="7" name="Picture 6" descr="Bride_of_frankenstein_1935_still_03 (1).jp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751667" y="1908705"/>
            <a:ext cx="1823962" cy="1828800"/>
          </a:xfrm>
          <a:prstGeom prst="rect">
            <a:avLst/>
          </a:prstGeom>
        </p:spPr>
      </p:pic>
      <p:pic>
        <p:nvPicPr>
          <p:cNvPr id="9" name="Picture 8" descr="little-pig-in-barn-1463074454rtN.jpg"/>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881418" y="1908705"/>
            <a:ext cx="1828800" cy="1828800"/>
          </a:xfrm>
          <a:prstGeom prst="rect">
            <a:avLst/>
          </a:prstGeom>
        </p:spPr>
      </p:pic>
      <p:pic>
        <p:nvPicPr>
          <p:cNvPr id="10" name="Picture 9" descr="Macintosh HD:Users:alijackson:Desktop:WIRED_CHEESE_0287_rgb-sRGB-2400_1200-e1427242253135-1024x640.jpg"/>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bwMode="auto">
          <a:xfrm>
            <a:off x="7019635" y="1908705"/>
            <a:ext cx="2124367" cy="3950208"/>
          </a:xfrm>
          <a:prstGeom prst="rect">
            <a:avLst/>
          </a:prstGeom>
          <a:noFill/>
          <a:ln>
            <a:noFill/>
          </a:ln>
          <a:extLst>
            <a:ext uri="{53640926-AAD7-44d8-BBD7-CCE9431645EC}">
              <a14:shadowObscured xmlns:a14="http://schemas.microsoft.com/office/drawing/2010/main"/>
            </a:ext>
          </a:extLst>
        </p:spPr>
      </p:pic>
      <p:pic>
        <p:nvPicPr>
          <p:cNvPr id="12" name="Picture 11" descr="3X5C2674.jpg"/>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2751667" y="4023255"/>
            <a:ext cx="1828800" cy="1835659"/>
          </a:xfrm>
          <a:prstGeom prst="rect">
            <a:avLst/>
          </a:prstGeom>
        </p:spPr>
      </p:pic>
      <p:pic>
        <p:nvPicPr>
          <p:cNvPr id="11" name="Picture 10" descr="ScribbleBot Border.pdf"/>
          <p:cNvPicPr>
            <a:picLocks noChangeAspect="1"/>
          </p:cNvPicPr>
          <p:nvPr/>
        </p:nvPicPr>
        <p:blipFill rotWithShape="1">
          <a:blip r:embed="rId10" cstate="screen">
            <a:extLst>
              <a:ext uri="{28A0092B-C50C-407E-A947-70E740481C1C}">
                <a14:useLocalDpi xmlns:a14="http://schemas.microsoft.com/office/drawing/2010/main"/>
              </a:ext>
            </a:extLst>
          </a:blip>
          <a:srcRect r="95905"/>
          <a:stretch/>
        </p:blipFill>
        <p:spPr>
          <a:xfrm rot="5400000">
            <a:off x="4431447" y="-4437917"/>
            <a:ext cx="281111" cy="9144001"/>
          </a:xfrm>
          <a:prstGeom prst="rect">
            <a:avLst/>
          </a:prstGeom>
        </p:spPr>
      </p:pic>
    </p:spTree>
    <p:extLst>
      <p:ext uri="{BB962C8B-B14F-4D97-AF65-F5344CB8AC3E}">
        <p14:creationId xmlns:p14="http://schemas.microsoft.com/office/powerpoint/2010/main" val="124876494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rankenstein Background Pages.pdf"/>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590" y="-1087"/>
            <a:ext cx="9162288" cy="6889292"/>
          </a:xfrm>
          <a:prstGeom prst="rect">
            <a:avLst/>
          </a:prstGeom>
        </p:spPr>
      </p:pic>
      <p:sp>
        <p:nvSpPr>
          <p:cNvPr id="2" name="Title 1"/>
          <p:cNvSpPr>
            <a:spLocks noGrp="1"/>
          </p:cNvSpPr>
          <p:nvPr>
            <p:ph type="title"/>
          </p:nvPr>
        </p:nvSpPr>
        <p:spPr/>
        <p:txBody>
          <a:bodyPr/>
          <a:lstStyle/>
          <a:p>
            <a:r>
              <a:rPr lang="en-US" dirty="0" smtClean="0">
                <a:solidFill>
                  <a:srgbClr val="000000"/>
                </a:solidFill>
              </a:rPr>
              <a:t>ACTIVITY KIT</a:t>
            </a:r>
            <a:endParaRPr lang="en-US" dirty="0">
              <a:solidFill>
                <a:srgbClr val="000000"/>
              </a:solidFill>
            </a:endParaRPr>
          </a:p>
        </p:txBody>
      </p:sp>
    </p:spTree>
    <p:extLst>
      <p:ext uri="{BB962C8B-B14F-4D97-AF65-F5344CB8AC3E}">
        <p14:creationId xmlns:p14="http://schemas.microsoft.com/office/powerpoint/2010/main" val="242483569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76798" y="1894672"/>
            <a:ext cx="4409440" cy="3950208"/>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Frankenstein200 kits</a:t>
            </a:r>
            <a:endParaRPr lang="en-US" dirty="0"/>
          </a:p>
        </p:txBody>
      </p:sp>
      <p:sp>
        <p:nvSpPr>
          <p:cNvPr id="3" name="Content Placeholder 2"/>
          <p:cNvSpPr>
            <a:spLocks noGrp="1"/>
          </p:cNvSpPr>
          <p:nvPr>
            <p:ph idx="1"/>
          </p:nvPr>
        </p:nvSpPr>
        <p:spPr>
          <a:xfrm>
            <a:off x="581452" y="1894673"/>
            <a:ext cx="3914820" cy="3696843"/>
          </a:xfrm>
        </p:spPr>
        <p:txBody>
          <a:bodyPr/>
          <a:lstStyle/>
          <a:p>
            <a:pPr marL="0" indent="0">
              <a:buNone/>
            </a:pPr>
            <a:r>
              <a:rPr lang="en-US" sz="2400" dirty="0" smtClean="0"/>
              <a:t>Hands-on activities</a:t>
            </a:r>
          </a:p>
          <a:p>
            <a:pPr indent="-284163"/>
            <a:r>
              <a:rPr lang="en-US" sz="2000" dirty="0" smtClean="0"/>
              <a:t>Automata</a:t>
            </a:r>
          </a:p>
          <a:p>
            <a:pPr indent="-284163"/>
            <a:r>
              <a:rPr lang="en-US" sz="2000" dirty="0" smtClean="0"/>
              <a:t>Battery Stack</a:t>
            </a:r>
          </a:p>
          <a:p>
            <a:pPr indent="-284163"/>
            <a:r>
              <a:rPr lang="en-US" sz="2000" dirty="0" smtClean="0"/>
              <a:t>Dough Creature</a:t>
            </a:r>
          </a:p>
          <a:p>
            <a:pPr indent="-284163"/>
            <a:r>
              <a:rPr lang="en-US" sz="2000" dirty="0" err="1" smtClean="0"/>
              <a:t>Frankentoy</a:t>
            </a:r>
            <a:endParaRPr lang="en-US" sz="2000" dirty="0" smtClean="0"/>
          </a:p>
          <a:p>
            <a:pPr indent="-284163"/>
            <a:r>
              <a:rPr lang="en-US" sz="2000" dirty="0" smtClean="0"/>
              <a:t>Monster Mask</a:t>
            </a:r>
          </a:p>
          <a:p>
            <a:pPr indent="-284163"/>
            <a:r>
              <a:rPr lang="en-US" sz="2000" dirty="0" smtClean="0"/>
              <a:t>Scribble Bot</a:t>
            </a:r>
          </a:p>
          <a:p>
            <a:pPr indent="-284163"/>
            <a:r>
              <a:rPr lang="en-US" sz="2000" dirty="0" smtClean="0"/>
              <a:t>Spark of Life</a:t>
            </a:r>
          </a:p>
          <a:p>
            <a:pPr marL="0" indent="0">
              <a:buNone/>
            </a:pPr>
            <a:endParaRPr lang="en-US" dirty="0"/>
          </a:p>
        </p:txBody>
      </p:sp>
      <p:pic>
        <p:nvPicPr>
          <p:cNvPr id="4" name="Picture 3" descr="ScribbleBot Border.pdf"/>
          <p:cNvPicPr>
            <a:picLocks noChangeAspect="1"/>
          </p:cNvPicPr>
          <p:nvPr/>
        </p:nvPicPr>
        <p:blipFill rotWithShape="1">
          <a:blip r:embed="rId3" cstate="screen">
            <a:extLst>
              <a:ext uri="{28A0092B-C50C-407E-A947-70E740481C1C}">
                <a14:useLocalDpi xmlns:a14="http://schemas.microsoft.com/office/drawing/2010/main"/>
              </a:ext>
            </a:extLst>
          </a:blip>
          <a:srcRect r="95905"/>
          <a:stretch/>
        </p:blipFill>
        <p:spPr>
          <a:xfrm rot="5400000">
            <a:off x="4431447" y="-4437917"/>
            <a:ext cx="281111" cy="9144001"/>
          </a:xfrm>
          <a:prstGeom prst="rect">
            <a:avLst/>
          </a:prstGeom>
        </p:spPr>
      </p:pic>
      <p:pic>
        <p:nvPicPr>
          <p:cNvPr id="5" name="Picture 3" descr="Discovery Days Mary and Her Monster 10-29-2016-050.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5466869" y="1894672"/>
            <a:ext cx="3173047" cy="3950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615078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9827"/>
            <a:ext cx="8229600" cy="1143000"/>
          </a:xfrm>
        </p:spPr>
        <p:txBody>
          <a:bodyPr/>
          <a:lstStyle/>
          <a:p>
            <a:r>
              <a:rPr lang="en-US" dirty="0" smtClean="0"/>
              <a:t>Creativity and </a:t>
            </a:r>
            <a:br>
              <a:rPr lang="en-US" dirty="0" smtClean="0"/>
            </a:br>
            <a:r>
              <a:rPr lang="en-US" dirty="0" smtClean="0"/>
              <a:t>responsible </a:t>
            </a:r>
            <a:r>
              <a:rPr lang="en-US" dirty="0"/>
              <a:t>i</a:t>
            </a:r>
            <a:r>
              <a:rPr lang="en-US" dirty="0" smtClean="0"/>
              <a:t>nnovation</a:t>
            </a:r>
            <a:endParaRPr lang="en-US" dirty="0"/>
          </a:p>
        </p:txBody>
      </p:sp>
      <p:sp>
        <p:nvSpPr>
          <p:cNvPr id="3" name="Content Placeholder 2"/>
          <p:cNvSpPr>
            <a:spLocks noGrp="1"/>
          </p:cNvSpPr>
          <p:nvPr>
            <p:ph idx="1"/>
          </p:nvPr>
        </p:nvSpPr>
        <p:spPr>
          <a:xfrm>
            <a:off x="457200" y="5985851"/>
            <a:ext cx="8229600" cy="876831"/>
          </a:xfrm>
        </p:spPr>
        <p:txBody>
          <a:bodyPr/>
          <a:lstStyle/>
          <a:p>
            <a:pPr marL="0" indent="0" algn="ctr">
              <a:buNone/>
            </a:pPr>
            <a:r>
              <a:rPr lang="en-US" dirty="0" smtClean="0"/>
              <a:t>Artificial intelligence and robotics</a:t>
            </a:r>
            <a:endParaRPr lang="en-US" dirty="0"/>
          </a:p>
        </p:txBody>
      </p:sp>
      <p:pic>
        <p:nvPicPr>
          <p:cNvPr id="6" name="Picture 5" descr="Station Signs_RO.pd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94350" y="2222783"/>
            <a:ext cx="2473037" cy="3200400"/>
          </a:xfrm>
          <a:prstGeom prst="rect">
            <a:avLst/>
          </a:prstGeom>
        </p:spPr>
      </p:pic>
      <p:pic>
        <p:nvPicPr>
          <p:cNvPr id="9" name="Picture 8" descr="Station Signs_RO.pd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45775" y="2222783"/>
            <a:ext cx="2473037" cy="3200400"/>
          </a:xfrm>
          <a:prstGeom prst="rect">
            <a:avLst/>
          </a:prstGeom>
        </p:spPr>
      </p:pic>
      <p:pic>
        <p:nvPicPr>
          <p:cNvPr id="7" name="Picture 6" descr="ScribbleBot Border.pdf"/>
          <p:cNvPicPr>
            <a:picLocks noChangeAspect="1"/>
          </p:cNvPicPr>
          <p:nvPr/>
        </p:nvPicPr>
        <p:blipFill rotWithShape="1">
          <a:blip r:embed="rId5" cstate="screen">
            <a:extLst>
              <a:ext uri="{28A0092B-C50C-407E-A947-70E740481C1C}">
                <a14:useLocalDpi xmlns:a14="http://schemas.microsoft.com/office/drawing/2010/main"/>
              </a:ext>
            </a:extLst>
          </a:blip>
          <a:srcRect r="95905"/>
          <a:stretch/>
        </p:blipFill>
        <p:spPr>
          <a:xfrm rot="5400000">
            <a:off x="4431447" y="-4437917"/>
            <a:ext cx="281111" cy="9144001"/>
          </a:xfrm>
          <a:prstGeom prst="rect">
            <a:avLst/>
          </a:prstGeom>
        </p:spPr>
      </p:pic>
    </p:spTree>
    <p:extLst>
      <p:ext uri="{BB962C8B-B14F-4D97-AF65-F5344CB8AC3E}">
        <p14:creationId xmlns:p14="http://schemas.microsoft.com/office/powerpoint/2010/main" val="272758654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Automata</a:t>
            </a:r>
            <a:endParaRPr lang="en-US" dirty="0"/>
          </a:p>
        </p:txBody>
      </p:sp>
      <p:pic>
        <p:nvPicPr>
          <p:cNvPr id="4" name="Content Placeholder 3" descr="AutomataCover.JPG"/>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p:pic>
      <p:pic>
        <p:nvPicPr>
          <p:cNvPr id="5" name="Picture 4" descr="ScribbleBot Border.pdf"/>
          <p:cNvPicPr>
            <a:picLocks noChangeAspect="1"/>
          </p:cNvPicPr>
          <p:nvPr/>
        </p:nvPicPr>
        <p:blipFill rotWithShape="1">
          <a:blip r:embed="rId4" cstate="screen">
            <a:extLst>
              <a:ext uri="{28A0092B-C50C-407E-A947-70E740481C1C}">
                <a14:useLocalDpi xmlns:a14="http://schemas.microsoft.com/office/drawing/2010/main"/>
              </a:ext>
            </a:extLst>
          </a:blip>
          <a:srcRect r="95905"/>
          <a:stretch/>
        </p:blipFill>
        <p:spPr>
          <a:xfrm rot="5400000">
            <a:off x="4431447" y="-4437917"/>
            <a:ext cx="281111" cy="9144001"/>
          </a:xfrm>
          <a:prstGeom prst="rect">
            <a:avLst/>
          </a:prstGeom>
        </p:spPr>
      </p:pic>
    </p:spTree>
    <p:extLst>
      <p:ext uri="{BB962C8B-B14F-4D97-AF65-F5344CB8AC3E}">
        <p14:creationId xmlns:p14="http://schemas.microsoft.com/office/powerpoint/2010/main" val="283634895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Workshop goals</a:t>
            </a:r>
            <a:endParaRPr lang="en-US" dirty="0"/>
          </a:p>
        </p:txBody>
      </p:sp>
      <p:sp>
        <p:nvSpPr>
          <p:cNvPr id="3" name="Content Placeholder 2"/>
          <p:cNvSpPr>
            <a:spLocks noGrp="1"/>
          </p:cNvSpPr>
          <p:nvPr>
            <p:ph idx="1"/>
          </p:nvPr>
        </p:nvSpPr>
        <p:spPr>
          <a:xfrm>
            <a:off x="457200" y="1600201"/>
            <a:ext cx="8550212" cy="4525963"/>
          </a:xfrm>
        </p:spPr>
        <p:txBody>
          <a:bodyPr>
            <a:noAutofit/>
          </a:bodyPr>
          <a:lstStyle/>
          <a:p>
            <a:pPr>
              <a:spcBef>
                <a:spcPts val="0"/>
              </a:spcBef>
              <a:spcAft>
                <a:spcPts val="1000"/>
              </a:spcAft>
              <a:buFont typeface="+mj-lt"/>
              <a:buAutoNum type="arabicPeriod"/>
            </a:pPr>
            <a:r>
              <a:rPr lang="en-US" sz="2000" dirty="0" smtClean="0"/>
              <a:t>Introduce </a:t>
            </a:r>
            <a:r>
              <a:rPr lang="en-US" sz="2000" dirty="0"/>
              <a:t>Frankenstein200 project </a:t>
            </a:r>
            <a:r>
              <a:rPr lang="en-US" sz="2000" dirty="0" smtClean="0"/>
              <a:t>elements</a:t>
            </a:r>
            <a:endParaRPr lang="en-US" sz="2000" dirty="0"/>
          </a:p>
          <a:p>
            <a:pPr>
              <a:spcBef>
                <a:spcPts val="0"/>
              </a:spcBef>
              <a:spcAft>
                <a:spcPts val="1000"/>
              </a:spcAft>
              <a:buFont typeface="+mj-lt"/>
              <a:buAutoNum type="arabicPeriod"/>
            </a:pPr>
            <a:r>
              <a:rPr lang="en-US" sz="2000" dirty="0" smtClean="0"/>
              <a:t>Review </a:t>
            </a:r>
            <a:r>
              <a:rPr lang="en-US" sz="2000" dirty="0"/>
              <a:t>museum partner </a:t>
            </a:r>
            <a:r>
              <a:rPr lang="en-US" sz="2000" dirty="0" smtClean="0"/>
              <a:t>requirements and </a:t>
            </a:r>
            <a:r>
              <a:rPr lang="en-US" sz="2000" dirty="0"/>
              <a:t>optional </a:t>
            </a:r>
            <a:r>
              <a:rPr lang="en-US" sz="2000" dirty="0" smtClean="0"/>
              <a:t>activities</a:t>
            </a:r>
          </a:p>
          <a:p>
            <a:pPr>
              <a:spcBef>
                <a:spcPts val="0"/>
              </a:spcBef>
              <a:spcAft>
                <a:spcPts val="1000"/>
              </a:spcAft>
              <a:buFont typeface="+mj-lt"/>
              <a:buAutoNum type="arabicPeriod"/>
            </a:pPr>
            <a:r>
              <a:rPr lang="en-US" sz="2000" dirty="0" smtClean="0"/>
              <a:t>Discuss </a:t>
            </a:r>
            <a:r>
              <a:rPr lang="en-US" sz="2000" dirty="0"/>
              <a:t>the plotline and important themes of Mary Shelley’s </a:t>
            </a:r>
            <a:r>
              <a:rPr lang="en-US" sz="2000" dirty="0" smtClean="0"/>
              <a:t>Frankenstein</a:t>
            </a:r>
            <a:endParaRPr lang="en-US" sz="2000" dirty="0"/>
          </a:p>
          <a:p>
            <a:pPr>
              <a:spcBef>
                <a:spcPts val="0"/>
              </a:spcBef>
              <a:spcAft>
                <a:spcPts val="1000"/>
              </a:spcAft>
              <a:buFont typeface="+mj-lt"/>
              <a:buAutoNum type="arabicPeriod"/>
            </a:pPr>
            <a:r>
              <a:rPr lang="en-US" sz="2000" dirty="0" smtClean="0"/>
              <a:t>Develop </a:t>
            </a:r>
            <a:r>
              <a:rPr lang="en-US" sz="2000" dirty="0"/>
              <a:t>confidence to facilitate Frankenstein200 kit activities </a:t>
            </a:r>
            <a:endParaRPr lang="en-US" sz="2000" dirty="0" smtClean="0"/>
          </a:p>
          <a:p>
            <a:pPr>
              <a:spcBef>
                <a:spcPts val="0"/>
              </a:spcBef>
              <a:spcAft>
                <a:spcPts val="1000"/>
              </a:spcAft>
              <a:buFont typeface="+mj-lt"/>
              <a:buAutoNum type="arabicPeriod"/>
            </a:pPr>
            <a:r>
              <a:rPr lang="en-US" sz="2000" dirty="0" smtClean="0"/>
              <a:t>Develop </a:t>
            </a:r>
            <a:r>
              <a:rPr lang="en-US" sz="2000" dirty="0"/>
              <a:t>confidence to train museum staff and </a:t>
            </a:r>
            <a:r>
              <a:rPr lang="en-US" sz="2000" dirty="0" smtClean="0"/>
              <a:t>volunteers</a:t>
            </a:r>
          </a:p>
          <a:p>
            <a:pPr>
              <a:spcBef>
                <a:spcPts val="0"/>
              </a:spcBef>
              <a:spcAft>
                <a:spcPts val="1000"/>
              </a:spcAft>
              <a:buFont typeface="+mj-lt"/>
              <a:buAutoNum type="arabicPeriod"/>
            </a:pPr>
            <a:r>
              <a:rPr lang="en-US" sz="2000" dirty="0" smtClean="0"/>
              <a:t>Discuss </a:t>
            </a:r>
            <a:r>
              <a:rPr lang="en-US" sz="2000" dirty="0"/>
              <a:t>ideas for integrating Frankenstein200 activities into </a:t>
            </a:r>
            <a:r>
              <a:rPr lang="en-US" sz="2000" dirty="0" smtClean="0"/>
              <a:t>museum programming</a:t>
            </a:r>
            <a:endParaRPr lang="en-US" sz="2000" dirty="0"/>
          </a:p>
          <a:p>
            <a:pPr>
              <a:spcBef>
                <a:spcPts val="0"/>
              </a:spcBef>
              <a:spcAft>
                <a:spcPts val="1000"/>
              </a:spcAft>
              <a:buFont typeface="+mj-lt"/>
              <a:buAutoNum type="arabicPeriod"/>
            </a:pPr>
            <a:r>
              <a:rPr lang="en-US" sz="2000" dirty="0" smtClean="0"/>
              <a:t>Discuss </a:t>
            </a:r>
            <a:r>
              <a:rPr lang="en-US" sz="2000" dirty="0"/>
              <a:t>strategies for adapting </a:t>
            </a:r>
            <a:r>
              <a:rPr lang="en-US" sz="2000" dirty="0" smtClean="0"/>
              <a:t>the activities </a:t>
            </a:r>
            <a:r>
              <a:rPr lang="en-US" sz="2000" dirty="0"/>
              <a:t>for different </a:t>
            </a:r>
            <a:r>
              <a:rPr lang="en-US" sz="2000" dirty="0" smtClean="0"/>
              <a:t>audiences</a:t>
            </a:r>
          </a:p>
        </p:txBody>
      </p:sp>
      <p:pic>
        <p:nvPicPr>
          <p:cNvPr id="6" name="Picture 5" descr="ScribbleBot Border.pdf"/>
          <p:cNvPicPr>
            <a:picLocks noChangeAspect="1"/>
          </p:cNvPicPr>
          <p:nvPr/>
        </p:nvPicPr>
        <p:blipFill rotWithShape="1">
          <a:blip r:embed="rId3" cstate="screen">
            <a:extLst>
              <a:ext uri="{28A0092B-C50C-407E-A947-70E740481C1C}">
                <a14:useLocalDpi xmlns:a14="http://schemas.microsoft.com/office/drawing/2010/main"/>
              </a:ext>
            </a:extLst>
          </a:blip>
          <a:srcRect r="95905"/>
          <a:stretch/>
        </p:blipFill>
        <p:spPr>
          <a:xfrm rot="5400000">
            <a:off x="4431447" y="-4437917"/>
            <a:ext cx="281111" cy="9144001"/>
          </a:xfrm>
          <a:prstGeom prst="rect">
            <a:avLst/>
          </a:prstGeom>
        </p:spPr>
      </p:pic>
    </p:spTree>
    <p:extLst>
      <p:ext uri="{BB962C8B-B14F-4D97-AF65-F5344CB8AC3E}">
        <p14:creationId xmlns:p14="http://schemas.microsoft.com/office/powerpoint/2010/main" val="196949529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Scribble Bot</a:t>
            </a:r>
            <a:endParaRPr lang="en-US" dirty="0"/>
          </a:p>
        </p:txBody>
      </p:sp>
      <p:pic>
        <p:nvPicPr>
          <p:cNvPr id="5" name="Content Placeholder 4" descr="Scribble3.JPG"/>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p:pic>
      <p:pic>
        <p:nvPicPr>
          <p:cNvPr id="4" name="Picture 3" descr="ScribbleBot Border.pdf"/>
          <p:cNvPicPr>
            <a:picLocks noChangeAspect="1"/>
          </p:cNvPicPr>
          <p:nvPr/>
        </p:nvPicPr>
        <p:blipFill rotWithShape="1">
          <a:blip r:embed="rId4" cstate="screen">
            <a:extLst>
              <a:ext uri="{28A0092B-C50C-407E-A947-70E740481C1C}">
                <a14:useLocalDpi xmlns:a14="http://schemas.microsoft.com/office/drawing/2010/main"/>
              </a:ext>
            </a:extLst>
          </a:blip>
          <a:srcRect r="95905"/>
          <a:stretch/>
        </p:blipFill>
        <p:spPr>
          <a:xfrm rot="5400000">
            <a:off x="4431447" y="-4437917"/>
            <a:ext cx="281111" cy="9144001"/>
          </a:xfrm>
          <a:prstGeom prst="rect">
            <a:avLst/>
          </a:prstGeom>
        </p:spPr>
      </p:pic>
    </p:spTree>
    <p:extLst>
      <p:ext uri="{BB962C8B-B14F-4D97-AF65-F5344CB8AC3E}">
        <p14:creationId xmlns:p14="http://schemas.microsoft.com/office/powerpoint/2010/main" val="50467752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9827"/>
            <a:ext cx="8229600" cy="1143000"/>
          </a:xfrm>
        </p:spPr>
        <p:txBody>
          <a:bodyPr/>
          <a:lstStyle/>
          <a:p>
            <a:r>
              <a:rPr lang="en-US" dirty="0" smtClean="0"/>
              <a:t>Creativity and </a:t>
            </a:r>
            <a:br>
              <a:rPr lang="en-US" dirty="0" smtClean="0"/>
            </a:br>
            <a:r>
              <a:rPr lang="en-US" dirty="0" smtClean="0"/>
              <a:t>responsible </a:t>
            </a:r>
            <a:r>
              <a:rPr lang="en-US" dirty="0"/>
              <a:t>i</a:t>
            </a:r>
            <a:r>
              <a:rPr lang="en-US" dirty="0" smtClean="0"/>
              <a:t>nnovation</a:t>
            </a:r>
            <a:endParaRPr lang="en-US" dirty="0"/>
          </a:p>
        </p:txBody>
      </p:sp>
      <p:sp>
        <p:nvSpPr>
          <p:cNvPr id="3" name="Content Placeholder 2"/>
          <p:cNvSpPr>
            <a:spLocks noGrp="1"/>
          </p:cNvSpPr>
          <p:nvPr>
            <p:ph idx="1"/>
          </p:nvPr>
        </p:nvSpPr>
        <p:spPr>
          <a:xfrm>
            <a:off x="0" y="5981170"/>
            <a:ext cx="9144000" cy="876831"/>
          </a:xfrm>
        </p:spPr>
        <p:txBody>
          <a:bodyPr/>
          <a:lstStyle/>
          <a:p>
            <a:pPr marL="0" indent="0" algn="ctr">
              <a:buNone/>
            </a:pPr>
            <a:r>
              <a:rPr lang="en-US" dirty="0" smtClean="0"/>
              <a:t>Genetic engineering and synthetic biology</a:t>
            </a:r>
            <a:endParaRPr lang="en-US" dirty="0"/>
          </a:p>
        </p:txBody>
      </p:sp>
      <p:pic>
        <p:nvPicPr>
          <p:cNvPr id="4" name="Picture 3" descr="Station Signs_RO.pd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5968" y="2222785"/>
            <a:ext cx="2473037" cy="3200400"/>
          </a:xfrm>
          <a:prstGeom prst="rect">
            <a:avLst/>
          </a:prstGeom>
        </p:spPr>
      </p:pic>
      <p:pic>
        <p:nvPicPr>
          <p:cNvPr id="5" name="Picture 4" descr="Station Signs_RO.pd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28880" y="2222785"/>
            <a:ext cx="2473036" cy="3200400"/>
          </a:xfrm>
          <a:prstGeom prst="rect">
            <a:avLst/>
          </a:prstGeom>
        </p:spPr>
      </p:pic>
      <p:pic>
        <p:nvPicPr>
          <p:cNvPr id="7" name="Picture 6" descr="Station Signs_RO.pdf"/>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21796" y="2222785"/>
            <a:ext cx="2473037" cy="3200400"/>
          </a:xfrm>
          <a:prstGeom prst="rect">
            <a:avLst/>
          </a:prstGeom>
        </p:spPr>
      </p:pic>
      <p:pic>
        <p:nvPicPr>
          <p:cNvPr id="8" name="Picture 7" descr="ScribbleBot Border.pdf"/>
          <p:cNvPicPr>
            <a:picLocks noChangeAspect="1"/>
          </p:cNvPicPr>
          <p:nvPr/>
        </p:nvPicPr>
        <p:blipFill rotWithShape="1">
          <a:blip r:embed="rId6" cstate="screen">
            <a:extLst>
              <a:ext uri="{28A0092B-C50C-407E-A947-70E740481C1C}">
                <a14:useLocalDpi xmlns:a14="http://schemas.microsoft.com/office/drawing/2010/main"/>
              </a:ext>
            </a:extLst>
          </a:blip>
          <a:srcRect r="95905"/>
          <a:stretch/>
        </p:blipFill>
        <p:spPr>
          <a:xfrm rot="5400000">
            <a:off x="4431447" y="-4437917"/>
            <a:ext cx="281111" cy="9144001"/>
          </a:xfrm>
          <a:prstGeom prst="rect">
            <a:avLst/>
          </a:prstGeom>
        </p:spPr>
      </p:pic>
    </p:spTree>
    <p:extLst>
      <p:ext uri="{BB962C8B-B14F-4D97-AF65-F5344CB8AC3E}">
        <p14:creationId xmlns:p14="http://schemas.microsoft.com/office/powerpoint/2010/main" val="295270558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Dough Creature</a:t>
            </a:r>
            <a:endParaRPr lang="en-US" dirty="0"/>
          </a:p>
        </p:txBody>
      </p:sp>
      <p:pic>
        <p:nvPicPr>
          <p:cNvPr id="4" name="Content Placeholder 3" descr="DoughCover.JPG"/>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p:pic>
      <p:pic>
        <p:nvPicPr>
          <p:cNvPr id="5" name="Picture 4" descr="ScribbleBot Border.pdf"/>
          <p:cNvPicPr>
            <a:picLocks noChangeAspect="1"/>
          </p:cNvPicPr>
          <p:nvPr/>
        </p:nvPicPr>
        <p:blipFill rotWithShape="1">
          <a:blip r:embed="rId4" cstate="screen">
            <a:extLst>
              <a:ext uri="{28A0092B-C50C-407E-A947-70E740481C1C}">
                <a14:useLocalDpi xmlns:a14="http://schemas.microsoft.com/office/drawing/2010/main"/>
              </a:ext>
            </a:extLst>
          </a:blip>
          <a:srcRect r="95905"/>
          <a:stretch/>
        </p:blipFill>
        <p:spPr>
          <a:xfrm rot="5400000">
            <a:off x="4431447" y="-4437917"/>
            <a:ext cx="281111" cy="9144001"/>
          </a:xfrm>
          <a:prstGeom prst="rect">
            <a:avLst/>
          </a:prstGeom>
        </p:spPr>
      </p:pic>
    </p:spTree>
    <p:extLst>
      <p:ext uri="{BB962C8B-B14F-4D97-AF65-F5344CB8AC3E}">
        <p14:creationId xmlns:p14="http://schemas.microsoft.com/office/powerpoint/2010/main" val="169648802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Frankentoy</a:t>
            </a:r>
            <a:endParaRPr lang="en-US" dirty="0"/>
          </a:p>
        </p:txBody>
      </p:sp>
      <p:pic>
        <p:nvPicPr>
          <p:cNvPr id="4" name="Content Placeholder 3" descr="FrankentoyCover.JPG"/>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p:pic>
      <p:pic>
        <p:nvPicPr>
          <p:cNvPr id="5" name="Picture 4" descr="ScribbleBot Border.pdf"/>
          <p:cNvPicPr>
            <a:picLocks noChangeAspect="1"/>
          </p:cNvPicPr>
          <p:nvPr/>
        </p:nvPicPr>
        <p:blipFill rotWithShape="1">
          <a:blip r:embed="rId4" cstate="screen">
            <a:extLst>
              <a:ext uri="{28A0092B-C50C-407E-A947-70E740481C1C}">
                <a14:useLocalDpi xmlns:a14="http://schemas.microsoft.com/office/drawing/2010/main"/>
              </a:ext>
            </a:extLst>
          </a:blip>
          <a:srcRect r="95905"/>
          <a:stretch/>
        </p:blipFill>
        <p:spPr>
          <a:xfrm rot="5400000">
            <a:off x="4431447" y="-4437917"/>
            <a:ext cx="281111" cy="9144001"/>
          </a:xfrm>
          <a:prstGeom prst="rect">
            <a:avLst/>
          </a:prstGeom>
        </p:spPr>
      </p:pic>
    </p:spTree>
    <p:extLst>
      <p:ext uri="{BB962C8B-B14F-4D97-AF65-F5344CB8AC3E}">
        <p14:creationId xmlns:p14="http://schemas.microsoft.com/office/powerpoint/2010/main" val="399567118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Monster Mask</a:t>
            </a:r>
            <a:endParaRPr lang="en-US" dirty="0"/>
          </a:p>
        </p:txBody>
      </p:sp>
      <p:pic>
        <p:nvPicPr>
          <p:cNvPr id="4" name="Content Placeholder 3" descr="Mask6.JPG"/>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p:pic>
      <p:pic>
        <p:nvPicPr>
          <p:cNvPr id="5" name="Picture 4" descr="ScribbleBot Border.pdf"/>
          <p:cNvPicPr>
            <a:picLocks noChangeAspect="1"/>
          </p:cNvPicPr>
          <p:nvPr/>
        </p:nvPicPr>
        <p:blipFill rotWithShape="1">
          <a:blip r:embed="rId4" cstate="screen">
            <a:extLst>
              <a:ext uri="{28A0092B-C50C-407E-A947-70E740481C1C}">
                <a14:useLocalDpi xmlns:a14="http://schemas.microsoft.com/office/drawing/2010/main"/>
              </a:ext>
            </a:extLst>
          </a:blip>
          <a:srcRect r="95905"/>
          <a:stretch/>
        </p:blipFill>
        <p:spPr>
          <a:xfrm rot="5400000">
            <a:off x="4431447" y="-4437917"/>
            <a:ext cx="281111" cy="9144001"/>
          </a:xfrm>
          <a:prstGeom prst="rect">
            <a:avLst/>
          </a:prstGeom>
        </p:spPr>
      </p:pic>
    </p:spTree>
    <p:extLst>
      <p:ext uri="{BB962C8B-B14F-4D97-AF65-F5344CB8AC3E}">
        <p14:creationId xmlns:p14="http://schemas.microsoft.com/office/powerpoint/2010/main" val="77000449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9827"/>
            <a:ext cx="8229600" cy="1143000"/>
          </a:xfrm>
        </p:spPr>
        <p:txBody>
          <a:bodyPr/>
          <a:lstStyle/>
          <a:p>
            <a:r>
              <a:rPr lang="en-US" dirty="0" smtClean="0"/>
              <a:t>Scientific exploration </a:t>
            </a:r>
            <a:br>
              <a:rPr lang="en-US" dirty="0" smtClean="0"/>
            </a:br>
            <a:r>
              <a:rPr lang="en-US" dirty="0" smtClean="0"/>
              <a:t>and responsible </a:t>
            </a:r>
            <a:r>
              <a:rPr lang="en-US" dirty="0"/>
              <a:t>i</a:t>
            </a:r>
            <a:r>
              <a:rPr lang="en-US" dirty="0" smtClean="0"/>
              <a:t>nnovation</a:t>
            </a:r>
            <a:endParaRPr lang="en-US" dirty="0"/>
          </a:p>
        </p:txBody>
      </p:sp>
      <p:sp>
        <p:nvSpPr>
          <p:cNvPr id="3" name="Content Placeholder 2"/>
          <p:cNvSpPr>
            <a:spLocks noGrp="1"/>
          </p:cNvSpPr>
          <p:nvPr>
            <p:ph idx="1"/>
          </p:nvPr>
        </p:nvSpPr>
        <p:spPr>
          <a:xfrm>
            <a:off x="457200" y="5981170"/>
            <a:ext cx="8229600" cy="876831"/>
          </a:xfrm>
        </p:spPr>
        <p:txBody>
          <a:bodyPr/>
          <a:lstStyle/>
          <a:p>
            <a:pPr marL="0" indent="0" algn="ctr">
              <a:buNone/>
            </a:pPr>
            <a:r>
              <a:rPr lang="en-US" dirty="0" smtClean="0"/>
              <a:t>Science of Mary Shelley’s time</a:t>
            </a:r>
            <a:endParaRPr lang="en-US" dirty="0"/>
          </a:p>
        </p:txBody>
      </p:sp>
      <p:pic>
        <p:nvPicPr>
          <p:cNvPr id="4" name="Picture 3" descr="Station Signs_RO.pd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86896" y="2304623"/>
            <a:ext cx="2473037" cy="3200400"/>
          </a:xfrm>
          <a:prstGeom prst="rect">
            <a:avLst/>
          </a:prstGeom>
        </p:spPr>
      </p:pic>
      <p:pic>
        <p:nvPicPr>
          <p:cNvPr id="7" name="Picture 6" descr="Station Signs_RO.pd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87993" y="2304623"/>
            <a:ext cx="2473037" cy="3200400"/>
          </a:xfrm>
          <a:prstGeom prst="rect">
            <a:avLst/>
          </a:prstGeom>
        </p:spPr>
      </p:pic>
      <p:pic>
        <p:nvPicPr>
          <p:cNvPr id="6" name="Picture 5" descr="ScribbleBot Border.pdf"/>
          <p:cNvPicPr>
            <a:picLocks noChangeAspect="1"/>
          </p:cNvPicPr>
          <p:nvPr/>
        </p:nvPicPr>
        <p:blipFill rotWithShape="1">
          <a:blip r:embed="rId5" cstate="screen">
            <a:extLst>
              <a:ext uri="{28A0092B-C50C-407E-A947-70E740481C1C}">
                <a14:useLocalDpi xmlns:a14="http://schemas.microsoft.com/office/drawing/2010/main"/>
              </a:ext>
            </a:extLst>
          </a:blip>
          <a:srcRect r="95905"/>
          <a:stretch/>
        </p:blipFill>
        <p:spPr>
          <a:xfrm rot="5400000">
            <a:off x="4431447" y="-4437917"/>
            <a:ext cx="281111" cy="9144001"/>
          </a:xfrm>
          <a:prstGeom prst="rect">
            <a:avLst/>
          </a:prstGeom>
        </p:spPr>
      </p:pic>
    </p:spTree>
    <p:extLst>
      <p:ext uri="{BB962C8B-B14F-4D97-AF65-F5344CB8AC3E}">
        <p14:creationId xmlns:p14="http://schemas.microsoft.com/office/powerpoint/2010/main" val="112857510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Battery Stack</a:t>
            </a:r>
            <a:endParaRPr lang="en-US" dirty="0"/>
          </a:p>
        </p:txBody>
      </p:sp>
      <p:pic>
        <p:nvPicPr>
          <p:cNvPr id="4" name="Content Placeholder 3" descr="BatteryCover.JPG"/>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p:pic>
      <p:pic>
        <p:nvPicPr>
          <p:cNvPr id="5" name="Picture 4" descr="ScribbleBot Border.pdf"/>
          <p:cNvPicPr>
            <a:picLocks noChangeAspect="1"/>
          </p:cNvPicPr>
          <p:nvPr/>
        </p:nvPicPr>
        <p:blipFill rotWithShape="1">
          <a:blip r:embed="rId4" cstate="screen">
            <a:extLst>
              <a:ext uri="{28A0092B-C50C-407E-A947-70E740481C1C}">
                <a14:useLocalDpi xmlns:a14="http://schemas.microsoft.com/office/drawing/2010/main"/>
              </a:ext>
            </a:extLst>
          </a:blip>
          <a:srcRect r="95905"/>
          <a:stretch/>
        </p:blipFill>
        <p:spPr>
          <a:xfrm rot="5400000">
            <a:off x="4431447" y="-4437917"/>
            <a:ext cx="281111" cy="9144001"/>
          </a:xfrm>
          <a:prstGeom prst="rect">
            <a:avLst/>
          </a:prstGeom>
        </p:spPr>
      </p:pic>
    </p:spTree>
    <p:extLst>
      <p:ext uri="{BB962C8B-B14F-4D97-AF65-F5344CB8AC3E}">
        <p14:creationId xmlns:p14="http://schemas.microsoft.com/office/powerpoint/2010/main" val="2911503354"/>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Spark of Life</a:t>
            </a:r>
            <a:endParaRPr lang="en-US" dirty="0"/>
          </a:p>
        </p:txBody>
      </p:sp>
      <p:pic>
        <p:nvPicPr>
          <p:cNvPr id="4" name="Content Placeholder 3" descr="SparkCover.JPG"/>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p:pic>
      <p:pic>
        <p:nvPicPr>
          <p:cNvPr id="5" name="Picture 4" descr="ScribbleBot Border.pdf"/>
          <p:cNvPicPr>
            <a:picLocks noChangeAspect="1"/>
          </p:cNvPicPr>
          <p:nvPr/>
        </p:nvPicPr>
        <p:blipFill rotWithShape="1">
          <a:blip r:embed="rId4" cstate="screen">
            <a:extLst>
              <a:ext uri="{28A0092B-C50C-407E-A947-70E740481C1C}">
                <a14:useLocalDpi xmlns:a14="http://schemas.microsoft.com/office/drawing/2010/main"/>
              </a:ext>
            </a:extLst>
          </a:blip>
          <a:srcRect r="95905"/>
          <a:stretch/>
        </p:blipFill>
        <p:spPr>
          <a:xfrm rot="5400000">
            <a:off x="4431447" y="-4437917"/>
            <a:ext cx="281111" cy="9144001"/>
          </a:xfrm>
          <a:prstGeom prst="rect">
            <a:avLst/>
          </a:prstGeom>
        </p:spPr>
      </p:pic>
    </p:spTree>
    <p:extLst>
      <p:ext uri="{BB962C8B-B14F-4D97-AF65-F5344CB8AC3E}">
        <p14:creationId xmlns:p14="http://schemas.microsoft.com/office/powerpoint/2010/main" val="154062633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47264" y="1600201"/>
            <a:ext cx="8439536" cy="4525963"/>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Hands-on activities</a:t>
            </a:r>
            <a:endParaRPr lang="en-US" dirty="0"/>
          </a:p>
        </p:txBody>
      </p:sp>
      <p:sp>
        <p:nvSpPr>
          <p:cNvPr id="5" name="Content Placeholder 4"/>
          <p:cNvSpPr>
            <a:spLocks noGrp="1"/>
          </p:cNvSpPr>
          <p:nvPr>
            <p:ph idx="1"/>
          </p:nvPr>
        </p:nvSpPr>
        <p:spPr>
          <a:xfrm>
            <a:off x="286232" y="1600201"/>
            <a:ext cx="8400568" cy="4525963"/>
          </a:xfrm>
        </p:spPr>
        <p:txBody>
          <a:bodyPr>
            <a:normAutofit/>
          </a:bodyPr>
          <a:lstStyle/>
          <a:p>
            <a:pPr marL="0" indent="0">
              <a:buNone/>
            </a:pPr>
            <a:r>
              <a:rPr lang="en-US" sz="2400" dirty="0" smtClean="0"/>
              <a:t>Facilitating the activities:</a:t>
            </a:r>
          </a:p>
          <a:p>
            <a:pPr lvl="0" indent="-284163"/>
            <a:r>
              <a:rPr lang="en-US" sz="2000" dirty="0" smtClean="0"/>
              <a:t>How to encourage </a:t>
            </a:r>
            <a:r>
              <a:rPr lang="en-US" sz="2000" dirty="0"/>
              <a:t>creativity and exploration</a:t>
            </a:r>
          </a:p>
          <a:p>
            <a:pPr lvl="0" indent="-284163"/>
            <a:r>
              <a:rPr lang="en-US" sz="2000" dirty="0"/>
              <a:t>How to relate the </a:t>
            </a:r>
            <a:r>
              <a:rPr lang="en-US" sz="2000" dirty="0" smtClean="0"/>
              <a:t>activities </a:t>
            </a:r>
            <a:r>
              <a:rPr lang="en-US" sz="2000" dirty="0"/>
              <a:t>to themes in the novel</a:t>
            </a:r>
          </a:p>
          <a:p>
            <a:pPr lvl="0" indent="-284163"/>
            <a:r>
              <a:rPr lang="en-US" sz="2000" dirty="0"/>
              <a:t>How to relate the </a:t>
            </a:r>
            <a:r>
              <a:rPr lang="en-US" sz="2000" dirty="0" smtClean="0"/>
              <a:t>activities </a:t>
            </a:r>
            <a:r>
              <a:rPr lang="en-US" sz="2000" dirty="0"/>
              <a:t>to current STEM research and questions of responsible innovation</a:t>
            </a:r>
          </a:p>
          <a:p>
            <a:pPr lvl="0" indent="-284163"/>
            <a:r>
              <a:rPr lang="en-US" sz="2000" dirty="0"/>
              <a:t>How to adapt the </a:t>
            </a:r>
            <a:r>
              <a:rPr lang="en-US" sz="2000" dirty="0" smtClean="0"/>
              <a:t>activities </a:t>
            </a:r>
            <a:r>
              <a:rPr lang="en-US" sz="2000" dirty="0"/>
              <a:t>for different formats and audiences</a:t>
            </a:r>
          </a:p>
          <a:p>
            <a:pPr marL="0" indent="0">
              <a:buNone/>
            </a:pPr>
            <a:endParaRPr lang="en-US" sz="1400" dirty="0"/>
          </a:p>
          <a:p>
            <a:endParaRPr lang="en-US" sz="1400" dirty="0"/>
          </a:p>
        </p:txBody>
      </p:sp>
      <p:pic>
        <p:nvPicPr>
          <p:cNvPr id="8" name="Picture 7" descr="ScribbleBot Border.pdf"/>
          <p:cNvPicPr>
            <a:picLocks noChangeAspect="1"/>
          </p:cNvPicPr>
          <p:nvPr/>
        </p:nvPicPr>
        <p:blipFill rotWithShape="1">
          <a:blip r:embed="rId3" cstate="screen">
            <a:extLst>
              <a:ext uri="{28A0092B-C50C-407E-A947-70E740481C1C}">
                <a14:useLocalDpi xmlns:a14="http://schemas.microsoft.com/office/drawing/2010/main"/>
              </a:ext>
            </a:extLst>
          </a:blip>
          <a:srcRect r="95905"/>
          <a:stretch/>
        </p:blipFill>
        <p:spPr>
          <a:xfrm rot="5400000">
            <a:off x="4431447" y="-4437917"/>
            <a:ext cx="281111" cy="9144001"/>
          </a:xfrm>
          <a:prstGeom prst="rect">
            <a:avLst/>
          </a:prstGeom>
        </p:spPr>
      </p:pic>
    </p:spTree>
    <p:extLst>
      <p:ext uri="{BB962C8B-B14F-4D97-AF65-F5344CB8AC3E}">
        <p14:creationId xmlns:p14="http://schemas.microsoft.com/office/powerpoint/2010/main" val="347712101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Try the activities</a:t>
            </a:r>
            <a:endParaRPr lang="en-US" dirty="0"/>
          </a:p>
        </p:txBody>
      </p:sp>
      <p:sp>
        <p:nvSpPr>
          <p:cNvPr id="6" name="Content Placeholder 2"/>
          <p:cNvSpPr txBox="1">
            <a:spLocks/>
          </p:cNvSpPr>
          <p:nvPr/>
        </p:nvSpPr>
        <p:spPr>
          <a:xfrm>
            <a:off x="609600" y="1752600"/>
            <a:ext cx="8229600" cy="4525963"/>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400" b="1" dirty="0" smtClean="0"/>
              <a:t>10:15am 	Activity group 1</a:t>
            </a:r>
          </a:p>
          <a:p>
            <a:pPr marL="0" indent="0">
              <a:buFont typeface="Arial"/>
              <a:buNone/>
            </a:pPr>
            <a:r>
              <a:rPr lang="en-US" sz="2400" dirty="0" smtClean="0"/>
              <a:t>				Automata  </a:t>
            </a:r>
          </a:p>
          <a:p>
            <a:pPr marL="0" indent="0">
              <a:buFont typeface="Arial"/>
              <a:buNone/>
            </a:pPr>
            <a:r>
              <a:rPr lang="en-US" sz="2400" dirty="0" smtClean="0"/>
              <a:t>				Scribble Bot </a:t>
            </a:r>
          </a:p>
          <a:p>
            <a:pPr marL="0" indent="0">
              <a:buFont typeface="Arial"/>
              <a:buNone/>
            </a:pPr>
            <a:r>
              <a:rPr lang="en-US" sz="2400" dirty="0" smtClean="0"/>
              <a:t>				Dough Creature</a:t>
            </a:r>
          </a:p>
          <a:p>
            <a:pPr marL="0" indent="0">
              <a:buFont typeface="Arial"/>
              <a:buNone/>
            </a:pPr>
            <a:r>
              <a:rPr lang="en-US" sz="2400" dirty="0"/>
              <a:t>	</a:t>
            </a:r>
            <a:r>
              <a:rPr lang="en-US" sz="2400" dirty="0" smtClean="0"/>
              <a:t>			</a:t>
            </a:r>
            <a:r>
              <a:rPr lang="en-US" sz="2400" dirty="0" err="1" smtClean="0"/>
              <a:t>Frankentoy</a:t>
            </a:r>
            <a:endParaRPr lang="en-US" sz="2400" dirty="0" smtClean="0"/>
          </a:p>
          <a:p>
            <a:pPr marL="0" indent="0">
              <a:buFont typeface="Arial"/>
              <a:buNone/>
            </a:pPr>
            <a:endParaRPr lang="en-US" sz="1000" dirty="0" smtClean="0"/>
          </a:p>
          <a:p>
            <a:pPr marL="0" indent="0">
              <a:buFont typeface="Arial"/>
              <a:buNone/>
            </a:pPr>
            <a:r>
              <a:rPr lang="en-US" sz="2400" dirty="0" smtClean="0"/>
              <a:t>11:00am		Break</a:t>
            </a:r>
          </a:p>
          <a:p>
            <a:pPr marL="0" indent="0">
              <a:buFont typeface="Arial"/>
              <a:buNone/>
            </a:pPr>
            <a:endParaRPr lang="en-US" sz="1000" dirty="0" smtClean="0"/>
          </a:p>
          <a:p>
            <a:pPr marL="0" indent="0">
              <a:buFont typeface="Arial"/>
              <a:buNone/>
            </a:pPr>
            <a:r>
              <a:rPr lang="en-US" sz="2400" b="1" dirty="0" smtClean="0"/>
              <a:t>11:15am 	Activity group 2</a:t>
            </a:r>
          </a:p>
          <a:p>
            <a:pPr marL="0" indent="0">
              <a:buFont typeface="Arial"/>
              <a:buNone/>
            </a:pPr>
            <a:r>
              <a:rPr lang="en-US" sz="2400" dirty="0" smtClean="0"/>
              <a:t>				Monster Mask </a:t>
            </a:r>
          </a:p>
          <a:p>
            <a:pPr marL="0" indent="0">
              <a:buFont typeface="Arial"/>
              <a:buNone/>
            </a:pPr>
            <a:r>
              <a:rPr lang="en-US" sz="2400" dirty="0" smtClean="0"/>
              <a:t>				Battery Stack </a:t>
            </a:r>
          </a:p>
          <a:p>
            <a:pPr marL="0" indent="0">
              <a:buFont typeface="Arial"/>
              <a:buNone/>
            </a:pPr>
            <a:r>
              <a:rPr lang="en-US" sz="2400" dirty="0" smtClean="0"/>
              <a:t>				Spark of Life </a:t>
            </a:r>
          </a:p>
          <a:p>
            <a:pPr marL="0" indent="0">
              <a:buFont typeface="Arial"/>
              <a:buNone/>
            </a:pPr>
            <a:endParaRPr lang="en-US" sz="1000" dirty="0" smtClean="0"/>
          </a:p>
          <a:p>
            <a:pPr marL="0" indent="0">
              <a:buFont typeface="Arial"/>
              <a:buNone/>
            </a:pPr>
            <a:r>
              <a:rPr lang="en-US" sz="2400" b="1" dirty="0" smtClean="0"/>
              <a:t>12:00pm	Lunch</a:t>
            </a:r>
          </a:p>
          <a:p>
            <a:pPr marL="0" indent="0">
              <a:buFont typeface="Arial"/>
              <a:buNone/>
            </a:pPr>
            <a:r>
              <a:rPr lang="en-US" sz="2400" dirty="0" smtClean="0"/>
              <a:t> </a:t>
            </a:r>
          </a:p>
          <a:p>
            <a:pPr marL="0" indent="0">
              <a:buFont typeface="Arial"/>
              <a:buNone/>
            </a:pPr>
            <a:endParaRPr lang="en-US" dirty="0"/>
          </a:p>
        </p:txBody>
      </p:sp>
      <p:pic>
        <p:nvPicPr>
          <p:cNvPr id="7" name="Picture 6" descr="ScribbleBot Border.pdf"/>
          <p:cNvPicPr>
            <a:picLocks noChangeAspect="1"/>
          </p:cNvPicPr>
          <p:nvPr/>
        </p:nvPicPr>
        <p:blipFill rotWithShape="1">
          <a:blip r:embed="rId3" cstate="screen">
            <a:extLst>
              <a:ext uri="{28A0092B-C50C-407E-A947-70E740481C1C}">
                <a14:useLocalDpi xmlns:a14="http://schemas.microsoft.com/office/drawing/2010/main"/>
              </a:ext>
            </a:extLst>
          </a:blip>
          <a:srcRect r="95905"/>
          <a:stretch/>
        </p:blipFill>
        <p:spPr>
          <a:xfrm rot="5400000">
            <a:off x="4431447" y="-4437917"/>
            <a:ext cx="281111" cy="9144001"/>
          </a:xfrm>
          <a:prstGeom prst="rect">
            <a:avLst/>
          </a:prstGeom>
        </p:spPr>
      </p:pic>
    </p:spTree>
    <p:extLst>
      <p:ext uri="{BB962C8B-B14F-4D97-AF65-F5344CB8AC3E}">
        <p14:creationId xmlns:p14="http://schemas.microsoft.com/office/powerpoint/2010/main" val="209234781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ibbleBot Border.pdf"/>
          <p:cNvPicPr>
            <a:picLocks noChangeAspect="1"/>
          </p:cNvPicPr>
          <p:nvPr/>
        </p:nvPicPr>
        <p:blipFill rotWithShape="1">
          <a:blip r:embed="rId3" cstate="screen">
            <a:extLst>
              <a:ext uri="{28A0092B-C50C-407E-A947-70E740481C1C}">
                <a14:useLocalDpi xmlns:a14="http://schemas.microsoft.com/office/drawing/2010/main"/>
              </a:ext>
            </a:extLst>
          </a:blip>
          <a:srcRect r="95905"/>
          <a:stretch/>
        </p:blipFill>
        <p:spPr>
          <a:xfrm rot="5400000">
            <a:off x="4431447" y="-4437917"/>
            <a:ext cx="281111" cy="9144001"/>
          </a:xfrm>
          <a:prstGeom prst="rect">
            <a:avLst/>
          </a:prstGeom>
        </p:spPr>
      </p:pic>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p:txBody>
          <a:bodyPr>
            <a:normAutofit/>
          </a:bodyPr>
          <a:lstStyle/>
          <a:p>
            <a:pPr marL="0" indent="0">
              <a:buNone/>
            </a:pPr>
            <a:r>
              <a:rPr lang="en-US" sz="2800" dirty="0" smtClean="0"/>
              <a:t>9:00am</a:t>
            </a:r>
            <a:r>
              <a:rPr lang="en-US" sz="2800" dirty="0"/>
              <a:t>	</a:t>
            </a:r>
            <a:r>
              <a:rPr lang="en-US" sz="2800" dirty="0" smtClean="0"/>
              <a:t>Welcome </a:t>
            </a:r>
            <a:r>
              <a:rPr lang="en-US" sz="2800" dirty="0"/>
              <a:t>and introduction</a:t>
            </a:r>
          </a:p>
          <a:p>
            <a:pPr marL="0" indent="0">
              <a:buNone/>
            </a:pPr>
            <a:r>
              <a:rPr lang="en-US" sz="2800" dirty="0" smtClean="0"/>
              <a:t>10:00am</a:t>
            </a:r>
            <a:r>
              <a:rPr lang="en-US" sz="2800" dirty="0"/>
              <a:t>	Frankenstein200 </a:t>
            </a:r>
            <a:r>
              <a:rPr lang="en-US" sz="2800" dirty="0" smtClean="0"/>
              <a:t>kit</a:t>
            </a:r>
          </a:p>
          <a:p>
            <a:pPr marL="0" indent="0">
              <a:buNone/>
            </a:pPr>
            <a:r>
              <a:rPr lang="en-US" sz="2800" dirty="0" smtClean="0"/>
              <a:t>12:00pm</a:t>
            </a:r>
            <a:r>
              <a:rPr lang="en-US" sz="2800" dirty="0"/>
              <a:t>	</a:t>
            </a:r>
            <a:r>
              <a:rPr lang="en-US" sz="2800" dirty="0" smtClean="0"/>
              <a:t>Lunch and discussion</a:t>
            </a:r>
          </a:p>
          <a:p>
            <a:pPr marL="0" indent="0">
              <a:buNone/>
            </a:pPr>
            <a:r>
              <a:rPr lang="en-US" sz="2800" dirty="0" smtClean="0"/>
              <a:t>1:00pm</a:t>
            </a:r>
            <a:r>
              <a:rPr lang="en-US" sz="2800" dirty="0"/>
              <a:t>	</a:t>
            </a:r>
            <a:r>
              <a:rPr lang="en-US" sz="2800" dirty="0" smtClean="0"/>
              <a:t>Planning </a:t>
            </a:r>
            <a:r>
              <a:rPr lang="en-US" sz="2800" dirty="0"/>
              <a:t>and </a:t>
            </a:r>
            <a:r>
              <a:rPr lang="en-US" sz="2800" dirty="0" smtClean="0"/>
              <a:t>implementation</a:t>
            </a:r>
          </a:p>
          <a:p>
            <a:pPr marL="0" indent="0">
              <a:buNone/>
            </a:pPr>
            <a:r>
              <a:rPr lang="en-US" sz="2800" dirty="0" smtClean="0"/>
              <a:t>1</a:t>
            </a:r>
            <a:r>
              <a:rPr lang="en-US" sz="2800" dirty="0"/>
              <a:t>:45pm	Wrap up </a:t>
            </a:r>
            <a:endParaRPr lang="en-US" sz="2800" dirty="0" smtClean="0"/>
          </a:p>
          <a:p>
            <a:pPr marL="0" indent="0">
              <a:buNone/>
            </a:pPr>
            <a:r>
              <a:rPr lang="en-US" sz="2800" dirty="0"/>
              <a:t>2:00pm	Adjourn </a:t>
            </a:r>
          </a:p>
          <a:p>
            <a:pPr marL="0" indent="0">
              <a:buNone/>
            </a:pPr>
            <a:endParaRPr lang="en-US" sz="2800" dirty="0"/>
          </a:p>
          <a:p>
            <a:pPr marL="0" indent="0">
              <a:buNone/>
            </a:pPr>
            <a:endParaRPr lang="en-US" sz="2800" dirty="0"/>
          </a:p>
          <a:p>
            <a:pPr marL="0" indent="0">
              <a:buNone/>
            </a:pPr>
            <a:endParaRPr lang="en-US" sz="2800" b="1" dirty="0" smtClean="0"/>
          </a:p>
          <a:p>
            <a:pPr marL="0" indent="0">
              <a:buNone/>
            </a:pPr>
            <a:endParaRPr lang="en-US" sz="2800" dirty="0"/>
          </a:p>
          <a:p>
            <a:pPr marL="0" indent="0">
              <a:buNone/>
            </a:pPr>
            <a:endParaRPr lang="en-US" sz="2800" dirty="0" smtClean="0"/>
          </a:p>
          <a:p>
            <a:endParaRPr lang="en-US" sz="2800" dirty="0"/>
          </a:p>
        </p:txBody>
      </p:sp>
    </p:spTree>
    <p:extLst>
      <p:ext uri="{BB962C8B-B14F-4D97-AF65-F5344CB8AC3E}">
        <p14:creationId xmlns:p14="http://schemas.microsoft.com/office/powerpoint/2010/main" val="100549038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Lunch</a:t>
            </a:r>
            <a:endParaRPr lang="en-US" dirty="0"/>
          </a:p>
        </p:txBody>
      </p:sp>
      <p:sp>
        <p:nvSpPr>
          <p:cNvPr id="6" name="Content Placeholder 2"/>
          <p:cNvSpPr txBox="1">
            <a:spLocks/>
          </p:cNvSpPr>
          <p:nvPr/>
        </p:nvSpPr>
        <p:spPr>
          <a:xfrm>
            <a:off x="609600" y="1752600"/>
            <a:ext cx="8229600"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b="1" dirty="0" smtClean="0"/>
              <a:t>Discussion:</a:t>
            </a:r>
          </a:p>
          <a:p>
            <a:pPr indent="-225425"/>
            <a:r>
              <a:rPr lang="en-US" sz="2400" dirty="0" smtClean="0"/>
              <a:t>Integrating </a:t>
            </a:r>
            <a:r>
              <a:rPr lang="en-US" sz="2400" dirty="0"/>
              <a:t>activities into different programming formats</a:t>
            </a:r>
          </a:p>
          <a:p>
            <a:pPr indent="-225425"/>
            <a:r>
              <a:rPr lang="en-US" sz="2400" dirty="0"/>
              <a:t>Adapting activities for different audiences</a:t>
            </a:r>
          </a:p>
          <a:p>
            <a:pPr marL="0" indent="0">
              <a:buFont typeface="Arial"/>
              <a:buNone/>
            </a:pPr>
            <a:r>
              <a:rPr lang="en-US" sz="2400" dirty="0" smtClean="0"/>
              <a:t>				</a:t>
            </a:r>
            <a:endParaRPr lang="en-US" sz="1000" dirty="0" smtClean="0"/>
          </a:p>
          <a:p>
            <a:pPr marL="0" indent="0">
              <a:buFont typeface="Arial"/>
              <a:buNone/>
            </a:pPr>
            <a:endParaRPr lang="en-US" sz="1000" dirty="0" smtClean="0"/>
          </a:p>
          <a:p>
            <a:pPr marL="0" indent="0">
              <a:buFont typeface="Arial"/>
              <a:buNone/>
            </a:pPr>
            <a:r>
              <a:rPr lang="en-US" sz="2400" b="1" dirty="0" smtClean="0"/>
              <a:t>12:45pm	Each table reports two ideas</a:t>
            </a:r>
          </a:p>
          <a:p>
            <a:pPr marL="0" indent="0">
              <a:buFont typeface="Arial"/>
              <a:buNone/>
            </a:pPr>
            <a:r>
              <a:rPr lang="en-US" sz="2400" dirty="0" smtClean="0"/>
              <a:t> </a:t>
            </a:r>
          </a:p>
          <a:p>
            <a:pPr marL="0" indent="0">
              <a:buFont typeface="Arial"/>
              <a:buNone/>
            </a:pPr>
            <a:endParaRPr lang="en-US" dirty="0"/>
          </a:p>
        </p:txBody>
      </p:sp>
      <p:pic>
        <p:nvPicPr>
          <p:cNvPr id="5" name="Picture 4" descr="ScribbleBot Border.pdf"/>
          <p:cNvPicPr>
            <a:picLocks noChangeAspect="1"/>
          </p:cNvPicPr>
          <p:nvPr/>
        </p:nvPicPr>
        <p:blipFill rotWithShape="1">
          <a:blip r:embed="rId3" cstate="screen">
            <a:extLst>
              <a:ext uri="{28A0092B-C50C-407E-A947-70E740481C1C}">
                <a14:useLocalDpi xmlns:a14="http://schemas.microsoft.com/office/drawing/2010/main"/>
              </a:ext>
            </a:extLst>
          </a:blip>
          <a:srcRect r="95905"/>
          <a:stretch/>
        </p:blipFill>
        <p:spPr>
          <a:xfrm rot="5400000">
            <a:off x="4431447" y="-4437917"/>
            <a:ext cx="281111" cy="9144001"/>
          </a:xfrm>
          <a:prstGeom prst="rect">
            <a:avLst/>
          </a:prstGeom>
        </p:spPr>
      </p:pic>
    </p:spTree>
    <p:extLst>
      <p:ext uri="{BB962C8B-B14F-4D97-AF65-F5344CB8AC3E}">
        <p14:creationId xmlns:p14="http://schemas.microsoft.com/office/powerpoint/2010/main" val="3605325330"/>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rankenstein Background Pages.pdf"/>
          <p:cNvPicPr>
            <a:picLocks noChangeAspect="1"/>
          </p:cNvPicPr>
          <p:nvPr/>
        </p:nvPicPr>
        <p:blipFill rotWithShape="1">
          <a:blip r:embed="rId3" cstate="screen">
            <a:extLst>
              <a:ext uri="{28A0092B-C50C-407E-A947-70E740481C1C}">
                <a14:useLocalDpi xmlns:a14="http://schemas.microsoft.com/office/drawing/2010/main"/>
              </a:ext>
            </a:extLst>
          </a:blip>
          <a:srcRect b="3135"/>
          <a:stretch/>
        </p:blipFill>
        <p:spPr>
          <a:xfrm>
            <a:off x="-5329" y="0"/>
            <a:ext cx="9186721" cy="6876288"/>
          </a:xfrm>
          <a:prstGeom prst="rect">
            <a:avLst/>
          </a:prstGeom>
        </p:spPr>
      </p:pic>
      <p:sp>
        <p:nvSpPr>
          <p:cNvPr id="2" name="Title 1"/>
          <p:cNvSpPr>
            <a:spLocks noGrp="1"/>
          </p:cNvSpPr>
          <p:nvPr>
            <p:ph type="title"/>
          </p:nvPr>
        </p:nvSpPr>
        <p:spPr>
          <a:xfrm>
            <a:off x="722314" y="4406901"/>
            <a:ext cx="8421687" cy="1362075"/>
          </a:xfrm>
        </p:spPr>
        <p:txBody>
          <a:bodyPr/>
          <a:lstStyle/>
          <a:p>
            <a:r>
              <a:rPr lang="en-US" dirty="0" smtClean="0"/>
              <a:t>Alternate reality game</a:t>
            </a:r>
            <a:endParaRPr lang="en-US" dirty="0"/>
          </a:p>
        </p:txBody>
      </p:sp>
    </p:spTree>
    <p:extLst>
      <p:ext uri="{BB962C8B-B14F-4D97-AF65-F5344CB8AC3E}">
        <p14:creationId xmlns:p14="http://schemas.microsoft.com/office/powerpoint/2010/main" val="3069788432"/>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L.I.F.E.</a:t>
            </a:r>
            <a:endParaRPr lang="en-US" dirty="0"/>
          </a:p>
        </p:txBody>
      </p:sp>
      <p:sp>
        <p:nvSpPr>
          <p:cNvPr id="7" name="Content Placeholder 6"/>
          <p:cNvSpPr>
            <a:spLocks noGrp="1"/>
          </p:cNvSpPr>
          <p:nvPr>
            <p:ph idx="1"/>
          </p:nvPr>
        </p:nvSpPr>
        <p:spPr>
          <a:xfrm>
            <a:off x="457200" y="6003090"/>
            <a:ext cx="8229600" cy="728245"/>
          </a:xfrm>
        </p:spPr>
        <p:txBody>
          <a:bodyPr>
            <a:normAutofit/>
          </a:bodyPr>
          <a:lstStyle/>
          <a:p>
            <a:pPr marL="0" indent="0" algn="ctr">
              <a:buNone/>
            </a:pPr>
            <a:r>
              <a:rPr lang="en-US" sz="1600" dirty="0" smtClean="0"/>
              <a:t>The </a:t>
            </a:r>
            <a:r>
              <a:rPr lang="en-US" sz="1600" dirty="0"/>
              <a:t>Laboratory for Innovation and Fantastical Exploration (L.I.F.E.) </a:t>
            </a:r>
            <a:endParaRPr lang="en-US" sz="1600" dirty="0" smtClean="0"/>
          </a:p>
          <a:p>
            <a:pPr marL="0" indent="0" algn="ctr">
              <a:buNone/>
            </a:pPr>
            <a:r>
              <a:rPr lang="en-US" sz="1600" dirty="0" smtClean="0"/>
              <a:t>was founded </a:t>
            </a:r>
            <a:r>
              <a:rPr lang="en-US" sz="1600" dirty="0"/>
              <a:t>by Dr. Victoria “Tori” </a:t>
            </a:r>
            <a:r>
              <a:rPr lang="en-US" sz="1600" dirty="0" smtClean="0"/>
              <a:t>Frankenstein.</a:t>
            </a:r>
            <a:endParaRPr lang="en-US" sz="1600" dirty="0"/>
          </a:p>
          <a:p>
            <a:pPr marL="0" indent="0" algn="ctr">
              <a:buNone/>
            </a:pPr>
            <a:endParaRPr lang="en-US" sz="1600" dirty="0"/>
          </a:p>
        </p:txBody>
      </p:sp>
      <p:pic>
        <p:nvPicPr>
          <p:cNvPr id="6" name="Content Placeholder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7200" y="1648498"/>
            <a:ext cx="8229600" cy="4329929"/>
          </a:xfrm>
          <a:prstGeom prst="rect">
            <a:avLst/>
          </a:prstGeom>
        </p:spPr>
      </p:pic>
      <p:pic>
        <p:nvPicPr>
          <p:cNvPr id="8" name="Picture 7" descr="ScribbleBot Border.pdf"/>
          <p:cNvPicPr>
            <a:picLocks noChangeAspect="1"/>
          </p:cNvPicPr>
          <p:nvPr/>
        </p:nvPicPr>
        <p:blipFill rotWithShape="1">
          <a:blip r:embed="rId4" cstate="screen">
            <a:extLst>
              <a:ext uri="{28A0092B-C50C-407E-A947-70E740481C1C}">
                <a14:useLocalDpi xmlns:a14="http://schemas.microsoft.com/office/drawing/2010/main"/>
              </a:ext>
            </a:extLst>
          </a:blip>
          <a:srcRect r="95905"/>
          <a:stretch/>
        </p:blipFill>
        <p:spPr>
          <a:xfrm rot="5400000">
            <a:off x="4431447" y="-4437917"/>
            <a:ext cx="281111" cy="9144001"/>
          </a:xfrm>
          <a:prstGeom prst="rect">
            <a:avLst/>
          </a:prstGeom>
        </p:spPr>
      </p:pic>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30927" y="274639"/>
            <a:ext cx="2387900" cy="1828800"/>
          </a:xfrm>
          <a:prstGeom prst="rect">
            <a:avLst/>
          </a:prstGeom>
        </p:spPr>
      </p:pic>
    </p:spTree>
    <p:extLst>
      <p:ext uri="{BB962C8B-B14F-4D97-AF65-F5344CB8AC3E}">
        <p14:creationId xmlns:p14="http://schemas.microsoft.com/office/powerpoint/2010/main" val="2677897780"/>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assistants</a:t>
            </a:r>
            <a:endParaRPr lang="en-US" dirty="0"/>
          </a:p>
        </p:txBody>
      </p:sp>
      <p:pic>
        <p:nvPicPr>
          <p:cNvPr id="9" name="Picture 8" descr="3X5C2888.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85238" y="2095271"/>
            <a:ext cx="4590301" cy="3657600"/>
          </a:xfrm>
          <a:prstGeom prst="rect">
            <a:avLst/>
          </a:prstGeom>
        </p:spPr>
      </p:pic>
      <p:pic>
        <p:nvPicPr>
          <p:cNvPr id="10" name="Picture 9" descr="3X5C3533.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41636" y="2095271"/>
            <a:ext cx="3730356" cy="3657600"/>
          </a:xfrm>
          <a:prstGeom prst="rect">
            <a:avLst/>
          </a:prstGeom>
        </p:spPr>
      </p:pic>
      <p:sp>
        <p:nvSpPr>
          <p:cNvPr id="11" name="Content Placeholder 2"/>
          <p:cNvSpPr txBox="1">
            <a:spLocks/>
          </p:cNvSpPr>
          <p:nvPr/>
        </p:nvSpPr>
        <p:spPr>
          <a:xfrm>
            <a:off x="3021846" y="5759165"/>
            <a:ext cx="1853694" cy="114631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914400">
              <a:spcBef>
                <a:spcPts val="0"/>
              </a:spcBef>
              <a:buFontTx/>
              <a:buNone/>
              <a:defRPr/>
            </a:pPr>
            <a:r>
              <a:rPr lang="en-US" sz="1600" b="1" dirty="0" err="1" smtClean="0"/>
              <a:t>Mya</a:t>
            </a:r>
            <a:endParaRPr lang="en-US" sz="1600" b="1" dirty="0" smtClean="0"/>
          </a:p>
          <a:p>
            <a:pPr marL="0" indent="0" algn="ctr" defTabSz="914400">
              <a:spcBef>
                <a:spcPts val="0"/>
              </a:spcBef>
              <a:buFontTx/>
              <a:buNone/>
              <a:defRPr/>
            </a:pPr>
            <a:r>
              <a:rPr lang="en-US" sz="1600" dirty="0" smtClean="0"/>
              <a:t>Genetics + Biochemistry</a:t>
            </a:r>
            <a:endParaRPr lang="en-US" sz="1600" dirty="0"/>
          </a:p>
        </p:txBody>
      </p:sp>
      <p:sp>
        <p:nvSpPr>
          <p:cNvPr id="12" name="Content Placeholder 3"/>
          <p:cNvSpPr txBox="1">
            <a:spLocks/>
          </p:cNvSpPr>
          <p:nvPr/>
        </p:nvSpPr>
        <p:spPr>
          <a:xfrm>
            <a:off x="6632980" y="5752871"/>
            <a:ext cx="2239012" cy="917267"/>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914400">
              <a:spcBef>
                <a:spcPts val="0"/>
              </a:spcBef>
              <a:buFontTx/>
              <a:buNone/>
              <a:defRPr/>
            </a:pPr>
            <a:r>
              <a:rPr lang="en-US" sz="1600" b="1" dirty="0" smtClean="0"/>
              <a:t>Xavier</a:t>
            </a:r>
          </a:p>
          <a:p>
            <a:pPr marL="0" indent="0" algn="ctr" defTabSz="914400">
              <a:spcBef>
                <a:spcPts val="0"/>
              </a:spcBef>
              <a:buFontTx/>
              <a:buNone/>
              <a:defRPr/>
            </a:pPr>
            <a:r>
              <a:rPr lang="en-US" sz="1600" dirty="0" smtClean="0"/>
              <a:t>Machine learning + Artificial intelligence</a:t>
            </a:r>
          </a:p>
        </p:txBody>
      </p:sp>
      <p:pic>
        <p:nvPicPr>
          <p:cNvPr id="14" name="Picture 13" descr="ScribbleBot Border.pdf"/>
          <p:cNvPicPr>
            <a:picLocks noChangeAspect="1"/>
          </p:cNvPicPr>
          <p:nvPr/>
        </p:nvPicPr>
        <p:blipFill rotWithShape="1">
          <a:blip r:embed="rId4" cstate="screen">
            <a:extLst>
              <a:ext uri="{28A0092B-C50C-407E-A947-70E740481C1C}">
                <a14:useLocalDpi xmlns:a14="http://schemas.microsoft.com/office/drawing/2010/main"/>
              </a:ext>
            </a:extLst>
          </a:blip>
          <a:srcRect r="95905"/>
          <a:stretch/>
        </p:blipFill>
        <p:spPr>
          <a:xfrm rot="5400000">
            <a:off x="4431447" y="-4437917"/>
            <a:ext cx="281111" cy="9144001"/>
          </a:xfrm>
          <a:prstGeom prst="rect">
            <a:avLst/>
          </a:prstGeom>
        </p:spPr>
      </p:pic>
      <p:pic>
        <p:nvPicPr>
          <p:cNvPr id="16" name="Picture 1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64495" y="741807"/>
            <a:ext cx="2387900" cy="1828800"/>
          </a:xfrm>
          <a:prstGeom prst="rect">
            <a:avLst/>
          </a:prstGeom>
        </p:spPr>
      </p:pic>
    </p:spTree>
    <p:extLst>
      <p:ext uri="{BB962C8B-B14F-4D97-AF65-F5344CB8AC3E}">
        <p14:creationId xmlns:p14="http://schemas.microsoft.com/office/powerpoint/2010/main" val="2908163453"/>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457200" y="6138051"/>
            <a:ext cx="8229600" cy="728245"/>
          </a:xfrm>
        </p:spPr>
        <p:txBody>
          <a:bodyPr>
            <a:normAutofit/>
          </a:bodyPr>
          <a:lstStyle/>
          <a:p>
            <a:pPr marL="0" indent="0" algn="ctr">
              <a:buNone/>
            </a:pPr>
            <a:r>
              <a:rPr lang="en-US" sz="1600" dirty="0"/>
              <a:t>L.I.F.E. </a:t>
            </a:r>
            <a:r>
              <a:rPr lang="en-US" sz="1600" dirty="0" smtClean="0"/>
              <a:t>scouts are searching for new research assistants! </a:t>
            </a:r>
            <a:endParaRPr lang="en-US" sz="1600" dirty="0"/>
          </a:p>
        </p:txBody>
      </p:sp>
      <p:pic>
        <p:nvPicPr>
          <p:cNvPr id="3" name="Picture 2" descr="Discovery Days Mary and Her Monster 10-29-2016-138.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57200" y="1862154"/>
            <a:ext cx="8229600" cy="4262143"/>
          </a:xfrm>
          <a:prstGeom prst="rect">
            <a:avLst/>
          </a:prstGeom>
        </p:spPr>
      </p:pic>
      <p:pic>
        <p:nvPicPr>
          <p:cNvPr id="8" name="Picture 7" descr="ScribbleBot Border.pdf"/>
          <p:cNvPicPr>
            <a:picLocks noChangeAspect="1"/>
          </p:cNvPicPr>
          <p:nvPr/>
        </p:nvPicPr>
        <p:blipFill rotWithShape="1">
          <a:blip r:embed="rId3" cstate="screen">
            <a:extLst>
              <a:ext uri="{28A0092B-C50C-407E-A947-70E740481C1C}">
                <a14:useLocalDpi xmlns:a14="http://schemas.microsoft.com/office/drawing/2010/main"/>
              </a:ext>
            </a:extLst>
          </a:blip>
          <a:srcRect r="95905"/>
          <a:stretch/>
        </p:blipFill>
        <p:spPr>
          <a:xfrm rot="5400000">
            <a:off x="4431447" y="-4437917"/>
            <a:ext cx="281111" cy="9144001"/>
          </a:xfrm>
          <a:prstGeom prst="rect">
            <a:avLst/>
          </a:prstGeom>
        </p:spPr>
      </p:pic>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30927" y="508223"/>
            <a:ext cx="2387900" cy="1828800"/>
          </a:xfrm>
          <a:prstGeom prst="rect">
            <a:avLst/>
          </a:prstGeom>
        </p:spPr>
      </p:pic>
      <p:pic>
        <p:nvPicPr>
          <p:cNvPr id="12" name="Picture 11" descr="frankenstein200-K.eps"/>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89775" y="845727"/>
            <a:ext cx="6160481" cy="819423"/>
          </a:xfrm>
          <a:prstGeom prst="rect">
            <a:avLst/>
          </a:prstGeom>
        </p:spPr>
      </p:pic>
    </p:spTree>
    <p:extLst>
      <p:ext uri="{BB962C8B-B14F-4D97-AF65-F5344CB8AC3E}">
        <p14:creationId xmlns:p14="http://schemas.microsoft.com/office/powerpoint/2010/main" val="3746127389"/>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Frankenstein200.org</a:t>
            </a:r>
            <a:endParaRPr lang="en-US" dirty="0"/>
          </a:p>
        </p:txBody>
      </p:sp>
      <p:pic>
        <p:nvPicPr>
          <p:cNvPr id="4" name="Picture 3" descr="f200_v2.ps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95407" y="1724943"/>
            <a:ext cx="6096000" cy="4572000"/>
          </a:xfrm>
          <a:prstGeom prst="rect">
            <a:avLst/>
          </a:prstGeom>
        </p:spPr>
      </p:pic>
      <p:pic>
        <p:nvPicPr>
          <p:cNvPr id="5" name="Picture 4" descr="ScribbleBot Border.pdf"/>
          <p:cNvPicPr>
            <a:picLocks noChangeAspect="1"/>
          </p:cNvPicPr>
          <p:nvPr/>
        </p:nvPicPr>
        <p:blipFill rotWithShape="1">
          <a:blip r:embed="rId4" cstate="screen">
            <a:extLst>
              <a:ext uri="{28A0092B-C50C-407E-A947-70E740481C1C}">
                <a14:useLocalDpi xmlns:a14="http://schemas.microsoft.com/office/drawing/2010/main"/>
              </a:ext>
            </a:extLst>
          </a:blip>
          <a:srcRect r="95905"/>
          <a:stretch/>
        </p:blipFill>
        <p:spPr>
          <a:xfrm rot="5400000">
            <a:off x="4431447" y="-4437917"/>
            <a:ext cx="281111" cy="9144001"/>
          </a:xfrm>
          <a:prstGeom prst="rect">
            <a:avLst/>
          </a:prstGeom>
        </p:spPr>
      </p:pic>
    </p:spTree>
    <p:extLst>
      <p:ext uri="{BB962C8B-B14F-4D97-AF65-F5344CB8AC3E}">
        <p14:creationId xmlns:p14="http://schemas.microsoft.com/office/powerpoint/2010/main" val="3691990105"/>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96625" y="1802225"/>
            <a:ext cx="4903223" cy="476200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Walk through L.I.F.E.</a:t>
            </a:r>
            <a:endParaRPr lang="en-US" dirty="0"/>
          </a:p>
        </p:txBody>
      </p:sp>
      <p:sp>
        <p:nvSpPr>
          <p:cNvPr id="3" name="Content Placeholder 2"/>
          <p:cNvSpPr>
            <a:spLocks noGrp="1"/>
          </p:cNvSpPr>
          <p:nvPr>
            <p:ph idx="1"/>
          </p:nvPr>
        </p:nvSpPr>
        <p:spPr>
          <a:xfrm>
            <a:off x="296624" y="1858385"/>
            <a:ext cx="4903223" cy="4705840"/>
          </a:xfrm>
        </p:spPr>
        <p:txBody>
          <a:bodyPr>
            <a:normAutofit/>
          </a:bodyPr>
          <a:lstStyle/>
          <a:p>
            <a:pPr>
              <a:buFont typeface="+mj-lt"/>
              <a:buAutoNum type="arabicPeriod"/>
            </a:pPr>
            <a:r>
              <a:rPr lang="en-US" sz="1800" dirty="0"/>
              <a:t>Create an account</a:t>
            </a:r>
          </a:p>
          <a:p>
            <a:pPr>
              <a:buFont typeface="+mj-lt"/>
              <a:buAutoNum type="arabicPeriod"/>
            </a:pPr>
            <a:r>
              <a:rPr lang="en-US" sz="1800" dirty="0"/>
              <a:t>Take a </a:t>
            </a:r>
            <a:r>
              <a:rPr lang="en-US" sz="1800" dirty="0" smtClean="0"/>
              <a:t>personality </a:t>
            </a:r>
            <a:r>
              <a:rPr lang="en-US" sz="1800" dirty="0"/>
              <a:t>test </a:t>
            </a:r>
            <a:r>
              <a:rPr lang="en-US" sz="1800" dirty="0" smtClean="0"/>
              <a:t>and get placed in </a:t>
            </a:r>
            <a:r>
              <a:rPr lang="en-US" sz="1800" dirty="0"/>
              <a:t>a lab</a:t>
            </a:r>
          </a:p>
          <a:p>
            <a:pPr>
              <a:buFont typeface="+mj-lt"/>
              <a:buAutoNum type="arabicPeriod"/>
            </a:pPr>
            <a:r>
              <a:rPr lang="en-US" sz="1800" dirty="0"/>
              <a:t>Every three </a:t>
            </a:r>
            <a:r>
              <a:rPr lang="en-US" sz="1800" dirty="0" smtClean="0"/>
              <a:t>days:</a:t>
            </a:r>
            <a:endParaRPr lang="en-US" sz="1800" dirty="0"/>
          </a:p>
          <a:p>
            <a:pPr lvl="1"/>
            <a:r>
              <a:rPr lang="en-US" sz="1800" dirty="0"/>
              <a:t>Receive </a:t>
            </a:r>
            <a:r>
              <a:rPr lang="en-US" sz="1800" dirty="0" smtClean="0"/>
              <a:t>an invitation </a:t>
            </a:r>
            <a:r>
              <a:rPr lang="en-US" sz="1800" dirty="0"/>
              <a:t>to </a:t>
            </a:r>
            <a:r>
              <a:rPr lang="en-US" sz="1800" dirty="0" smtClean="0"/>
              <a:t>explore</a:t>
            </a:r>
            <a:endParaRPr lang="en-US" sz="1800" dirty="0"/>
          </a:p>
          <a:p>
            <a:pPr lvl="1"/>
            <a:r>
              <a:rPr lang="en-US" sz="1800" dirty="0"/>
              <a:t>Watch a video from </a:t>
            </a:r>
            <a:r>
              <a:rPr lang="en-US" sz="1800" dirty="0" err="1"/>
              <a:t>Mya</a:t>
            </a:r>
            <a:r>
              <a:rPr lang="en-US" sz="1800" dirty="0"/>
              <a:t> or Xavier</a:t>
            </a:r>
          </a:p>
          <a:p>
            <a:pPr lvl="1"/>
            <a:r>
              <a:rPr lang="en-US" sz="1800" dirty="0"/>
              <a:t>Search L.I.F.E.’s research archives </a:t>
            </a:r>
            <a:endParaRPr lang="en-US" sz="1800" dirty="0" smtClean="0"/>
          </a:p>
          <a:p>
            <a:pPr lvl="1"/>
            <a:r>
              <a:rPr lang="en-US" sz="1800" dirty="0" smtClean="0"/>
              <a:t>Play </a:t>
            </a:r>
            <a:r>
              <a:rPr lang="en-US" sz="1800" dirty="0"/>
              <a:t>interactive content</a:t>
            </a:r>
          </a:p>
          <a:p>
            <a:pPr lvl="1"/>
            <a:r>
              <a:rPr lang="en-US" sz="1800" dirty="0" smtClean="0"/>
              <a:t>Do </a:t>
            </a:r>
            <a:r>
              <a:rPr lang="en-US" sz="1800" dirty="0"/>
              <a:t>making </a:t>
            </a:r>
            <a:r>
              <a:rPr lang="en-US" sz="1800" dirty="0" smtClean="0"/>
              <a:t>activities at home</a:t>
            </a:r>
            <a:endParaRPr lang="en-US" sz="1800" dirty="0"/>
          </a:p>
          <a:p>
            <a:pPr lvl="1"/>
            <a:r>
              <a:rPr lang="en-US" sz="1800" dirty="0"/>
              <a:t>Collaborate on </a:t>
            </a:r>
            <a:r>
              <a:rPr lang="en-US" sz="1800" dirty="0" smtClean="0"/>
              <a:t>knowledge</a:t>
            </a:r>
            <a:r>
              <a:rPr lang="en-US" sz="1800" dirty="0"/>
              <a:t> </a:t>
            </a:r>
            <a:r>
              <a:rPr lang="en-US" sz="1800" dirty="0" smtClean="0"/>
              <a:t>building</a:t>
            </a:r>
            <a:endParaRPr lang="en-US" sz="1800" dirty="0"/>
          </a:p>
          <a:p>
            <a:pPr lvl="1"/>
            <a:r>
              <a:rPr lang="en-US" sz="1800" dirty="0"/>
              <a:t>Earn achievements</a:t>
            </a:r>
          </a:p>
          <a:p>
            <a:pPr marL="0" indent="0">
              <a:buNone/>
            </a:pPr>
            <a:endParaRPr lang="en-US" sz="1800" dirty="0" smtClean="0"/>
          </a:p>
          <a:p>
            <a:pPr marL="0" indent="0">
              <a:buNone/>
            </a:pPr>
            <a:r>
              <a:rPr lang="en-US" sz="1800" dirty="0" smtClean="0"/>
              <a:t>The full </a:t>
            </a:r>
            <a:r>
              <a:rPr lang="en-US" sz="1800" dirty="0"/>
              <a:t>experience </a:t>
            </a:r>
            <a:r>
              <a:rPr lang="en-US" sz="1800" dirty="0" smtClean="0"/>
              <a:t>is 10 episodes that take place over 30 days.</a:t>
            </a:r>
            <a:endParaRPr lang="en-US" sz="1800" dirty="0"/>
          </a:p>
          <a:p>
            <a:endParaRPr lang="en-US" sz="1800" dirty="0"/>
          </a:p>
        </p:txBody>
      </p:sp>
      <p:pic>
        <p:nvPicPr>
          <p:cNvPr id="4" name="Picture 3" descr="ScribbleBot Border.pdf"/>
          <p:cNvPicPr>
            <a:picLocks noChangeAspect="1"/>
          </p:cNvPicPr>
          <p:nvPr/>
        </p:nvPicPr>
        <p:blipFill rotWithShape="1">
          <a:blip r:embed="rId2" cstate="screen">
            <a:extLst>
              <a:ext uri="{28A0092B-C50C-407E-A947-70E740481C1C}">
                <a14:useLocalDpi xmlns:a14="http://schemas.microsoft.com/office/drawing/2010/main"/>
              </a:ext>
            </a:extLst>
          </a:blip>
          <a:srcRect r="95905"/>
          <a:stretch/>
        </p:blipFill>
        <p:spPr>
          <a:xfrm rot="5400000">
            <a:off x="4431447" y="-4437917"/>
            <a:ext cx="281111" cy="9144001"/>
          </a:xfrm>
          <a:prstGeom prst="rect">
            <a:avLst/>
          </a:prstGeom>
        </p:spPr>
      </p:pic>
      <p:pic>
        <p:nvPicPr>
          <p:cNvPr id="5" name="Picture 4" descr="Badges.pdf"/>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512737" y="1802225"/>
            <a:ext cx="3348050" cy="4762000"/>
          </a:xfrm>
          <a:prstGeom prst="rect">
            <a:avLst/>
          </a:prstGeom>
        </p:spPr>
      </p:pic>
    </p:spTree>
    <p:extLst>
      <p:ext uri="{BB962C8B-B14F-4D97-AF65-F5344CB8AC3E}">
        <p14:creationId xmlns:p14="http://schemas.microsoft.com/office/powerpoint/2010/main" val="2510419394"/>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Sample episode</a:t>
            </a:r>
            <a:endParaRPr lang="en-US" dirty="0"/>
          </a:p>
        </p:txBody>
      </p:sp>
      <p:sp>
        <p:nvSpPr>
          <p:cNvPr id="3" name="Content Placeholder 2"/>
          <p:cNvSpPr>
            <a:spLocks noGrp="1"/>
          </p:cNvSpPr>
          <p:nvPr>
            <p:ph idx="1"/>
          </p:nvPr>
        </p:nvSpPr>
        <p:spPr/>
        <p:txBody>
          <a:bodyPr>
            <a:normAutofit/>
          </a:bodyPr>
          <a:lstStyle/>
          <a:p>
            <a:pPr marL="0" indent="0">
              <a:spcBef>
                <a:spcPts val="0"/>
              </a:spcBef>
              <a:spcAft>
                <a:spcPts val="1000"/>
              </a:spcAft>
              <a:buNone/>
            </a:pPr>
            <a:r>
              <a:rPr lang="en-US" sz="2400" b="1" dirty="0" smtClean="0"/>
              <a:t>Episode 4</a:t>
            </a:r>
            <a:endParaRPr lang="en-US" sz="2400" b="1" dirty="0"/>
          </a:p>
          <a:p>
            <a:pPr indent="-225425">
              <a:spcBef>
                <a:spcPts val="0"/>
              </a:spcBef>
              <a:spcAft>
                <a:spcPts val="1000"/>
              </a:spcAft>
            </a:pPr>
            <a:r>
              <a:rPr lang="en-US" sz="2000" dirty="0"/>
              <a:t>Player gets an email inviting them back to the lab</a:t>
            </a:r>
          </a:p>
          <a:p>
            <a:pPr indent="-225425">
              <a:spcBef>
                <a:spcPts val="0"/>
              </a:spcBef>
              <a:spcAft>
                <a:spcPts val="1000"/>
              </a:spcAft>
            </a:pPr>
            <a:r>
              <a:rPr lang="en-US" sz="2000" dirty="0"/>
              <a:t>Once player </a:t>
            </a:r>
            <a:r>
              <a:rPr lang="en-US" sz="2000" dirty="0" smtClean="0"/>
              <a:t>logs in</a:t>
            </a:r>
            <a:r>
              <a:rPr lang="en-US" sz="2000" dirty="0"/>
              <a:t>, they find a video from Xavier discussing human enhancement</a:t>
            </a:r>
          </a:p>
          <a:p>
            <a:pPr indent="-225425">
              <a:spcBef>
                <a:spcPts val="0"/>
              </a:spcBef>
              <a:spcAft>
                <a:spcPts val="1000"/>
              </a:spcAft>
            </a:pPr>
            <a:r>
              <a:rPr lang="en-US" sz="2000" dirty="0" smtClean="0"/>
              <a:t>Player </a:t>
            </a:r>
            <a:r>
              <a:rPr lang="en-US" sz="2000" dirty="0"/>
              <a:t>searches the archives for relevant content</a:t>
            </a:r>
          </a:p>
          <a:p>
            <a:pPr indent="-225425">
              <a:spcBef>
                <a:spcPts val="0"/>
              </a:spcBef>
              <a:spcAft>
                <a:spcPts val="1000"/>
              </a:spcAft>
            </a:pPr>
            <a:r>
              <a:rPr lang="en-US" sz="2000" dirty="0"/>
              <a:t>Xavier </a:t>
            </a:r>
            <a:r>
              <a:rPr lang="en-US" sz="2000" dirty="0" smtClean="0"/>
              <a:t>has created a </a:t>
            </a:r>
            <a:r>
              <a:rPr lang="en-US" sz="2000" dirty="0" err="1" smtClean="0"/>
              <a:t>chatbot</a:t>
            </a:r>
            <a:r>
              <a:rPr lang="en-US" sz="2000" dirty="0" smtClean="0"/>
              <a:t> </a:t>
            </a:r>
            <a:r>
              <a:rPr lang="en-US" sz="2000" dirty="0"/>
              <a:t>and he needs </a:t>
            </a:r>
            <a:r>
              <a:rPr lang="en-US" sz="2000" dirty="0" smtClean="0"/>
              <a:t>you to </a:t>
            </a:r>
            <a:r>
              <a:rPr lang="en-US" sz="2000" dirty="0"/>
              <a:t>help it learn</a:t>
            </a:r>
          </a:p>
          <a:p>
            <a:pPr indent="-225425">
              <a:spcBef>
                <a:spcPts val="0"/>
              </a:spcBef>
              <a:spcAft>
                <a:spcPts val="1000"/>
              </a:spcAft>
            </a:pPr>
            <a:r>
              <a:rPr lang="en-US" sz="2000" dirty="0"/>
              <a:t>Player and Xavier </a:t>
            </a:r>
            <a:r>
              <a:rPr lang="en-US" sz="2000" dirty="0" smtClean="0"/>
              <a:t>chat in real time </a:t>
            </a:r>
            <a:r>
              <a:rPr lang="en-US" sz="2000" dirty="0"/>
              <a:t>chat about whether or not a machine could ever become sophisticated enough to be creative </a:t>
            </a:r>
          </a:p>
          <a:p>
            <a:pPr indent="-225425">
              <a:spcBef>
                <a:spcPts val="0"/>
              </a:spcBef>
              <a:spcAft>
                <a:spcPts val="1000"/>
              </a:spcAft>
            </a:pPr>
            <a:r>
              <a:rPr lang="en-US" sz="2000" dirty="0"/>
              <a:t>Player gets clues about the unfolding narrative</a:t>
            </a:r>
          </a:p>
          <a:p>
            <a:pPr indent="-225425">
              <a:spcBef>
                <a:spcPts val="0"/>
              </a:spcBef>
              <a:spcAft>
                <a:spcPts val="1000"/>
              </a:spcAft>
            </a:pPr>
            <a:r>
              <a:rPr lang="en-US" sz="2000" dirty="0"/>
              <a:t>Player earns achievements based on level of </a:t>
            </a:r>
            <a:r>
              <a:rPr lang="en-US" sz="2000" dirty="0" smtClean="0"/>
              <a:t>completion</a:t>
            </a:r>
            <a:endParaRPr lang="en-US" sz="2000" dirty="0"/>
          </a:p>
        </p:txBody>
      </p:sp>
      <p:pic>
        <p:nvPicPr>
          <p:cNvPr id="4" name="Picture 3" descr="ScribbleBot Border.pdf"/>
          <p:cNvPicPr>
            <a:picLocks noChangeAspect="1"/>
          </p:cNvPicPr>
          <p:nvPr/>
        </p:nvPicPr>
        <p:blipFill rotWithShape="1">
          <a:blip r:embed="rId3" cstate="screen">
            <a:extLst>
              <a:ext uri="{28A0092B-C50C-407E-A947-70E740481C1C}">
                <a14:useLocalDpi xmlns:a14="http://schemas.microsoft.com/office/drawing/2010/main"/>
              </a:ext>
            </a:extLst>
          </a:blip>
          <a:srcRect r="95905"/>
          <a:stretch/>
        </p:blipFill>
        <p:spPr>
          <a:xfrm rot="5400000">
            <a:off x="4431447" y="-4437917"/>
            <a:ext cx="281111" cy="9144001"/>
          </a:xfrm>
          <a:prstGeom prst="rect">
            <a:avLst/>
          </a:prstGeom>
        </p:spPr>
      </p:pic>
    </p:spTree>
    <p:extLst>
      <p:ext uri="{BB962C8B-B14F-4D97-AF65-F5344CB8AC3E}">
        <p14:creationId xmlns:p14="http://schemas.microsoft.com/office/powerpoint/2010/main" val="3749806692"/>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Frankenstein Background Pages.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
            <a:ext cx="9162288" cy="6871716"/>
          </a:xfrm>
          <a:prstGeom prst="rect">
            <a:avLst/>
          </a:prstGeom>
        </p:spPr>
      </p:pic>
      <p:sp>
        <p:nvSpPr>
          <p:cNvPr id="2" name="Title 1"/>
          <p:cNvSpPr>
            <a:spLocks noGrp="1"/>
          </p:cNvSpPr>
          <p:nvPr>
            <p:ph type="title"/>
          </p:nvPr>
        </p:nvSpPr>
        <p:spPr/>
        <p:txBody>
          <a:bodyPr/>
          <a:lstStyle/>
          <a:p>
            <a:r>
              <a:rPr lang="en-US" dirty="0" smtClean="0"/>
              <a:t>WORKSHOP &amp; INSTRUCTABLES</a:t>
            </a:r>
            <a:endParaRPr lang="en-US" dirty="0"/>
          </a:p>
        </p:txBody>
      </p:sp>
    </p:spTree>
    <p:extLst>
      <p:ext uri="{BB962C8B-B14F-4D97-AF65-F5344CB8AC3E}">
        <p14:creationId xmlns:p14="http://schemas.microsoft.com/office/powerpoint/2010/main" val="3161409181"/>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19405"/>
            <a:ext cx="8229600" cy="1143000"/>
          </a:xfrm>
        </p:spPr>
        <p:txBody>
          <a:bodyPr/>
          <a:lstStyle/>
          <a:p>
            <a:r>
              <a:rPr lang="en-US" dirty="0" smtClean="0"/>
              <a:t>DIY activities</a:t>
            </a:r>
            <a:br>
              <a:rPr lang="en-US" dirty="0" smtClean="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err="1" smtClean="0"/>
              <a:t>Instructables</a:t>
            </a:r>
            <a:r>
              <a:rPr lang="en-US" dirty="0" smtClean="0"/>
              <a:t> contest</a:t>
            </a:r>
            <a:endParaRPr lang="en-US" dirty="0"/>
          </a:p>
        </p:txBody>
      </p:sp>
      <p:pic>
        <p:nvPicPr>
          <p:cNvPr id="12" name="Picture 11" descr="ScribbleBot Border.pdf"/>
          <p:cNvPicPr>
            <a:picLocks noChangeAspect="1"/>
          </p:cNvPicPr>
          <p:nvPr/>
        </p:nvPicPr>
        <p:blipFill rotWithShape="1">
          <a:blip r:embed="rId3" cstate="screen">
            <a:extLst>
              <a:ext uri="{28A0092B-C50C-407E-A947-70E740481C1C}">
                <a14:useLocalDpi xmlns:a14="http://schemas.microsoft.com/office/drawing/2010/main"/>
              </a:ext>
            </a:extLst>
          </a:blip>
          <a:srcRect r="95905"/>
          <a:stretch/>
        </p:blipFill>
        <p:spPr>
          <a:xfrm rot="5400000">
            <a:off x="4431447" y="-4437917"/>
            <a:ext cx="281111" cy="9144001"/>
          </a:xfrm>
          <a:prstGeom prst="rect">
            <a:avLst/>
          </a:prstGeom>
        </p:spPr>
      </p:pic>
      <p:sp>
        <p:nvSpPr>
          <p:cNvPr id="4" name="Content Placeholder 2"/>
          <p:cNvSpPr txBox="1">
            <a:spLocks/>
          </p:cNvSpPr>
          <p:nvPr/>
        </p:nvSpPr>
        <p:spPr>
          <a:xfrm>
            <a:off x="311219" y="2237552"/>
            <a:ext cx="3379305" cy="62782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914400">
              <a:spcBef>
                <a:spcPts val="0"/>
              </a:spcBef>
              <a:buFontTx/>
              <a:buNone/>
              <a:defRPr/>
            </a:pPr>
            <a:r>
              <a:rPr lang="en-US" sz="1600" b="1" dirty="0" smtClean="0"/>
              <a:t>30 additional activities</a:t>
            </a:r>
          </a:p>
          <a:p>
            <a:pPr marL="0" indent="0" algn="ctr" defTabSz="914400">
              <a:spcBef>
                <a:spcPts val="0"/>
              </a:spcBef>
              <a:buFontTx/>
              <a:buNone/>
              <a:defRPr/>
            </a:pPr>
            <a:r>
              <a:rPr lang="en-US" sz="1600" dirty="0" smtClean="0"/>
              <a:t>e.g. Handmade Hand</a:t>
            </a:r>
            <a:endParaRPr lang="en-US" sz="1600" dirty="0"/>
          </a:p>
        </p:txBody>
      </p:sp>
      <p:sp>
        <p:nvSpPr>
          <p:cNvPr id="5" name="Content Placeholder 2"/>
          <p:cNvSpPr txBox="1">
            <a:spLocks/>
          </p:cNvSpPr>
          <p:nvPr/>
        </p:nvSpPr>
        <p:spPr>
          <a:xfrm>
            <a:off x="4024588" y="2222951"/>
            <a:ext cx="4821296" cy="110969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914400">
              <a:spcBef>
                <a:spcPts val="0"/>
              </a:spcBef>
              <a:buFontTx/>
              <a:buNone/>
              <a:defRPr/>
            </a:pPr>
            <a:r>
              <a:rPr lang="en-US" sz="1600" b="1" dirty="0" smtClean="0"/>
              <a:t>4 activities</a:t>
            </a:r>
            <a:r>
              <a:rPr lang="en-US" sz="1600" b="1" dirty="0"/>
              <a:t> </a:t>
            </a:r>
            <a:r>
              <a:rPr lang="en-US" sz="1600" b="1" dirty="0" smtClean="0"/>
              <a:t>connect to the ARG </a:t>
            </a:r>
          </a:p>
          <a:p>
            <a:pPr marL="0" indent="0" algn="ctr" defTabSz="914400">
              <a:spcBef>
                <a:spcPts val="0"/>
              </a:spcBef>
              <a:buFontTx/>
              <a:buNone/>
              <a:defRPr/>
            </a:pPr>
            <a:r>
              <a:rPr lang="en-US" sz="1600" dirty="0" smtClean="0"/>
              <a:t>and generate an achievement code </a:t>
            </a:r>
            <a:endParaRPr lang="en-US" sz="1600" dirty="0"/>
          </a:p>
        </p:txBody>
      </p:sp>
      <p:sp>
        <p:nvSpPr>
          <p:cNvPr id="6" name="Content Placeholder 2"/>
          <p:cNvSpPr txBox="1">
            <a:spLocks/>
          </p:cNvSpPr>
          <p:nvPr/>
        </p:nvSpPr>
        <p:spPr>
          <a:xfrm>
            <a:off x="1862090" y="5625635"/>
            <a:ext cx="4324996" cy="114631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914400">
              <a:spcBef>
                <a:spcPts val="0"/>
              </a:spcBef>
              <a:buFontTx/>
              <a:buNone/>
              <a:defRPr/>
            </a:pPr>
            <a:r>
              <a:rPr lang="en-US" sz="1600" b="1" dirty="0" smtClean="0"/>
              <a:t>Frankenstein</a:t>
            </a:r>
          </a:p>
          <a:p>
            <a:pPr marL="0" indent="0" algn="ctr" defTabSz="914400">
              <a:spcBef>
                <a:spcPts val="0"/>
              </a:spcBef>
              <a:buFontTx/>
              <a:buNone/>
              <a:defRPr/>
            </a:pPr>
            <a:r>
              <a:rPr lang="en-US" sz="1600" dirty="0" smtClean="0"/>
              <a:t>Tentatively scheduled for May, 2018</a:t>
            </a:r>
          </a:p>
        </p:txBody>
      </p:sp>
    </p:spTree>
    <p:extLst>
      <p:ext uri="{BB962C8B-B14F-4D97-AF65-F5344CB8AC3E}">
        <p14:creationId xmlns:p14="http://schemas.microsoft.com/office/powerpoint/2010/main" val="297489592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rankenstein Background Pages.pdf"/>
          <p:cNvPicPr>
            <a:picLocks noChangeAspect="1"/>
          </p:cNvPicPr>
          <p:nvPr/>
        </p:nvPicPr>
        <p:blipFill>
          <a:blip r:embed="rId2">
            <a:extLst>
              <a:ext uri="{28A0092B-C50C-407E-A947-70E740481C1C}">
                <a14:useLocalDpi xmlns:a14="http://schemas.microsoft.com/office/drawing/2010/main"/>
              </a:ext>
            </a:extLst>
          </a:blip>
          <a:stretch>
            <a:fillRect/>
          </a:stretch>
        </p:blipFill>
        <p:spPr>
          <a:xfrm flipH="1">
            <a:off x="-2590" y="0"/>
            <a:ext cx="9162288" cy="6869771"/>
          </a:xfrm>
          <a:prstGeom prst="rect">
            <a:avLst/>
          </a:prstGeom>
        </p:spPr>
      </p:pic>
      <p:sp>
        <p:nvSpPr>
          <p:cNvPr id="2" name="Title 1"/>
          <p:cNvSpPr>
            <a:spLocks noGrp="1"/>
          </p:cNvSpPr>
          <p:nvPr>
            <p:ph type="title"/>
          </p:nvPr>
        </p:nvSpPr>
        <p:spPr/>
        <p:txBody>
          <a:bodyPr/>
          <a:lstStyle/>
          <a:p>
            <a:r>
              <a:rPr lang="en-US" dirty="0" smtClean="0">
                <a:solidFill>
                  <a:schemeClr val="bg1"/>
                </a:solidFill>
              </a:rPr>
              <a:t>MARY SHELLEY’S FRANKENSTEIN</a:t>
            </a:r>
            <a:endParaRPr lang="en-US" dirty="0">
              <a:solidFill>
                <a:schemeClr val="bg1"/>
              </a:solidFill>
            </a:endParaRPr>
          </a:p>
        </p:txBody>
      </p:sp>
    </p:spTree>
    <p:extLst>
      <p:ext uri="{BB962C8B-B14F-4D97-AF65-F5344CB8AC3E}">
        <p14:creationId xmlns:p14="http://schemas.microsoft.com/office/powerpoint/2010/main" val="764712296"/>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rankenstein Background Pages.pdf"/>
          <p:cNvPicPr>
            <a:picLocks noChangeAspect="1"/>
          </p:cNvPicPr>
          <p:nvPr/>
        </p:nvPicPr>
        <p:blipFill rotWithShape="1">
          <a:blip r:embed="rId3" cstate="screen">
            <a:extLst>
              <a:ext uri="{28A0092B-C50C-407E-A947-70E740481C1C}">
                <a14:useLocalDpi xmlns:a14="http://schemas.microsoft.com/office/drawing/2010/main"/>
              </a:ext>
            </a:extLst>
          </a:blip>
          <a:srcRect b="3135"/>
          <a:stretch/>
        </p:blipFill>
        <p:spPr>
          <a:xfrm flipH="1">
            <a:off x="-15441" y="0"/>
            <a:ext cx="9162288" cy="6858000"/>
          </a:xfrm>
          <a:prstGeom prst="rect">
            <a:avLst/>
          </a:prstGeom>
        </p:spPr>
      </p:pic>
      <p:sp>
        <p:nvSpPr>
          <p:cNvPr id="2" name="Title 1"/>
          <p:cNvSpPr>
            <a:spLocks noGrp="1"/>
          </p:cNvSpPr>
          <p:nvPr>
            <p:ph type="title"/>
          </p:nvPr>
        </p:nvSpPr>
        <p:spPr/>
        <p:txBody>
          <a:bodyPr/>
          <a:lstStyle/>
          <a:p>
            <a:r>
              <a:rPr lang="en-US" dirty="0" smtClean="0"/>
              <a:t>TRAINING MATERIALS</a:t>
            </a:r>
            <a:endParaRPr lang="en-US" dirty="0"/>
          </a:p>
        </p:txBody>
      </p:sp>
    </p:spTree>
    <p:extLst>
      <p:ext uri="{BB962C8B-B14F-4D97-AF65-F5344CB8AC3E}">
        <p14:creationId xmlns:p14="http://schemas.microsoft.com/office/powerpoint/2010/main" val="2729822292"/>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Program planning materials</a:t>
            </a:r>
            <a:endParaRPr lang="en-US" dirty="0"/>
          </a:p>
        </p:txBody>
      </p:sp>
      <p:pic>
        <p:nvPicPr>
          <p:cNvPr id="12" name="Picture 11" descr="ScribbleBot Border.pdf"/>
          <p:cNvPicPr>
            <a:picLocks noChangeAspect="1"/>
          </p:cNvPicPr>
          <p:nvPr/>
        </p:nvPicPr>
        <p:blipFill rotWithShape="1">
          <a:blip r:embed="rId3" cstate="screen">
            <a:extLst>
              <a:ext uri="{28A0092B-C50C-407E-A947-70E740481C1C}">
                <a14:useLocalDpi xmlns:a14="http://schemas.microsoft.com/office/drawing/2010/main"/>
              </a:ext>
            </a:extLst>
          </a:blip>
          <a:srcRect r="95905"/>
          <a:stretch/>
        </p:blipFill>
        <p:spPr>
          <a:xfrm rot="5400000">
            <a:off x="4431447" y="-4437917"/>
            <a:ext cx="281111" cy="9144001"/>
          </a:xfrm>
          <a:prstGeom prst="rect">
            <a:avLst/>
          </a:prstGeom>
        </p:spPr>
      </p:pic>
      <p:pic>
        <p:nvPicPr>
          <p:cNvPr id="5" name="Picture 4" descr="Frankenstein200_event planning guide.pd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7199" y="1634332"/>
            <a:ext cx="3179618" cy="4114800"/>
          </a:xfrm>
          <a:prstGeom prst="rect">
            <a:avLst/>
          </a:prstGeom>
          <a:ln>
            <a:solidFill>
              <a:schemeClr val="bg1">
                <a:lumMod val="50000"/>
              </a:schemeClr>
            </a:solidFill>
          </a:ln>
        </p:spPr>
      </p:pic>
      <p:pic>
        <p:nvPicPr>
          <p:cNvPr id="7" name="Picture 6" descr="Frankenstein200_banner.pdf"/>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97980" y="4658386"/>
            <a:ext cx="4572000" cy="1948071"/>
          </a:xfrm>
          <a:prstGeom prst="rect">
            <a:avLst/>
          </a:prstGeom>
        </p:spPr>
      </p:pic>
      <p:pic>
        <p:nvPicPr>
          <p:cNvPr id="8" name="Picture 7" descr="Frankenstein200_event planning guide.pdf"/>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946354" y="1634332"/>
            <a:ext cx="2119746" cy="2743200"/>
          </a:xfrm>
          <a:prstGeom prst="rect">
            <a:avLst/>
          </a:prstGeom>
          <a:ln>
            <a:solidFill>
              <a:srgbClr val="7F7F7F"/>
            </a:solidFill>
          </a:ln>
        </p:spPr>
      </p:pic>
    </p:spTree>
    <p:extLst>
      <p:ext uri="{BB962C8B-B14F-4D97-AF65-F5344CB8AC3E}">
        <p14:creationId xmlns:p14="http://schemas.microsoft.com/office/powerpoint/2010/main" val="641550791"/>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Training materials</a:t>
            </a:r>
            <a:endParaRPr lang="en-US" dirty="0"/>
          </a:p>
        </p:txBody>
      </p:sp>
      <p:pic>
        <p:nvPicPr>
          <p:cNvPr id="10" name="Picture 9" descr="Convo for ppt.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0718" y="4149476"/>
            <a:ext cx="1828800" cy="2366683"/>
          </a:xfrm>
          <a:prstGeom prst="rect">
            <a:avLst/>
          </a:prstGeom>
          <a:ln>
            <a:solidFill>
              <a:srgbClr val="7F7F7F"/>
            </a:solidFill>
          </a:ln>
        </p:spPr>
      </p:pic>
      <p:pic>
        <p:nvPicPr>
          <p:cNvPr id="11" name="Picture 10" descr="Automata_facilitator_for ppt.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57243" y="2026315"/>
            <a:ext cx="1828800" cy="2366683"/>
          </a:xfrm>
          <a:prstGeom prst="rect">
            <a:avLst/>
          </a:prstGeom>
          <a:ln>
            <a:solidFill>
              <a:srgbClr val="7F7F7F"/>
            </a:solidFill>
          </a:ln>
        </p:spPr>
      </p:pic>
      <p:pic>
        <p:nvPicPr>
          <p:cNvPr id="3" name="Picture 2" descr="Automata.pdf"/>
          <p:cNvPicPr>
            <a:picLocks noChangeAspect="1"/>
          </p:cNvPicPr>
          <p:nvPr/>
        </p:nvPicPr>
        <p:blipFill rotWithShape="1">
          <a:blip r:embed="rId5" cstate="screen">
            <a:extLst>
              <a:ext uri="{28A0092B-C50C-407E-A947-70E740481C1C}">
                <a14:useLocalDpi xmlns:a14="http://schemas.microsoft.com/office/drawing/2010/main"/>
              </a:ext>
            </a:extLst>
          </a:blip>
          <a:srcRect l="7077" t="17222" r="7455" b="21507"/>
          <a:stretch/>
        </p:blipFill>
        <p:spPr>
          <a:xfrm>
            <a:off x="6140160" y="4695169"/>
            <a:ext cx="2743200" cy="1519601"/>
          </a:xfrm>
          <a:prstGeom prst="rect">
            <a:avLst/>
          </a:prstGeom>
        </p:spPr>
      </p:pic>
      <p:pic>
        <p:nvPicPr>
          <p:cNvPr id="9" name="Picture 8" descr="Automata motion sheet_for training ppt.pdf"/>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686602" y="4149476"/>
            <a:ext cx="1828800" cy="2366683"/>
          </a:xfrm>
          <a:prstGeom prst="rect">
            <a:avLst/>
          </a:prstGeom>
        </p:spPr>
      </p:pic>
      <p:pic>
        <p:nvPicPr>
          <p:cNvPr id="4" name="Picture 3" descr="Automata - guide sample for ppt.pdf"/>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229400" y="1792732"/>
            <a:ext cx="2743200" cy="1959429"/>
          </a:xfrm>
          <a:prstGeom prst="rect">
            <a:avLst/>
          </a:prstGeom>
        </p:spPr>
      </p:pic>
      <p:pic>
        <p:nvPicPr>
          <p:cNvPr id="12" name="Picture 11" descr="ScribbleBot Border.pdf"/>
          <p:cNvPicPr>
            <a:picLocks noChangeAspect="1"/>
          </p:cNvPicPr>
          <p:nvPr/>
        </p:nvPicPr>
        <p:blipFill rotWithShape="1">
          <a:blip r:embed="rId8" cstate="screen">
            <a:extLst>
              <a:ext uri="{28A0092B-C50C-407E-A947-70E740481C1C}">
                <a14:useLocalDpi xmlns:a14="http://schemas.microsoft.com/office/drawing/2010/main"/>
              </a:ext>
            </a:extLst>
          </a:blip>
          <a:srcRect r="95905"/>
          <a:stretch/>
        </p:blipFill>
        <p:spPr>
          <a:xfrm rot="5400000">
            <a:off x="4431447" y="-4437917"/>
            <a:ext cx="281111" cy="9144001"/>
          </a:xfrm>
          <a:prstGeom prst="rect">
            <a:avLst/>
          </a:prstGeom>
        </p:spPr>
      </p:pic>
      <p:pic>
        <p:nvPicPr>
          <p:cNvPr id="14" name="Picture 13" descr="intro slide.pdf"/>
          <p:cNvPicPr>
            <a:picLocks noChangeAspect="1"/>
          </p:cNvPicPr>
          <p:nvPr/>
        </p:nvPicPr>
        <p:blipFill rotWithShape="1">
          <a:blip r:embed="rId9" cstate="screen">
            <a:extLst>
              <a:ext uri="{28A0092B-C50C-407E-A947-70E740481C1C}">
                <a14:useLocalDpi xmlns:a14="http://schemas.microsoft.com/office/drawing/2010/main"/>
              </a:ext>
            </a:extLst>
          </a:blip>
          <a:srcRect l="2030" t="4131" r="4310" b="3431"/>
          <a:stretch/>
        </p:blipFill>
        <p:spPr>
          <a:xfrm>
            <a:off x="277368" y="1748934"/>
            <a:ext cx="2701188" cy="2060012"/>
          </a:xfrm>
          <a:prstGeom prst="rect">
            <a:avLst/>
          </a:prstGeom>
        </p:spPr>
      </p:pic>
    </p:spTree>
    <p:extLst>
      <p:ext uri="{BB962C8B-B14F-4D97-AF65-F5344CB8AC3E}">
        <p14:creationId xmlns:p14="http://schemas.microsoft.com/office/powerpoint/2010/main" val="376596307"/>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ARG promo materials</a:t>
            </a:r>
            <a:endParaRPr lang="en-US" dirty="0"/>
          </a:p>
        </p:txBody>
      </p:sp>
      <p:pic>
        <p:nvPicPr>
          <p:cNvPr id="12" name="Picture 11" descr="ScribbleBot Border.pdf"/>
          <p:cNvPicPr>
            <a:picLocks noChangeAspect="1"/>
          </p:cNvPicPr>
          <p:nvPr/>
        </p:nvPicPr>
        <p:blipFill rotWithShape="1">
          <a:blip r:embed="rId3" cstate="screen">
            <a:extLst>
              <a:ext uri="{28A0092B-C50C-407E-A947-70E740481C1C}">
                <a14:useLocalDpi xmlns:a14="http://schemas.microsoft.com/office/drawing/2010/main"/>
              </a:ext>
            </a:extLst>
          </a:blip>
          <a:srcRect r="95905"/>
          <a:stretch/>
        </p:blipFill>
        <p:spPr>
          <a:xfrm rot="5400000">
            <a:off x="4431447" y="-4437917"/>
            <a:ext cx="281111" cy="9144001"/>
          </a:xfrm>
          <a:prstGeom prst="rect">
            <a:avLst/>
          </a:prstGeom>
        </p:spPr>
      </p:pic>
      <p:pic>
        <p:nvPicPr>
          <p:cNvPr id="3" name="Picture 2" descr="LIFE trailer.tiff"/>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89870" y="2353729"/>
            <a:ext cx="4065901" cy="3099429"/>
          </a:xfrm>
          <a:prstGeom prst="rect">
            <a:avLst/>
          </a:prstGeom>
        </p:spPr>
      </p:pic>
      <p:pic>
        <p:nvPicPr>
          <p:cNvPr id="4" name="Picture 3" descr="Frank-postcard-ARG.pdf"/>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19516" y="4502405"/>
            <a:ext cx="2743200" cy="1959428"/>
          </a:xfrm>
          <a:prstGeom prst="rect">
            <a:avLst/>
          </a:prstGeom>
          <a:ln>
            <a:solidFill>
              <a:schemeClr val="bg1">
                <a:lumMod val="50000"/>
              </a:schemeClr>
            </a:solidFill>
          </a:ln>
        </p:spPr>
      </p:pic>
      <p:pic>
        <p:nvPicPr>
          <p:cNvPr id="8" name="Picture 7" descr="Museum Registration Page.pn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168829" y="1417639"/>
            <a:ext cx="1757083" cy="2743200"/>
          </a:xfrm>
          <a:prstGeom prst="rect">
            <a:avLst/>
          </a:prstGeom>
          <a:effectLst/>
        </p:spPr>
      </p:pic>
    </p:spTree>
    <p:extLst>
      <p:ext uri="{BB962C8B-B14F-4D97-AF65-F5344CB8AC3E}">
        <p14:creationId xmlns:p14="http://schemas.microsoft.com/office/powerpoint/2010/main" val="3195698584"/>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rankenstein Background Pages.pdf"/>
          <p:cNvPicPr>
            <a:picLocks noChangeAspect="1"/>
          </p:cNvPicPr>
          <p:nvPr/>
        </p:nvPicPr>
        <p:blipFill rotWithShape="1">
          <a:blip r:embed="rId2">
            <a:extLst>
              <a:ext uri="{28A0092B-C50C-407E-A947-70E740481C1C}">
                <a14:useLocalDpi xmlns:a14="http://schemas.microsoft.com/office/drawing/2010/main"/>
              </a:ext>
            </a:extLst>
          </a:blip>
          <a:srcRect/>
          <a:stretch/>
        </p:blipFill>
        <p:spPr>
          <a:xfrm flipH="1">
            <a:off x="-2590" y="0"/>
            <a:ext cx="9162288" cy="6869771"/>
          </a:xfrm>
          <a:prstGeom prst="rect">
            <a:avLst/>
          </a:prstGeom>
        </p:spPr>
      </p:pic>
      <p:sp>
        <p:nvSpPr>
          <p:cNvPr id="5" name="Title 1"/>
          <p:cNvSpPr>
            <a:spLocks noGrp="1"/>
          </p:cNvSpPr>
          <p:nvPr>
            <p:ph type="title"/>
          </p:nvPr>
        </p:nvSpPr>
        <p:spPr>
          <a:xfrm>
            <a:off x="722313" y="4406901"/>
            <a:ext cx="7772400" cy="1362075"/>
          </a:xfrm>
        </p:spPr>
        <p:txBody>
          <a:bodyPr/>
          <a:lstStyle/>
          <a:p>
            <a:r>
              <a:rPr lang="en-US" dirty="0" smtClean="0"/>
              <a:t>MUSEUM PARTNER ACTIVITIES</a:t>
            </a:r>
            <a:endParaRPr lang="en-US" dirty="0"/>
          </a:p>
        </p:txBody>
      </p:sp>
    </p:spTree>
    <p:extLst>
      <p:ext uri="{BB962C8B-B14F-4D97-AF65-F5344CB8AC3E}">
        <p14:creationId xmlns:p14="http://schemas.microsoft.com/office/powerpoint/2010/main" val="2740309787"/>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Requirements</a:t>
            </a:r>
          </a:p>
        </p:txBody>
      </p:sp>
      <p:pic>
        <p:nvPicPr>
          <p:cNvPr id="6" name="Picture 5" descr="ScribbleBot Border.pdf"/>
          <p:cNvPicPr>
            <a:picLocks noChangeAspect="1"/>
          </p:cNvPicPr>
          <p:nvPr/>
        </p:nvPicPr>
        <p:blipFill rotWithShape="1">
          <a:blip r:embed="rId3" cstate="screen">
            <a:extLst>
              <a:ext uri="{28A0092B-C50C-407E-A947-70E740481C1C}">
                <a14:useLocalDpi xmlns:a14="http://schemas.microsoft.com/office/drawing/2010/main"/>
              </a:ext>
            </a:extLst>
          </a:blip>
          <a:srcRect r="95905"/>
          <a:stretch/>
        </p:blipFill>
        <p:spPr>
          <a:xfrm rot="5400000">
            <a:off x="4431447" y="-4437917"/>
            <a:ext cx="281111" cy="9144001"/>
          </a:xfrm>
          <a:prstGeom prst="rect">
            <a:avLst/>
          </a:prstGeom>
        </p:spPr>
      </p:pic>
      <p:sp>
        <p:nvSpPr>
          <p:cNvPr id="4" name="Content Placeholder 3"/>
          <p:cNvSpPr>
            <a:spLocks noGrp="1"/>
          </p:cNvSpPr>
          <p:nvPr>
            <p:ph idx="1"/>
          </p:nvPr>
        </p:nvSpPr>
        <p:spPr>
          <a:xfrm>
            <a:off x="457200" y="1322820"/>
            <a:ext cx="8686800" cy="4525963"/>
          </a:xfrm>
        </p:spPr>
        <p:txBody>
          <a:bodyPr>
            <a:noAutofit/>
          </a:bodyPr>
          <a:lstStyle/>
          <a:p>
            <a:pPr marL="0" indent="0">
              <a:buNone/>
            </a:pPr>
            <a:r>
              <a:rPr lang="en-US" sz="2400" b="1" dirty="0" smtClean="0"/>
              <a:t>Celebrate </a:t>
            </a:r>
            <a:r>
              <a:rPr lang="en-US" sz="2400" b="1" dirty="0"/>
              <a:t>the 200th anniversary of </a:t>
            </a:r>
            <a:r>
              <a:rPr lang="en-US" sz="2400" b="1" i="1" dirty="0" smtClean="0"/>
              <a:t>Frankenstein</a:t>
            </a:r>
            <a:endParaRPr lang="en-US" sz="2400" b="1" dirty="0"/>
          </a:p>
          <a:p>
            <a:pPr indent="-225425"/>
            <a:r>
              <a:rPr lang="en-US" sz="2000" dirty="0" smtClean="0"/>
              <a:t>Host </a:t>
            </a:r>
            <a:r>
              <a:rPr lang="en-US" sz="2000" dirty="0"/>
              <a:t>at least one dedicated </a:t>
            </a:r>
            <a:r>
              <a:rPr lang="en-US" sz="2000" dirty="0" smtClean="0"/>
              <a:t>event featuring Frankenstein200 activities </a:t>
            </a:r>
            <a:r>
              <a:rPr lang="en-US" sz="2000" dirty="0"/>
              <a:t>with public audiences in January 2018. </a:t>
            </a:r>
            <a:r>
              <a:rPr lang="en-US" sz="2000" dirty="0" smtClean="0"/>
              <a:t>This programming should be specifically focused on </a:t>
            </a:r>
            <a:r>
              <a:rPr lang="en-US" sz="2000" i="1" dirty="0" smtClean="0"/>
              <a:t>Frankenstein</a:t>
            </a:r>
            <a:r>
              <a:rPr lang="en-US" sz="2000" dirty="0" smtClean="0"/>
              <a:t>, but you have a lot of flexibility in what you do.</a:t>
            </a:r>
            <a:endParaRPr lang="en-US" sz="2000" i="1" dirty="0" smtClean="0"/>
          </a:p>
          <a:p>
            <a:pPr marL="0" indent="0">
              <a:buNone/>
            </a:pPr>
            <a:endParaRPr lang="en-US" sz="1000" b="1" dirty="0" smtClean="0"/>
          </a:p>
          <a:p>
            <a:pPr marL="0" indent="0">
              <a:buNone/>
            </a:pPr>
            <a:r>
              <a:rPr lang="en-US" sz="2400" b="1" dirty="0" smtClean="0"/>
              <a:t>Utilize materials </a:t>
            </a:r>
            <a:r>
              <a:rPr lang="en-US" sz="2400" b="1" dirty="0"/>
              <a:t>in </a:t>
            </a:r>
            <a:r>
              <a:rPr lang="en-US" sz="2400" b="1" dirty="0" smtClean="0"/>
              <a:t>seasonal programming</a:t>
            </a:r>
          </a:p>
          <a:p>
            <a:pPr indent="-225425"/>
            <a:r>
              <a:rPr lang="en-US" sz="2000" dirty="0" smtClean="0"/>
              <a:t>Use Frankenstein200 materials </a:t>
            </a:r>
            <a:r>
              <a:rPr lang="en-US" sz="2000" dirty="0"/>
              <a:t>in on-site or off</a:t>
            </a:r>
            <a:r>
              <a:rPr lang="en-US" sz="2000" dirty="0" smtClean="0"/>
              <a:t>-site </a:t>
            </a:r>
            <a:r>
              <a:rPr lang="en-US" sz="2000" dirty="0"/>
              <a:t>public programming in October 2018. </a:t>
            </a:r>
            <a:r>
              <a:rPr lang="en-US" sz="2000" dirty="0" smtClean="0"/>
              <a:t>You can incorporate kit activities into “spooky science” or other programming your organization already offers. </a:t>
            </a:r>
          </a:p>
          <a:p>
            <a:pPr marL="0" indent="0">
              <a:buNone/>
            </a:pPr>
            <a:endParaRPr lang="en-US" sz="1000" b="1" dirty="0" smtClean="0"/>
          </a:p>
          <a:p>
            <a:pPr marL="0" indent="0">
              <a:buNone/>
            </a:pPr>
            <a:r>
              <a:rPr lang="en-US" sz="2400" b="1" dirty="0" smtClean="0"/>
              <a:t>Reach </a:t>
            </a:r>
            <a:r>
              <a:rPr lang="en-US" sz="2400" b="1" dirty="0"/>
              <a:t>underserved </a:t>
            </a:r>
            <a:r>
              <a:rPr lang="en-US" sz="2400" b="1" dirty="0" smtClean="0"/>
              <a:t>audiences</a:t>
            </a:r>
          </a:p>
          <a:p>
            <a:pPr indent="-225425"/>
            <a:r>
              <a:rPr lang="en-US" sz="2000" dirty="0" smtClean="0"/>
              <a:t>Partner </a:t>
            </a:r>
            <a:r>
              <a:rPr lang="en-US" sz="2000" dirty="0"/>
              <a:t>with a local library or community organization </a:t>
            </a:r>
            <a:r>
              <a:rPr lang="en-US" sz="2000" dirty="0" smtClean="0"/>
              <a:t>to </a:t>
            </a:r>
            <a:r>
              <a:rPr lang="en-US" sz="2000" dirty="0"/>
              <a:t>reach </a:t>
            </a:r>
            <a:r>
              <a:rPr lang="en-US" sz="2000" dirty="0" smtClean="0"/>
              <a:t>underserved audiences. </a:t>
            </a:r>
            <a:r>
              <a:rPr lang="en-US" sz="2000" dirty="0"/>
              <a:t>This requirement can be met as part of the </a:t>
            </a:r>
            <a:r>
              <a:rPr lang="en-US" sz="2000" dirty="0" smtClean="0"/>
              <a:t>October programming, and it can involve a new or existing partnership. </a:t>
            </a:r>
            <a:endParaRPr lang="en-US" sz="2000" dirty="0"/>
          </a:p>
        </p:txBody>
      </p:sp>
    </p:spTree>
    <p:extLst>
      <p:ext uri="{BB962C8B-B14F-4D97-AF65-F5344CB8AC3E}">
        <p14:creationId xmlns:p14="http://schemas.microsoft.com/office/powerpoint/2010/main" val="3971789721"/>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Requirements</a:t>
            </a:r>
            <a:endParaRPr lang="en-US" dirty="0"/>
          </a:p>
        </p:txBody>
      </p:sp>
      <p:pic>
        <p:nvPicPr>
          <p:cNvPr id="6" name="Picture 5" descr="ScribbleBot Border.pdf"/>
          <p:cNvPicPr>
            <a:picLocks noChangeAspect="1"/>
          </p:cNvPicPr>
          <p:nvPr/>
        </p:nvPicPr>
        <p:blipFill rotWithShape="1">
          <a:blip r:embed="rId3" cstate="screen">
            <a:extLst>
              <a:ext uri="{28A0092B-C50C-407E-A947-70E740481C1C}">
                <a14:useLocalDpi xmlns:a14="http://schemas.microsoft.com/office/drawing/2010/main"/>
              </a:ext>
            </a:extLst>
          </a:blip>
          <a:srcRect r="95905"/>
          <a:stretch/>
        </p:blipFill>
        <p:spPr>
          <a:xfrm rot="5400000">
            <a:off x="4431447" y="-4437917"/>
            <a:ext cx="281111" cy="9144001"/>
          </a:xfrm>
          <a:prstGeom prst="rect">
            <a:avLst/>
          </a:prstGeom>
        </p:spPr>
      </p:pic>
      <p:sp>
        <p:nvSpPr>
          <p:cNvPr id="4" name="Content Placeholder 3"/>
          <p:cNvSpPr>
            <a:spLocks noGrp="1"/>
          </p:cNvSpPr>
          <p:nvPr>
            <p:ph idx="1"/>
          </p:nvPr>
        </p:nvSpPr>
        <p:spPr/>
        <p:txBody>
          <a:bodyPr>
            <a:noAutofit/>
          </a:bodyPr>
          <a:lstStyle/>
          <a:p>
            <a:pPr marL="0" indent="0">
              <a:spcBef>
                <a:spcPts val="0"/>
              </a:spcBef>
              <a:spcAft>
                <a:spcPts val="1000"/>
              </a:spcAft>
              <a:buNone/>
            </a:pPr>
            <a:r>
              <a:rPr lang="en-US" sz="2400" b="1" dirty="0" smtClean="0"/>
              <a:t>Report on your activities</a:t>
            </a:r>
          </a:p>
          <a:p>
            <a:pPr indent="-225425">
              <a:spcBef>
                <a:spcPts val="0"/>
              </a:spcBef>
              <a:spcAft>
                <a:spcPts val="1000"/>
              </a:spcAft>
            </a:pPr>
            <a:r>
              <a:rPr lang="en-US" sz="2000" dirty="0" smtClean="0"/>
              <a:t>Submit </a:t>
            </a:r>
            <a:r>
              <a:rPr lang="en-US" sz="2000" dirty="0"/>
              <a:t>an online report by March 1, 2018 </a:t>
            </a:r>
            <a:r>
              <a:rPr lang="en-US" sz="2000" dirty="0" smtClean="0"/>
              <a:t>describing your January program.</a:t>
            </a:r>
          </a:p>
          <a:p>
            <a:pPr indent="-225425">
              <a:spcBef>
                <a:spcPts val="0"/>
              </a:spcBef>
              <a:spcAft>
                <a:spcPts val="1000"/>
              </a:spcAft>
            </a:pPr>
            <a:r>
              <a:rPr lang="en-US" sz="2000" dirty="0" smtClean="0"/>
              <a:t>Participate </a:t>
            </a:r>
            <a:r>
              <a:rPr lang="en-US" sz="2000" dirty="0"/>
              <a:t>in </a:t>
            </a:r>
            <a:r>
              <a:rPr lang="en-US" sz="2000" dirty="0" smtClean="0"/>
              <a:t>a brief </a:t>
            </a:r>
            <a:r>
              <a:rPr lang="en-US" sz="2000" dirty="0"/>
              <a:t>phone interview with a member of the ASU team in November 2018 to discuss </a:t>
            </a:r>
            <a:r>
              <a:rPr lang="en-US" sz="2000" dirty="0" smtClean="0"/>
              <a:t>your October programming.</a:t>
            </a:r>
            <a:endParaRPr lang="en-US" sz="2000" dirty="0"/>
          </a:p>
          <a:p>
            <a:endParaRPr lang="en-US" sz="1800" dirty="0"/>
          </a:p>
        </p:txBody>
      </p:sp>
    </p:spTree>
    <p:extLst>
      <p:ext uri="{BB962C8B-B14F-4D97-AF65-F5344CB8AC3E}">
        <p14:creationId xmlns:p14="http://schemas.microsoft.com/office/powerpoint/2010/main" val="836914199"/>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Timeline</a:t>
            </a:r>
            <a:endParaRPr lang="en-US" dirty="0"/>
          </a:p>
        </p:txBody>
      </p:sp>
      <p:sp>
        <p:nvSpPr>
          <p:cNvPr id="3" name="Content Placeholder 2"/>
          <p:cNvSpPr>
            <a:spLocks noGrp="1"/>
          </p:cNvSpPr>
          <p:nvPr>
            <p:ph idx="1"/>
          </p:nvPr>
        </p:nvSpPr>
        <p:spPr/>
        <p:txBody>
          <a:bodyPr>
            <a:noAutofit/>
          </a:bodyPr>
          <a:lstStyle/>
          <a:p>
            <a:pPr marL="117475" indent="0">
              <a:spcBef>
                <a:spcPts val="0"/>
              </a:spcBef>
              <a:spcAft>
                <a:spcPts val="1000"/>
              </a:spcAft>
              <a:buNone/>
            </a:pPr>
            <a:r>
              <a:rPr lang="en-US" sz="2400" b="1" dirty="0" smtClean="0"/>
              <a:t>Required activities</a:t>
            </a:r>
            <a:endParaRPr lang="en-US" sz="2400" dirty="0"/>
          </a:p>
          <a:p>
            <a:pPr indent="-225425">
              <a:spcBef>
                <a:spcPts val="0"/>
              </a:spcBef>
              <a:spcAft>
                <a:spcPts val="1000"/>
              </a:spcAft>
            </a:pPr>
            <a:r>
              <a:rPr lang="en-US" sz="2000" dirty="0" smtClean="0"/>
              <a:t>January </a:t>
            </a:r>
            <a:r>
              <a:rPr lang="en-US" sz="2000" dirty="0"/>
              <a:t>2018: Host required public event in conjunction with 200th anniversary of the publication of </a:t>
            </a:r>
            <a:r>
              <a:rPr lang="en-US" sz="2000" i="1" dirty="0"/>
              <a:t>Frankenstein</a:t>
            </a:r>
          </a:p>
          <a:p>
            <a:pPr indent="-225425">
              <a:spcBef>
                <a:spcPts val="0"/>
              </a:spcBef>
              <a:spcAft>
                <a:spcPts val="1000"/>
              </a:spcAft>
            </a:pPr>
            <a:r>
              <a:rPr lang="en-US" sz="2000" dirty="0" smtClean="0"/>
              <a:t>March </a:t>
            </a:r>
            <a:r>
              <a:rPr lang="en-US" sz="2000" dirty="0"/>
              <a:t>1, </a:t>
            </a:r>
            <a:r>
              <a:rPr lang="en-US" sz="2000" dirty="0" smtClean="0"/>
              <a:t>2018: </a:t>
            </a:r>
            <a:r>
              <a:rPr lang="en-US" sz="2000" dirty="0"/>
              <a:t>Reports due online (template will be </a:t>
            </a:r>
            <a:r>
              <a:rPr lang="en-US" sz="2000" dirty="0" smtClean="0"/>
              <a:t>available </a:t>
            </a:r>
            <a:r>
              <a:rPr lang="en-US" sz="2000" dirty="0"/>
              <a:t>for review in early 2018)</a:t>
            </a:r>
          </a:p>
          <a:p>
            <a:pPr indent="-225425">
              <a:spcBef>
                <a:spcPts val="0"/>
              </a:spcBef>
              <a:spcAft>
                <a:spcPts val="1000"/>
              </a:spcAft>
            </a:pPr>
            <a:r>
              <a:rPr lang="en-US" sz="2000" dirty="0" smtClean="0"/>
              <a:t>October </a:t>
            </a:r>
            <a:r>
              <a:rPr lang="en-US" sz="2000" dirty="0"/>
              <a:t>2018: Integrate kit activities into </a:t>
            </a:r>
            <a:r>
              <a:rPr lang="en-US" sz="2000" dirty="0" smtClean="0"/>
              <a:t>seasonal programming</a:t>
            </a:r>
            <a:endParaRPr lang="en-US" sz="2000" dirty="0"/>
          </a:p>
          <a:p>
            <a:pPr indent="-225425">
              <a:spcBef>
                <a:spcPts val="0"/>
              </a:spcBef>
              <a:spcAft>
                <a:spcPts val="1000"/>
              </a:spcAft>
            </a:pPr>
            <a:r>
              <a:rPr lang="en-US" sz="2000" dirty="0" smtClean="0"/>
              <a:t>November </a:t>
            </a:r>
            <a:r>
              <a:rPr lang="en-US" sz="2000" dirty="0"/>
              <a:t>2018: Participate in telephone interview with ASU team about incorporating kit activities </a:t>
            </a:r>
            <a:r>
              <a:rPr lang="en-US" sz="2000" dirty="0" smtClean="0"/>
              <a:t>into October programming</a:t>
            </a:r>
            <a:endParaRPr lang="en-US" sz="2000" dirty="0"/>
          </a:p>
        </p:txBody>
      </p:sp>
      <p:pic>
        <p:nvPicPr>
          <p:cNvPr id="6" name="Picture 5" descr="ScribbleBot Border.pdf"/>
          <p:cNvPicPr>
            <a:picLocks noChangeAspect="1"/>
          </p:cNvPicPr>
          <p:nvPr/>
        </p:nvPicPr>
        <p:blipFill rotWithShape="1">
          <a:blip r:embed="rId3" cstate="screen">
            <a:extLst>
              <a:ext uri="{28A0092B-C50C-407E-A947-70E740481C1C}">
                <a14:useLocalDpi xmlns:a14="http://schemas.microsoft.com/office/drawing/2010/main"/>
              </a:ext>
            </a:extLst>
          </a:blip>
          <a:srcRect r="95905"/>
          <a:stretch/>
        </p:blipFill>
        <p:spPr>
          <a:xfrm rot="5400000">
            <a:off x="4431447" y="-4437917"/>
            <a:ext cx="281111" cy="9144001"/>
          </a:xfrm>
          <a:prstGeom prst="rect">
            <a:avLst/>
          </a:prstGeom>
        </p:spPr>
      </p:pic>
    </p:spTree>
    <p:extLst>
      <p:ext uri="{BB962C8B-B14F-4D97-AF65-F5344CB8AC3E}">
        <p14:creationId xmlns:p14="http://schemas.microsoft.com/office/powerpoint/2010/main" val="3999466949"/>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Optional opportunities</a:t>
            </a:r>
            <a:endParaRPr lang="en-US" dirty="0"/>
          </a:p>
        </p:txBody>
      </p:sp>
      <p:sp>
        <p:nvSpPr>
          <p:cNvPr id="3" name="Content Placeholder 2"/>
          <p:cNvSpPr>
            <a:spLocks noGrp="1"/>
          </p:cNvSpPr>
          <p:nvPr>
            <p:ph idx="1"/>
          </p:nvPr>
        </p:nvSpPr>
        <p:spPr>
          <a:xfrm>
            <a:off x="457200" y="1600201"/>
            <a:ext cx="8686800" cy="4525963"/>
          </a:xfrm>
        </p:spPr>
        <p:txBody>
          <a:bodyPr>
            <a:noAutofit/>
          </a:bodyPr>
          <a:lstStyle/>
          <a:p>
            <a:pPr marL="117475" indent="0">
              <a:spcBef>
                <a:spcPts val="0"/>
              </a:spcBef>
              <a:spcAft>
                <a:spcPts val="1000"/>
              </a:spcAft>
              <a:buNone/>
            </a:pPr>
            <a:r>
              <a:rPr lang="en-US" sz="2400" b="1" dirty="0" smtClean="0"/>
              <a:t>Attend professional development workshop</a:t>
            </a:r>
          </a:p>
          <a:p>
            <a:pPr marL="403225" indent="-285750">
              <a:spcBef>
                <a:spcPts val="0"/>
              </a:spcBef>
              <a:spcAft>
                <a:spcPts val="1000"/>
              </a:spcAft>
            </a:pPr>
            <a:r>
              <a:rPr lang="en-US" sz="2000" dirty="0" smtClean="0"/>
              <a:t>Thank you!</a:t>
            </a:r>
          </a:p>
          <a:p>
            <a:pPr marL="117475" indent="0">
              <a:spcBef>
                <a:spcPts val="0"/>
              </a:spcBef>
              <a:spcAft>
                <a:spcPts val="1000"/>
              </a:spcAft>
              <a:buNone/>
            </a:pPr>
            <a:endParaRPr lang="en-US" sz="1000" b="1" dirty="0"/>
          </a:p>
          <a:p>
            <a:pPr marL="117475" indent="0">
              <a:spcBef>
                <a:spcPts val="0"/>
              </a:spcBef>
              <a:spcAft>
                <a:spcPts val="1000"/>
              </a:spcAft>
              <a:buNone/>
            </a:pPr>
            <a:r>
              <a:rPr lang="en-US" sz="2400" b="1" dirty="0" smtClean="0"/>
              <a:t>Promote and/or use the other project elements</a:t>
            </a:r>
          </a:p>
          <a:p>
            <a:pPr marL="403225" indent="-285750">
              <a:spcBef>
                <a:spcPts val="0"/>
              </a:spcBef>
              <a:spcAft>
                <a:spcPts val="1000"/>
              </a:spcAft>
            </a:pPr>
            <a:r>
              <a:rPr lang="en-US" sz="2000" dirty="0" smtClean="0"/>
              <a:t>Alternate reality game live in January, 2018 </a:t>
            </a:r>
            <a:r>
              <a:rPr lang="en-US" sz="2000" dirty="0"/>
              <a:t>@ Frankenstein200.</a:t>
            </a:r>
            <a:r>
              <a:rPr lang="en-US" sz="2000" dirty="0" smtClean="0"/>
              <a:t>org</a:t>
            </a:r>
          </a:p>
          <a:p>
            <a:pPr marL="403225" indent="-285750">
              <a:spcBef>
                <a:spcPts val="0"/>
              </a:spcBef>
              <a:spcAft>
                <a:spcPts val="1000"/>
              </a:spcAft>
            </a:pPr>
            <a:r>
              <a:rPr lang="en-US" sz="2000" dirty="0" smtClean="0"/>
              <a:t>Workshop online in January, 2018 @ Frankenstein200.org</a:t>
            </a:r>
          </a:p>
          <a:p>
            <a:pPr marL="403225" indent="-285750">
              <a:spcBef>
                <a:spcPts val="0"/>
              </a:spcBef>
              <a:spcAft>
                <a:spcPts val="1000"/>
              </a:spcAft>
            </a:pPr>
            <a:r>
              <a:rPr lang="en-US" sz="2000" dirty="0" err="1" smtClean="0"/>
              <a:t>Instructables</a:t>
            </a:r>
            <a:r>
              <a:rPr lang="en-US" sz="2000" dirty="0" smtClean="0"/>
              <a:t> contest tentatively scheduled for May, 2018</a:t>
            </a:r>
          </a:p>
          <a:p>
            <a:pPr marL="117475" indent="0">
              <a:spcBef>
                <a:spcPts val="0"/>
              </a:spcBef>
              <a:spcAft>
                <a:spcPts val="1000"/>
              </a:spcAft>
              <a:buNone/>
            </a:pPr>
            <a:endParaRPr lang="en-US" sz="1000" b="1" dirty="0"/>
          </a:p>
          <a:p>
            <a:pPr marL="117475" indent="0">
              <a:spcBef>
                <a:spcPts val="0"/>
              </a:spcBef>
              <a:spcAft>
                <a:spcPts val="1000"/>
              </a:spcAft>
              <a:buNone/>
            </a:pPr>
            <a:r>
              <a:rPr lang="en-US" sz="2400" b="1" dirty="0" smtClean="0"/>
              <a:t>Participate in research </a:t>
            </a:r>
            <a:r>
              <a:rPr lang="en-US" sz="2400" b="1" dirty="0"/>
              <a:t>and </a:t>
            </a:r>
            <a:r>
              <a:rPr lang="en-US" sz="2400" b="1" dirty="0" smtClean="0"/>
              <a:t>evaluation</a:t>
            </a:r>
          </a:p>
          <a:p>
            <a:pPr marL="403225" indent="-285750"/>
            <a:r>
              <a:rPr lang="en-US" sz="2000" dirty="0" smtClean="0"/>
              <a:t>We will be in touch in early 2018 about the option to collect data at your organization</a:t>
            </a:r>
            <a:endParaRPr lang="en-US" sz="2000" dirty="0"/>
          </a:p>
        </p:txBody>
      </p:sp>
      <p:pic>
        <p:nvPicPr>
          <p:cNvPr id="6" name="Picture 5" descr="ScribbleBot Border.pdf"/>
          <p:cNvPicPr>
            <a:picLocks noChangeAspect="1"/>
          </p:cNvPicPr>
          <p:nvPr/>
        </p:nvPicPr>
        <p:blipFill rotWithShape="1">
          <a:blip r:embed="rId3" cstate="screen">
            <a:extLst>
              <a:ext uri="{28A0092B-C50C-407E-A947-70E740481C1C}">
                <a14:useLocalDpi xmlns:a14="http://schemas.microsoft.com/office/drawing/2010/main"/>
              </a:ext>
            </a:extLst>
          </a:blip>
          <a:srcRect r="95905"/>
          <a:stretch/>
        </p:blipFill>
        <p:spPr>
          <a:xfrm rot="5400000">
            <a:off x="4431447" y="-4437917"/>
            <a:ext cx="281111" cy="9144001"/>
          </a:xfrm>
          <a:prstGeom prst="rect">
            <a:avLst/>
          </a:prstGeom>
        </p:spPr>
      </p:pic>
    </p:spTree>
    <p:extLst>
      <p:ext uri="{BB962C8B-B14F-4D97-AF65-F5344CB8AC3E}">
        <p14:creationId xmlns:p14="http://schemas.microsoft.com/office/powerpoint/2010/main" val="4037080159"/>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70240" y="1894672"/>
            <a:ext cx="8416560" cy="3950208"/>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p:txBody>
          <a:bodyPr/>
          <a:lstStyle/>
          <a:p>
            <a:r>
              <a:rPr lang="en-US" dirty="0" err="1" smtClean="0"/>
              <a:t>Transmedia</a:t>
            </a:r>
            <a:r>
              <a:rPr lang="en-US" dirty="0" smtClean="0"/>
              <a:t> learning</a:t>
            </a:r>
            <a:endParaRPr lang="en-US" dirty="0"/>
          </a:p>
        </p:txBody>
      </p:sp>
      <p:sp>
        <p:nvSpPr>
          <p:cNvPr id="5" name="Content Placeholder 4"/>
          <p:cNvSpPr>
            <a:spLocks noGrp="1"/>
          </p:cNvSpPr>
          <p:nvPr>
            <p:ph idx="1"/>
          </p:nvPr>
        </p:nvSpPr>
        <p:spPr>
          <a:xfrm>
            <a:off x="297264" y="1894673"/>
            <a:ext cx="8389536" cy="4525963"/>
          </a:xfrm>
        </p:spPr>
        <p:txBody>
          <a:bodyPr>
            <a:normAutofit/>
          </a:bodyPr>
          <a:lstStyle/>
          <a:p>
            <a:pPr marL="0" indent="0">
              <a:buNone/>
            </a:pPr>
            <a:r>
              <a:rPr lang="en-US" sz="2400" dirty="0"/>
              <a:t>Investigating the interactions between the individual elements in the </a:t>
            </a:r>
            <a:r>
              <a:rPr lang="en-US" sz="2400" dirty="0" err="1"/>
              <a:t>transmedia</a:t>
            </a:r>
            <a:r>
              <a:rPr lang="en-US" sz="2400" dirty="0"/>
              <a:t> learning </a:t>
            </a:r>
            <a:r>
              <a:rPr lang="en-US" sz="2400" dirty="0" smtClean="0"/>
              <a:t>environment</a:t>
            </a:r>
            <a:endParaRPr lang="en-US" sz="2400" dirty="0"/>
          </a:p>
          <a:p>
            <a:pPr marL="0" indent="0">
              <a:buNone/>
            </a:pPr>
            <a:endParaRPr lang="en-US" sz="2400" dirty="0"/>
          </a:p>
          <a:p>
            <a:pPr marL="0" indent="0">
              <a:buNone/>
            </a:pPr>
            <a:r>
              <a:rPr lang="en-US" sz="2400" dirty="0"/>
              <a:t>Studying how the </a:t>
            </a:r>
            <a:r>
              <a:rPr lang="en-US" sz="2400" dirty="0" err="1"/>
              <a:t>transmedia</a:t>
            </a:r>
            <a:r>
              <a:rPr lang="en-US" sz="2400" dirty="0"/>
              <a:t> experience leads to increased efficacy and engagement in science-in-society </a:t>
            </a:r>
            <a:r>
              <a:rPr lang="en-US" sz="2400" dirty="0" smtClean="0"/>
              <a:t>issues</a:t>
            </a:r>
            <a:endParaRPr lang="en-US" sz="2400" dirty="0"/>
          </a:p>
          <a:p>
            <a:pPr marL="0" indent="0">
              <a:buNone/>
            </a:pPr>
            <a:endParaRPr lang="en-US" sz="2000" dirty="0"/>
          </a:p>
        </p:txBody>
      </p:sp>
      <p:pic>
        <p:nvPicPr>
          <p:cNvPr id="8" name="Picture 7" descr="ScribbleBot Border.pdf"/>
          <p:cNvPicPr>
            <a:picLocks noChangeAspect="1"/>
          </p:cNvPicPr>
          <p:nvPr/>
        </p:nvPicPr>
        <p:blipFill rotWithShape="1">
          <a:blip r:embed="rId2" cstate="screen">
            <a:extLst>
              <a:ext uri="{28A0092B-C50C-407E-A947-70E740481C1C}">
                <a14:useLocalDpi xmlns:a14="http://schemas.microsoft.com/office/drawing/2010/main"/>
              </a:ext>
            </a:extLst>
          </a:blip>
          <a:srcRect r="95905"/>
          <a:stretch/>
        </p:blipFill>
        <p:spPr>
          <a:xfrm rot="5400000">
            <a:off x="4431447" y="-4437917"/>
            <a:ext cx="281111" cy="9144001"/>
          </a:xfrm>
          <a:prstGeom prst="rect">
            <a:avLst/>
          </a:prstGeom>
        </p:spPr>
      </p:pic>
    </p:spTree>
    <p:extLst>
      <p:ext uri="{BB962C8B-B14F-4D97-AF65-F5344CB8AC3E}">
        <p14:creationId xmlns:p14="http://schemas.microsoft.com/office/powerpoint/2010/main" val="28548713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96625" y="1708113"/>
            <a:ext cx="3305647" cy="411480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Welcome!</a:t>
            </a:r>
            <a:endParaRPr lang="en-US" dirty="0"/>
          </a:p>
        </p:txBody>
      </p:sp>
      <p:sp>
        <p:nvSpPr>
          <p:cNvPr id="3" name="Content Placeholder 2"/>
          <p:cNvSpPr>
            <a:spLocks noGrp="1"/>
          </p:cNvSpPr>
          <p:nvPr>
            <p:ph idx="1"/>
          </p:nvPr>
        </p:nvSpPr>
        <p:spPr>
          <a:xfrm>
            <a:off x="349112" y="1708114"/>
            <a:ext cx="3253159" cy="3460023"/>
          </a:xfrm>
        </p:spPr>
        <p:txBody>
          <a:bodyPr>
            <a:noAutofit/>
          </a:bodyPr>
          <a:lstStyle/>
          <a:p>
            <a:pPr indent="-284163"/>
            <a:r>
              <a:rPr lang="en-US" sz="1800" dirty="0" smtClean="0"/>
              <a:t>Introductions</a:t>
            </a:r>
          </a:p>
          <a:p>
            <a:pPr indent="-284163"/>
            <a:r>
              <a:rPr lang="en-US" sz="1800" dirty="0" smtClean="0"/>
              <a:t>Icebreaker</a:t>
            </a:r>
          </a:p>
          <a:p>
            <a:pPr indent="-284163"/>
            <a:r>
              <a:rPr lang="en-US" sz="1800" dirty="0" smtClean="0"/>
              <a:t>Main events in the Frankenstein story</a:t>
            </a:r>
          </a:p>
          <a:p>
            <a:pPr marL="0" indent="0">
              <a:buNone/>
            </a:pPr>
            <a:endParaRPr lang="en-US" sz="1800" dirty="0"/>
          </a:p>
        </p:txBody>
      </p:sp>
      <p:pic>
        <p:nvPicPr>
          <p:cNvPr id="6" name="Picture 5" descr="ScribbleBot Border.pdf"/>
          <p:cNvPicPr>
            <a:picLocks noChangeAspect="1"/>
          </p:cNvPicPr>
          <p:nvPr/>
        </p:nvPicPr>
        <p:blipFill rotWithShape="1">
          <a:blip r:embed="rId3" cstate="screen">
            <a:extLst>
              <a:ext uri="{28A0092B-C50C-407E-A947-70E740481C1C}">
                <a14:useLocalDpi xmlns:a14="http://schemas.microsoft.com/office/drawing/2010/main"/>
              </a:ext>
            </a:extLst>
          </a:blip>
          <a:srcRect r="95905"/>
          <a:stretch/>
        </p:blipFill>
        <p:spPr>
          <a:xfrm rot="5400000">
            <a:off x="4431447" y="-4437917"/>
            <a:ext cx="281111" cy="9144001"/>
          </a:xfrm>
          <a:prstGeom prst="rect">
            <a:avLst/>
          </a:prstGeom>
        </p:spPr>
      </p:pic>
      <p:pic>
        <p:nvPicPr>
          <p:cNvPr id="4" name="Picture 3" descr="Discovery Days Mary and Her Monster 10-29-2016-125.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887799" y="1708113"/>
            <a:ext cx="4981292" cy="4114800"/>
          </a:xfrm>
          <a:prstGeom prst="rect">
            <a:avLst/>
          </a:prstGeom>
        </p:spPr>
      </p:pic>
    </p:spTree>
    <p:extLst>
      <p:ext uri="{BB962C8B-B14F-4D97-AF65-F5344CB8AC3E}">
        <p14:creationId xmlns:p14="http://schemas.microsoft.com/office/powerpoint/2010/main" val="2235153535"/>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rankenstein Background Pages.pdf"/>
          <p:cNvPicPr>
            <a:picLocks/>
          </p:cNvPicPr>
          <p:nvPr/>
        </p:nvPicPr>
        <p:blipFill rotWithShape="1">
          <a:blip r:embed="rId2" cstate="screen">
            <a:extLst>
              <a:ext uri="{28A0092B-C50C-407E-A947-70E740481C1C}">
                <a14:useLocalDpi xmlns:a14="http://schemas.microsoft.com/office/drawing/2010/main"/>
              </a:ext>
            </a:extLst>
          </a:blip>
          <a:srcRect b="3135"/>
          <a:stretch/>
        </p:blipFill>
        <p:spPr>
          <a:xfrm>
            <a:off x="-3571" y="0"/>
            <a:ext cx="9162288" cy="6876288"/>
          </a:xfrm>
          <a:prstGeom prst="rect">
            <a:avLst/>
          </a:prstGeom>
        </p:spPr>
      </p:pic>
      <p:sp>
        <p:nvSpPr>
          <p:cNvPr id="2" name="Title 1"/>
          <p:cNvSpPr>
            <a:spLocks noGrp="1"/>
          </p:cNvSpPr>
          <p:nvPr>
            <p:ph type="title"/>
          </p:nvPr>
        </p:nvSpPr>
        <p:spPr/>
        <p:txBody>
          <a:bodyPr/>
          <a:lstStyle/>
          <a:p>
            <a:r>
              <a:rPr lang="en-US" dirty="0" smtClean="0"/>
              <a:t>QUESTIONS?</a:t>
            </a:r>
            <a:endParaRPr lang="en-US" dirty="0"/>
          </a:p>
        </p:txBody>
      </p:sp>
    </p:spTree>
    <p:extLst>
      <p:ext uri="{BB962C8B-B14F-4D97-AF65-F5344CB8AC3E}">
        <p14:creationId xmlns:p14="http://schemas.microsoft.com/office/powerpoint/2010/main" val="3234567685"/>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ScribbleBot Border.pdf"/>
          <p:cNvPicPr>
            <a:picLocks noChangeAspect="1"/>
          </p:cNvPicPr>
          <p:nvPr/>
        </p:nvPicPr>
        <p:blipFill>
          <a:blip r:embed="rId2">
            <a:extLst>
              <a:ext uri="{28A0092B-C50C-407E-A947-70E740481C1C}">
                <a14:useLocalDpi xmlns:a14="http://schemas.microsoft.com/office/drawing/2010/main"/>
              </a:ext>
            </a:extLst>
          </a:blip>
          <a:stretch>
            <a:fillRect/>
          </a:stretch>
        </p:blipFill>
        <p:spPr>
          <a:xfrm rot="5400000">
            <a:off x="1139765" y="-1146237"/>
            <a:ext cx="6864472" cy="9144001"/>
          </a:xfrm>
          <a:prstGeom prst="rect">
            <a:avLst/>
          </a:prstGeom>
        </p:spPr>
      </p:pic>
      <p:pic>
        <p:nvPicPr>
          <p:cNvPr id="3" name="Picture 2" descr="Macintosh HD:Users:raeostman:Documents:ASU - logos and letterhead:logo_rgb-mg.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342026" y="1412681"/>
            <a:ext cx="1067154" cy="822960"/>
          </a:xfrm>
          <a:prstGeom prst="rect">
            <a:avLst/>
          </a:prstGeom>
          <a:noFill/>
          <a:ln>
            <a:noFill/>
          </a:ln>
        </p:spPr>
      </p:pic>
      <p:pic>
        <p:nvPicPr>
          <p:cNvPr id="4" name="Picture 3"/>
          <p:cNvPicPr>
            <a:picLocks/>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0319" y="3163648"/>
            <a:ext cx="822960" cy="822960"/>
          </a:xfrm>
          <a:prstGeom prst="rect">
            <a:avLst/>
          </a:prstGeom>
          <a:noFill/>
          <a:ln>
            <a:noFill/>
          </a:ln>
        </p:spPr>
      </p:pic>
      <p:sp>
        <p:nvSpPr>
          <p:cNvPr id="5" name="TextBox 4"/>
          <p:cNvSpPr txBox="1"/>
          <p:nvPr/>
        </p:nvSpPr>
        <p:spPr>
          <a:xfrm>
            <a:off x="1360033" y="1563560"/>
            <a:ext cx="7445766" cy="453970"/>
          </a:xfrm>
          <a:prstGeom prst="rect">
            <a:avLst/>
          </a:prstGeom>
          <a:noFill/>
        </p:spPr>
        <p:txBody>
          <a:bodyPr wrap="square" lIns="114300" tIns="57150" rIns="114300" bIns="57150" rtlCol="0">
            <a:spAutoFit/>
          </a:bodyPr>
          <a:lstStyle/>
          <a:p>
            <a:r>
              <a:rPr lang="en-US" sz="1100" dirty="0">
                <a:latin typeface="Verdana"/>
                <a:cs typeface="Verdana"/>
              </a:rPr>
              <a:t>Copyright 2017, Arizona State University. Published under a Creative Commons Attribution-Noncommercial-</a:t>
            </a:r>
            <a:r>
              <a:rPr lang="en-US" sz="1100" dirty="0" err="1">
                <a:latin typeface="Verdana"/>
                <a:cs typeface="Verdana"/>
              </a:rPr>
              <a:t>ShareAlike</a:t>
            </a:r>
            <a:r>
              <a:rPr lang="en-US" sz="1100" dirty="0">
                <a:latin typeface="Verdana"/>
                <a:cs typeface="Verdana"/>
              </a:rPr>
              <a:t> license: </a:t>
            </a:r>
            <a:r>
              <a:rPr lang="en-US" sz="1100" u="sng" dirty="0">
                <a:latin typeface="Verdana"/>
                <a:cs typeface="Verdana"/>
              </a:rPr>
              <a:t>http://creativecommons.org/licenses/by-nc-sa/3.0/us/</a:t>
            </a:r>
            <a:r>
              <a:rPr lang="en-US" sz="1100" dirty="0">
                <a:latin typeface="Verdana"/>
                <a:cs typeface="Verdana"/>
              </a:rPr>
              <a:t> </a:t>
            </a:r>
          </a:p>
        </p:txBody>
      </p:sp>
      <p:sp>
        <p:nvSpPr>
          <p:cNvPr id="6" name="TextBox 5"/>
          <p:cNvSpPr txBox="1"/>
          <p:nvPr/>
        </p:nvSpPr>
        <p:spPr>
          <a:xfrm>
            <a:off x="1360033" y="3220019"/>
            <a:ext cx="7445766" cy="623248"/>
          </a:xfrm>
          <a:prstGeom prst="rect">
            <a:avLst/>
          </a:prstGeom>
          <a:noFill/>
        </p:spPr>
        <p:txBody>
          <a:bodyPr wrap="square" lIns="114300" tIns="57150" rIns="114300" bIns="57150" rtlCol="0">
            <a:spAutoFit/>
          </a:bodyPr>
          <a:lstStyle/>
          <a:p>
            <a:r>
              <a:rPr lang="en-US" sz="1100" dirty="0">
                <a:latin typeface="Verdana"/>
                <a:cs typeface="Verdana"/>
              </a:rPr>
              <a:t>This project was supported by the National Science Foundation under Grant Number 1516684. Any opinions, findings, conclusions, or recommendations expressed in this program are those of the authors and do not necessarily reflect the views of the Foundation. </a:t>
            </a:r>
          </a:p>
        </p:txBody>
      </p:sp>
      <p:pic>
        <p:nvPicPr>
          <p:cNvPr id="9" name="Picture 8" descr="New_NISENET_logo_V.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61685" y="2209779"/>
            <a:ext cx="878768" cy="822960"/>
          </a:xfrm>
          <a:prstGeom prst="rect">
            <a:avLst/>
          </a:prstGeom>
        </p:spPr>
      </p:pic>
      <p:sp>
        <p:nvSpPr>
          <p:cNvPr id="10" name="TextBox 9"/>
          <p:cNvSpPr txBox="1"/>
          <p:nvPr/>
        </p:nvSpPr>
        <p:spPr>
          <a:xfrm>
            <a:off x="1363578" y="2464083"/>
            <a:ext cx="7445766" cy="284693"/>
          </a:xfrm>
          <a:prstGeom prst="rect">
            <a:avLst/>
          </a:prstGeom>
          <a:noFill/>
        </p:spPr>
        <p:txBody>
          <a:bodyPr wrap="square" lIns="114300" tIns="57150" rIns="114300" bIns="57150" rtlCol="0">
            <a:spAutoFit/>
          </a:bodyPr>
          <a:lstStyle/>
          <a:p>
            <a:r>
              <a:rPr lang="en-US" sz="1100" dirty="0">
                <a:latin typeface="Verdana"/>
                <a:cs typeface="Verdana"/>
              </a:rPr>
              <a:t>Distributed in collaboration with the National Informal STEM Education Network: </a:t>
            </a:r>
            <a:r>
              <a:rPr lang="en-US" sz="1100" u="sng" dirty="0" err="1">
                <a:latin typeface="Verdana"/>
                <a:cs typeface="Verdana"/>
              </a:rPr>
              <a:t>nisenet.org</a:t>
            </a:r>
            <a:r>
              <a:rPr lang="en-US" sz="1100" u="sng" dirty="0">
                <a:latin typeface="Verdana"/>
                <a:cs typeface="Verdana"/>
              </a:rPr>
              <a:t> </a:t>
            </a:r>
            <a:endParaRPr lang="en-US" sz="1100" u="sng" dirty="0"/>
          </a:p>
        </p:txBody>
      </p:sp>
      <p:sp>
        <p:nvSpPr>
          <p:cNvPr id="2" name="Title 1"/>
          <p:cNvSpPr>
            <a:spLocks noGrp="1"/>
          </p:cNvSpPr>
          <p:nvPr>
            <p:ph type="title"/>
          </p:nvPr>
        </p:nvSpPr>
        <p:spPr/>
        <p:txBody>
          <a:bodyPr/>
          <a:lstStyle/>
          <a:p>
            <a:r>
              <a:rPr lang="en-US" dirty="0" smtClean="0"/>
              <a:t>Thank you</a:t>
            </a:r>
            <a:endParaRPr lang="en-US" dirty="0"/>
          </a:p>
        </p:txBody>
      </p:sp>
    </p:spTree>
    <p:extLst>
      <p:ext uri="{BB962C8B-B14F-4D97-AF65-F5344CB8AC3E}">
        <p14:creationId xmlns:p14="http://schemas.microsoft.com/office/powerpoint/2010/main" val="68850567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rankenstein Background Pages.pdf"/>
          <p:cNvPicPr>
            <a:picLocks noChangeAspect="1"/>
          </p:cNvPicPr>
          <p:nvPr/>
        </p:nvPicPr>
        <p:blipFill rotWithShape="1">
          <a:blip r:embed="rId2">
            <a:extLst>
              <a:ext uri="{28A0092B-C50C-407E-A947-70E740481C1C}">
                <a14:useLocalDpi xmlns:a14="http://schemas.microsoft.com/office/drawing/2010/main"/>
              </a:ext>
            </a:extLst>
          </a:blip>
          <a:srcRect/>
          <a:stretch/>
        </p:blipFill>
        <p:spPr>
          <a:xfrm flipH="1">
            <a:off x="-2590" y="0"/>
            <a:ext cx="9162288" cy="6869771"/>
          </a:xfrm>
          <a:prstGeom prst="rect">
            <a:avLst/>
          </a:prstGeom>
        </p:spPr>
      </p:pic>
      <p:sp>
        <p:nvSpPr>
          <p:cNvPr id="5" name="Title 1"/>
          <p:cNvSpPr>
            <a:spLocks noGrp="1"/>
          </p:cNvSpPr>
          <p:nvPr>
            <p:ph type="title"/>
          </p:nvPr>
        </p:nvSpPr>
        <p:spPr>
          <a:xfrm>
            <a:off x="722313" y="4406901"/>
            <a:ext cx="7772400" cy="1362075"/>
          </a:xfrm>
        </p:spPr>
        <p:txBody>
          <a:bodyPr/>
          <a:lstStyle/>
          <a:p>
            <a:r>
              <a:rPr lang="en-US" dirty="0" smtClean="0"/>
              <a:t>FRANKENSTEIN200</a:t>
            </a:r>
            <a:endParaRPr lang="en-US" dirty="0"/>
          </a:p>
        </p:txBody>
      </p:sp>
    </p:spTree>
    <p:extLst>
      <p:ext uri="{BB962C8B-B14F-4D97-AF65-F5344CB8AC3E}">
        <p14:creationId xmlns:p14="http://schemas.microsoft.com/office/powerpoint/2010/main" val="391826795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Frankenstein200 project</a:t>
            </a:r>
            <a:endParaRPr lang="en-US" dirty="0"/>
          </a:p>
        </p:txBody>
      </p:sp>
      <p:sp>
        <p:nvSpPr>
          <p:cNvPr id="3" name="Content Placeholder 2"/>
          <p:cNvSpPr>
            <a:spLocks noGrp="1"/>
          </p:cNvSpPr>
          <p:nvPr>
            <p:ph idx="1"/>
          </p:nvPr>
        </p:nvSpPr>
        <p:spPr/>
        <p:txBody>
          <a:bodyPr>
            <a:normAutofit/>
          </a:bodyPr>
          <a:lstStyle/>
          <a:p>
            <a:pPr marL="0" indent="0">
              <a:buNone/>
            </a:pPr>
            <a:endParaRPr lang="en-US" sz="2800" dirty="0" smtClean="0"/>
          </a:p>
          <a:p>
            <a:pPr marL="0" indent="0">
              <a:buNone/>
            </a:pPr>
            <a:r>
              <a:rPr lang="en-US" sz="2800" dirty="0" smtClean="0"/>
              <a:t>Celebrating the 200th anniversary of Mary Shelley’s </a:t>
            </a:r>
            <a:r>
              <a:rPr lang="en-US" sz="2800" i="1" dirty="0" smtClean="0"/>
              <a:t>Frankenstein! </a:t>
            </a:r>
          </a:p>
          <a:p>
            <a:pPr marL="0" indent="0">
              <a:buNone/>
            </a:pPr>
            <a:endParaRPr lang="en-US" sz="2800" i="1" dirty="0" smtClean="0"/>
          </a:p>
          <a:p>
            <a:pPr marL="0" indent="0">
              <a:buNone/>
            </a:pPr>
            <a:r>
              <a:rPr lang="en-US" sz="2800" dirty="0" smtClean="0"/>
              <a:t>Over 50 museums, libraries, and other organizations across the United States are participating.</a:t>
            </a:r>
            <a:endParaRPr lang="en-US" sz="2800" dirty="0"/>
          </a:p>
        </p:txBody>
      </p:sp>
      <p:pic>
        <p:nvPicPr>
          <p:cNvPr id="1025" name="Picture 2" descr="Macintosh HD:Users:raeostman:Documents:ASU - logos and templates:full_logo.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7700" y="6004671"/>
            <a:ext cx="2032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1" descr="Macintosh HD:Users:alijackson:Dropbox:SEISE:SEISE logos and slide templates:National NISE Net Logo:NISE Network National Logos PNG:NISE_Network_national_logo_tints.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593413" y="6007844"/>
            <a:ext cx="188436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ScribbleBot Border.pdf"/>
          <p:cNvPicPr>
            <a:picLocks noChangeAspect="1"/>
          </p:cNvPicPr>
          <p:nvPr/>
        </p:nvPicPr>
        <p:blipFill rotWithShape="1">
          <a:blip r:embed="rId5" cstate="screen">
            <a:extLst>
              <a:ext uri="{28A0092B-C50C-407E-A947-70E740481C1C}">
                <a14:useLocalDpi xmlns:a14="http://schemas.microsoft.com/office/drawing/2010/main"/>
              </a:ext>
            </a:extLst>
          </a:blip>
          <a:srcRect r="95905"/>
          <a:stretch/>
        </p:blipFill>
        <p:spPr>
          <a:xfrm rot="5400000">
            <a:off x="4431447" y="-4437917"/>
            <a:ext cx="281111" cy="9144001"/>
          </a:xfrm>
          <a:prstGeom prst="rect">
            <a:avLst/>
          </a:prstGeom>
        </p:spPr>
      </p:pic>
    </p:spTree>
    <p:extLst>
      <p:ext uri="{BB962C8B-B14F-4D97-AF65-F5344CB8AC3E}">
        <p14:creationId xmlns:p14="http://schemas.microsoft.com/office/powerpoint/2010/main" val="276990655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Mary Shelley’s </a:t>
            </a:r>
            <a:r>
              <a:rPr lang="en-US" i="1" dirty="0" smtClean="0"/>
              <a:t>Frankenstein</a:t>
            </a:r>
            <a:endParaRPr lang="en-US" i="1" dirty="0"/>
          </a:p>
        </p:txBody>
      </p:sp>
      <p:pic>
        <p:nvPicPr>
          <p:cNvPr id="11" name="Picture 10" descr="FrankensteinDraft.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70241" y="1995592"/>
            <a:ext cx="2428685" cy="3657600"/>
          </a:xfrm>
          <a:prstGeom prst="rect">
            <a:avLst/>
          </a:prstGeom>
        </p:spPr>
      </p:pic>
      <p:pic>
        <p:nvPicPr>
          <p:cNvPr id="13" name="Picture 12" descr="800px-Frankenstein's_monster_Boris_Karloff_public domain.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179246" y="1995592"/>
            <a:ext cx="2507554" cy="3657600"/>
          </a:xfrm>
          <a:prstGeom prst="rect">
            <a:avLst/>
          </a:prstGeom>
        </p:spPr>
      </p:pic>
      <p:pic>
        <p:nvPicPr>
          <p:cNvPr id="14" name="Picture 13" descr="Rothwell_-_Mary_Shelley_(Enanced_Crop).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57200" y="1995592"/>
            <a:ext cx="2487302" cy="3657600"/>
          </a:xfrm>
          <a:prstGeom prst="rect">
            <a:avLst/>
          </a:prstGeom>
        </p:spPr>
      </p:pic>
      <p:sp>
        <p:nvSpPr>
          <p:cNvPr id="6" name="Content Placeholder 2"/>
          <p:cNvSpPr txBox="1">
            <a:spLocks/>
          </p:cNvSpPr>
          <p:nvPr/>
        </p:nvSpPr>
        <p:spPr>
          <a:xfrm>
            <a:off x="457200" y="5678392"/>
            <a:ext cx="2487302" cy="74446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1600" dirty="0" smtClean="0"/>
              <a:t>Mary Shelley</a:t>
            </a:r>
          </a:p>
        </p:txBody>
      </p:sp>
      <p:sp>
        <p:nvSpPr>
          <p:cNvPr id="7" name="Content Placeholder 2"/>
          <p:cNvSpPr txBox="1">
            <a:spLocks/>
          </p:cNvSpPr>
          <p:nvPr/>
        </p:nvSpPr>
        <p:spPr>
          <a:xfrm>
            <a:off x="3370241" y="5676306"/>
            <a:ext cx="2428685" cy="74446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1600" dirty="0" smtClean="0"/>
              <a:t>Draft of </a:t>
            </a:r>
            <a:r>
              <a:rPr lang="en-US" sz="1600" i="1" dirty="0" smtClean="0"/>
              <a:t>Frankenstein</a:t>
            </a:r>
          </a:p>
        </p:txBody>
      </p:sp>
      <p:sp>
        <p:nvSpPr>
          <p:cNvPr id="8" name="Content Placeholder 2"/>
          <p:cNvSpPr txBox="1">
            <a:spLocks/>
          </p:cNvSpPr>
          <p:nvPr/>
        </p:nvSpPr>
        <p:spPr>
          <a:xfrm>
            <a:off x="6017831" y="5651107"/>
            <a:ext cx="2799662" cy="74446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1600" dirty="0" smtClean="0"/>
              <a:t>Boris Karloff as Frankenstein’s creature</a:t>
            </a:r>
          </a:p>
        </p:txBody>
      </p:sp>
      <p:pic>
        <p:nvPicPr>
          <p:cNvPr id="9" name="Picture 8" descr="ScribbleBot Border.pdf"/>
          <p:cNvPicPr>
            <a:picLocks noChangeAspect="1"/>
          </p:cNvPicPr>
          <p:nvPr/>
        </p:nvPicPr>
        <p:blipFill rotWithShape="1">
          <a:blip r:embed="rId6" cstate="screen">
            <a:extLst>
              <a:ext uri="{28A0092B-C50C-407E-A947-70E740481C1C}">
                <a14:useLocalDpi xmlns:a14="http://schemas.microsoft.com/office/drawing/2010/main"/>
              </a:ext>
            </a:extLst>
          </a:blip>
          <a:srcRect r="95905"/>
          <a:stretch/>
        </p:blipFill>
        <p:spPr>
          <a:xfrm rot="5400000">
            <a:off x="4431447" y="-4437917"/>
            <a:ext cx="281111" cy="9144001"/>
          </a:xfrm>
          <a:prstGeom prst="rect">
            <a:avLst/>
          </a:prstGeom>
        </p:spPr>
      </p:pic>
    </p:spTree>
    <p:extLst>
      <p:ext uri="{BB962C8B-B14F-4D97-AF65-F5344CB8AC3E}">
        <p14:creationId xmlns:p14="http://schemas.microsoft.com/office/powerpoint/2010/main" val="251796690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Opportunities for learning</a:t>
            </a:r>
            <a:endParaRPr lang="en-US" dirty="0"/>
          </a:p>
        </p:txBody>
      </p:sp>
      <p:sp>
        <p:nvSpPr>
          <p:cNvPr id="3" name="Content Placeholder 2"/>
          <p:cNvSpPr>
            <a:spLocks noGrp="1"/>
          </p:cNvSpPr>
          <p:nvPr>
            <p:ph idx="1"/>
          </p:nvPr>
        </p:nvSpPr>
        <p:spPr/>
        <p:txBody>
          <a:bodyPr>
            <a:normAutofit/>
          </a:bodyPr>
          <a:lstStyle/>
          <a:p>
            <a:pPr marL="0" indent="0">
              <a:buNone/>
            </a:pPr>
            <a:r>
              <a:rPr lang="en-US" sz="2800" b="1" dirty="0" smtClean="0"/>
              <a:t>Practice 21</a:t>
            </a:r>
            <a:r>
              <a:rPr lang="en-US" sz="2800" b="1" baseline="30000" dirty="0" smtClean="0"/>
              <a:t>st</a:t>
            </a:r>
            <a:r>
              <a:rPr lang="en-US" sz="2800" b="1" dirty="0" smtClean="0"/>
              <a:t> century skills </a:t>
            </a:r>
            <a:r>
              <a:rPr lang="en-US" sz="2800" dirty="0" smtClean="0"/>
              <a:t>such as creativity and collaboration</a:t>
            </a:r>
          </a:p>
          <a:p>
            <a:pPr marL="0" indent="0">
              <a:buNone/>
            </a:pPr>
            <a:endParaRPr lang="en-US" sz="2800" dirty="0" smtClean="0"/>
          </a:p>
          <a:p>
            <a:pPr marL="0" indent="0">
              <a:buNone/>
            </a:pPr>
            <a:r>
              <a:rPr lang="en-US" sz="2800" b="1" dirty="0"/>
              <a:t>Explore</a:t>
            </a:r>
            <a:r>
              <a:rPr lang="en-US" sz="2800" dirty="0"/>
              <a:t> </a:t>
            </a:r>
            <a:r>
              <a:rPr lang="en-US" sz="2800" b="1" dirty="0"/>
              <a:t>emerging technologies </a:t>
            </a:r>
            <a:r>
              <a:rPr lang="en-US" sz="2800" dirty="0"/>
              <a:t>such as artificial intelligence, robotics, synthetic biology, and human </a:t>
            </a:r>
            <a:r>
              <a:rPr lang="en-US" sz="2800" dirty="0" smtClean="0"/>
              <a:t>enhancement</a:t>
            </a:r>
          </a:p>
          <a:p>
            <a:pPr marL="0" indent="0">
              <a:buNone/>
            </a:pPr>
            <a:endParaRPr lang="en-US" sz="2800" b="1" dirty="0" smtClean="0"/>
          </a:p>
          <a:p>
            <a:pPr marL="0" indent="0">
              <a:buNone/>
            </a:pPr>
            <a:r>
              <a:rPr lang="en-US" sz="2800" b="1" dirty="0" smtClean="0"/>
              <a:t>Reflect on responsible innovation </a:t>
            </a:r>
            <a:r>
              <a:rPr lang="en-US" sz="2800" dirty="0" smtClean="0"/>
              <a:t>through questions that are easy to understand but hard to answer</a:t>
            </a:r>
          </a:p>
        </p:txBody>
      </p:sp>
      <p:pic>
        <p:nvPicPr>
          <p:cNvPr id="5" name="Picture 4" descr="ScribbleBot Border.pdf"/>
          <p:cNvPicPr>
            <a:picLocks noChangeAspect="1"/>
          </p:cNvPicPr>
          <p:nvPr/>
        </p:nvPicPr>
        <p:blipFill rotWithShape="1">
          <a:blip r:embed="rId3" cstate="screen">
            <a:extLst>
              <a:ext uri="{28A0092B-C50C-407E-A947-70E740481C1C}">
                <a14:useLocalDpi xmlns:a14="http://schemas.microsoft.com/office/drawing/2010/main"/>
              </a:ext>
            </a:extLst>
          </a:blip>
          <a:srcRect r="95905"/>
          <a:stretch/>
        </p:blipFill>
        <p:spPr>
          <a:xfrm rot="5400000">
            <a:off x="4431447" y="-4437917"/>
            <a:ext cx="281111" cy="9144001"/>
          </a:xfrm>
          <a:prstGeom prst="rect">
            <a:avLst/>
          </a:prstGeom>
        </p:spPr>
      </p:pic>
    </p:spTree>
    <p:extLst>
      <p:ext uri="{BB962C8B-B14F-4D97-AF65-F5344CB8AC3E}">
        <p14:creationId xmlns:p14="http://schemas.microsoft.com/office/powerpoint/2010/main" val="63558548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2829</TotalTime>
  <Words>1769</Words>
  <Application>Microsoft Macintosh PowerPoint</Application>
  <PresentationFormat>On-screen Show (4:3)</PresentationFormat>
  <Paragraphs>263</Paragraphs>
  <Slides>51</Slides>
  <Notes>39</Notes>
  <HiddenSlides>0</HiddenSlides>
  <MMClips>0</MMClips>
  <ScaleCrop>false</ScaleCrop>
  <HeadingPairs>
    <vt:vector size="4" baseType="variant">
      <vt:variant>
        <vt:lpstr>Theme</vt:lpstr>
      </vt:variant>
      <vt:variant>
        <vt:i4>1</vt:i4>
      </vt:variant>
      <vt:variant>
        <vt:lpstr>Slide Titles</vt:lpstr>
      </vt:variant>
      <vt:variant>
        <vt:i4>51</vt:i4>
      </vt:variant>
    </vt:vector>
  </HeadingPairs>
  <TitlesOfParts>
    <vt:vector size="52" baseType="lpstr">
      <vt:lpstr>Office Theme</vt:lpstr>
      <vt:lpstr>Museum Partner Workshop</vt:lpstr>
      <vt:lpstr>Workshop goals</vt:lpstr>
      <vt:lpstr>Agenda</vt:lpstr>
      <vt:lpstr>MARY SHELLEY’S FRANKENSTEIN</vt:lpstr>
      <vt:lpstr>Welcome!</vt:lpstr>
      <vt:lpstr>FRANKENSTEIN200</vt:lpstr>
      <vt:lpstr>Frankenstein200 project</vt:lpstr>
      <vt:lpstr>Mary Shelley’s Frankenstein</vt:lpstr>
      <vt:lpstr>Opportunities for learning</vt:lpstr>
      <vt:lpstr>Key questions</vt:lpstr>
      <vt:lpstr>Transmedia project</vt:lpstr>
      <vt:lpstr>Museum programming</vt:lpstr>
      <vt:lpstr>L.I.F.E.</vt:lpstr>
      <vt:lpstr>DIY activities  Instructables contest</vt:lpstr>
      <vt:lpstr>Transmedia connections</vt:lpstr>
      <vt:lpstr>ACTIVITY KIT</vt:lpstr>
      <vt:lpstr>Frankenstein200 kits</vt:lpstr>
      <vt:lpstr>Creativity and  responsible innovation</vt:lpstr>
      <vt:lpstr>Automata</vt:lpstr>
      <vt:lpstr>Scribble Bot</vt:lpstr>
      <vt:lpstr>Creativity and  responsible innovation</vt:lpstr>
      <vt:lpstr>Dough Creature</vt:lpstr>
      <vt:lpstr>Frankentoy</vt:lpstr>
      <vt:lpstr>Monster Mask</vt:lpstr>
      <vt:lpstr>Scientific exploration  and responsible innovation</vt:lpstr>
      <vt:lpstr>Battery Stack</vt:lpstr>
      <vt:lpstr>Spark of Life</vt:lpstr>
      <vt:lpstr>Hands-on activities</vt:lpstr>
      <vt:lpstr>Try the activities</vt:lpstr>
      <vt:lpstr>Lunch</vt:lpstr>
      <vt:lpstr>Alternate reality game</vt:lpstr>
      <vt:lpstr>L.I.F.E.</vt:lpstr>
      <vt:lpstr>Research assistants</vt:lpstr>
      <vt:lpstr>PowerPoint Presentation</vt:lpstr>
      <vt:lpstr>Frankenstein200.org</vt:lpstr>
      <vt:lpstr>Walk through L.I.F.E.</vt:lpstr>
      <vt:lpstr>Sample episode</vt:lpstr>
      <vt:lpstr>WORKSHOP &amp; INSTRUCTABLES</vt:lpstr>
      <vt:lpstr>DIY activities     Instructables contest</vt:lpstr>
      <vt:lpstr>TRAINING MATERIALS</vt:lpstr>
      <vt:lpstr>Program planning materials</vt:lpstr>
      <vt:lpstr>Training materials</vt:lpstr>
      <vt:lpstr>ARG promo materials</vt:lpstr>
      <vt:lpstr>MUSEUM PARTNER ACTIVITIES</vt:lpstr>
      <vt:lpstr>Requirements</vt:lpstr>
      <vt:lpstr>Requirements</vt:lpstr>
      <vt:lpstr>Timeline</vt:lpstr>
      <vt:lpstr>Optional opportunities</vt:lpstr>
      <vt:lpstr>Transmedia learning</vt:lpstr>
      <vt:lpstr>QUESTIONS?</vt:lpstr>
      <vt:lpstr>Thank you</vt:lpstr>
    </vt:vector>
  </TitlesOfParts>
  <Company>Arizona State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Rae Ostman</dc:creator>
  <cp:lastModifiedBy>Catherine McCarthy</cp:lastModifiedBy>
  <cp:revision>109</cp:revision>
  <dcterms:created xsi:type="dcterms:W3CDTF">2017-08-23T01:36:42Z</dcterms:created>
  <dcterms:modified xsi:type="dcterms:W3CDTF">2017-12-04T21:38:49Z</dcterms:modified>
</cp:coreProperties>
</file>