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notesMasterIdLst>
    <p:notesMasterId r:id="rId20"/>
  </p:notesMasterIdLst>
  <p:sldIdLst>
    <p:sldId id="609" r:id="rId2"/>
    <p:sldId id="860" r:id="rId3"/>
    <p:sldId id="875" r:id="rId4"/>
    <p:sldId id="878" r:id="rId5"/>
    <p:sldId id="882" r:id="rId6"/>
    <p:sldId id="883" r:id="rId7"/>
    <p:sldId id="877" r:id="rId8"/>
    <p:sldId id="863" r:id="rId9"/>
    <p:sldId id="862" r:id="rId10"/>
    <p:sldId id="864" r:id="rId11"/>
    <p:sldId id="870" r:id="rId12"/>
    <p:sldId id="887" r:id="rId13"/>
    <p:sldId id="871" r:id="rId14"/>
    <p:sldId id="902" r:id="rId15"/>
    <p:sldId id="911" r:id="rId16"/>
    <p:sldId id="903" r:id="rId17"/>
    <p:sldId id="904" r:id="rId18"/>
    <p:sldId id="788"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23318"/>
    <a:srgbClr val="123319"/>
    <a:srgbClr val="476BA6"/>
    <a:srgbClr val="4E76B7"/>
    <a:srgbClr val="5283A5"/>
    <a:srgbClr val="C4DF91"/>
    <a:srgbClr val="E2F1CF"/>
    <a:srgbClr val="0C4225"/>
    <a:srgbClr val="A4A4A4"/>
    <a:srgbClr val="2F4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4" autoAdjust="0"/>
    <p:restoredTop sz="72855" autoAdjust="0"/>
  </p:normalViewPr>
  <p:slideViewPr>
    <p:cSldViewPr snapToGrid="0" snapToObjects="1">
      <p:cViewPr>
        <p:scale>
          <a:sx n="80" d="100"/>
          <a:sy n="80" d="100"/>
        </p:scale>
        <p:origin x="-14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3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12AF7B6-3490-8D46-AE2F-7D653D4F8EE9}" type="datetime1">
              <a:rPr lang="en-US"/>
              <a:pPr>
                <a:defRPr/>
              </a:pPr>
              <a:t>6/25/15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B4AFD47-DFEA-634E-B1E1-04CBE220BE07}" type="slidenum">
              <a:rPr lang="en-US"/>
              <a:pPr>
                <a:defRPr/>
              </a:pPr>
              <a:t>‹#›</a:t>
            </a:fld>
            <a:endParaRPr lang="en-US"/>
          </a:p>
        </p:txBody>
      </p:sp>
    </p:spTree>
    <p:extLst>
      <p:ext uri="{BB962C8B-B14F-4D97-AF65-F5344CB8AC3E}">
        <p14:creationId xmlns:p14="http://schemas.microsoft.com/office/powerpoint/2010/main" val="2956089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a:buNone/>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nSpc>
                <a:spcPct val="90000"/>
              </a:lnSpc>
              <a:spcBef>
                <a:spcPct val="35000"/>
              </a:spcBef>
              <a:buClr>
                <a:schemeClr val="tx1"/>
              </a:buClr>
            </a:pPr>
            <a:r>
              <a:rPr lang="en-US" sz="2400" dirty="0" smtClean="0">
                <a:solidFill>
                  <a:srgbClr val="000000"/>
                </a:solidFill>
                <a:latin typeface="Calibri" charset="0"/>
                <a:ea typeface="MS Mincho" charset="0"/>
                <a:cs typeface="MS Mincho" charset="0"/>
              </a:rPr>
              <a:t>You’ll find all the resources we’ve created by visiting the NISE Net catalog link</a:t>
            </a:r>
            <a:r>
              <a:rPr lang="en-US" sz="2400" baseline="0" dirty="0" smtClean="0">
                <a:solidFill>
                  <a:srgbClr val="000000"/>
                </a:solidFill>
                <a:latin typeface="Calibri" charset="0"/>
                <a:ea typeface="MS Mincho" charset="0"/>
                <a:cs typeface="MS Mincho" charset="0"/>
              </a:rPr>
              <a:t> on this slide. </a:t>
            </a:r>
          </a:p>
          <a:p>
            <a:pPr marL="342900" indent="-342900">
              <a:lnSpc>
                <a:spcPct val="90000"/>
              </a:lnSpc>
              <a:spcBef>
                <a:spcPct val="35000"/>
              </a:spcBef>
              <a:buClr>
                <a:schemeClr val="tx1"/>
              </a:buClr>
            </a:pPr>
            <a:endParaRPr lang="en-US" sz="2400" baseline="0" dirty="0" smtClean="0">
              <a:solidFill>
                <a:srgbClr val="000000"/>
              </a:solidFill>
              <a:latin typeface="Calibri" charset="0"/>
              <a:ea typeface="MS Mincho" charset="0"/>
              <a:cs typeface="MS Mincho" charset="0"/>
            </a:endParaRPr>
          </a:p>
          <a:p>
            <a:pPr marL="342900" indent="-342900">
              <a:lnSpc>
                <a:spcPct val="90000"/>
              </a:lnSpc>
              <a:spcBef>
                <a:spcPct val="35000"/>
              </a:spcBef>
              <a:buClr>
                <a:schemeClr val="tx1"/>
              </a:buClr>
            </a:pPr>
            <a:r>
              <a:rPr lang="en-US" sz="2400" baseline="0" dirty="0" err="1" smtClean="0">
                <a:solidFill>
                  <a:srgbClr val="000000"/>
                </a:solidFill>
                <a:latin typeface="Calibri" charset="0"/>
                <a:ea typeface="MS Mincho" charset="0"/>
                <a:cs typeface="MS Mincho" charset="0"/>
              </a:rPr>
              <a:t>PowerPoints</a:t>
            </a:r>
            <a:r>
              <a:rPr lang="en-US" sz="2400" baseline="0" dirty="0" smtClean="0">
                <a:solidFill>
                  <a:srgbClr val="000000"/>
                </a:solidFill>
                <a:latin typeface="Calibri" charset="0"/>
                <a:ea typeface="MS Mincho" charset="0"/>
                <a:cs typeface="MS Mincho" charset="0"/>
              </a:rPr>
              <a:t>, Guides for following along with certain parts of the training and videos, </a:t>
            </a:r>
            <a:endParaRPr lang="en-US" sz="2400" dirty="0">
              <a:solidFill>
                <a:srgbClr val="000000"/>
              </a:solidFill>
              <a:latin typeface="Calibri" charset="0"/>
              <a:ea typeface="MS Mincho" charset="0"/>
              <a:cs typeface="MS Mincho"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F14D5F-C6A9-E44C-B41B-902F9B3DBBA0}"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nSpc>
                <a:spcPct val="90000"/>
              </a:lnSpc>
              <a:spcBef>
                <a:spcPct val="35000"/>
              </a:spcBef>
              <a:buClr>
                <a:schemeClr val="tx1"/>
              </a:buClr>
            </a:pPr>
            <a:endParaRPr lang="en-US" sz="2400" dirty="0">
              <a:solidFill>
                <a:srgbClr val="000000"/>
              </a:solidFill>
              <a:latin typeface="Calibri" charset="0"/>
              <a:ea typeface="MS Mincho" charset="0"/>
              <a:cs typeface="MS Mincho"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nSpc>
                <a:spcPct val="90000"/>
              </a:lnSpc>
              <a:spcBef>
                <a:spcPct val="35000"/>
              </a:spcBef>
              <a:buClr>
                <a:schemeClr val="tx1"/>
              </a:buClr>
            </a:pPr>
            <a:endParaRPr lang="en-US" sz="2400" dirty="0">
              <a:solidFill>
                <a:srgbClr val="000000"/>
              </a:solidFill>
              <a:latin typeface="Calibri" charset="0"/>
              <a:ea typeface="MS Mincho" charset="0"/>
              <a:cs typeface="MS Mincho"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Calibri" charset="0"/>
                <a:ea typeface="ＭＳ Ｐゴシック" charset="0"/>
                <a:cs typeface="ＭＳ Ｐゴシック" charset="0"/>
              </a:rPr>
              <a:t>Debrief:</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Calibri" charset="0"/>
              </a:rPr>
              <a:t>What skills are we practicing in this activity?</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Calibri" charset="0"/>
              </a:rPr>
              <a:t>-</a:t>
            </a:r>
            <a:r>
              <a:rPr lang="en-US" sz="1200" baseline="0" dirty="0" smtClean="0">
                <a:latin typeface="Calibri" charset="0"/>
              </a:rPr>
              <a:t> Next slide has list of skills-</a:t>
            </a:r>
            <a:endParaRPr lang="en-US" sz="1200"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Calibri"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4AFD47-DFEA-634E-B1E1-04CBE220BE07}"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6988DD-B1B0-0846-834F-C280A9EAFD6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We held four 2-day workshops in the fall of 2012 focused on preparing museum educators to engage the public in conversations about the relationship between nanotechnology and society. The reason you see 5 listed here is </a:t>
            </a:r>
            <a:r>
              <a:rPr lang="en-US" sz="1200" kern="1200" dirty="0" err="1" smtClean="0">
                <a:solidFill>
                  <a:schemeClr val="tx1"/>
                </a:solidFill>
                <a:effectLst/>
                <a:latin typeface="+mn-lt"/>
                <a:ea typeface="ＭＳ Ｐゴシック" charset="-128"/>
                <a:cs typeface="ＭＳ Ｐゴシック" charset="-128"/>
              </a:rPr>
              <a:t>bc</a:t>
            </a:r>
            <a:r>
              <a:rPr lang="en-US" sz="1200" kern="1200" dirty="0" smtClean="0">
                <a:solidFill>
                  <a:schemeClr val="tx1"/>
                </a:solidFill>
                <a:effectLst/>
                <a:latin typeface="+mn-lt"/>
                <a:ea typeface="ＭＳ Ｐゴシック" charset="-128"/>
                <a:cs typeface="ＭＳ Ｐゴシック" charset="-128"/>
              </a:rPr>
              <a:t> we held the pilot workshop at the ASC.</a:t>
            </a:r>
          </a:p>
          <a:p>
            <a:r>
              <a:rPr lang="en-US" sz="1200" b="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Nano &amp; Society Three Big Ideas:</a:t>
            </a:r>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Values shape technologies</a:t>
            </a:r>
          </a:p>
          <a:p>
            <a:pPr lvl="0"/>
            <a:r>
              <a:rPr lang="en-US" sz="1200" kern="1200" dirty="0" smtClean="0">
                <a:solidFill>
                  <a:schemeClr val="tx1"/>
                </a:solidFill>
                <a:effectLst/>
                <a:latin typeface="+mn-lt"/>
                <a:ea typeface="ＭＳ Ｐゴシック" charset="-128"/>
                <a:cs typeface="ＭＳ Ｐゴシック" charset="-128"/>
              </a:rPr>
              <a:t>Technologies affect social relationships.</a:t>
            </a:r>
          </a:p>
          <a:p>
            <a:pPr lvl="0"/>
            <a:r>
              <a:rPr lang="en-US" sz="1200" kern="1200" dirty="0" smtClean="0">
                <a:solidFill>
                  <a:schemeClr val="tx1"/>
                </a:solidFill>
                <a:effectLst/>
                <a:latin typeface="+mn-lt"/>
                <a:ea typeface="ＭＳ Ｐゴシック" charset="-128"/>
                <a:cs typeface="ＭＳ Ｐゴシック" charset="-128"/>
              </a:rPr>
              <a:t>Technologies work because they are part of larger systems.</a:t>
            </a:r>
          </a:p>
          <a:p>
            <a:r>
              <a:rPr lang="en-US" sz="1200" b="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Methods and practices for engaging the public</a:t>
            </a:r>
            <a:r>
              <a:rPr lang="en-US" sz="1200" kern="1200" dirty="0" smtClean="0">
                <a:solidFill>
                  <a:schemeClr val="tx1"/>
                </a:solidFill>
                <a:effectLst/>
                <a:latin typeface="+mn-lt"/>
                <a:ea typeface="ＭＳ Ｐゴシック" charset="-128"/>
                <a:cs typeface="ＭＳ Ｐゴシック" charset="-128"/>
              </a:rPr>
              <a:t>:</a:t>
            </a:r>
          </a:p>
          <a:p>
            <a:pPr lvl="0"/>
            <a:r>
              <a:rPr lang="en-US" sz="1200" kern="1200" dirty="0" smtClean="0">
                <a:solidFill>
                  <a:schemeClr val="tx1"/>
                </a:solidFill>
                <a:effectLst/>
                <a:latin typeface="+mn-lt"/>
                <a:ea typeface="ＭＳ Ｐゴシック" charset="-128"/>
                <a:cs typeface="ＭＳ Ｐゴシック" charset="-128"/>
              </a:rPr>
              <a:t>Conversational techniques for facilitating interactions with visitors.</a:t>
            </a:r>
          </a:p>
          <a:p>
            <a:pPr lvl="0"/>
            <a:r>
              <a:rPr lang="en-US" sz="1200" kern="1200" dirty="0" smtClean="0">
                <a:solidFill>
                  <a:schemeClr val="tx1"/>
                </a:solidFill>
                <a:effectLst/>
                <a:latin typeface="+mn-lt"/>
                <a:ea typeface="ＭＳ Ｐゴシック" charset="-128"/>
                <a:cs typeface="ＭＳ Ｐゴシック" charset="-128"/>
              </a:rPr>
              <a:t>Team-based inquiry approaches to improving and learning from professional practice.</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 wont be getting into the TBI aspect in this webinar but if this is something that you’re interested in we have plenty of resources online in the NISE Net catalog.</a:t>
            </a:r>
            <a:endParaRPr lang="en-US" sz="1200" kern="1200" dirty="0">
              <a:solidFill>
                <a:schemeClr val="tx1"/>
              </a:solidFill>
              <a:effectLst/>
              <a:latin typeface="+mn-lt"/>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First, let’s start by looking at this overarching goal: Empower both educators and visitors to think about, reflect, and understand the relevancy of nanotechnology to their daily lives.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We’re achieving this goal through both public engagement and professional development strategies: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For</a:t>
            </a:r>
            <a:r>
              <a:rPr lang="en-US" sz="1200" b="1" kern="1200" dirty="0" smtClean="0">
                <a:solidFill>
                  <a:schemeClr val="tx1"/>
                </a:solidFill>
                <a:effectLst/>
                <a:latin typeface="+mn-lt"/>
                <a:ea typeface="ＭＳ Ｐゴシック" charset="-128"/>
                <a:cs typeface="ＭＳ Ｐゴシック" charset="-128"/>
              </a:rPr>
              <a:t> Public engagement,</a:t>
            </a:r>
            <a:r>
              <a:rPr lang="en-US" sz="1200" kern="1200" dirty="0" smtClean="0">
                <a:solidFill>
                  <a:schemeClr val="tx1"/>
                </a:solidFill>
                <a:effectLst/>
                <a:latin typeface="+mn-lt"/>
                <a:ea typeface="ＭＳ Ｐゴシック" charset="-128"/>
                <a:cs typeface="ＭＳ Ｐゴシック" charset="-128"/>
              </a:rPr>
              <a:t> the NISE Net has created a variety of educational experiences that can be used to engage a broad range of public audiences in conversations about the relevance of nanotechnology in their lives.  </a:t>
            </a:r>
          </a:p>
          <a:p>
            <a:r>
              <a:rPr lang="en-US" sz="1200" b="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And for </a:t>
            </a:r>
            <a:r>
              <a:rPr lang="en-US" sz="1200" b="1" kern="1200" dirty="0" smtClean="0">
                <a:solidFill>
                  <a:schemeClr val="tx1"/>
                </a:solidFill>
                <a:effectLst/>
                <a:latin typeface="+mn-lt"/>
                <a:ea typeface="ＭＳ Ｐゴシック" charset="-128"/>
                <a:cs typeface="ＭＳ Ｐゴシック" charset="-128"/>
              </a:rPr>
              <a:t>Professional development</a:t>
            </a:r>
            <a:r>
              <a:rPr lang="en-US" sz="1200" kern="1200" dirty="0" smtClean="0">
                <a:solidFill>
                  <a:schemeClr val="tx1"/>
                </a:solidFill>
                <a:effectLst/>
                <a:latin typeface="+mn-lt"/>
                <a:ea typeface="ＭＳ Ｐゴシック" charset="-128"/>
                <a:cs typeface="ＭＳ Ｐゴシック" charset="-128"/>
              </a:rPr>
              <a:t>, well that what we’re doing today. We are trying to increase the capacity of our field to effectively engage public audiences in these conversations about nanotechnology and society.</a:t>
            </a:r>
          </a:p>
          <a:p>
            <a:endParaRPr lang="en-US" dirty="0" smtClean="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1" charset="-128"/>
                <a:cs typeface="ＭＳ Ｐゴシック" pitchFamily="1" charset="-128"/>
              </a:rPr>
              <a:t>Refer to handouts</a:t>
            </a:r>
            <a:endParaRPr lang="en-US" dirty="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charset="-128"/>
                <a:cs typeface="ＭＳ Ｐゴシック" charset="-128"/>
              </a:rPr>
              <a:t>**Conversational Cheat Sheet and Tips for Visitor Conversations and refer to both.</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So now we’re going to look at both the demonstration and conversation side by side. Keep in mind, we’re not suggesting that you abandon the demo…think of them as two different approaches in your toolkit.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These conversations are often based on questions about values. For example: What do we want the world to be like in the future? This is not something you can research and uncover the correct answer. Each visitor will have a different response and no response is wrong.</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Scientists are not the experts in this topic, and neither are you or your visitors.  Everyone has their own values and makes their own decisions about how a technology impacts their lives. This means you’re not on the spot to be the expert to know everything about nanotechnology and how it might affect our lives. You’re just there as a facilitator trying to get the visitor to explore and express their opinions and values. There is no right or wrong answer. There will always be things we don’t know.  Science can only inform us and help us make our own decisions based on the facts.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For some educators, this might be a big change. The center of expertise shifts when you’re talking about how nano will affect individuals and society as a whole. Visitors have important expertise here: they have the best idea of how something will impact their lives. And so they have an equal place in the conversation, alongside educators and scientists.</a:t>
            </a:r>
          </a:p>
          <a:p>
            <a:r>
              <a:rPr lang="en-US" sz="1200" kern="1200" dirty="0" smtClean="0">
                <a:solidFill>
                  <a:schemeClr val="tx1"/>
                </a:solidFill>
                <a:latin typeface="+mn-lt"/>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endParaRPr lang="en-US" dirty="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For the next 10 minutes I’ll be talking about the concept around engaging with visitors in conversations on the relevancy of nano and society to our daily lives.  I’ll cover some of the goals for engaging visitors in nano and society, why we think museums are a great place for conversations to happen and what a convo looks like, and how it differs from a demo.</a:t>
            </a:r>
            <a:endParaRPr lang="en-US" sz="1200" kern="1200" dirty="0">
              <a:solidFill>
                <a:schemeClr val="tx1"/>
              </a:solidFill>
              <a:effectLst/>
              <a:latin typeface="+mn-lt"/>
              <a:ea typeface="ＭＳ Ｐゴシック" charset="-128"/>
              <a:cs typeface="ＭＳ Ｐゴシック" charset="-128"/>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3FA71-9390-7049-85D7-F767096A9E4B}" type="slidenum">
              <a:rPr lang="en-US">
                <a:ea typeface="Arial" pitchFamily="1" charset="0"/>
                <a:cs typeface="Arial" pitchFamily="1" charset="0"/>
              </a:rPr>
              <a:pPr fontAlgn="base">
                <a:spcBef>
                  <a:spcPct val="0"/>
                </a:spcBef>
                <a:spcAft>
                  <a:spcPct val="0"/>
                </a:spcAft>
                <a:defRPr/>
              </a:pPr>
              <a:t>7</a:t>
            </a:fld>
            <a:endParaRPr lang="en-US">
              <a:ea typeface="Arial"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 charset="-128"/>
              <a:cs typeface="ＭＳ Ｐゴシック" pitchFamily="1" charset="-128"/>
            </a:endParaRPr>
          </a:p>
        </p:txBody>
      </p:sp>
      <p:sp>
        <p:nvSpPr>
          <p:cNvPr id="52228" name="Slide Number Placeholder 3"/>
          <p:cNvSpPr>
            <a:spLocks noGrp="1"/>
          </p:cNvSpPr>
          <p:nvPr>
            <p:ph type="sldNum" sz="quarter" idx="5"/>
          </p:nvPr>
        </p:nvSpPr>
        <p:spPr bwMode="auto">
          <a:ln>
            <a:miter lim="800000"/>
            <a:headEnd/>
            <a:tailEnd/>
          </a:ln>
        </p:spPr>
        <p:txBody>
          <a:bodyPr/>
          <a:lstStyle/>
          <a:p>
            <a:pPr>
              <a:defRPr/>
            </a:pPr>
            <a:fld id="{6D6F013D-83C0-6948-A256-ECA33F38F536}" type="slidenum">
              <a:rPr lang="en-US"/>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6/25/15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6/25/15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6/25/15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6/25/15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6/25/15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pPr>
                <a:defRPr/>
              </a:pPr>
              <a:t>6/25/15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png"/><Relationship Id="rId8" Type="http://schemas.openxmlformats.org/officeDocument/2006/relationships/image" Target="../media/image32.jpeg"/><Relationship Id="rId9"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hyperlink" Target="mailto:heather.barnes@msichicago.org" TargetMode="External"/><Relationship Id="rId4" Type="http://schemas.openxmlformats.org/officeDocument/2006/relationships/hyperlink" Target="mailto:douglasc@disoveryplace.or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336" y="6182810"/>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2073" y="610143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62428"/>
            <a:ext cx="9144000" cy="1631216"/>
          </a:xfrm>
          <a:prstGeom prst="rect">
            <a:avLst/>
          </a:prstGeom>
          <a:noFill/>
          <a:ln w="9525">
            <a:noFill/>
            <a:miter lim="800000"/>
            <a:headEnd/>
            <a:tailEnd/>
          </a:ln>
        </p:spPr>
        <p:txBody>
          <a:bodyPr>
            <a:prstTxWarp prst="textNoShape">
              <a:avLst/>
            </a:prstTxWarp>
            <a:spAutoFit/>
          </a:bodyPr>
          <a:lstStyle/>
          <a:p>
            <a:pPr algn="ctr"/>
            <a:r>
              <a:rPr lang="en-US" sz="3300" dirty="0" smtClean="0">
                <a:solidFill>
                  <a:srgbClr val="0C4225"/>
                </a:solidFill>
                <a:latin typeface="Georgia" pitchFamily="1" charset="0"/>
                <a:ea typeface="Georgia" pitchFamily="1" charset="0"/>
                <a:cs typeface="Georgia" pitchFamily="1" charset="0"/>
              </a:rPr>
              <a:t>Engaging Visitors in Science and Society Conversations</a:t>
            </a:r>
          </a:p>
          <a:p>
            <a:pPr algn="ctr"/>
            <a:endParaRPr lang="en-US" sz="800" dirty="0" smtClean="0">
              <a:solidFill>
                <a:srgbClr val="0C4225"/>
              </a:solidFill>
              <a:latin typeface="Georgia" pitchFamily="1" charset="0"/>
              <a:ea typeface="Georgia" pitchFamily="1" charset="0"/>
              <a:cs typeface="Georgia" pitchFamily="1" charset="0"/>
            </a:endParaRPr>
          </a:p>
          <a:p>
            <a:pPr algn="ctr"/>
            <a:endParaRPr lang="en-US" sz="2600" dirty="0" smtClean="0">
              <a:solidFill>
                <a:srgbClr val="0C4225"/>
              </a:solidFill>
              <a:latin typeface="Georgia" pitchFamily="1" charset="0"/>
              <a:ea typeface="Georgia" pitchFamily="1" charset="0"/>
              <a:cs typeface="Georgia" pitchFamily="1" charset="0"/>
            </a:endParaRPr>
          </a:p>
        </p:txBody>
      </p:sp>
      <p:sp>
        <p:nvSpPr>
          <p:cNvPr id="10" name="Rectangle 9"/>
          <p:cNvSpPr/>
          <p:nvPr/>
        </p:nvSpPr>
        <p:spPr>
          <a:xfrm>
            <a:off x="0" y="590758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65545" name="Picture 1" descr="Screen Shot 2012-03-19 at 1.57.21 PM.png"/>
          <p:cNvPicPr>
            <a:picLocks noChangeAspect="1"/>
          </p:cNvPicPr>
          <p:nvPr/>
        </p:nvPicPr>
        <p:blipFill rotWithShape="1">
          <a:blip r:embed="rId5" cstate="email">
            <a:extLst>
              <a:ext uri="{28A0092B-C50C-407E-A947-70E740481C1C}">
                <a14:useLocalDpi xmlns:a14="http://schemas.microsoft.com/office/drawing/2010/main"/>
              </a:ext>
            </a:extLst>
          </a:blip>
          <a:srcRect t="-15469" b="-1"/>
          <a:stretch/>
        </p:blipFill>
        <p:spPr bwMode="auto">
          <a:xfrm>
            <a:off x="6582277" y="5998070"/>
            <a:ext cx="1587500" cy="771525"/>
          </a:xfrm>
          <a:prstGeom prst="rect">
            <a:avLst/>
          </a:prstGeom>
          <a:noFill/>
          <a:ln w="9525">
            <a:noFill/>
            <a:miter lim="800000"/>
            <a:headEnd/>
            <a:tailEnd/>
          </a:ln>
        </p:spPr>
      </p:pic>
      <p:pic>
        <p:nvPicPr>
          <p:cNvPr id="11" name="Picture 10" descr="20120723_1092_l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20320" y="2090280"/>
            <a:ext cx="9202420" cy="3816350"/>
          </a:xfrm>
          <a:prstGeom prst="rect">
            <a:avLst/>
          </a:prstGeom>
        </p:spPr>
      </p:pic>
      <p:sp>
        <p:nvSpPr>
          <p:cNvPr id="9" name="Rectangle 8"/>
          <p:cNvSpPr/>
          <p:nvPr/>
        </p:nvSpPr>
        <p:spPr>
          <a:xfrm>
            <a:off x="0" y="199376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a:solidFill>
                  <a:srgbClr val="0C4225"/>
                </a:solidFill>
                <a:latin typeface="Georgia" pitchFamily="1" charset="0"/>
                <a:ea typeface="Georgia" pitchFamily="1" charset="0"/>
                <a:cs typeface="Georgia" pitchFamily="1" charset="0"/>
              </a:rPr>
              <a:t>BIG IDEA: Systems</a:t>
            </a:r>
            <a:endParaRPr lang="en-US" sz="4000" dirty="0" smtClean="0">
              <a:solidFill>
                <a:srgbClr val="0C4225"/>
              </a:solidFill>
              <a:latin typeface="Georgia" pitchFamily="1" charset="0"/>
              <a:ea typeface="Georgia" pitchFamily="1" charset="0"/>
              <a:cs typeface="Georgia" pitchFamily="1" charset="0"/>
            </a:endParaRPr>
          </a:p>
        </p:txBody>
      </p:sp>
      <p:sp>
        <p:nvSpPr>
          <p:cNvPr id="100357" name="TextBox 4"/>
          <p:cNvSpPr txBox="1">
            <a:spLocks noChangeArrowheads="1"/>
          </p:cNvSpPr>
          <p:nvPr/>
        </p:nvSpPr>
        <p:spPr bwMode="auto">
          <a:xfrm>
            <a:off x="288190" y="1235075"/>
            <a:ext cx="8910637" cy="451406"/>
          </a:xfrm>
          <a:prstGeom prst="rect">
            <a:avLst/>
          </a:prstGeom>
          <a:noFill/>
          <a:ln w="9525">
            <a:noFill/>
            <a:miter lim="800000"/>
            <a:headEnd/>
            <a:tailEnd/>
          </a:ln>
        </p:spPr>
        <p:txBody>
          <a:bodyPr>
            <a:prstTxWarp prst="textNoShape">
              <a:avLst/>
            </a:prstTxWarp>
            <a:spAutoFit/>
          </a:bodyPr>
          <a:lstStyle/>
          <a:p>
            <a:pPr marL="514350" indent="-514350">
              <a:lnSpc>
                <a:spcPct val="120000"/>
              </a:lnSpc>
              <a:defRPr/>
            </a:pPr>
            <a:r>
              <a:rPr lang="en-US" sz="2000" i="1" dirty="0" smtClean="0">
                <a:solidFill>
                  <a:srgbClr val="0C4225"/>
                </a:solidFill>
                <a:latin typeface="Georgia"/>
                <a:cs typeface="Georgia"/>
              </a:rPr>
              <a:t>Technologies work because they’re </a:t>
            </a:r>
            <a:r>
              <a:rPr lang="en-US" sz="2000" i="1" dirty="0">
                <a:solidFill>
                  <a:srgbClr val="0C4225"/>
                </a:solidFill>
                <a:latin typeface="Georgia"/>
                <a:cs typeface="Georgia"/>
              </a:rPr>
              <a:t>part of</a:t>
            </a:r>
            <a:r>
              <a:rPr lang="en-US" sz="2000" i="1" dirty="0" smtClean="0">
                <a:solidFill>
                  <a:srgbClr val="0C4225"/>
                </a:solidFill>
                <a:latin typeface="Georgia"/>
                <a:cs typeface="Georgia"/>
              </a:rPr>
              <a:t> systems.</a:t>
            </a:r>
            <a:endParaRPr lang="en-US" sz="2000" i="1" dirty="0">
              <a:solidFill>
                <a:srgbClr val="0C4225"/>
              </a:solidFill>
              <a:latin typeface="Georgia"/>
              <a:cs typeface="Georgia"/>
            </a:endParaRPr>
          </a:p>
        </p:txBody>
      </p:sp>
      <p:pic>
        <p:nvPicPr>
          <p:cNvPr id="7" name="Picture 6" descr="iStock_000018384795Mediu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33500" y="1972637"/>
            <a:ext cx="6578600" cy="4491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03298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7349" name="TextBox 4"/>
          <p:cNvSpPr txBox="1">
            <a:spLocks noChangeArrowheads="1"/>
          </p:cNvSpPr>
          <p:nvPr/>
        </p:nvSpPr>
        <p:spPr bwMode="auto">
          <a:xfrm>
            <a:off x="3187700" y="1443038"/>
            <a:ext cx="462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Calibri" charset="0"/>
              </a:rPr>
              <a:t> </a:t>
            </a:r>
            <a:endParaRPr lang="en-US" b="1">
              <a:latin typeface="Calibri" charset="0"/>
            </a:endParaRPr>
          </a:p>
        </p:txBody>
      </p:sp>
      <p:sp>
        <p:nvSpPr>
          <p:cNvPr id="57350" name="Title 1"/>
          <p:cNvSpPr txBox="1">
            <a:spLocks/>
          </p:cNvSpPr>
          <p:nvPr/>
        </p:nvSpPr>
        <p:spPr bwMode="auto">
          <a:xfrm>
            <a:off x="254000" y="274638"/>
            <a:ext cx="86614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3600" dirty="0" smtClean="0">
                <a:solidFill>
                  <a:srgbClr val="0C4225"/>
                </a:solidFill>
                <a:latin typeface="Georgia" charset="0"/>
                <a:cs typeface="Georgia" charset="0"/>
              </a:rPr>
              <a:t>Nano &amp; Society Tools </a:t>
            </a:r>
            <a:endParaRPr lang="en-US" sz="3600" dirty="0">
              <a:solidFill>
                <a:srgbClr val="0C4225"/>
              </a:solidFill>
              <a:latin typeface="Georgia" charset="0"/>
              <a:cs typeface="Georgia" charset="0"/>
            </a:endParaRPr>
          </a:p>
        </p:txBody>
      </p:sp>
      <p:sp>
        <p:nvSpPr>
          <p:cNvPr id="57351" name="TextBox 4"/>
          <p:cNvSpPr txBox="1">
            <a:spLocks noChangeArrowheads="1"/>
          </p:cNvSpPr>
          <p:nvPr/>
        </p:nvSpPr>
        <p:spPr bwMode="auto">
          <a:xfrm>
            <a:off x="7173685" y="1502212"/>
            <a:ext cx="1781613" cy="22467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000" b="1" dirty="0" smtClean="0">
                <a:solidFill>
                  <a:srgbClr val="0C4225"/>
                </a:solidFill>
                <a:latin typeface="Calibri" charset="0"/>
              </a:rPr>
              <a:t>Technology &amp; Society Guide</a:t>
            </a:r>
            <a:endParaRPr lang="en-US" sz="2000" dirty="0" smtClean="0">
              <a:solidFill>
                <a:srgbClr val="0C4225"/>
              </a:solidFill>
              <a:latin typeface="Calibri" charset="0"/>
            </a:endParaRPr>
          </a:p>
          <a:p>
            <a:pPr marL="0" lvl="1" eaLnBrk="1" hangingPunct="1"/>
            <a:endParaRPr lang="en-US" sz="2000" dirty="0" smtClean="0">
              <a:solidFill>
                <a:srgbClr val="FF0000"/>
              </a:solidFill>
              <a:latin typeface="Calibri" charset="0"/>
            </a:endParaRPr>
          </a:p>
          <a:p>
            <a:pPr marL="0" lvl="1" eaLnBrk="1" hangingPunct="1"/>
            <a:endParaRPr lang="en-US" sz="2000" dirty="0">
              <a:solidFill>
                <a:srgbClr val="FF0000"/>
              </a:solidFill>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p:txBody>
      </p:sp>
      <p:sp>
        <p:nvSpPr>
          <p:cNvPr id="57352" name="Rectangle 15"/>
          <p:cNvSpPr>
            <a:spLocks noChangeArrowheads="1"/>
          </p:cNvSpPr>
          <p:nvPr/>
        </p:nvSpPr>
        <p:spPr bwMode="auto">
          <a:xfrm>
            <a:off x="254000" y="6319915"/>
            <a:ext cx="996645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lvl="1"/>
            <a:r>
              <a:rPr lang="en-US" sz="2000" b="1" dirty="0">
                <a:solidFill>
                  <a:srgbClr val="0C4225"/>
                </a:solidFill>
                <a:latin typeface="Calibri" charset="0"/>
              </a:rPr>
              <a:t>More info: </a:t>
            </a:r>
            <a:r>
              <a:rPr lang="en-US" sz="2000" dirty="0" err="1" smtClean="0">
                <a:solidFill>
                  <a:srgbClr val="0C4225"/>
                </a:solidFill>
                <a:latin typeface="Calibri" charset="0"/>
              </a:rPr>
              <a:t>www.nisenet.org</a:t>
            </a:r>
            <a:r>
              <a:rPr lang="en-US" sz="2000" dirty="0">
                <a:solidFill>
                  <a:srgbClr val="0C4225"/>
                </a:solidFill>
                <a:latin typeface="Calibri" charset="0"/>
              </a:rPr>
              <a:t>/catalog/</a:t>
            </a:r>
            <a:r>
              <a:rPr lang="en-US" sz="2000" dirty="0" err="1">
                <a:solidFill>
                  <a:srgbClr val="0C4225"/>
                </a:solidFill>
                <a:latin typeface="Calibri" charset="0"/>
              </a:rPr>
              <a:t>tools_guides</a:t>
            </a:r>
            <a:r>
              <a:rPr lang="en-US" sz="2000" dirty="0">
                <a:solidFill>
                  <a:srgbClr val="0C4225"/>
                </a:solidFill>
                <a:latin typeface="Calibri" charset="0"/>
              </a:rPr>
              <a:t>/</a:t>
            </a:r>
            <a:r>
              <a:rPr lang="en-US" sz="2000" dirty="0" err="1">
                <a:solidFill>
                  <a:srgbClr val="0C4225"/>
                </a:solidFill>
                <a:latin typeface="Calibri" charset="0"/>
              </a:rPr>
              <a:t>nano_society_training_materials</a:t>
            </a:r>
            <a:endParaRPr lang="en-US" sz="2000" dirty="0">
              <a:solidFill>
                <a:srgbClr val="0C4225"/>
              </a:solidFill>
              <a:latin typeface="Calibri" charset="0"/>
            </a:endParaRPr>
          </a:p>
        </p:txBody>
      </p:sp>
      <p:sp>
        <p:nvSpPr>
          <p:cNvPr id="17" name="TextBox 4"/>
          <p:cNvSpPr txBox="1">
            <a:spLocks noChangeArrowheads="1"/>
          </p:cNvSpPr>
          <p:nvPr/>
        </p:nvSpPr>
        <p:spPr bwMode="auto">
          <a:xfrm>
            <a:off x="2591919" y="1474788"/>
            <a:ext cx="210012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000" b="1" dirty="0" smtClean="0">
                <a:solidFill>
                  <a:srgbClr val="0C4225"/>
                </a:solidFill>
                <a:latin typeface="Calibri" charset="0"/>
              </a:rPr>
              <a:t>Nano &amp; Society </a:t>
            </a:r>
          </a:p>
          <a:p>
            <a:pPr marL="0" lvl="1" eaLnBrk="1" hangingPunct="1"/>
            <a:r>
              <a:rPr lang="en-US" sz="2000" b="1" dirty="0" smtClean="0">
                <a:solidFill>
                  <a:srgbClr val="0C4225"/>
                </a:solidFill>
                <a:latin typeface="Calibri" charset="0"/>
              </a:rPr>
              <a:t>training</a:t>
            </a:r>
          </a:p>
          <a:p>
            <a:pPr marL="0" lvl="1" eaLnBrk="1" hangingPunct="1"/>
            <a:r>
              <a:rPr lang="en-US" sz="2000" b="1" dirty="0" smtClean="0">
                <a:solidFill>
                  <a:srgbClr val="0C4225"/>
                </a:solidFill>
                <a:latin typeface="Calibri" charset="0"/>
              </a:rPr>
              <a:t>materials</a:t>
            </a:r>
          </a:p>
          <a:p>
            <a:pPr marL="0" lvl="1" eaLnBrk="1" hangingPunct="1"/>
            <a:r>
              <a:rPr lang="en-US" sz="2000" dirty="0" smtClean="0">
                <a:solidFill>
                  <a:srgbClr val="0C4225"/>
                </a:solidFill>
                <a:latin typeface="Calibri" charset="0"/>
              </a:rPr>
              <a:t>• slideshows</a:t>
            </a:r>
          </a:p>
          <a:p>
            <a:pPr marL="0" lvl="1" eaLnBrk="1" hangingPunct="1"/>
            <a:r>
              <a:rPr lang="en-US" sz="2000" b="1" dirty="0" smtClean="0">
                <a:solidFill>
                  <a:srgbClr val="0C4225"/>
                </a:solidFill>
                <a:latin typeface="Calibri" charset="0"/>
              </a:rPr>
              <a:t>• </a:t>
            </a:r>
            <a:r>
              <a:rPr lang="en-US" sz="2000" dirty="0" smtClean="0">
                <a:solidFill>
                  <a:srgbClr val="0C4225"/>
                </a:solidFill>
                <a:latin typeface="Calibri" charset="0"/>
              </a:rPr>
              <a:t>videos</a:t>
            </a:r>
          </a:p>
          <a:p>
            <a:pPr marL="0" lvl="1" eaLnBrk="1" hangingPunct="1"/>
            <a:r>
              <a:rPr lang="en-US" sz="2000" dirty="0" smtClean="0">
                <a:solidFill>
                  <a:srgbClr val="0C4225"/>
                </a:solidFill>
                <a:latin typeface="Calibri" charset="0"/>
              </a:rPr>
              <a:t>• tip sheets</a:t>
            </a:r>
          </a:p>
          <a:p>
            <a:pPr marL="0" lvl="1" eaLnBrk="1" hangingPunct="1"/>
            <a:r>
              <a:rPr lang="en-US" sz="2000" dirty="0" smtClean="0">
                <a:solidFill>
                  <a:srgbClr val="0C4225"/>
                </a:solidFill>
                <a:latin typeface="Calibri" charset="0"/>
              </a:rPr>
              <a:t>• team-based    </a:t>
            </a:r>
            <a:br>
              <a:rPr lang="en-US" sz="2000" dirty="0" smtClean="0">
                <a:solidFill>
                  <a:srgbClr val="0C4225"/>
                </a:solidFill>
                <a:latin typeface="Calibri" charset="0"/>
              </a:rPr>
            </a:br>
            <a:r>
              <a:rPr lang="en-US" sz="2000" dirty="0" smtClean="0">
                <a:solidFill>
                  <a:srgbClr val="0C4225"/>
                </a:solidFill>
                <a:latin typeface="Calibri" charset="0"/>
              </a:rPr>
              <a:t>   inquiry sheets</a:t>
            </a:r>
          </a:p>
          <a:p>
            <a:pPr marL="0" lvl="1" eaLnBrk="1" hangingPunct="1"/>
            <a:endParaRPr lang="en-US" sz="2000" dirty="0" smtClean="0">
              <a:solidFill>
                <a:srgbClr val="0C4225"/>
              </a:solidFill>
              <a:latin typeface="Calibri" charset="0"/>
            </a:endParaRPr>
          </a:p>
          <a:p>
            <a:pPr marL="0" lvl="1" eaLnBrk="1" hangingPunct="1"/>
            <a:endParaRPr lang="en-US" sz="2000" b="1" dirty="0" smtClean="0">
              <a:solidFill>
                <a:srgbClr val="0C4225"/>
              </a:solidFill>
              <a:latin typeface="Calibri" charset="0"/>
            </a:endParaRPr>
          </a:p>
          <a:p>
            <a:pPr marL="0" lvl="1" eaLnBrk="1" hangingPunct="1"/>
            <a:r>
              <a:rPr lang="en-US" sz="2000" b="1" dirty="0" smtClean="0">
                <a:solidFill>
                  <a:srgbClr val="0C4225"/>
                </a:solidFill>
                <a:latin typeface="Calibri" charset="0"/>
              </a:rPr>
              <a:t>Improv Exercises for staff and volunteers</a:t>
            </a:r>
          </a:p>
          <a:p>
            <a:pPr marL="0" lvl="1" eaLnBrk="1" hangingPunct="1"/>
            <a:endParaRPr lang="en-US" sz="2000" b="1" dirty="0">
              <a:solidFill>
                <a:srgbClr val="0C4225"/>
              </a:solidFill>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88" y="3886921"/>
            <a:ext cx="1955079" cy="1955079"/>
          </a:xfrm>
          <a:prstGeom prst="rect">
            <a:avLst/>
          </a:prstGeom>
          <a:ln>
            <a:solidFill>
              <a:srgbClr val="000000"/>
            </a:solidFill>
          </a:ln>
        </p:spPr>
      </p:pic>
      <p:pic>
        <p:nvPicPr>
          <p:cNvPr id="19" name="Picture 11" descr="NS_Conversation Goals_15aug2012.pdf"/>
          <p:cNvPicPr>
            <a:picLocks noChangeAspect="1"/>
          </p:cNvPicPr>
          <p:nvPr/>
        </p:nvPicPr>
        <p:blipFill rotWithShape="1">
          <a:blip r:embed="rId4" cstate="email">
            <a:extLst>
              <a:ext uri="{28A0092B-C50C-407E-A947-70E740481C1C}">
                <a14:useLocalDpi xmlns:a14="http://schemas.microsoft.com/office/drawing/2010/main"/>
              </a:ext>
            </a:extLst>
          </a:blip>
          <a:srcRect b="30723"/>
          <a:stretch/>
        </p:blipFill>
        <p:spPr bwMode="auto">
          <a:xfrm>
            <a:off x="455388" y="1509922"/>
            <a:ext cx="1995679" cy="1969878"/>
          </a:xfrm>
          <a:prstGeom prst="rect">
            <a:avLst/>
          </a:prstGeom>
          <a:solidFill>
            <a:schemeClr val="bg1"/>
          </a:solidFill>
          <a:ln w="3175">
            <a:solidFill>
              <a:schemeClr val="tx1"/>
            </a:solidFill>
            <a:miter lim="800000"/>
            <a:headEnd/>
            <a:tailEnd/>
          </a:ln>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27275" y="1509921"/>
            <a:ext cx="2366202" cy="1757685"/>
          </a:xfrm>
          <a:prstGeom prst="rect">
            <a:avLst/>
          </a:prstGeom>
          <a:ln>
            <a:solidFill>
              <a:schemeClr val="tx1"/>
            </a:solidFill>
          </a:ln>
        </p:spPr>
      </p:pic>
    </p:spTree>
    <p:extLst>
      <p:ext uri="{BB962C8B-B14F-4D97-AF65-F5344CB8AC3E}">
        <p14:creationId xmlns:p14="http://schemas.microsoft.com/office/powerpoint/2010/main" val="7185245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sz="1800" dirty="0">
              <a:solidFill>
                <a:schemeClr val="lt1"/>
              </a:solidFill>
              <a:latin typeface="+mn-lt"/>
              <a:ea typeface="+mn-ea"/>
              <a:cs typeface="ＭＳ Ｐゴシック" pitchFamily="1" charset="-128"/>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1800" dirty="0">
                <a:solidFill>
                  <a:schemeClr val="lt1"/>
                </a:solidFill>
                <a:latin typeface="+mn-lt"/>
                <a:ea typeface="+mn-ea"/>
                <a:cs typeface="ＭＳ Ｐゴシック" pitchFamily="1" charset="-128"/>
              </a:rPr>
              <a:t> </a:t>
            </a:r>
          </a:p>
        </p:txBody>
      </p:sp>
      <p:sp>
        <p:nvSpPr>
          <p:cNvPr id="32772" name="Title 1"/>
          <p:cNvSpPr>
            <a:spLocks noGrp="1"/>
          </p:cNvSpPr>
          <p:nvPr>
            <p:ph type="title" idx="4294967295"/>
          </p:nvPr>
        </p:nvSpPr>
        <p:spPr>
          <a:xfrm>
            <a:off x="482600" y="274638"/>
            <a:ext cx="8661400" cy="741362"/>
          </a:xfrm>
        </p:spPr>
        <p:txBody>
          <a:bodyPr/>
          <a:lstStyle/>
          <a:p>
            <a:pPr algn="l" eaLnBrk="1" hangingPunct="1">
              <a:lnSpc>
                <a:spcPct val="90000"/>
              </a:lnSpc>
            </a:pPr>
            <a:r>
              <a:rPr lang="en-US" sz="4000" dirty="0">
                <a:solidFill>
                  <a:srgbClr val="0C4225"/>
                </a:solidFill>
                <a:latin typeface="Georgia" charset="0"/>
                <a:cs typeface="Georgia" charset="0"/>
              </a:rPr>
              <a:t>Educational Products in Catalog</a:t>
            </a:r>
          </a:p>
        </p:txBody>
      </p:sp>
      <p:sp>
        <p:nvSpPr>
          <p:cNvPr id="7" name="TextBox 4"/>
          <p:cNvSpPr txBox="1">
            <a:spLocks noChangeArrowheads="1"/>
          </p:cNvSpPr>
          <p:nvPr/>
        </p:nvSpPr>
        <p:spPr bwMode="auto">
          <a:xfrm>
            <a:off x="6821493" y="1559811"/>
            <a:ext cx="224155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000" b="1" dirty="0" smtClean="0">
                <a:solidFill>
                  <a:srgbClr val="0C4225"/>
                </a:solidFill>
                <a:latin typeface="Calibri" charset="0"/>
              </a:rPr>
              <a:t>Exploring </a:t>
            </a:r>
            <a:r>
              <a:rPr lang="en-US" sz="2000" b="1" dirty="0">
                <a:solidFill>
                  <a:srgbClr val="0C4225"/>
                </a:solidFill>
                <a:latin typeface="Calibri" charset="0"/>
              </a:rPr>
              <a:t>Nano &amp; Society –</a:t>
            </a:r>
          </a:p>
          <a:p>
            <a:pPr marL="0" lvl="1" eaLnBrk="1" hangingPunct="1"/>
            <a:r>
              <a:rPr lang="en-US" sz="2000" b="1" dirty="0">
                <a:solidFill>
                  <a:srgbClr val="0C4225"/>
                </a:solidFill>
                <a:latin typeface="Calibri" charset="0"/>
              </a:rPr>
              <a:t>Invisibility Cloak</a:t>
            </a:r>
          </a:p>
          <a:p>
            <a:pPr marL="0" lvl="1" eaLnBrk="1" hangingPunct="1"/>
            <a:endParaRPr lang="en-US" sz="2000" b="1" dirty="0" smtClean="0">
              <a:solidFill>
                <a:srgbClr val="0C4225"/>
              </a:solidFill>
              <a:latin typeface="Calibri" charset="0"/>
            </a:endParaRPr>
          </a:p>
          <a:p>
            <a:pPr marL="0" lvl="1" eaLnBrk="1" hangingPunct="1"/>
            <a:endParaRPr lang="en-US" sz="2000" b="1" dirty="0" smtClean="0">
              <a:solidFill>
                <a:srgbClr val="0C4225"/>
              </a:solidFill>
              <a:latin typeface="Calibri" charset="0"/>
            </a:endParaRPr>
          </a:p>
          <a:p>
            <a:pPr marL="0" lvl="1" eaLnBrk="1" hangingPunct="1"/>
            <a:r>
              <a:rPr lang="en-US" sz="2000" b="1" dirty="0" smtClean="0">
                <a:solidFill>
                  <a:srgbClr val="0C4225"/>
                </a:solidFill>
                <a:latin typeface="Calibri" charset="0"/>
              </a:rPr>
              <a:t>Exploring </a:t>
            </a:r>
            <a:r>
              <a:rPr lang="en-US" sz="2000" b="1" dirty="0">
                <a:solidFill>
                  <a:srgbClr val="0C4225"/>
                </a:solidFill>
                <a:latin typeface="Calibri" charset="0"/>
              </a:rPr>
              <a:t>Nano &amp; Society –</a:t>
            </a:r>
          </a:p>
          <a:p>
            <a:pPr marL="0" lvl="1" eaLnBrk="1" hangingPunct="1"/>
            <a:r>
              <a:rPr lang="en-US" sz="2000" b="1" dirty="0" smtClean="0">
                <a:solidFill>
                  <a:srgbClr val="0C4225"/>
                </a:solidFill>
                <a:latin typeface="Calibri" charset="0"/>
              </a:rPr>
              <a:t>Space Elevator</a:t>
            </a:r>
            <a:endParaRPr lang="en-US" sz="2000" b="1" dirty="0">
              <a:solidFill>
                <a:srgbClr val="0C4225"/>
              </a:solidFill>
              <a:latin typeface="Calibri" charset="0"/>
            </a:endParaRPr>
          </a:p>
          <a:p>
            <a:pPr marL="0" lvl="1" eaLnBrk="1" hangingPunct="1"/>
            <a:endParaRPr lang="en-US" sz="2000" b="1" dirty="0">
              <a:solidFill>
                <a:srgbClr val="0C4225"/>
              </a:solidFill>
              <a:latin typeface="Calibri" charset="0"/>
            </a:endParaRPr>
          </a:p>
          <a:p>
            <a:pPr marL="0" lvl="1" eaLnBrk="1" hangingPunct="1"/>
            <a:endParaRPr lang="en-US" sz="2000" b="1" dirty="0">
              <a:solidFill>
                <a:srgbClr val="0C4225"/>
              </a:solidFill>
              <a:latin typeface="Calibri" charset="0"/>
            </a:endParaRPr>
          </a:p>
          <a:p>
            <a:pPr marL="0" lvl="1" eaLnBrk="1" hangingPunct="1"/>
            <a:r>
              <a:rPr lang="en-US" sz="2000" b="1" dirty="0" smtClean="0">
                <a:solidFill>
                  <a:srgbClr val="0C4225"/>
                </a:solidFill>
                <a:latin typeface="Calibri" charset="0"/>
              </a:rPr>
              <a:t>Exploring Nano &amp; Society – </a:t>
            </a:r>
          </a:p>
          <a:p>
            <a:pPr marL="0" lvl="1" eaLnBrk="1" hangingPunct="1"/>
            <a:r>
              <a:rPr lang="en-US" sz="2000" b="1" dirty="0" smtClean="0">
                <a:solidFill>
                  <a:srgbClr val="0C4225"/>
                </a:solidFill>
                <a:latin typeface="Calibri" charset="0"/>
              </a:rPr>
              <a:t>You Decide!</a:t>
            </a:r>
            <a:endParaRPr lang="en-US" sz="2000" b="1" dirty="0">
              <a:solidFill>
                <a:srgbClr val="0C4225"/>
              </a:solidFill>
              <a:latin typeface="Calibri" charset="0"/>
            </a:endParaRPr>
          </a:p>
          <a:p>
            <a:pPr marL="0" lvl="1" eaLnBrk="1" hangingPunct="1"/>
            <a:endParaRPr lang="en-US" sz="2000" dirty="0">
              <a:solidFill>
                <a:srgbClr val="0C4225"/>
              </a:solidFill>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solidFill>
                <a:srgbClr val="FF0000"/>
              </a:solidFill>
              <a:latin typeface="Calibri"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9686" y="4747035"/>
            <a:ext cx="1459515" cy="1459515"/>
          </a:xfrm>
          <a:prstGeom prst="rect">
            <a:avLst/>
          </a:prstGeom>
          <a:ln>
            <a:solidFill>
              <a:schemeClr val="tx1"/>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31" y="1416462"/>
            <a:ext cx="1459515" cy="1459515"/>
          </a:xfrm>
          <a:prstGeom prst="rect">
            <a:avLst/>
          </a:prstGeom>
          <a:ln>
            <a:solidFill>
              <a:schemeClr val="tx1"/>
            </a:solidFill>
          </a:ln>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9686" y="1416462"/>
            <a:ext cx="1459515" cy="1459515"/>
          </a:xfrm>
          <a:prstGeom prst="rect">
            <a:avLst/>
          </a:prstGeom>
          <a:ln>
            <a:solidFill>
              <a:schemeClr val="tx1"/>
            </a:solidFill>
          </a:ln>
        </p:spPr>
      </p:pic>
      <p:sp>
        <p:nvSpPr>
          <p:cNvPr id="16" name="TextBox 4"/>
          <p:cNvSpPr txBox="1">
            <a:spLocks noChangeArrowheads="1"/>
          </p:cNvSpPr>
          <p:nvPr/>
        </p:nvSpPr>
        <p:spPr bwMode="auto">
          <a:xfrm>
            <a:off x="2316532" y="1559811"/>
            <a:ext cx="2241550"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000" b="1" dirty="0" smtClean="0">
                <a:solidFill>
                  <a:srgbClr val="0C4225"/>
                </a:solidFill>
                <a:latin typeface="Calibri" charset="0"/>
              </a:rPr>
              <a:t>Nano Around </a:t>
            </a:r>
          </a:p>
          <a:p>
            <a:pPr marL="0" lvl="1" eaLnBrk="1" hangingPunct="1"/>
            <a:r>
              <a:rPr lang="en-US" sz="2000" b="1" dirty="0" smtClean="0">
                <a:solidFill>
                  <a:srgbClr val="0C4225"/>
                </a:solidFill>
                <a:latin typeface="Calibri" charset="0"/>
              </a:rPr>
              <a:t>the World </a:t>
            </a:r>
          </a:p>
          <a:p>
            <a:pPr marL="0" lvl="1" eaLnBrk="1" hangingPunct="1"/>
            <a:r>
              <a:rPr lang="en-US" sz="2000" b="1" dirty="0" smtClean="0">
                <a:solidFill>
                  <a:srgbClr val="0C4225"/>
                </a:solidFill>
                <a:latin typeface="Calibri" charset="0"/>
              </a:rPr>
              <a:t>card game</a:t>
            </a:r>
            <a:endParaRPr lang="en-US" sz="2000" b="1" dirty="0">
              <a:solidFill>
                <a:srgbClr val="0C4225"/>
              </a:solidFill>
              <a:latin typeface="Calibri" charset="0"/>
            </a:endParaRPr>
          </a:p>
          <a:p>
            <a:pPr marL="0" lvl="1" eaLnBrk="1" hangingPunct="1"/>
            <a:endParaRPr lang="en-US" sz="2000" dirty="0" smtClean="0">
              <a:solidFill>
                <a:srgbClr val="0C4225"/>
              </a:solidFill>
              <a:latin typeface="Calibri" charset="0"/>
            </a:endParaRPr>
          </a:p>
          <a:p>
            <a:pPr marL="0" lvl="1" eaLnBrk="1" hangingPunct="1"/>
            <a:endParaRPr lang="en-US" sz="2000" b="1" dirty="0" smtClean="0">
              <a:solidFill>
                <a:srgbClr val="0C4225"/>
              </a:solidFill>
              <a:latin typeface="Calibri" charset="0"/>
            </a:endParaRPr>
          </a:p>
          <a:p>
            <a:pPr marL="0" lvl="1" eaLnBrk="1" hangingPunct="1"/>
            <a:r>
              <a:rPr lang="en-US" sz="2000" b="1" dirty="0" smtClean="0">
                <a:solidFill>
                  <a:srgbClr val="0C4225"/>
                </a:solidFill>
                <a:latin typeface="Calibri" charset="0"/>
              </a:rPr>
              <a:t>Exploring Properties </a:t>
            </a:r>
            <a:r>
              <a:rPr lang="en-US" sz="2000" b="1" dirty="0">
                <a:solidFill>
                  <a:srgbClr val="0C4225"/>
                </a:solidFill>
                <a:latin typeface="Calibri" charset="0"/>
              </a:rPr>
              <a:t>–</a:t>
            </a:r>
          </a:p>
          <a:p>
            <a:pPr marL="0" lvl="1" eaLnBrk="1" hangingPunct="1"/>
            <a:r>
              <a:rPr lang="en-US" sz="2000" b="1" dirty="0" smtClean="0">
                <a:solidFill>
                  <a:srgbClr val="0C4225"/>
                </a:solidFill>
                <a:latin typeface="Calibri" charset="0"/>
              </a:rPr>
              <a:t>Capillary Action</a:t>
            </a:r>
          </a:p>
          <a:p>
            <a:pPr marL="0" lvl="1" eaLnBrk="1" hangingPunct="1"/>
            <a:endParaRPr lang="en-US" sz="2000" b="1" dirty="0" smtClean="0">
              <a:solidFill>
                <a:srgbClr val="0C4225"/>
              </a:solidFill>
              <a:latin typeface="Calibri" charset="0"/>
            </a:endParaRPr>
          </a:p>
          <a:p>
            <a:pPr marL="0" lvl="1" eaLnBrk="1" hangingPunct="1"/>
            <a:endParaRPr lang="en-US" sz="2000" b="1" dirty="0">
              <a:solidFill>
                <a:srgbClr val="0C4225"/>
              </a:solidFill>
              <a:latin typeface="Calibri" charset="0"/>
            </a:endParaRPr>
          </a:p>
          <a:p>
            <a:pPr marL="0" lvl="1" eaLnBrk="1" hangingPunct="1"/>
            <a:r>
              <a:rPr lang="en-US" sz="2000" b="1" dirty="0">
                <a:solidFill>
                  <a:srgbClr val="0C4225"/>
                </a:solidFill>
                <a:latin typeface="Calibri" charset="0"/>
              </a:rPr>
              <a:t>Exploring Nano &amp; Society </a:t>
            </a:r>
            <a:r>
              <a:rPr lang="en-US" sz="2000" b="1" dirty="0" smtClean="0">
                <a:solidFill>
                  <a:srgbClr val="0C4225"/>
                </a:solidFill>
                <a:latin typeface="Calibri" charset="0"/>
              </a:rPr>
              <a:t>– Tippy Table</a:t>
            </a:r>
            <a:endParaRPr lang="en-US" sz="2000" b="1" dirty="0">
              <a:solidFill>
                <a:srgbClr val="0C4225"/>
              </a:solidFill>
              <a:latin typeface="Calibri" charset="0"/>
            </a:endParaRPr>
          </a:p>
          <a:p>
            <a:pPr marL="0" lvl="1" eaLnBrk="1" hangingPunct="1"/>
            <a:endParaRPr lang="en-US" sz="2000" b="1" dirty="0" smtClean="0">
              <a:latin typeface="Calibri" charset="0"/>
            </a:endParaRPr>
          </a:p>
          <a:p>
            <a:pPr marL="0" lvl="1" eaLnBrk="1" hangingPunct="1"/>
            <a:endParaRPr lang="en-US" sz="2000" b="1" dirty="0">
              <a:latin typeface="Calibri" charset="0"/>
            </a:endParaRPr>
          </a:p>
          <a:p>
            <a:pPr marL="0" lvl="1" eaLnBrk="1" hangingPunct="1"/>
            <a:endParaRPr lang="en-US" sz="2000" dirty="0">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solidFill>
                <a:srgbClr val="FF0000"/>
              </a:solidFill>
              <a:latin typeface="Calibri" charset="0"/>
            </a:endParaRP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9686" y="3081918"/>
            <a:ext cx="1459515" cy="1459515"/>
          </a:xfrm>
          <a:prstGeom prst="rect">
            <a:avLst/>
          </a:prstGeom>
          <a:ln>
            <a:solidFill>
              <a:srgbClr val="000000"/>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5031" y="4747035"/>
            <a:ext cx="1459515" cy="1459515"/>
          </a:xfrm>
          <a:prstGeom prst="rect">
            <a:avLst/>
          </a:prstGeom>
          <a:ln>
            <a:solidFill>
              <a:srgbClr val="000000"/>
            </a:solidFill>
          </a:ln>
        </p:spPr>
      </p:pic>
      <p:pic>
        <p:nvPicPr>
          <p:cNvPr id="11" name="Picture 10" descr="capillary.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5031" y="3096648"/>
            <a:ext cx="1444785" cy="1444785"/>
          </a:xfrm>
          <a:prstGeom prst="rect">
            <a:avLst/>
          </a:prstGeom>
          <a:ln>
            <a:solidFill>
              <a:schemeClr val="tx1"/>
            </a:solidFill>
          </a:ln>
        </p:spPr>
      </p:pic>
      <p:sp>
        <p:nvSpPr>
          <p:cNvPr id="17" name="Rectangle 15"/>
          <p:cNvSpPr>
            <a:spLocks noChangeArrowheads="1"/>
          </p:cNvSpPr>
          <p:nvPr/>
        </p:nvSpPr>
        <p:spPr bwMode="auto">
          <a:xfrm>
            <a:off x="5422900" y="6291263"/>
            <a:ext cx="372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US" sz="2000" b="1" dirty="0">
                <a:solidFill>
                  <a:srgbClr val="0C4225"/>
                </a:solidFill>
                <a:latin typeface="Calibri" charset="0"/>
              </a:rPr>
              <a:t>More info: </a:t>
            </a:r>
            <a:r>
              <a:rPr lang="en-US" sz="2000" dirty="0" err="1">
                <a:solidFill>
                  <a:srgbClr val="0C4225"/>
                </a:solidFill>
                <a:latin typeface="Calibri" charset="0"/>
              </a:rPr>
              <a:t>nisenet.org</a:t>
            </a:r>
            <a:r>
              <a:rPr lang="en-US" sz="2000" dirty="0">
                <a:solidFill>
                  <a:srgbClr val="0C4225"/>
                </a:solidFill>
                <a:latin typeface="Calibri" charset="0"/>
              </a:rPr>
              <a:t>/catalog</a:t>
            </a:r>
          </a:p>
        </p:txBody>
      </p:sp>
    </p:spTree>
    <p:extLst>
      <p:ext uri="{BB962C8B-B14F-4D97-AF65-F5344CB8AC3E}">
        <p14:creationId xmlns:p14="http://schemas.microsoft.com/office/powerpoint/2010/main" val="36938310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769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986696"/>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7348" name="TextBox 4"/>
          <p:cNvSpPr txBox="1">
            <a:spLocks noChangeArrowheads="1"/>
          </p:cNvSpPr>
          <p:nvPr/>
        </p:nvSpPr>
        <p:spPr bwMode="auto">
          <a:xfrm>
            <a:off x="2340222" y="1318484"/>
            <a:ext cx="2095009"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000" b="1" dirty="0">
                <a:solidFill>
                  <a:srgbClr val="0C4225"/>
                </a:solidFill>
                <a:latin typeface="Calibri" charset="0"/>
              </a:rPr>
              <a:t>Would you buy that?</a:t>
            </a:r>
          </a:p>
          <a:p>
            <a:pPr marL="0" lvl="1" eaLnBrk="1" hangingPunct="1"/>
            <a:r>
              <a:rPr lang="en-US" sz="2000" dirty="0">
                <a:solidFill>
                  <a:srgbClr val="0C4225"/>
                </a:solidFill>
                <a:latin typeface="Calibri" charset="0"/>
              </a:rPr>
              <a:t>Public program</a:t>
            </a:r>
          </a:p>
          <a:p>
            <a:pPr marL="0" lvl="1" eaLnBrk="1" hangingPunct="1"/>
            <a:endParaRPr lang="en-US" sz="2000" b="1" dirty="0">
              <a:solidFill>
                <a:srgbClr val="0C4225"/>
              </a:solidFill>
              <a:latin typeface="Calibri" charset="0"/>
            </a:endParaRPr>
          </a:p>
          <a:p>
            <a:pPr marL="0" lvl="1" eaLnBrk="1" hangingPunct="1"/>
            <a:endParaRPr lang="en-US" sz="2000" b="1" dirty="0">
              <a:solidFill>
                <a:srgbClr val="0C4225"/>
              </a:solidFill>
              <a:latin typeface="Calibri" charset="0"/>
            </a:endParaRPr>
          </a:p>
          <a:p>
            <a:pPr marL="0" lvl="1" eaLnBrk="1" hangingPunct="1"/>
            <a:endParaRPr lang="en-US" sz="2000" b="1" dirty="0">
              <a:solidFill>
                <a:srgbClr val="0C4225"/>
              </a:solidFill>
              <a:latin typeface="Calibri" charset="0"/>
            </a:endParaRPr>
          </a:p>
          <a:p>
            <a:pPr marL="0" lvl="1" eaLnBrk="1" hangingPunct="1"/>
            <a:r>
              <a:rPr lang="en-US" sz="2000" b="1" dirty="0" smtClean="0">
                <a:solidFill>
                  <a:srgbClr val="0C4225"/>
                </a:solidFill>
                <a:latin typeface="Calibri" charset="0"/>
              </a:rPr>
              <a:t>Wonders </a:t>
            </a:r>
            <a:r>
              <a:rPr lang="en-US" sz="2000" b="1" dirty="0">
                <a:solidFill>
                  <a:srgbClr val="0C4225"/>
                </a:solidFill>
                <a:latin typeface="Calibri" charset="0"/>
              </a:rPr>
              <a:t>and Worries of Nanotechnology</a:t>
            </a:r>
          </a:p>
          <a:p>
            <a:pPr marL="0" lvl="1" eaLnBrk="1" hangingPunct="1"/>
            <a:r>
              <a:rPr lang="en-US" sz="2000" dirty="0" smtClean="0">
                <a:solidFill>
                  <a:srgbClr val="0C4225"/>
                </a:solidFill>
                <a:latin typeface="Calibri" charset="0"/>
              </a:rPr>
              <a:t>Video episodes</a:t>
            </a:r>
            <a:endParaRPr lang="en-US" sz="2000" dirty="0">
              <a:solidFill>
                <a:srgbClr val="0C4225"/>
              </a:solidFill>
              <a:latin typeface="Calibri" charset="0"/>
            </a:endParaRPr>
          </a:p>
          <a:p>
            <a:pPr marL="0" lvl="1" eaLnBrk="1" hangingPunct="1"/>
            <a:endParaRPr lang="en-US" sz="2000" dirty="0">
              <a:solidFill>
                <a:srgbClr val="0C4225"/>
              </a:solidFill>
              <a:latin typeface="Calibri" charset="0"/>
            </a:endParaRPr>
          </a:p>
          <a:p>
            <a:pPr marL="0" lvl="1" eaLnBrk="1" hangingPunct="1"/>
            <a:endParaRPr lang="en-US" sz="2000" b="1" dirty="0">
              <a:latin typeface="Calibri" charset="0"/>
            </a:endParaRPr>
          </a:p>
          <a:p>
            <a:pPr marL="0" lvl="1" eaLnBrk="1" hangingPunct="1"/>
            <a:r>
              <a:rPr lang="en-US" sz="2000" b="1" dirty="0">
                <a:solidFill>
                  <a:srgbClr val="0C4225"/>
                </a:solidFill>
                <a:latin typeface="Calibri" charset="0"/>
              </a:rPr>
              <a:t>Exploring </a:t>
            </a:r>
            <a:r>
              <a:rPr lang="en-US" sz="2000" b="1" dirty="0" smtClean="0">
                <a:solidFill>
                  <a:srgbClr val="0C4225"/>
                </a:solidFill>
                <a:latin typeface="Calibri" charset="0"/>
              </a:rPr>
              <a:t>Materials </a:t>
            </a:r>
            <a:r>
              <a:rPr lang="en-US" sz="2000" b="1" dirty="0">
                <a:solidFill>
                  <a:srgbClr val="0C4225"/>
                </a:solidFill>
                <a:latin typeface="Calibri" charset="0"/>
              </a:rPr>
              <a:t>– </a:t>
            </a:r>
            <a:r>
              <a:rPr lang="en-US" sz="2000" b="1" dirty="0" err="1" smtClean="0">
                <a:solidFill>
                  <a:srgbClr val="0C4225"/>
                </a:solidFill>
                <a:latin typeface="Calibri" charset="0"/>
              </a:rPr>
              <a:t>Ferrofluid</a:t>
            </a:r>
            <a:endParaRPr lang="en-US" sz="2000" b="1" dirty="0">
              <a:solidFill>
                <a:srgbClr val="0C4225"/>
              </a:solidFill>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b="1"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latin typeface="Calibri" charset="0"/>
            </a:endParaRPr>
          </a:p>
          <a:p>
            <a:pPr marL="0" lvl="1" eaLnBrk="1" hangingPunct="1"/>
            <a:endParaRPr lang="en-US" sz="2000" dirty="0">
              <a:solidFill>
                <a:srgbClr val="FF0000"/>
              </a:solidFill>
              <a:latin typeface="Calibri" charset="0"/>
            </a:endParaRPr>
          </a:p>
        </p:txBody>
      </p:sp>
      <p:sp>
        <p:nvSpPr>
          <p:cNvPr id="57349" name="TextBox 4"/>
          <p:cNvSpPr txBox="1">
            <a:spLocks noChangeArrowheads="1"/>
          </p:cNvSpPr>
          <p:nvPr/>
        </p:nvSpPr>
        <p:spPr bwMode="auto">
          <a:xfrm>
            <a:off x="3187700" y="1443038"/>
            <a:ext cx="462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Calibri" charset="0"/>
              </a:rPr>
              <a:t> </a:t>
            </a:r>
            <a:endParaRPr lang="en-US" b="1">
              <a:latin typeface="Calibri" charset="0"/>
            </a:endParaRPr>
          </a:p>
        </p:txBody>
      </p:sp>
      <p:sp>
        <p:nvSpPr>
          <p:cNvPr id="57351" name="TextBox 4"/>
          <p:cNvSpPr txBox="1">
            <a:spLocks noChangeArrowheads="1"/>
          </p:cNvSpPr>
          <p:nvPr/>
        </p:nvSpPr>
        <p:spPr bwMode="auto">
          <a:xfrm>
            <a:off x="6756400" y="1091354"/>
            <a:ext cx="22828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000" b="1" dirty="0" smtClean="0">
                <a:solidFill>
                  <a:srgbClr val="0C4225"/>
                </a:solidFill>
                <a:latin typeface="Calibri" charset="0"/>
              </a:rPr>
              <a:t>Forums:</a:t>
            </a:r>
          </a:p>
          <a:p>
            <a:pPr marL="342900" lvl="1" indent="-342900" eaLnBrk="1" hangingPunct="1">
              <a:buFont typeface="Arial"/>
              <a:buChar char="•"/>
            </a:pPr>
            <a:r>
              <a:rPr lang="en-US" sz="1800" dirty="0" err="1" smtClean="0">
                <a:solidFill>
                  <a:srgbClr val="0C4225"/>
                </a:solidFill>
                <a:latin typeface="Calibri" charset="0"/>
              </a:rPr>
              <a:t>Nanomedicine</a:t>
            </a:r>
            <a:endParaRPr lang="en-US" sz="1800" dirty="0" smtClean="0">
              <a:solidFill>
                <a:srgbClr val="0C4225"/>
              </a:solidFill>
              <a:latin typeface="Calibri" charset="0"/>
            </a:endParaRPr>
          </a:p>
          <a:p>
            <a:pPr marL="342900" lvl="1" indent="-342900" eaLnBrk="1" hangingPunct="1">
              <a:buFont typeface="Arial"/>
              <a:buChar char="•"/>
            </a:pPr>
            <a:r>
              <a:rPr lang="en-US" sz="1800" dirty="0" smtClean="0">
                <a:solidFill>
                  <a:srgbClr val="0C4225"/>
                </a:solidFill>
                <a:latin typeface="Calibri" charset="0"/>
              </a:rPr>
              <a:t>Energy</a:t>
            </a:r>
          </a:p>
          <a:p>
            <a:pPr marL="342900" lvl="1" indent="-342900" eaLnBrk="1" hangingPunct="1">
              <a:buFont typeface="Arial"/>
              <a:buChar char="•"/>
            </a:pPr>
            <a:r>
              <a:rPr lang="en-US" sz="1800" dirty="0" smtClean="0">
                <a:solidFill>
                  <a:srgbClr val="0C4225"/>
                </a:solidFill>
                <a:latin typeface="Calibri" charset="0"/>
              </a:rPr>
              <a:t>Privacy</a:t>
            </a:r>
          </a:p>
          <a:p>
            <a:pPr marL="342900" lvl="1" indent="-342900" eaLnBrk="1" hangingPunct="1">
              <a:buFont typeface="Arial"/>
              <a:buChar char="•"/>
            </a:pPr>
            <a:r>
              <a:rPr lang="en-US" sz="1800" dirty="0" smtClean="0">
                <a:solidFill>
                  <a:srgbClr val="0C4225"/>
                </a:solidFill>
                <a:latin typeface="Calibri" charset="0"/>
              </a:rPr>
              <a:t>Who Decides?</a:t>
            </a:r>
          </a:p>
          <a:p>
            <a:pPr marL="342900" lvl="1" indent="-342900" eaLnBrk="1" hangingPunct="1">
              <a:buFont typeface="Arial"/>
              <a:buChar char="•"/>
            </a:pPr>
            <a:r>
              <a:rPr lang="en-US" sz="1800" dirty="0" smtClean="0">
                <a:solidFill>
                  <a:srgbClr val="0C4225"/>
                </a:solidFill>
                <a:latin typeface="Calibri" charset="0"/>
              </a:rPr>
              <a:t>Cognitive Enhancement</a:t>
            </a:r>
            <a:endParaRPr lang="en-US" sz="1800" dirty="0">
              <a:solidFill>
                <a:srgbClr val="0C4225"/>
              </a:solidFill>
              <a:latin typeface="Calibri" charset="0"/>
            </a:endParaRPr>
          </a:p>
          <a:p>
            <a:pPr marL="0" lvl="1" eaLnBrk="1" hangingPunct="1"/>
            <a:endParaRPr lang="en-US" sz="2000" dirty="0" smtClean="0">
              <a:latin typeface="Calibri" charset="0"/>
            </a:endParaRPr>
          </a:p>
          <a:p>
            <a:pPr marL="0" lvl="1" eaLnBrk="1" hangingPunct="1"/>
            <a:r>
              <a:rPr lang="en-US" sz="2000" b="1" dirty="0">
                <a:solidFill>
                  <a:srgbClr val="0C4225"/>
                </a:solidFill>
                <a:latin typeface="Calibri" charset="0"/>
              </a:rPr>
              <a:t>Nano &amp; Society Posters</a:t>
            </a:r>
            <a:endParaRPr lang="en-US" sz="2000" dirty="0">
              <a:solidFill>
                <a:srgbClr val="0C4225"/>
              </a:solidFill>
              <a:latin typeface="Calibri" charset="0"/>
            </a:endParaRPr>
          </a:p>
          <a:p>
            <a:pPr marL="0" lvl="1" eaLnBrk="1" hangingPunct="1"/>
            <a:endParaRPr lang="en-US" sz="2000" dirty="0" smtClean="0">
              <a:latin typeface="Calibri" charset="0"/>
            </a:endParaRPr>
          </a:p>
          <a:p>
            <a:pPr marL="0" lvl="1" eaLnBrk="1" hangingPunct="1"/>
            <a:endParaRPr lang="en-US" sz="2000" dirty="0">
              <a:latin typeface="Calibri" charset="0"/>
            </a:endParaRPr>
          </a:p>
          <a:p>
            <a:pPr marL="0" lvl="1" eaLnBrk="1" hangingPunct="1"/>
            <a:endParaRPr lang="en-US" sz="2000" dirty="0" smtClean="0">
              <a:latin typeface="Calibri" charset="0"/>
            </a:endParaRPr>
          </a:p>
          <a:p>
            <a:pPr marL="0" lvl="1" eaLnBrk="1" hangingPunct="1"/>
            <a:endParaRPr lang="en-US" sz="2000" dirty="0">
              <a:latin typeface="Calibri" charset="0"/>
            </a:endParaRPr>
          </a:p>
          <a:p>
            <a:pPr marL="0" lvl="1" eaLnBrk="1" hangingPunct="1"/>
            <a:r>
              <a:rPr lang="en-US" sz="2000" b="1" dirty="0" smtClean="0">
                <a:solidFill>
                  <a:srgbClr val="0C4225"/>
                </a:solidFill>
                <a:latin typeface="Calibri" charset="0"/>
              </a:rPr>
              <a:t>Robots &amp; People</a:t>
            </a:r>
            <a:endParaRPr lang="en-US" sz="2000" b="1" dirty="0">
              <a:solidFill>
                <a:srgbClr val="0C4225"/>
              </a:solidFill>
              <a:latin typeface="Calibri" charset="0"/>
            </a:endParaRPr>
          </a:p>
        </p:txBody>
      </p:sp>
      <p:sp>
        <p:nvSpPr>
          <p:cNvPr id="57352" name="Rectangle 15"/>
          <p:cNvSpPr>
            <a:spLocks noChangeArrowheads="1"/>
          </p:cNvSpPr>
          <p:nvPr/>
        </p:nvSpPr>
        <p:spPr bwMode="auto">
          <a:xfrm>
            <a:off x="5422900" y="6349877"/>
            <a:ext cx="372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r>
              <a:rPr lang="en-US" sz="2000" b="1" dirty="0">
                <a:solidFill>
                  <a:srgbClr val="0C4225"/>
                </a:solidFill>
                <a:latin typeface="Calibri" charset="0"/>
              </a:rPr>
              <a:t>More info: </a:t>
            </a:r>
            <a:r>
              <a:rPr lang="en-US" sz="2000" dirty="0" err="1">
                <a:solidFill>
                  <a:srgbClr val="0C4225"/>
                </a:solidFill>
                <a:latin typeface="Calibri" charset="0"/>
              </a:rPr>
              <a:t>nisenet.org</a:t>
            </a:r>
            <a:r>
              <a:rPr lang="en-US" sz="2000" dirty="0">
                <a:solidFill>
                  <a:srgbClr val="0C4225"/>
                </a:solidFill>
                <a:latin typeface="Calibri" charset="0"/>
              </a:rPr>
              <a:t>/catalog</a:t>
            </a:r>
          </a:p>
        </p:txBody>
      </p:sp>
      <p:pic>
        <p:nvPicPr>
          <p:cNvPr id="57353" name="Picture 12" descr="NISE_posters_08_18(2)_energ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1926" y="3212538"/>
            <a:ext cx="1216391" cy="15207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4" name="Picture 15" descr="iStock_000007285175XSmal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1763" y="1285861"/>
            <a:ext cx="1333500" cy="13335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7" name="Picture 22" descr="buythat.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1690" y="1305296"/>
            <a:ext cx="1543541" cy="15680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9" name="Picture 15" descr="185559_10150396699308146_372584263145_10703212_6110859_s.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51690" y="3173054"/>
            <a:ext cx="1543541" cy="15435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839" y="6299200"/>
            <a:ext cx="1212398" cy="471488"/>
          </a:xfrm>
          <a:prstGeom prst="rect">
            <a:avLst/>
          </a:prstGeom>
        </p:spPr>
      </p:pic>
      <p:sp>
        <p:nvSpPr>
          <p:cNvPr id="14" name="Title 1"/>
          <p:cNvSpPr txBox="1">
            <a:spLocks/>
          </p:cNvSpPr>
          <p:nvPr/>
        </p:nvSpPr>
        <p:spPr bwMode="auto">
          <a:xfrm>
            <a:off x="254000" y="157410"/>
            <a:ext cx="8661400"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lnSpc>
                <a:spcPct val="90000"/>
              </a:lnSpc>
            </a:pPr>
            <a:r>
              <a:rPr lang="en-US" sz="4000" dirty="0" smtClean="0">
                <a:solidFill>
                  <a:srgbClr val="0C4225"/>
                </a:solidFill>
                <a:latin typeface="Georgia" charset="0"/>
                <a:cs typeface="Georgia" charset="0"/>
              </a:rPr>
              <a:t>Educational Products in Catalog</a:t>
            </a:r>
            <a:endParaRPr lang="en-US" sz="4000" dirty="0">
              <a:solidFill>
                <a:srgbClr val="0C4225"/>
              </a:solidFill>
              <a:latin typeface="Georgia" charset="0"/>
              <a:cs typeface="Georgia" charset="0"/>
            </a:endParaRPr>
          </a:p>
        </p:txBody>
      </p:sp>
      <p:pic>
        <p:nvPicPr>
          <p:cNvPr id="2" name="Picture 1" descr="MatsFerro_vial_Dec08.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1690" y="5009665"/>
            <a:ext cx="1543541" cy="1543541"/>
          </a:xfrm>
          <a:prstGeom prst="rect">
            <a:avLst/>
          </a:prstGeom>
          <a:ln>
            <a:solidFill>
              <a:schemeClr val="tx1"/>
            </a:solidFill>
          </a:ln>
        </p:spPr>
      </p:pic>
      <p:pic>
        <p:nvPicPr>
          <p:cNvPr id="5" name="Picture 4" descr="robot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50826" y="4935902"/>
            <a:ext cx="1394437" cy="1394437"/>
          </a:xfrm>
          <a:prstGeom prst="rect">
            <a:avLst/>
          </a:prstGeom>
          <a:ln>
            <a:solidFill>
              <a:schemeClr val="tx1"/>
            </a:solidFill>
          </a:ln>
        </p:spPr>
      </p:pic>
    </p:spTree>
    <p:extLst>
      <p:ext uri="{BB962C8B-B14F-4D97-AF65-F5344CB8AC3E}">
        <p14:creationId xmlns:p14="http://schemas.microsoft.com/office/powerpoint/2010/main" val="20080886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Speed-</a:t>
            </a:r>
            <a:r>
              <a:rPr lang="en-US" sz="4000" dirty="0" err="1" smtClean="0">
                <a:solidFill>
                  <a:srgbClr val="0C4225"/>
                </a:solidFill>
                <a:latin typeface="Georgia" pitchFamily="1" charset="0"/>
                <a:ea typeface="Georgia" pitchFamily="1" charset="0"/>
                <a:cs typeface="Georgia" pitchFamily="1" charset="0"/>
              </a:rPr>
              <a:t>ucate</a:t>
            </a:r>
            <a:r>
              <a:rPr lang="en-US" sz="4000" dirty="0" smtClean="0">
                <a:solidFill>
                  <a:srgbClr val="0C4225"/>
                </a:solidFill>
                <a:latin typeface="Georgia" pitchFamily="1" charset="0"/>
                <a:ea typeface="Georgia" pitchFamily="1" charset="0"/>
                <a:cs typeface="Georgia" pitchFamily="1" charset="0"/>
              </a:rPr>
              <a:t> Video</a:t>
            </a:r>
          </a:p>
        </p:txBody>
      </p:sp>
      <p:pic>
        <p:nvPicPr>
          <p:cNvPr id="2" name="Picture 1" descr="Screen Shot 2014-10-09 at 3.44.5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63" y="1349512"/>
            <a:ext cx="8445500" cy="4723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55625" y="6166816"/>
            <a:ext cx="8205787" cy="646331"/>
          </a:xfrm>
          <a:prstGeom prst="rect">
            <a:avLst/>
          </a:prstGeom>
        </p:spPr>
        <p:txBody>
          <a:bodyPr wrap="square">
            <a:spAutoFit/>
          </a:bodyPr>
          <a:lstStyle/>
          <a:p>
            <a:pPr eaLnBrk="1" hangingPunct="1"/>
            <a:r>
              <a:rPr lang="en-US" b="1" dirty="0">
                <a:solidFill>
                  <a:srgbClr val="0C4225"/>
                </a:solidFill>
                <a:latin typeface="Calibri" charset="0"/>
              </a:rPr>
              <a:t>More info: </a:t>
            </a:r>
            <a:r>
              <a:rPr lang="en-US" dirty="0">
                <a:solidFill>
                  <a:srgbClr val="0C4225"/>
                </a:solidFill>
                <a:latin typeface="Calibri" charset="0"/>
              </a:rPr>
              <a:t>http://</a:t>
            </a:r>
            <a:r>
              <a:rPr lang="en-US" dirty="0" err="1">
                <a:solidFill>
                  <a:srgbClr val="0C4225"/>
                </a:solidFill>
                <a:latin typeface="Calibri" charset="0"/>
              </a:rPr>
              <a:t>www.nisenet.org</a:t>
            </a:r>
            <a:r>
              <a:rPr lang="en-US" dirty="0">
                <a:solidFill>
                  <a:srgbClr val="0C4225"/>
                </a:solidFill>
                <a:latin typeface="Calibri" charset="0"/>
              </a:rPr>
              <a:t>/catalog/</a:t>
            </a:r>
            <a:r>
              <a:rPr lang="en-US" dirty="0" err="1">
                <a:solidFill>
                  <a:srgbClr val="0C4225"/>
                </a:solidFill>
                <a:latin typeface="Calibri" charset="0"/>
              </a:rPr>
              <a:t>tools_guides</a:t>
            </a:r>
            <a:r>
              <a:rPr lang="en-US" dirty="0">
                <a:solidFill>
                  <a:srgbClr val="0C4225"/>
                </a:solidFill>
                <a:latin typeface="Calibri" charset="0"/>
              </a:rPr>
              <a:t>/speed-ucate_video_or_how_have_effective_science_society_conversation</a:t>
            </a:r>
          </a:p>
        </p:txBody>
      </p:sp>
    </p:spTree>
    <p:extLst>
      <p:ext uri="{BB962C8B-B14F-4D97-AF65-F5344CB8AC3E}">
        <p14:creationId xmlns:p14="http://schemas.microsoft.com/office/powerpoint/2010/main" val="32436965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769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923196"/>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57349" name="TextBox 4"/>
          <p:cNvSpPr txBox="1">
            <a:spLocks noChangeArrowheads="1"/>
          </p:cNvSpPr>
          <p:nvPr/>
        </p:nvSpPr>
        <p:spPr bwMode="auto">
          <a:xfrm>
            <a:off x="3187700" y="1443038"/>
            <a:ext cx="462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atin typeface="Calibri" charset="0"/>
              </a:rPr>
              <a:t> </a:t>
            </a:r>
            <a:endParaRPr lang="en-US" b="1">
              <a:latin typeface="Calibri" charset="0"/>
            </a:endParaRPr>
          </a:p>
        </p:txBody>
      </p:sp>
      <p:sp>
        <p:nvSpPr>
          <p:cNvPr id="57352" name="Rectangle 15"/>
          <p:cNvSpPr>
            <a:spLocks noChangeArrowheads="1"/>
          </p:cNvSpPr>
          <p:nvPr/>
        </p:nvSpPr>
        <p:spPr bwMode="auto">
          <a:xfrm>
            <a:off x="0" y="6349877"/>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a:r>
              <a:rPr lang="en-US" sz="2000" b="1" dirty="0">
                <a:solidFill>
                  <a:srgbClr val="0C4225"/>
                </a:solidFill>
                <a:latin typeface="Calibri" charset="0"/>
              </a:rPr>
              <a:t>More info: </a:t>
            </a:r>
            <a:r>
              <a:rPr lang="en-US" sz="2000" dirty="0">
                <a:solidFill>
                  <a:srgbClr val="0C4225"/>
                </a:solidFill>
                <a:latin typeface="Calibri" charset="0"/>
              </a:rPr>
              <a:t>http://</a:t>
            </a:r>
            <a:r>
              <a:rPr lang="en-US" sz="2000" dirty="0" err="1">
                <a:solidFill>
                  <a:srgbClr val="0C4225"/>
                </a:solidFill>
                <a:latin typeface="Calibri" charset="0"/>
              </a:rPr>
              <a:t>nisenet.org</a:t>
            </a:r>
            <a:r>
              <a:rPr lang="en-US" sz="2000" dirty="0">
                <a:solidFill>
                  <a:srgbClr val="0C4225"/>
                </a:solidFill>
                <a:latin typeface="Calibri" charset="0"/>
              </a:rPr>
              <a:t>/catalog/</a:t>
            </a:r>
            <a:r>
              <a:rPr lang="en-US" sz="2000" dirty="0" err="1">
                <a:solidFill>
                  <a:srgbClr val="0C4225"/>
                </a:solidFill>
                <a:latin typeface="Calibri" charset="0"/>
              </a:rPr>
              <a:t>tools_guides</a:t>
            </a:r>
            <a:r>
              <a:rPr lang="en-US" sz="2000" dirty="0">
                <a:solidFill>
                  <a:srgbClr val="0C4225"/>
                </a:solidFill>
                <a:latin typeface="Calibri" charset="0"/>
              </a:rPr>
              <a:t>/team-</a:t>
            </a:r>
            <a:r>
              <a:rPr lang="en-US" sz="2000" dirty="0" err="1">
                <a:solidFill>
                  <a:srgbClr val="0C4225"/>
                </a:solidFill>
                <a:latin typeface="Calibri" charset="0"/>
              </a:rPr>
              <a:t>based_inquiry_guide</a:t>
            </a:r>
            <a:endParaRPr lang="en-US" sz="2000" dirty="0">
              <a:solidFill>
                <a:srgbClr val="0C4225"/>
              </a:solidFill>
              <a:latin typeface="Calibri" charset="0"/>
            </a:endParaRPr>
          </a:p>
        </p:txBody>
      </p:sp>
      <p:sp>
        <p:nvSpPr>
          <p:cNvPr id="14" name="Title 1"/>
          <p:cNvSpPr txBox="1">
            <a:spLocks/>
          </p:cNvSpPr>
          <p:nvPr/>
        </p:nvSpPr>
        <p:spPr bwMode="auto">
          <a:xfrm>
            <a:off x="254000" y="157410"/>
            <a:ext cx="8661400"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lnSpc>
                <a:spcPct val="90000"/>
              </a:lnSpc>
            </a:pPr>
            <a:r>
              <a:rPr lang="en-US" sz="4000" dirty="0" smtClean="0">
                <a:solidFill>
                  <a:srgbClr val="0C4225"/>
                </a:solidFill>
                <a:latin typeface="Georgia" charset="0"/>
                <a:cs typeface="Georgia" charset="0"/>
              </a:rPr>
              <a:t>Team-Based Inquiry Training</a:t>
            </a:r>
            <a:endParaRPr lang="en-US" sz="4000" dirty="0">
              <a:solidFill>
                <a:srgbClr val="0C4225"/>
              </a:solidFill>
              <a:latin typeface="Georgia" charset="0"/>
              <a:cs typeface="Georgia" charset="0"/>
            </a:endParaRPr>
          </a:p>
        </p:txBody>
      </p:sp>
      <p:pic>
        <p:nvPicPr>
          <p:cNvPr id="6" name="Picture 5" descr="Screen Shot 2014-10-09 at 4.11.3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78771"/>
            <a:ext cx="4658097" cy="2605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creen Shot 2014-10-09 at 4.12.09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8574" y="1078772"/>
            <a:ext cx="4665426" cy="2605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creen Shot 2014-10-09 at 4.13.11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9" y="3684520"/>
            <a:ext cx="4665426" cy="2609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creen Shot 2014-10-09 at 4.13.32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75672" y="3684520"/>
            <a:ext cx="4668328" cy="2605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57780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8436"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TRAINING: Improv Exercise</a:t>
            </a:r>
            <a:endParaRPr lang="en-US" sz="4000" i="1" dirty="0">
              <a:solidFill>
                <a:srgbClr val="0C4225"/>
              </a:solidFill>
              <a:latin typeface="Georgia" charset="0"/>
              <a:ea typeface="ＭＳ Ｐゴシック" charset="0"/>
              <a:cs typeface="Georgia" charset="0"/>
            </a:endParaRPr>
          </a:p>
        </p:txBody>
      </p:sp>
      <p:pic>
        <p:nvPicPr>
          <p:cNvPr id="18438" name="Picture 5" descr="20110914gh_26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73125" y="1348908"/>
            <a:ext cx="7604125" cy="5016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593273" y="6381293"/>
            <a:ext cx="6099681" cy="369332"/>
          </a:xfrm>
          <a:prstGeom prst="rect">
            <a:avLst/>
          </a:prstGeom>
        </p:spPr>
        <p:txBody>
          <a:bodyPr wrap="square">
            <a:spAutoFit/>
          </a:bodyPr>
          <a:lstStyle/>
          <a:p>
            <a:pPr eaLnBrk="1" hangingPunct="1"/>
            <a:r>
              <a:rPr lang="en-US" b="1" dirty="0">
                <a:solidFill>
                  <a:srgbClr val="0C4225"/>
                </a:solidFill>
                <a:latin typeface="Calibri" charset="0"/>
              </a:rPr>
              <a:t>More info: </a:t>
            </a:r>
            <a:r>
              <a:rPr lang="en-US" dirty="0" err="1" smtClean="0">
                <a:solidFill>
                  <a:srgbClr val="0C4225"/>
                </a:solidFill>
                <a:latin typeface="Calibri" charset="0"/>
              </a:rPr>
              <a:t>nisenet.org</a:t>
            </a:r>
            <a:r>
              <a:rPr lang="en-US" dirty="0" smtClean="0">
                <a:solidFill>
                  <a:srgbClr val="0C4225"/>
                </a:solidFill>
                <a:latin typeface="Calibri" charset="0"/>
              </a:rPr>
              <a:t>/</a:t>
            </a:r>
            <a:r>
              <a:rPr lang="en-US" dirty="0">
                <a:solidFill>
                  <a:srgbClr val="0C4225"/>
                </a:solidFill>
                <a:latin typeface="Calibri" charset="0"/>
              </a:rPr>
              <a:t>catalog/</a:t>
            </a:r>
            <a:r>
              <a:rPr lang="en-US" dirty="0" err="1">
                <a:solidFill>
                  <a:srgbClr val="0C4225"/>
                </a:solidFill>
                <a:latin typeface="Calibri" charset="0"/>
              </a:rPr>
              <a:t>tools_guides</a:t>
            </a:r>
            <a:r>
              <a:rPr lang="en-US" dirty="0">
                <a:solidFill>
                  <a:srgbClr val="0C4225"/>
                </a:solidFill>
                <a:latin typeface="Calibri" charset="0"/>
              </a:rPr>
              <a:t>/</a:t>
            </a:r>
            <a:r>
              <a:rPr lang="en-US" dirty="0" err="1">
                <a:solidFill>
                  <a:srgbClr val="0C4225"/>
                </a:solidFill>
                <a:latin typeface="Calibri" charset="0"/>
              </a:rPr>
              <a:t>improv_exercises</a:t>
            </a:r>
            <a:endParaRPr lang="en-US" dirty="0">
              <a:solidFill>
                <a:srgbClr val="0C4225"/>
              </a:solidFill>
              <a:latin typeface="Calibri" charset="0"/>
            </a:endParaRPr>
          </a:p>
        </p:txBody>
      </p:sp>
    </p:spTree>
    <p:extLst>
      <p:ext uri="{BB962C8B-B14F-4D97-AF65-F5344CB8AC3E}">
        <p14:creationId xmlns:p14="http://schemas.microsoft.com/office/powerpoint/2010/main" val="10499252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8436"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Why implement improv exercises ?</a:t>
            </a:r>
            <a:endParaRPr lang="en-US" sz="4000" i="1" dirty="0">
              <a:solidFill>
                <a:srgbClr val="0C4225"/>
              </a:solidFill>
              <a:latin typeface="Georgia" charset="0"/>
              <a:ea typeface="ＭＳ Ｐゴシック" charset="0"/>
              <a:cs typeface="Georgia" charset="0"/>
            </a:endParaRPr>
          </a:p>
        </p:txBody>
      </p:sp>
      <p:pic>
        <p:nvPicPr>
          <p:cNvPr id="8" name="Picture 7" descr="Screen Shot 2013-05-20 at 12.56.05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678" y="1352425"/>
            <a:ext cx="2751801" cy="4268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451922" y="2718862"/>
            <a:ext cx="6692077" cy="4459683"/>
          </a:xfrm>
          <a:prstGeom prst="rect">
            <a:avLst/>
          </a:prstGeom>
        </p:spPr>
        <p:txBody>
          <a:bodyPr wrap="square">
            <a:spAutoFit/>
          </a:bodyPr>
          <a:lstStyle/>
          <a:p>
            <a:pPr marL="800100" lvl="1" indent="-342900">
              <a:lnSpc>
                <a:spcPct val="90000"/>
              </a:lnSpc>
              <a:spcBef>
                <a:spcPct val="35000"/>
              </a:spcBef>
              <a:buClr>
                <a:srgbClr val="0C4225"/>
              </a:buClr>
              <a:buFont typeface="Arial"/>
              <a:buChar char="•"/>
            </a:pPr>
            <a:r>
              <a:rPr lang="en-US" sz="2000" b="1" dirty="0" smtClean="0">
                <a:latin typeface="+mn-lt"/>
              </a:rPr>
              <a:t>Warm </a:t>
            </a:r>
            <a:r>
              <a:rPr lang="en-US" sz="2000" b="1" dirty="0">
                <a:latin typeface="+mn-lt"/>
              </a:rPr>
              <a:t>up skills </a:t>
            </a:r>
            <a:r>
              <a:rPr lang="en-US" sz="2000" dirty="0">
                <a:latin typeface="+mn-lt"/>
              </a:rPr>
              <a:t>required for interacting with visitors</a:t>
            </a:r>
          </a:p>
          <a:p>
            <a:pPr marL="800100" lvl="1" indent="-342900">
              <a:lnSpc>
                <a:spcPct val="90000"/>
              </a:lnSpc>
              <a:spcBef>
                <a:spcPct val="35000"/>
              </a:spcBef>
              <a:buClr>
                <a:srgbClr val="0C4225"/>
              </a:buClr>
              <a:buFont typeface="Arial"/>
              <a:buChar char="•"/>
            </a:pPr>
            <a:r>
              <a:rPr lang="en-US" sz="2000" b="1" dirty="0" smtClean="0">
                <a:latin typeface="+mn-lt"/>
              </a:rPr>
              <a:t>Encourage conversations</a:t>
            </a:r>
            <a:r>
              <a:rPr lang="en-US" sz="2000" dirty="0" smtClean="0">
                <a:latin typeface="+mn-lt"/>
              </a:rPr>
              <a:t>: with visitors (rather </a:t>
            </a:r>
            <a:r>
              <a:rPr lang="en-US" sz="2000" dirty="0">
                <a:latin typeface="+mn-lt"/>
              </a:rPr>
              <a:t>than reciting </a:t>
            </a:r>
            <a:r>
              <a:rPr lang="en-US" sz="2000" dirty="0" smtClean="0">
                <a:latin typeface="+mn-lt"/>
              </a:rPr>
              <a:t>scripts)</a:t>
            </a:r>
          </a:p>
          <a:p>
            <a:pPr marL="800100" lvl="1" indent="-342900">
              <a:lnSpc>
                <a:spcPct val="90000"/>
              </a:lnSpc>
              <a:spcBef>
                <a:spcPct val="35000"/>
              </a:spcBef>
              <a:buClr>
                <a:srgbClr val="0C4225"/>
              </a:buClr>
              <a:buFont typeface="Arial"/>
              <a:buChar char="•"/>
            </a:pPr>
            <a:r>
              <a:rPr lang="en-US" sz="2000" b="1" dirty="0" smtClean="0">
                <a:latin typeface="+mn-lt"/>
              </a:rPr>
              <a:t>Be </a:t>
            </a:r>
            <a:r>
              <a:rPr lang="en-US" sz="2000" b="1" dirty="0">
                <a:latin typeface="+mn-lt"/>
              </a:rPr>
              <a:t>better </a:t>
            </a:r>
            <a:r>
              <a:rPr lang="en-US" sz="2000" b="1" dirty="0" smtClean="0">
                <a:latin typeface="+mn-lt"/>
              </a:rPr>
              <a:t>listeners</a:t>
            </a:r>
            <a:r>
              <a:rPr lang="en-US" sz="2000" dirty="0">
                <a:latin typeface="+mn-lt"/>
              </a:rPr>
              <a:t>:</a:t>
            </a:r>
            <a:r>
              <a:rPr lang="en-US" sz="2000" dirty="0" smtClean="0">
                <a:latin typeface="+mn-lt"/>
              </a:rPr>
              <a:t> think on your feet </a:t>
            </a:r>
            <a:r>
              <a:rPr lang="en-US" sz="2000" dirty="0">
                <a:latin typeface="+mn-lt"/>
              </a:rPr>
              <a:t>and respond in the </a:t>
            </a:r>
            <a:r>
              <a:rPr lang="en-US" sz="2000" dirty="0" smtClean="0">
                <a:latin typeface="+mn-lt"/>
              </a:rPr>
              <a:t>moment</a:t>
            </a:r>
          </a:p>
          <a:p>
            <a:pPr marL="800100" lvl="1" indent="-342900">
              <a:lnSpc>
                <a:spcPct val="90000"/>
              </a:lnSpc>
              <a:spcBef>
                <a:spcPct val="35000"/>
              </a:spcBef>
              <a:buClr>
                <a:srgbClr val="0C4225"/>
              </a:buClr>
              <a:buFont typeface="Arial"/>
              <a:buChar char="•"/>
            </a:pPr>
            <a:r>
              <a:rPr lang="en-US" sz="2000" b="1" dirty="0" smtClean="0">
                <a:latin typeface="+mn-lt"/>
              </a:rPr>
              <a:t>Be </a:t>
            </a:r>
            <a:r>
              <a:rPr lang="en-US" sz="2000" b="1" dirty="0">
                <a:latin typeface="+mn-lt"/>
              </a:rPr>
              <a:t>responsive: </a:t>
            </a:r>
            <a:r>
              <a:rPr lang="en-US" sz="2000" dirty="0">
                <a:latin typeface="+mn-lt"/>
              </a:rPr>
              <a:t>b</a:t>
            </a:r>
            <a:r>
              <a:rPr lang="en-US" sz="2000" dirty="0" smtClean="0">
                <a:latin typeface="+mn-lt"/>
              </a:rPr>
              <a:t>etter tailor content to visitors responses and integrate visitor feedback</a:t>
            </a:r>
          </a:p>
          <a:p>
            <a:pPr marL="800100" lvl="1" indent="-342900">
              <a:lnSpc>
                <a:spcPct val="90000"/>
              </a:lnSpc>
              <a:spcBef>
                <a:spcPct val="35000"/>
              </a:spcBef>
              <a:buClr>
                <a:srgbClr val="0C4225"/>
              </a:buClr>
              <a:buFont typeface="Arial"/>
              <a:buChar char="•"/>
            </a:pPr>
            <a:r>
              <a:rPr lang="en-US" sz="2000" b="1" dirty="0" smtClean="0">
                <a:latin typeface="+mn-lt"/>
              </a:rPr>
              <a:t>Be positioned as equals </a:t>
            </a:r>
            <a:r>
              <a:rPr lang="en-US" sz="2000" dirty="0">
                <a:latin typeface="+mn-lt"/>
              </a:rPr>
              <a:t>with </a:t>
            </a:r>
            <a:r>
              <a:rPr lang="en-US" sz="2000" dirty="0" smtClean="0">
                <a:latin typeface="+mn-lt"/>
              </a:rPr>
              <a:t>visitors not </a:t>
            </a:r>
            <a:r>
              <a:rPr lang="en-US" sz="2000" dirty="0">
                <a:latin typeface="+mn-lt"/>
              </a:rPr>
              <a:t>“the </a:t>
            </a:r>
            <a:r>
              <a:rPr lang="en-US" sz="2000" dirty="0" smtClean="0">
                <a:latin typeface="+mn-lt"/>
              </a:rPr>
              <a:t>expert” </a:t>
            </a:r>
          </a:p>
          <a:p>
            <a:pPr marL="800100" lvl="1" indent="-342900">
              <a:lnSpc>
                <a:spcPct val="90000"/>
              </a:lnSpc>
              <a:spcBef>
                <a:spcPct val="35000"/>
              </a:spcBef>
              <a:buClr>
                <a:srgbClr val="0C4225"/>
              </a:buClr>
              <a:buFont typeface="Arial"/>
              <a:buChar char="•"/>
            </a:pPr>
            <a:r>
              <a:rPr lang="en-US" sz="2000" b="1" dirty="0" smtClean="0">
                <a:latin typeface="+mn-lt"/>
              </a:rPr>
              <a:t>Foster </a:t>
            </a:r>
            <a:r>
              <a:rPr lang="en-US" sz="2000" b="1" dirty="0">
                <a:latin typeface="+mn-lt"/>
              </a:rPr>
              <a:t>teamwork &amp; </a:t>
            </a:r>
            <a:r>
              <a:rPr lang="en-US" sz="2000" b="1" dirty="0" smtClean="0">
                <a:latin typeface="+mn-lt"/>
              </a:rPr>
              <a:t>creativity: </a:t>
            </a:r>
            <a:r>
              <a:rPr lang="en-US" sz="2000" dirty="0" smtClean="0">
                <a:latin typeface="+mn-lt"/>
              </a:rPr>
              <a:t>create </a:t>
            </a:r>
            <a:r>
              <a:rPr lang="en-US" sz="2000" dirty="0">
                <a:latin typeface="+mn-lt"/>
              </a:rPr>
              <a:t>a fun, </a:t>
            </a:r>
            <a:r>
              <a:rPr lang="en-US" sz="2000" dirty="0" smtClean="0">
                <a:latin typeface="+mn-lt"/>
              </a:rPr>
              <a:t>supportive</a:t>
            </a:r>
            <a:r>
              <a:rPr lang="en-US" sz="2000" dirty="0">
                <a:latin typeface="+mn-lt"/>
              </a:rPr>
              <a:t>, positive </a:t>
            </a:r>
            <a:r>
              <a:rPr lang="en-US" sz="2000" dirty="0" smtClean="0">
                <a:latin typeface="+mn-lt"/>
              </a:rPr>
              <a:t>work environment to practice skills</a:t>
            </a:r>
            <a:endParaRPr lang="en-US" sz="2000" dirty="0">
              <a:latin typeface="+mn-lt"/>
            </a:endParaRPr>
          </a:p>
          <a:p>
            <a:pPr marL="342900" indent="-342900">
              <a:spcAft>
                <a:spcPts val="600"/>
              </a:spcAft>
              <a:buFont typeface="Arial"/>
              <a:buChar char="•"/>
            </a:pPr>
            <a:endParaRPr lang="en-US" sz="1800" dirty="0">
              <a:latin typeface="+mn-lt"/>
            </a:endParaRPr>
          </a:p>
          <a:p>
            <a:pPr marL="342900" indent="-342900">
              <a:spcAft>
                <a:spcPts val="600"/>
              </a:spcAft>
              <a:buFont typeface="Arial"/>
              <a:buChar char="•"/>
            </a:pPr>
            <a:endParaRPr lang="en-US" sz="1800" dirty="0">
              <a:latin typeface="+mn-lt"/>
            </a:endParaRPr>
          </a:p>
          <a:p>
            <a:pPr lvl="1">
              <a:lnSpc>
                <a:spcPct val="90000"/>
              </a:lnSpc>
              <a:spcBef>
                <a:spcPct val="35000"/>
              </a:spcBef>
              <a:buClr>
                <a:srgbClr val="0C4225"/>
              </a:buClr>
            </a:pPr>
            <a:endParaRPr lang="en-US" sz="1800" dirty="0">
              <a:latin typeface="+mn-lt"/>
            </a:endParaRPr>
          </a:p>
        </p:txBody>
      </p:sp>
      <p:sp>
        <p:nvSpPr>
          <p:cNvPr id="6" name="Rectangle 5"/>
          <p:cNvSpPr/>
          <p:nvPr/>
        </p:nvSpPr>
        <p:spPr>
          <a:xfrm>
            <a:off x="3157513" y="1393652"/>
            <a:ext cx="5757887" cy="1205458"/>
          </a:xfrm>
          <a:prstGeom prst="rect">
            <a:avLst/>
          </a:prstGeom>
          <a:solidFill>
            <a:srgbClr val="FFFFFF"/>
          </a:solidFill>
        </p:spPr>
        <p:txBody>
          <a:bodyPr wrap="square">
            <a:spAutoFit/>
          </a:bodyPr>
          <a:lstStyle/>
          <a:p>
            <a:pPr marL="0" lvl="1">
              <a:lnSpc>
                <a:spcPct val="90000"/>
              </a:lnSpc>
              <a:spcBef>
                <a:spcPct val="35000"/>
              </a:spcBef>
              <a:buClr>
                <a:srgbClr val="0C4225"/>
              </a:buClr>
            </a:pPr>
            <a:r>
              <a:rPr lang="en-US" sz="2000" dirty="0">
                <a:latin typeface="+mn-lt"/>
              </a:rPr>
              <a:t>Incorporating improv exercises into staff and volunteer training helps create a supportive and upbeat environment for educators to practice and strengthen essential skills.</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39" y="5776314"/>
            <a:ext cx="1212398" cy="471488"/>
          </a:xfrm>
          <a:prstGeom prst="rect">
            <a:avLst/>
          </a:prstGeom>
        </p:spPr>
      </p:pic>
      <p:sp>
        <p:nvSpPr>
          <p:cNvPr id="10" name="Rectangle 9"/>
          <p:cNvSpPr/>
          <p:nvPr/>
        </p:nvSpPr>
        <p:spPr>
          <a:xfrm>
            <a:off x="633643" y="6343052"/>
            <a:ext cx="8015057" cy="369332"/>
          </a:xfrm>
          <a:prstGeom prst="rect">
            <a:avLst/>
          </a:prstGeom>
        </p:spPr>
        <p:txBody>
          <a:bodyPr wrap="square">
            <a:spAutoFit/>
          </a:bodyPr>
          <a:lstStyle/>
          <a:p>
            <a:pPr algn="ctr" eaLnBrk="1" hangingPunct="1"/>
            <a:r>
              <a:rPr lang="en-US" b="1" dirty="0">
                <a:solidFill>
                  <a:srgbClr val="0C4225"/>
                </a:solidFill>
                <a:latin typeface="Calibri" charset="0"/>
              </a:rPr>
              <a:t>More info: </a:t>
            </a:r>
            <a:r>
              <a:rPr lang="en-US" dirty="0" err="1" smtClean="0">
                <a:solidFill>
                  <a:srgbClr val="0C4225"/>
                </a:solidFill>
                <a:latin typeface="Calibri" charset="0"/>
              </a:rPr>
              <a:t>nisenet.org</a:t>
            </a:r>
            <a:r>
              <a:rPr lang="en-US" dirty="0" smtClean="0">
                <a:solidFill>
                  <a:srgbClr val="0C4225"/>
                </a:solidFill>
                <a:latin typeface="Calibri" charset="0"/>
              </a:rPr>
              <a:t>/</a:t>
            </a:r>
            <a:r>
              <a:rPr lang="en-US" dirty="0">
                <a:solidFill>
                  <a:srgbClr val="0C4225"/>
                </a:solidFill>
                <a:latin typeface="Calibri" charset="0"/>
              </a:rPr>
              <a:t>catalog/</a:t>
            </a:r>
            <a:r>
              <a:rPr lang="en-US" dirty="0" err="1">
                <a:solidFill>
                  <a:srgbClr val="0C4225"/>
                </a:solidFill>
                <a:latin typeface="Calibri" charset="0"/>
              </a:rPr>
              <a:t>tools_guides</a:t>
            </a:r>
            <a:r>
              <a:rPr lang="en-US" dirty="0">
                <a:solidFill>
                  <a:srgbClr val="0C4225"/>
                </a:solidFill>
                <a:latin typeface="Calibri" charset="0"/>
              </a:rPr>
              <a:t>/</a:t>
            </a:r>
            <a:r>
              <a:rPr lang="en-US" dirty="0" err="1">
                <a:solidFill>
                  <a:srgbClr val="0C4225"/>
                </a:solidFill>
                <a:latin typeface="Calibri" charset="0"/>
              </a:rPr>
              <a:t>improv_exercises</a:t>
            </a:r>
            <a:endParaRPr lang="en-US" dirty="0">
              <a:solidFill>
                <a:srgbClr val="0C4225"/>
              </a:solidFill>
              <a:latin typeface="Calibri" charset="0"/>
            </a:endParaRPr>
          </a:p>
        </p:txBody>
      </p:sp>
    </p:spTree>
    <p:extLst>
      <p:ext uri="{BB962C8B-B14F-4D97-AF65-F5344CB8AC3E}">
        <p14:creationId xmlns:p14="http://schemas.microsoft.com/office/powerpoint/2010/main" val="34424562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685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1" name="Rectangle 3"/>
          <p:cNvSpPr txBox="1">
            <a:spLocks noChangeArrowheads="1"/>
          </p:cNvSpPr>
          <p:nvPr/>
        </p:nvSpPr>
        <p:spPr bwMode="auto">
          <a:xfrm>
            <a:off x="1409700" y="922338"/>
            <a:ext cx="7556500" cy="1155700"/>
          </a:xfrm>
          <a:prstGeom prst="rect">
            <a:avLst/>
          </a:prstGeom>
          <a:noFill/>
          <a:ln w="9525">
            <a:noFill/>
            <a:miter lim="800000"/>
            <a:headEnd/>
            <a:tailEnd/>
          </a:ln>
        </p:spPr>
        <p:txBody>
          <a:bodyPr>
            <a:prstTxWarp prst="textNoShape">
              <a:avLst/>
            </a:prstTxWarp>
          </a:bodyPr>
          <a:lstStyle/>
          <a:p>
            <a:pPr defTabSz="914400">
              <a:lnSpc>
                <a:spcPct val="90000"/>
              </a:lnSpc>
              <a:spcBef>
                <a:spcPct val="20000"/>
              </a:spcBef>
              <a:defRPr/>
            </a:pPr>
            <a:r>
              <a:rPr lang="en-US" sz="1200" kern="0" dirty="0">
                <a:latin typeface="+mn-lt"/>
                <a:ea typeface="+mn-ea"/>
                <a:cs typeface="+mn-cs"/>
              </a:rPr>
              <a:t>This presentation is based on work supported by the National Science Foundation under Grant No. </a:t>
            </a:r>
            <a:r>
              <a:rPr lang="en-US" sz="1200" dirty="0">
                <a:latin typeface="+mn-lt"/>
                <a:ea typeface="+mn-ea"/>
                <a:cs typeface="+mn-cs"/>
              </a:rPr>
              <a:t>0940143</a:t>
            </a:r>
            <a:r>
              <a:rPr lang="en-US" sz="1200" kern="0" dirty="0">
                <a:latin typeface="+mn-lt"/>
                <a:ea typeface="+mn-ea"/>
                <a:cs typeface="+mn-cs"/>
              </a:rPr>
              <a:t>.</a:t>
            </a:r>
          </a:p>
          <a:p>
            <a:pPr defTabSz="914400">
              <a:lnSpc>
                <a:spcPct val="90000"/>
              </a:lnSpc>
              <a:spcBef>
                <a:spcPct val="20000"/>
              </a:spcBef>
              <a:defRPr/>
            </a:pPr>
            <a:r>
              <a:rPr lang="en-US" sz="1200" kern="0" dirty="0">
                <a:latin typeface="+mn-lt"/>
                <a:ea typeface="+mn-ea"/>
                <a:cs typeface="+mn-cs"/>
              </a:rPr>
              <a:t>Any opinions, findings, and conclusions or recommendations expressed in this presentation are those of the </a:t>
            </a:r>
            <a:r>
              <a:rPr lang="en-US" sz="1200" kern="0" dirty="0" smtClean="0">
                <a:latin typeface="+mn-lt"/>
                <a:ea typeface="+mn-ea"/>
                <a:cs typeface="+mn-cs"/>
              </a:rPr>
              <a:t>authors </a:t>
            </a:r>
            <a:r>
              <a:rPr lang="en-US" sz="1200" kern="0" dirty="0">
                <a:latin typeface="+mn-lt"/>
                <a:ea typeface="+mn-ea"/>
                <a:cs typeface="+mn-cs"/>
              </a:rPr>
              <a:t>and do not necessarily reflect the views of the Foundation. </a:t>
            </a:r>
          </a:p>
        </p:txBody>
      </p:sp>
      <p:pic>
        <p:nvPicPr>
          <p:cNvPr id="177156"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100" y="706438"/>
            <a:ext cx="992188" cy="998537"/>
          </a:xfrm>
          <a:prstGeom prst="rect">
            <a:avLst/>
          </a:prstGeom>
          <a:noFill/>
          <a:ln w="9525">
            <a:noFill/>
            <a:miter lim="800000"/>
            <a:headEnd/>
            <a:tailEnd/>
          </a:ln>
        </p:spPr>
      </p:pic>
      <p:pic>
        <p:nvPicPr>
          <p:cNvPr id="177157" name="Picture 6" descr="20110402gh_309_cro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574925"/>
            <a:ext cx="9144000" cy="4305300"/>
          </a:xfrm>
          <a:prstGeom prst="rect">
            <a:avLst/>
          </a:prstGeom>
          <a:noFill/>
          <a:ln w="9525">
            <a:noFill/>
            <a:miter lim="800000"/>
            <a:headEnd/>
            <a:tailEnd/>
          </a:ln>
        </p:spPr>
      </p:pic>
      <p:pic>
        <p:nvPicPr>
          <p:cNvPr id="177158" name="Picture 8" descr="NISE_tag_whit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061" y="138363"/>
            <a:ext cx="4749800" cy="1292058"/>
          </a:xfrm>
        </p:spPr>
        <p:txBody>
          <a:bodyPr anchor="ctr">
            <a:normAutofit/>
          </a:bodyPr>
          <a:lstStyle/>
          <a:p>
            <a:pPr algn="l">
              <a:lnSpc>
                <a:spcPct val="90000"/>
              </a:lnSpc>
            </a:pPr>
            <a:r>
              <a:rPr lang="en-US" sz="6111" kern="0" dirty="0" smtClean="0">
                <a:solidFill>
                  <a:srgbClr val="0C4225"/>
                </a:solidFill>
                <a:latin typeface="Georgia"/>
                <a:ea typeface="+mj-ea"/>
                <a:cs typeface="Georgia"/>
              </a:rPr>
              <a:t>Presenters</a:t>
            </a:r>
            <a:endParaRPr lang="en-US" dirty="0">
              <a:solidFill>
                <a:srgbClr val="0C4225"/>
              </a:solidFill>
              <a:latin typeface="Georgia"/>
              <a:cs typeface="Georgia"/>
            </a:endParaRPr>
          </a:p>
        </p:txBody>
      </p:sp>
      <p:sp>
        <p:nvSpPr>
          <p:cNvPr id="3" name="Subtitle 2"/>
          <p:cNvSpPr>
            <a:spLocks noGrp="1"/>
          </p:cNvSpPr>
          <p:nvPr>
            <p:ph type="subTitle" idx="1"/>
          </p:nvPr>
        </p:nvSpPr>
        <p:spPr>
          <a:xfrm>
            <a:off x="363655" y="1693735"/>
            <a:ext cx="8330959" cy="4941317"/>
          </a:xfrm>
        </p:spPr>
        <p:txBody>
          <a:bodyPr>
            <a:noAutofit/>
          </a:bodyPr>
          <a:lstStyle/>
          <a:p>
            <a:pPr marL="342900" indent="-342900" algn="l">
              <a:lnSpc>
                <a:spcPct val="120000"/>
              </a:lnSpc>
              <a:spcBef>
                <a:spcPct val="35000"/>
              </a:spcBef>
              <a:buClr>
                <a:srgbClr val="0C4225"/>
              </a:buClr>
              <a:buFont typeface="Arial"/>
              <a:buChar char="•"/>
            </a:pPr>
            <a:r>
              <a:rPr lang="en-US" sz="2000" dirty="0" smtClean="0">
                <a:solidFill>
                  <a:srgbClr val="0C4225"/>
                </a:solidFill>
                <a:latin typeface="Georgia"/>
                <a:ea typeface="MS Mincho" charset="-128"/>
                <a:cs typeface="Georgia"/>
              </a:rPr>
              <a:t>Heather Barnes – Museum of Science and Industry </a:t>
            </a:r>
            <a:r>
              <a:rPr lang="en-US" sz="2000" i="1" dirty="0" smtClean="0">
                <a:solidFill>
                  <a:srgbClr val="0C4225"/>
                </a:solidFill>
                <a:latin typeface="Georgia"/>
                <a:ea typeface="MS Mincho" charset="-128"/>
                <a:cs typeface="Georgia"/>
              </a:rPr>
              <a:t>(</a:t>
            </a:r>
            <a:r>
              <a:rPr lang="en-US" sz="2000" i="1" dirty="0" smtClean="0">
                <a:solidFill>
                  <a:srgbClr val="0C4225"/>
                </a:solidFill>
                <a:latin typeface="Georgia"/>
                <a:ea typeface="MS Mincho" charset="-128"/>
                <a:cs typeface="Georgia"/>
                <a:hlinkClick r:id="rId3"/>
              </a:rPr>
              <a:t>heather.barnes@msichicago.org</a:t>
            </a:r>
            <a:r>
              <a:rPr lang="en-US" sz="2000" i="1" dirty="0" smtClean="0">
                <a:solidFill>
                  <a:srgbClr val="0C4225"/>
                </a:solidFill>
                <a:latin typeface="Georgia"/>
                <a:ea typeface="MS Mincho" charset="-128"/>
                <a:cs typeface="Georgia"/>
              </a:rPr>
              <a:t>)</a:t>
            </a:r>
          </a:p>
          <a:p>
            <a:pPr marL="342900" indent="-342900" algn="l">
              <a:lnSpc>
                <a:spcPct val="120000"/>
              </a:lnSpc>
              <a:spcBef>
                <a:spcPct val="35000"/>
              </a:spcBef>
              <a:buClr>
                <a:srgbClr val="0C4225"/>
              </a:buClr>
              <a:buFont typeface="Arial"/>
              <a:buChar char="•"/>
            </a:pPr>
            <a:r>
              <a:rPr lang="en-US" sz="2000" dirty="0" smtClean="0">
                <a:solidFill>
                  <a:srgbClr val="0C4225"/>
                </a:solidFill>
                <a:latin typeface="Georgia"/>
                <a:ea typeface="MS Mincho" charset="-128"/>
                <a:cs typeface="Georgia"/>
              </a:rPr>
              <a:t>Douglas </a:t>
            </a:r>
            <a:r>
              <a:rPr lang="en-US" sz="2000" dirty="0" err="1" smtClean="0">
                <a:solidFill>
                  <a:srgbClr val="0C4225"/>
                </a:solidFill>
                <a:latin typeface="Georgia"/>
                <a:ea typeface="MS Mincho" charset="-128"/>
                <a:cs typeface="Georgia"/>
              </a:rPr>
              <a:t>Coler</a:t>
            </a:r>
            <a:r>
              <a:rPr lang="en-US" sz="2000" dirty="0" smtClean="0">
                <a:solidFill>
                  <a:srgbClr val="0C4225"/>
                </a:solidFill>
                <a:latin typeface="Georgia"/>
                <a:ea typeface="MS Mincho" charset="-128"/>
                <a:cs typeface="Georgia"/>
              </a:rPr>
              <a:t> – </a:t>
            </a:r>
            <a:r>
              <a:rPr lang="en-US" sz="2000" dirty="0" err="1" smtClean="0">
                <a:solidFill>
                  <a:srgbClr val="0C4225"/>
                </a:solidFill>
                <a:latin typeface="Georgia"/>
                <a:ea typeface="MS Mincho" charset="-128"/>
                <a:cs typeface="Georgia"/>
              </a:rPr>
              <a:t>Disovery</a:t>
            </a:r>
            <a:r>
              <a:rPr lang="en-US" sz="2000" dirty="0" smtClean="0">
                <a:solidFill>
                  <a:srgbClr val="0C4225"/>
                </a:solidFill>
                <a:latin typeface="Georgia"/>
                <a:ea typeface="MS Mincho" charset="-128"/>
                <a:cs typeface="Georgia"/>
              </a:rPr>
              <a:t> Place (</a:t>
            </a:r>
            <a:r>
              <a:rPr lang="en-US" sz="2000" dirty="0" smtClean="0">
                <a:solidFill>
                  <a:srgbClr val="0C4225"/>
                </a:solidFill>
                <a:latin typeface="Georgia"/>
                <a:ea typeface="MS Mincho" charset="-128"/>
                <a:cs typeface="Georgia"/>
                <a:hlinkClick r:id="rId4"/>
              </a:rPr>
              <a:t>douglasc@disoveryplace.org</a:t>
            </a:r>
            <a:r>
              <a:rPr lang="en-US" sz="2000" dirty="0" smtClean="0">
                <a:solidFill>
                  <a:srgbClr val="0C4225"/>
                </a:solidFill>
                <a:latin typeface="Georgia"/>
                <a:ea typeface="MS Mincho" charset="-128"/>
                <a:cs typeface="Georgia"/>
              </a:rPr>
              <a:t>)</a:t>
            </a:r>
            <a:endParaRPr lang="en-US" sz="2000" dirty="0">
              <a:latin typeface="Georgia"/>
              <a:cs typeface="Georgia"/>
            </a:endParaRPr>
          </a:p>
          <a:p>
            <a:pPr marL="342900" indent="-342900" algn="l">
              <a:lnSpc>
                <a:spcPct val="120000"/>
              </a:lnSpc>
              <a:spcBef>
                <a:spcPct val="35000"/>
              </a:spcBef>
              <a:buClr>
                <a:srgbClr val="0C4225"/>
              </a:buClr>
              <a:buFont typeface="Arial"/>
              <a:buChar char="•"/>
            </a:pPr>
            <a:r>
              <a:rPr lang="en-US" sz="2000" dirty="0" smtClean="0">
                <a:solidFill>
                  <a:srgbClr val="0C4225"/>
                </a:solidFill>
                <a:latin typeface="Georgia"/>
                <a:ea typeface="MS Mincho" charset="-128"/>
                <a:cs typeface="Georgia"/>
              </a:rPr>
              <a:t>Stephanie Long – </a:t>
            </a:r>
            <a:r>
              <a:rPr lang="en-US" sz="2000" dirty="0">
                <a:solidFill>
                  <a:srgbClr val="0C4225"/>
                </a:solidFill>
                <a:latin typeface="Georgia"/>
                <a:ea typeface="MS Mincho" charset="-128"/>
                <a:cs typeface="Georgia"/>
              </a:rPr>
              <a:t>Science Museum of Minnesota </a:t>
            </a:r>
            <a:r>
              <a:rPr lang="en-US" sz="2000" i="1" dirty="0" smtClean="0">
                <a:solidFill>
                  <a:srgbClr val="0C4225"/>
                </a:solidFill>
                <a:latin typeface="Georgia"/>
                <a:ea typeface="MS Mincho" charset="-128"/>
                <a:cs typeface="Georgia"/>
              </a:rPr>
              <a:t>(</a:t>
            </a:r>
            <a:r>
              <a:rPr lang="en-US" sz="2000" i="1" dirty="0" err="1" smtClean="0">
                <a:solidFill>
                  <a:srgbClr val="0C4225"/>
                </a:solidFill>
                <a:latin typeface="Georgia"/>
                <a:ea typeface="MS Mincho" charset="-128"/>
                <a:cs typeface="Georgia"/>
              </a:rPr>
              <a:t>slong@smm.org</a:t>
            </a:r>
            <a:r>
              <a:rPr lang="en-US" sz="2000" i="1" dirty="0">
                <a:solidFill>
                  <a:srgbClr val="0C4225"/>
                </a:solidFill>
                <a:latin typeface="Georgia"/>
                <a:ea typeface="MS Mincho" charset="-128"/>
                <a:cs typeface="Georgia"/>
              </a:rPr>
              <a:t>)</a:t>
            </a:r>
          </a:p>
          <a:p>
            <a:pPr marL="342900" indent="-342900" algn="l">
              <a:lnSpc>
                <a:spcPct val="120000"/>
              </a:lnSpc>
              <a:spcBef>
                <a:spcPct val="35000"/>
              </a:spcBef>
              <a:buClr>
                <a:srgbClr val="0C4225"/>
              </a:buClr>
              <a:buFont typeface="Arial"/>
              <a:buChar char="•"/>
            </a:pPr>
            <a:endParaRPr lang="en-US" sz="2000" i="1" dirty="0" smtClean="0">
              <a:solidFill>
                <a:srgbClr val="0C4225"/>
              </a:solidFill>
              <a:latin typeface="Georgia"/>
              <a:ea typeface="MS Mincho" charset="-128"/>
              <a:cs typeface="Georgia"/>
            </a:endParaRPr>
          </a:p>
          <a:p>
            <a:pPr algn="l">
              <a:buClr>
                <a:srgbClr val="0C4225"/>
              </a:buClr>
            </a:pPr>
            <a:endParaRPr lang="en-US" sz="2400" dirty="0">
              <a:cs typeface="Arial"/>
            </a:endParaRPr>
          </a:p>
        </p:txBody>
      </p:sp>
      <p:sp>
        <p:nvSpPr>
          <p:cNvPr id="8" name="Rectangle 7"/>
          <p:cNvSpPr/>
          <p:nvPr/>
        </p:nvSpPr>
        <p:spPr>
          <a:xfrm>
            <a:off x="0" y="138438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Tree>
    <p:extLst>
      <p:ext uri="{BB962C8B-B14F-4D97-AF65-F5344CB8AC3E}">
        <p14:creationId xmlns:p14="http://schemas.microsoft.com/office/powerpoint/2010/main" val="22814038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8" y="1235075"/>
            <a:ext cx="9160426" cy="387166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9158" name="Title 1"/>
          <p:cNvSpPr txBox="1">
            <a:spLocks/>
          </p:cNvSpPr>
          <p:nvPr/>
        </p:nvSpPr>
        <p:spPr bwMode="auto">
          <a:xfrm>
            <a:off x="254000" y="274638"/>
            <a:ext cx="86614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4000" dirty="0" smtClean="0">
                <a:solidFill>
                  <a:srgbClr val="0C4225"/>
                </a:solidFill>
                <a:latin typeface="Georgia" charset="0"/>
                <a:cs typeface="Georgia" charset="0"/>
              </a:rPr>
              <a:t>Nano &amp; Society Workshops</a:t>
            </a:r>
            <a:endParaRPr lang="en-US" sz="4000" dirty="0">
              <a:solidFill>
                <a:srgbClr val="0C4225"/>
              </a:solidFill>
              <a:latin typeface="Georgia" charset="0"/>
              <a:cs typeface="Georgia" charset="0"/>
            </a:endParaRPr>
          </a:p>
        </p:txBody>
      </p:sp>
      <p:pic>
        <p:nvPicPr>
          <p:cNvPr id="6" name="Picture 5" descr="arizona science center 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0000" y="5266697"/>
            <a:ext cx="1806566" cy="737629"/>
          </a:xfrm>
          <a:prstGeom prst="rect">
            <a:avLst/>
          </a:prstGeom>
          <a:ln>
            <a:solidFill>
              <a:schemeClr val="tx1"/>
            </a:solidFill>
          </a:ln>
        </p:spPr>
      </p:pic>
      <p:pic>
        <p:nvPicPr>
          <p:cNvPr id="7" name="Picture 6" descr="53652_54578_565701_462217_omsi_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1205" y="6069866"/>
            <a:ext cx="1607906" cy="627849"/>
          </a:xfrm>
          <a:prstGeom prst="rect">
            <a:avLst/>
          </a:prstGeom>
          <a:ln>
            <a:solidFill>
              <a:schemeClr val="tx1"/>
            </a:solidFill>
          </a:ln>
        </p:spPr>
      </p:pic>
      <p:pic>
        <p:nvPicPr>
          <p:cNvPr id="8" name="Picture 7" descr="smmcolo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1205" y="5280065"/>
            <a:ext cx="1607906" cy="615828"/>
          </a:xfrm>
          <a:prstGeom prst="rect">
            <a:avLst/>
          </a:prstGeom>
          <a:ln>
            <a:solidFill>
              <a:schemeClr val="tx1"/>
            </a:solidFill>
          </a:ln>
        </p:spPr>
      </p:pic>
      <p:pic>
        <p:nvPicPr>
          <p:cNvPr id="9" name="Picture 8" descr="hall-logo.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65154" y="6147173"/>
            <a:ext cx="1811412" cy="546002"/>
          </a:xfrm>
          <a:prstGeom prst="rect">
            <a:avLst/>
          </a:prstGeom>
          <a:ln>
            <a:solidFill>
              <a:schemeClr val="tx1"/>
            </a:solidFill>
          </a:ln>
        </p:spPr>
      </p:pic>
      <p:pic>
        <p:nvPicPr>
          <p:cNvPr id="10" name="Picture 9" descr="Childrens_Museum_Houston-LOGO_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29783" y="5438760"/>
            <a:ext cx="1924544" cy="1077659"/>
          </a:xfrm>
          <a:prstGeom prst="rect">
            <a:avLst/>
          </a:prstGeom>
          <a:ln>
            <a:solidFill>
              <a:schemeClr val="tx1"/>
            </a:solidFill>
          </a:ln>
        </p:spPr>
      </p:pic>
      <p:sp>
        <p:nvSpPr>
          <p:cNvPr id="11" name="Rectangle 10"/>
          <p:cNvSpPr/>
          <p:nvPr/>
        </p:nvSpPr>
        <p:spPr>
          <a:xfrm>
            <a:off x="0" y="5093367"/>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Tree>
    <p:extLst>
      <p:ext uri="{BB962C8B-B14F-4D97-AF65-F5344CB8AC3E}">
        <p14:creationId xmlns:p14="http://schemas.microsoft.com/office/powerpoint/2010/main" val="15781414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79876" name="Title 1"/>
          <p:cNvSpPr>
            <a:spLocks noGrp="1"/>
          </p:cNvSpPr>
          <p:nvPr>
            <p:ph type="title"/>
          </p:nvPr>
        </p:nvSpPr>
        <p:spPr>
          <a:xfrm>
            <a:off x="254000" y="274638"/>
            <a:ext cx="8661400" cy="741362"/>
          </a:xfrm>
        </p:spPr>
        <p:txBody>
          <a:bodyPr/>
          <a:lstStyle/>
          <a:p>
            <a:pPr algn="l" eaLnBrk="1" hangingPunct="1">
              <a:lnSpc>
                <a:spcPct val="90000"/>
              </a:lnSpc>
            </a:pPr>
            <a:endParaRPr lang="en-US" sz="4000" dirty="0">
              <a:solidFill>
                <a:srgbClr val="0C4225"/>
              </a:solidFill>
              <a:latin typeface="Georgia" pitchFamily="1" charset="0"/>
              <a:ea typeface="Georgia" pitchFamily="1" charset="0"/>
              <a:cs typeface="Georgia" pitchFamily="1" charset="0"/>
            </a:endParaRPr>
          </a:p>
        </p:txBody>
      </p:sp>
      <p:sp>
        <p:nvSpPr>
          <p:cNvPr id="6" name="TextBox 4"/>
          <p:cNvSpPr txBox="1">
            <a:spLocks noChangeArrowheads="1"/>
          </p:cNvSpPr>
          <p:nvPr/>
        </p:nvSpPr>
        <p:spPr bwMode="auto">
          <a:xfrm>
            <a:off x="254000" y="1389063"/>
            <a:ext cx="8661400" cy="1892826"/>
          </a:xfrm>
          <a:prstGeom prst="rect">
            <a:avLst/>
          </a:prstGeom>
          <a:noFill/>
          <a:ln w="9525">
            <a:noFill/>
            <a:miter lim="800000"/>
            <a:headEnd/>
            <a:tailEnd/>
          </a:ln>
        </p:spPr>
        <p:txBody>
          <a:bodyPr wrap="square">
            <a:prstTxWarp prst="textNoShape">
              <a:avLst/>
            </a:prstTxWarp>
            <a:spAutoFit/>
          </a:bodyPr>
          <a:lstStyle/>
          <a:p>
            <a:pPr>
              <a:spcAft>
                <a:spcPts val="1000"/>
              </a:spcAft>
              <a:defRPr/>
            </a:pPr>
            <a:r>
              <a:rPr lang="en-US" sz="2400" b="1" dirty="0" smtClean="0">
                <a:solidFill>
                  <a:srgbClr val="123318"/>
                </a:solidFill>
                <a:latin typeface="Georgia"/>
                <a:cs typeface="Georgia"/>
              </a:rPr>
              <a:t>Overarching goal</a:t>
            </a:r>
          </a:p>
          <a:p>
            <a:pPr>
              <a:spcAft>
                <a:spcPts val="1000"/>
              </a:spcAft>
              <a:defRPr/>
            </a:pPr>
            <a:r>
              <a:rPr lang="en-US" sz="2000" i="1" dirty="0" smtClean="0">
                <a:solidFill>
                  <a:srgbClr val="123318"/>
                </a:solidFill>
                <a:latin typeface="Georgia"/>
                <a:cs typeface="Georgia"/>
              </a:rPr>
              <a:t>To empower educators and visitors to reflect on the relevance of technology to their lives.</a:t>
            </a:r>
          </a:p>
          <a:p>
            <a:pPr>
              <a:spcAft>
                <a:spcPts val="1000"/>
              </a:spcAft>
              <a:defRPr/>
            </a:pPr>
            <a:endParaRPr lang="en-US" sz="1000" dirty="0" smtClean="0">
              <a:latin typeface="+mn-lt"/>
            </a:endParaRPr>
          </a:p>
          <a:p>
            <a:pPr marL="457200" indent="-457200" eaLnBrk="0" hangingPunct="0">
              <a:defRPr/>
            </a:pPr>
            <a:endParaRPr lang="en-US" dirty="0">
              <a:latin typeface="+mn-lt"/>
            </a:endParaRPr>
          </a:p>
        </p:txBody>
      </p:sp>
      <p:pic>
        <p:nvPicPr>
          <p:cNvPr id="7" name="Picture 6" descr="20120722GH2_34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11045" y="2762127"/>
            <a:ext cx="5182235" cy="3961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90777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133684" y="274638"/>
            <a:ext cx="9010316" cy="741362"/>
          </a:xfrm>
        </p:spPr>
        <p:txBody>
          <a:bodyPr/>
          <a:lstStyle/>
          <a:p>
            <a:pPr algn="l" eaLnBrk="1" hangingPunct="1">
              <a:lnSpc>
                <a:spcPct val="90000"/>
              </a:lnSpc>
            </a:pPr>
            <a:r>
              <a:rPr lang="en-US" sz="3500" dirty="0" smtClean="0">
                <a:solidFill>
                  <a:srgbClr val="0C4225"/>
                </a:solidFill>
                <a:latin typeface="Georgia" pitchFamily="1" charset="0"/>
                <a:ea typeface="Georgia" pitchFamily="1" charset="0"/>
                <a:cs typeface="Georgia" pitchFamily="1" charset="0"/>
              </a:rPr>
              <a:t>Goals for </a:t>
            </a:r>
            <a:r>
              <a:rPr lang="en-US" sz="3500" dirty="0">
                <a:solidFill>
                  <a:srgbClr val="0C4225"/>
                </a:solidFill>
                <a:latin typeface="Georgia" pitchFamily="1" charset="0"/>
                <a:ea typeface="Georgia" pitchFamily="1" charset="0"/>
                <a:cs typeface="Georgia" pitchFamily="1" charset="0"/>
              </a:rPr>
              <a:t>E</a:t>
            </a:r>
            <a:r>
              <a:rPr lang="en-US" sz="3500" dirty="0" smtClean="0">
                <a:solidFill>
                  <a:srgbClr val="0C4225"/>
                </a:solidFill>
                <a:latin typeface="Georgia" pitchFamily="1" charset="0"/>
                <a:ea typeface="Georgia" pitchFamily="1" charset="0"/>
                <a:cs typeface="Georgia" pitchFamily="1" charset="0"/>
              </a:rPr>
              <a:t>ngaging </a:t>
            </a:r>
            <a:r>
              <a:rPr lang="en-US" sz="3500" dirty="0">
                <a:solidFill>
                  <a:srgbClr val="0C4225"/>
                </a:solidFill>
                <a:latin typeface="Georgia" pitchFamily="1" charset="0"/>
                <a:ea typeface="Georgia" pitchFamily="1" charset="0"/>
                <a:cs typeface="Georgia" pitchFamily="1" charset="0"/>
              </a:rPr>
              <a:t>V</a:t>
            </a:r>
            <a:r>
              <a:rPr lang="en-US" sz="3500" dirty="0" smtClean="0">
                <a:solidFill>
                  <a:srgbClr val="0C4225"/>
                </a:solidFill>
                <a:latin typeface="Georgia" pitchFamily="1" charset="0"/>
                <a:ea typeface="Georgia" pitchFamily="1" charset="0"/>
                <a:cs typeface="Georgia" pitchFamily="1" charset="0"/>
              </a:rPr>
              <a:t>isitors in Conversations</a:t>
            </a:r>
          </a:p>
        </p:txBody>
      </p:sp>
      <p:sp>
        <p:nvSpPr>
          <p:cNvPr id="100357" name="TextBox 4"/>
          <p:cNvSpPr txBox="1">
            <a:spLocks noChangeArrowheads="1"/>
          </p:cNvSpPr>
          <p:nvPr/>
        </p:nvSpPr>
        <p:spPr bwMode="auto">
          <a:xfrm>
            <a:off x="0" y="1574800"/>
            <a:ext cx="9178925" cy="1836913"/>
          </a:xfrm>
          <a:prstGeom prst="rect">
            <a:avLst/>
          </a:prstGeom>
          <a:noFill/>
          <a:ln w="9525">
            <a:noFill/>
            <a:miter lim="800000"/>
            <a:headEnd/>
            <a:tailEnd/>
          </a:ln>
        </p:spPr>
        <p:txBody>
          <a:bodyPr wrap="square">
            <a:prstTxWarp prst="textNoShape">
              <a:avLst/>
            </a:prstTxWarp>
            <a:spAutoFit/>
          </a:bodyPr>
          <a:lstStyle/>
          <a:p>
            <a:pPr marL="450850" indent="-336550">
              <a:lnSpc>
                <a:spcPct val="120000"/>
              </a:lnSpc>
              <a:buFont typeface="+mj-lt"/>
              <a:buAutoNum type="arabicPeriod"/>
              <a:defRPr/>
            </a:pPr>
            <a:r>
              <a:rPr lang="en-US" sz="1900" dirty="0" smtClean="0">
                <a:solidFill>
                  <a:srgbClr val="0C4225"/>
                </a:solidFill>
                <a:latin typeface="Georgia"/>
                <a:cs typeface="Georgia"/>
              </a:rPr>
              <a:t>Educators and visitors participate in open-ended, engaging conversations.</a:t>
            </a:r>
          </a:p>
          <a:p>
            <a:pPr marL="450850" indent="-336550">
              <a:lnSpc>
                <a:spcPct val="120000"/>
              </a:lnSpc>
              <a:buFont typeface="+mj-lt"/>
              <a:buAutoNum type="arabicPeriod"/>
              <a:defRPr/>
            </a:pPr>
            <a:r>
              <a:rPr lang="en-US" sz="1900" dirty="0" smtClean="0">
                <a:solidFill>
                  <a:srgbClr val="0C4225"/>
                </a:solidFill>
                <a:latin typeface="Georgia"/>
                <a:cs typeface="Georgia"/>
              </a:rPr>
              <a:t>Educators and visitors have distinct, equally important roles in the conversation.</a:t>
            </a:r>
          </a:p>
          <a:p>
            <a:pPr marL="450850" indent="-336550">
              <a:lnSpc>
                <a:spcPct val="120000"/>
              </a:lnSpc>
              <a:buFont typeface="+mj-lt"/>
              <a:buAutoNum type="arabicPeriod"/>
              <a:defRPr/>
            </a:pPr>
            <a:r>
              <a:rPr lang="en-US" sz="1900" dirty="0" smtClean="0">
                <a:solidFill>
                  <a:srgbClr val="0C4225"/>
                </a:solidFill>
                <a:latin typeface="Georgia"/>
                <a:cs typeface="Georgia"/>
              </a:rPr>
              <a:t>Participating in a conversation is a meaningful learning experience for visitors.</a:t>
            </a:r>
          </a:p>
          <a:p>
            <a:pPr marL="450850" indent="-336550">
              <a:lnSpc>
                <a:spcPct val="120000"/>
              </a:lnSpc>
              <a:buFont typeface="+mj-lt"/>
              <a:buAutoNum type="arabicPeriod"/>
              <a:defRPr/>
            </a:pPr>
            <a:r>
              <a:rPr lang="en-US" sz="1900" dirty="0" smtClean="0">
                <a:solidFill>
                  <a:srgbClr val="0C4225"/>
                </a:solidFill>
                <a:latin typeface="Georgia"/>
                <a:cs typeface="Georgia"/>
              </a:rPr>
              <a:t>Facilitating a conversation is a valuable interpretive method for facilitators.</a:t>
            </a:r>
          </a:p>
        </p:txBody>
      </p:sp>
      <p:pic>
        <p:nvPicPr>
          <p:cNvPr id="6" name="Picture 5" descr="iStock_000019147610XSmal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00726" y="3664538"/>
            <a:ext cx="5422900" cy="2803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70466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Two Approaches to Engaging Visitors</a:t>
            </a:r>
          </a:p>
        </p:txBody>
      </p:sp>
      <p:sp>
        <p:nvSpPr>
          <p:cNvPr id="100357" name="TextBox 4"/>
          <p:cNvSpPr txBox="1">
            <a:spLocks noChangeArrowheads="1"/>
          </p:cNvSpPr>
          <p:nvPr/>
        </p:nvSpPr>
        <p:spPr bwMode="auto">
          <a:xfrm>
            <a:off x="1" y="1574800"/>
            <a:ext cx="4495800" cy="451406"/>
          </a:xfrm>
          <a:prstGeom prst="rect">
            <a:avLst/>
          </a:prstGeom>
          <a:noFill/>
          <a:ln w="9525">
            <a:noFill/>
            <a:miter lim="800000"/>
            <a:headEnd/>
            <a:tailEnd/>
          </a:ln>
        </p:spPr>
        <p:txBody>
          <a:bodyPr wrap="square">
            <a:prstTxWarp prst="textNoShape">
              <a:avLst/>
            </a:prstTxWarp>
            <a:spAutoFit/>
          </a:bodyPr>
          <a:lstStyle/>
          <a:p>
            <a:pPr marL="514350" indent="-514350">
              <a:lnSpc>
                <a:spcPct val="120000"/>
              </a:lnSpc>
              <a:defRPr/>
            </a:pPr>
            <a:endParaRPr lang="en-US" sz="2000" dirty="0" smtClean="0">
              <a:latin typeface="Calibri" pitchFamily="1" charset="0"/>
            </a:endParaRPr>
          </a:p>
        </p:txBody>
      </p:sp>
      <p:sp>
        <p:nvSpPr>
          <p:cNvPr id="7" name="TextBox 6"/>
          <p:cNvSpPr txBox="1"/>
          <p:nvPr/>
        </p:nvSpPr>
        <p:spPr>
          <a:xfrm>
            <a:off x="292099" y="1574800"/>
            <a:ext cx="3932322" cy="4418646"/>
          </a:xfrm>
          <a:prstGeom prst="rect">
            <a:avLst/>
          </a:prstGeom>
          <a:noFill/>
        </p:spPr>
        <p:txBody>
          <a:bodyPr wrap="square" rtlCol="0">
            <a:spAutoFit/>
          </a:bodyPr>
          <a:lstStyle/>
          <a:p>
            <a:pPr marL="342900" indent="-342900">
              <a:lnSpc>
                <a:spcPct val="90000"/>
              </a:lnSpc>
              <a:spcBef>
                <a:spcPts val="0"/>
              </a:spcBef>
              <a:spcAft>
                <a:spcPts val="400"/>
              </a:spcAft>
            </a:pPr>
            <a:r>
              <a:rPr lang="en-US" sz="2400" b="1" dirty="0" smtClean="0">
                <a:solidFill>
                  <a:srgbClr val="0C4225"/>
                </a:solidFill>
                <a:latin typeface="Georgia"/>
                <a:cs typeface="Georgia"/>
              </a:rPr>
              <a:t>Demonstration</a:t>
            </a:r>
          </a:p>
          <a:p>
            <a:pPr marL="342900" indent="-342900">
              <a:lnSpc>
                <a:spcPct val="90000"/>
              </a:lnSpc>
              <a:spcBef>
                <a:spcPts val="0"/>
              </a:spcBef>
              <a:spcAft>
                <a:spcPts val="400"/>
              </a:spcAft>
            </a:pPr>
            <a:endParaRPr lang="en-US" sz="800" b="1" dirty="0" smtClean="0">
              <a:solidFill>
                <a:srgbClr val="0C4225"/>
              </a:solidFill>
              <a:latin typeface="Georgia"/>
              <a:cs typeface="Georgia"/>
            </a:endParaRP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Scientist/educator has knowledge and expertise to share</a:t>
            </a: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Visitors discover phenomena and laws of nature</a:t>
            </a: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The facilitator communicates facts</a:t>
            </a: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Visitors ask questions and receive answers</a:t>
            </a: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Promotes basic goal public understanding</a:t>
            </a:r>
          </a:p>
          <a:p>
            <a:pPr>
              <a:lnSpc>
                <a:spcPct val="90000"/>
              </a:lnSpc>
              <a:spcBef>
                <a:spcPct val="20000"/>
              </a:spcBef>
            </a:pPr>
            <a:endParaRPr lang="en-US" sz="2000" dirty="0" smtClean="0">
              <a:solidFill>
                <a:srgbClr val="0C4225"/>
              </a:solidFill>
              <a:latin typeface="Georgia"/>
              <a:cs typeface="Georgia"/>
            </a:endParaRPr>
          </a:p>
          <a:p>
            <a:pPr>
              <a:lnSpc>
                <a:spcPct val="90000"/>
              </a:lnSpc>
              <a:spcBef>
                <a:spcPct val="20000"/>
              </a:spcBef>
            </a:pPr>
            <a:r>
              <a:rPr lang="en-US" i="1" dirty="0" smtClean="0">
                <a:solidFill>
                  <a:srgbClr val="0C4225"/>
                </a:solidFill>
                <a:latin typeface="Georgia"/>
                <a:cs typeface="Georgia"/>
              </a:rPr>
              <a:t>Use this approach to explain the Bernoulli Principle to visitors</a:t>
            </a:r>
          </a:p>
          <a:p>
            <a:endParaRPr lang="en-US" dirty="0">
              <a:solidFill>
                <a:srgbClr val="0C4225"/>
              </a:solidFill>
            </a:endParaRPr>
          </a:p>
        </p:txBody>
      </p:sp>
      <p:sp>
        <p:nvSpPr>
          <p:cNvPr id="8" name="TextBox 7"/>
          <p:cNvSpPr txBox="1"/>
          <p:nvPr/>
        </p:nvSpPr>
        <p:spPr>
          <a:xfrm>
            <a:off x="4930140" y="1574800"/>
            <a:ext cx="3858260" cy="4667945"/>
          </a:xfrm>
          <a:prstGeom prst="rect">
            <a:avLst/>
          </a:prstGeom>
          <a:noFill/>
        </p:spPr>
        <p:txBody>
          <a:bodyPr wrap="square" rtlCol="0">
            <a:spAutoFit/>
          </a:bodyPr>
          <a:lstStyle/>
          <a:p>
            <a:pPr marL="342900" indent="-342900">
              <a:lnSpc>
                <a:spcPct val="90000"/>
              </a:lnSpc>
              <a:spcBef>
                <a:spcPts val="0"/>
              </a:spcBef>
              <a:spcAft>
                <a:spcPts val="400"/>
              </a:spcAft>
            </a:pPr>
            <a:r>
              <a:rPr lang="en-US" sz="2400" b="1" dirty="0" smtClean="0">
                <a:solidFill>
                  <a:srgbClr val="0C4225"/>
                </a:solidFill>
                <a:latin typeface="Georgia"/>
                <a:cs typeface="Georgia"/>
              </a:rPr>
              <a:t>Conversation</a:t>
            </a:r>
          </a:p>
          <a:p>
            <a:pPr marL="342900" indent="-342900">
              <a:lnSpc>
                <a:spcPct val="90000"/>
              </a:lnSpc>
              <a:spcBef>
                <a:spcPts val="0"/>
              </a:spcBef>
              <a:spcAft>
                <a:spcPts val="400"/>
              </a:spcAft>
            </a:pPr>
            <a:endParaRPr lang="en-US" sz="800" b="1" dirty="0" smtClean="0">
              <a:solidFill>
                <a:srgbClr val="0C4225"/>
              </a:solidFill>
              <a:latin typeface="Georgia"/>
              <a:cs typeface="Georgia"/>
            </a:endParaRP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Everyone has their own values and perspective to share</a:t>
            </a:r>
          </a:p>
          <a:p>
            <a:pPr marL="228600" indent="-228600">
              <a:lnSpc>
                <a:spcPct val="90000"/>
              </a:lnSpc>
              <a:spcBef>
                <a:spcPts val="0"/>
              </a:spcBef>
              <a:spcAft>
                <a:spcPts val="400"/>
              </a:spcAft>
              <a:buFont typeface="Arial"/>
              <a:buChar char="•"/>
            </a:pPr>
            <a:r>
              <a:rPr lang="en-US" dirty="0">
                <a:solidFill>
                  <a:srgbClr val="0C4225"/>
                </a:solidFill>
                <a:latin typeface="Georgia"/>
                <a:cs typeface="Georgia"/>
              </a:rPr>
              <a:t>Facilitators and visitors </a:t>
            </a:r>
            <a:r>
              <a:rPr lang="en-US" dirty="0" smtClean="0">
                <a:solidFill>
                  <a:srgbClr val="0C4225"/>
                </a:solidFill>
                <a:latin typeface="Georgia"/>
                <a:cs typeface="Georgia"/>
              </a:rPr>
              <a:t> consider facts and values</a:t>
            </a: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Facilitators and visitors ask questions and receive responses</a:t>
            </a: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Visitors form opinions and explore ideas</a:t>
            </a:r>
          </a:p>
          <a:p>
            <a:pPr marL="228600" indent="-228600">
              <a:lnSpc>
                <a:spcPct val="90000"/>
              </a:lnSpc>
              <a:spcBef>
                <a:spcPts val="0"/>
              </a:spcBef>
              <a:spcAft>
                <a:spcPts val="400"/>
              </a:spcAft>
              <a:buFont typeface="Arial"/>
              <a:buChar char="•"/>
            </a:pPr>
            <a:r>
              <a:rPr lang="en-US" dirty="0" smtClean="0">
                <a:solidFill>
                  <a:srgbClr val="0C4225"/>
                </a:solidFill>
                <a:latin typeface="Georgia"/>
                <a:cs typeface="Georgia"/>
              </a:rPr>
              <a:t>Promotes basic goal of public engagement</a:t>
            </a:r>
          </a:p>
          <a:p>
            <a:pPr>
              <a:lnSpc>
                <a:spcPct val="90000"/>
              </a:lnSpc>
              <a:spcBef>
                <a:spcPct val="20000"/>
              </a:spcBef>
            </a:pPr>
            <a:endParaRPr lang="en-US" sz="2000" dirty="0" smtClean="0">
              <a:solidFill>
                <a:srgbClr val="0C4225"/>
              </a:solidFill>
              <a:latin typeface="Georgia"/>
              <a:cs typeface="Georgia"/>
            </a:endParaRPr>
          </a:p>
          <a:p>
            <a:pPr>
              <a:lnSpc>
                <a:spcPct val="90000"/>
              </a:lnSpc>
              <a:spcBef>
                <a:spcPct val="20000"/>
              </a:spcBef>
            </a:pPr>
            <a:r>
              <a:rPr lang="en-US" i="1" dirty="0" smtClean="0">
                <a:solidFill>
                  <a:srgbClr val="0C4225"/>
                </a:solidFill>
                <a:latin typeface="Georgia"/>
                <a:cs typeface="Georgia"/>
              </a:rPr>
              <a:t>Try this approach to engage visitors in nano and society </a:t>
            </a:r>
          </a:p>
          <a:p>
            <a:endParaRPr lang="en-US" dirty="0"/>
          </a:p>
        </p:txBody>
      </p:sp>
    </p:spTree>
    <p:extLst>
      <p:ext uri="{BB962C8B-B14F-4D97-AF65-F5344CB8AC3E}">
        <p14:creationId xmlns:p14="http://schemas.microsoft.com/office/powerpoint/2010/main" val="1616703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6"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sp>
        <p:nvSpPr>
          <p:cNvPr id="104452" name="Title 1"/>
          <p:cNvSpPr txBox="1">
            <a:spLocks/>
          </p:cNvSpPr>
          <p:nvPr/>
        </p:nvSpPr>
        <p:spPr bwMode="auto">
          <a:xfrm>
            <a:off x="3530600" y="2247900"/>
            <a:ext cx="5613400" cy="2209800"/>
          </a:xfrm>
          <a:prstGeom prst="rect">
            <a:avLst/>
          </a:prstGeom>
          <a:noFill/>
          <a:ln w="9525">
            <a:noFill/>
            <a:miter lim="800000"/>
            <a:headEnd/>
            <a:tailEnd/>
          </a:ln>
        </p:spPr>
        <p:txBody>
          <a:bodyPr anchor="ctr">
            <a:prstTxWarp prst="textNoShape">
              <a:avLst/>
            </a:prstTxWarp>
          </a:bodyPr>
          <a:lstStyle/>
          <a:p>
            <a:pPr>
              <a:lnSpc>
                <a:spcPct val="90000"/>
              </a:lnSpc>
            </a:pPr>
            <a:r>
              <a:rPr lang="en-US" sz="4000" dirty="0" smtClean="0">
                <a:solidFill>
                  <a:srgbClr val="0C4225"/>
                </a:solidFill>
                <a:latin typeface="Georgia" pitchFamily="1" charset="0"/>
              </a:rPr>
              <a:t>THREE BIG IDEAS</a:t>
            </a:r>
          </a:p>
        </p:txBody>
      </p:sp>
      <p:pic>
        <p:nvPicPr>
          <p:cNvPr id="9" name="Picture 8" descr="NanoDay 2010 09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62" y="4763"/>
            <a:ext cx="3433762" cy="6853237"/>
          </a:xfrm>
          <a:prstGeom prst="rect">
            <a:avLst/>
          </a:prstGeom>
        </p:spPr>
      </p:pic>
      <p:sp>
        <p:nvSpPr>
          <p:cNvPr id="6" name="Rectangle 5"/>
          <p:cNvSpPr/>
          <p:nvPr/>
        </p:nvSpPr>
        <p:spPr>
          <a:xfrm>
            <a:off x="3425825" y="1588"/>
            <a:ext cx="92075" cy="6858000"/>
          </a:xfrm>
          <a:prstGeom prst="rect">
            <a:avLst/>
          </a:prstGeom>
          <a:solidFill>
            <a:srgbClr val="ABCB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4814294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199018" y="274638"/>
            <a:ext cx="8672512" cy="741362"/>
          </a:xfrm>
        </p:spPr>
        <p:txBody>
          <a:bodyPr/>
          <a:lstStyle/>
          <a:p>
            <a:pPr algn="l" eaLnBrk="1" hangingPunct="1">
              <a:lnSpc>
                <a:spcPct val="90000"/>
              </a:lnSpc>
            </a:pPr>
            <a:r>
              <a:rPr lang="en-US" sz="4000" dirty="0" smtClean="0">
                <a:solidFill>
                  <a:srgbClr val="0C4225"/>
                </a:solidFill>
                <a:latin typeface="Georgia" pitchFamily="1" charset="0"/>
                <a:ea typeface="Georgia" pitchFamily="1" charset="0"/>
                <a:cs typeface="Georgia" pitchFamily="1" charset="0"/>
              </a:rPr>
              <a:t>BIG IDEA: Values</a:t>
            </a:r>
          </a:p>
        </p:txBody>
      </p:sp>
      <p:sp>
        <p:nvSpPr>
          <p:cNvPr id="100357" name="TextBox 4"/>
          <p:cNvSpPr txBox="1">
            <a:spLocks noChangeArrowheads="1"/>
          </p:cNvSpPr>
          <p:nvPr/>
        </p:nvSpPr>
        <p:spPr bwMode="auto">
          <a:xfrm>
            <a:off x="249518" y="1235075"/>
            <a:ext cx="8910637" cy="1200328"/>
          </a:xfrm>
          <a:prstGeom prst="rect">
            <a:avLst/>
          </a:prstGeom>
          <a:noFill/>
          <a:ln w="9525">
            <a:noFill/>
            <a:miter lim="800000"/>
            <a:headEnd/>
            <a:tailEnd/>
          </a:ln>
        </p:spPr>
        <p:txBody>
          <a:bodyPr>
            <a:prstTxWarp prst="textNoShape">
              <a:avLst/>
            </a:prstTxWarp>
            <a:spAutoFit/>
          </a:bodyPr>
          <a:lstStyle/>
          <a:p>
            <a:pPr marL="514350" indent="-514350">
              <a:lnSpc>
                <a:spcPct val="120000"/>
              </a:lnSpc>
              <a:defRPr/>
            </a:pPr>
            <a:r>
              <a:rPr lang="en-US" sz="2000" i="1" dirty="0" smtClean="0">
                <a:solidFill>
                  <a:srgbClr val="0C4225"/>
                </a:solidFill>
                <a:latin typeface="Georgia"/>
                <a:cs typeface="Georgia"/>
              </a:rPr>
              <a:t>Values shape how technologies are developed and adopted</a:t>
            </a:r>
            <a:r>
              <a:rPr lang="en-US" sz="2000" i="1" dirty="0" smtClean="0">
                <a:latin typeface="Georgia"/>
                <a:cs typeface="Georgia"/>
              </a:rPr>
              <a:t>.</a:t>
            </a:r>
            <a:endParaRPr lang="en-US" sz="2800" i="1" dirty="0" smtClean="0">
              <a:latin typeface="Georgia"/>
              <a:cs typeface="Georgia"/>
            </a:endParaRPr>
          </a:p>
          <a:p>
            <a:pPr marL="228600" indent="-228600">
              <a:defRPr/>
            </a:pPr>
            <a:endParaRPr lang="en-US" sz="2400" dirty="0">
              <a:latin typeface="Calibri" pitchFamily="1" charset="0"/>
            </a:endParaRPr>
          </a:p>
          <a:p>
            <a:pPr marL="228600" indent="-228600">
              <a:buFont typeface="Arial" pitchFamily="1" charset="0"/>
              <a:buChar char="•"/>
              <a:defRPr/>
            </a:pPr>
            <a:endParaRPr lang="en-US" sz="2400" dirty="0">
              <a:latin typeface="Calibri" pitchFamily="1" charset="0"/>
            </a:endParaRPr>
          </a:p>
        </p:txBody>
      </p:sp>
      <p:pic>
        <p:nvPicPr>
          <p:cNvPr id="7" name="Picture 6" descr="tomato picke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1037" y="2087636"/>
            <a:ext cx="7422364" cy="4094504"/>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86370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06500" name="Title 1"/>
          <p:cNvSpPr>
            <a:spLocks noGrp="1"/>
          </p:cNvSpPr>
          <p:nvPr>
            <p:ph type="title"/>
          </p:nvPr>
        </p:nvSpPr>
        <p:spPr>
          <a:xfrm>
            <a:off x="268288" y="274638"/>
            <a:ext cx="8672512" cy="741362"/>
          </a:xfrm>
        </p:spPr>
        <p:txBody>
          <a:bodyPr/>
          <a:lstStyle/>
          <a:p>
            <a:pPr algn="l" eaLnBrk="1" hangingPunct="1">
              <a:lnSpc>
                <a:spcPct val="90000"/>
              </a:lnSpc>
            </a:pPr>
            <a:r>
              <a:rPr lang="en-US" sz="4000" dirty="0">
                <a:solidFill>
                  <a:srgbClr val="0C4225"/>
                </a:solidFill>
                <a:latin typeface="Georgia" pitchFamily="1" charset="0"/>
                <a:ea typeface="Georgia" pitchFamily="1" charset="0"/>
                <a:cs typeface="Georgia" pitchFamily="1" charset="0"/>
              </a:rPr>
              <a:t>BIG IDEA: Relationships</a:t>
            </a:r>
            <a:endParaRPr lang="en-US" sz="4000" dirty="0" smtClean="0">
              <a:solidFill>
                <a:srgbClr val="0C4225"/>
              </a:solidFill>
              <a:latin typeface="Georgia" pitchFamily="1" charset="0"/>
              <a:ea typeface="Georgia" pitchFamily="1" charset="0"/>
              <a:cs typeface="Georgia" pitchFamily="1" charset="0"/>
            </a:endParaRPr>
          </a:p>
        </p:txBody>
      </p:sp>
      <p:sp>
        <p:nvSpPr>
          <p:cNvPr id="100357" name="TextBox 4"/>
          <p:cNvSpPr txBox="1">
            <a:spLocks noChangeArrowheads="1"/>
          </p:cNvSpPr>
          <p:nvPr/>
        </p:nvSpPr>
        <p:spPr bwMode="auto">
          <a:xfrm>
            <a:off x="299179" y="1235075"/>
            <a:ext cx="8910637" cy="451406"/>
          </a:xfrm>
          <a:prstGeom prst="rect">
            <a:avLst/>
          </a:prstGeom>
          <a:noFill/>
          <a:ln w="9525">
            <a:noFill/>
            <a:miter lim="800000"/>
            <a:headEnd/>
            <a:tailEnd/>
          </a:ln>
        </p:spPr>
        <p:txBody>
          <a:bodyPr>
            <a:prstTxWarp prst="textNoShape">
              <a:avLst/>
            </a:prstTxWarp>
            <a:spAutoFit/>
          </a:bodyPr>
          <a:lstStyle/>
          <a:p>
            <a:pPr marL="514350" indent="-514350">
              <a:lnSpc>
                <a:spcPct val="120000"/>
              </a:lnSpc>
              <a:defRPr/>
            </a:pPr>
            <a:r>
              <a:rPr lang="en-US" sz="2000" i="1" dirty="0" smtClean="0">
                <a:solidFill>
                  <a:srgbClr val="0C4225"/>
                </a:solidFill>
                <a:latin typeface="Georgia"/>
                <a:cs typeface="Georgia"/>
              </a:rPr>
              <a:t>Technologies affect social relationships.</a:t>
            </a:r>
            <a:endParaRPr lang="en-US" sz="2800" i="1" dirty="0" smtClean="0">
              <a:solidFill>
                <a:srgbClr val="0C4225"/>
              </a:solidFill>
              <a:latin typeface="Georgia"/>
              <a:cs typeface="Georgia"/>
            </a:endParaRPr>
          </a:p>
        </p:txBody>
      </p:sp>
      <p:pic>
        <p:nvPicPr>
          <p:cNvPr id="7" name="Picture 6" descr="iStock_000017937391Small_lo re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0787" y="1785814"/>
            <a:ext cx="4170045" cy="4857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69310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52143</TotalTime>
  <Words>848</Words>
  <Application>Microsoft Macintosh PowerPoint</Application>
  <PresentationFormat>On-screen Show (4:3)</PresentationFormat>
  <Paragraphs>221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3_Office Theme</vt:lpstr>
      <vt:lpstr>PowerPoint Presentation</vt:lpstr>
      <vt:lpstr>Presenters</vt:lpstr>
      <vt:lpstr>PowerPoint Presentation</vt:lpstr>
      <vt:lpstr>PowerPoint Presentation</vt:lpstr>
      <vt:lpstr>Goals for Engaging Visitors in Conversations</vt:lpstr>
      <vt:lpstr>Two Approaches to Engaging Visitors</vt:lpstr>
      <vt:lpstr>PowerPoint Presentation</vt:lpstr>
      <vt:lpstr>BIG IDEA: Values</vt:lpstr>
      <vt:lpstr>BIG IDEA: Relationships</vt:lpstr>
      <vt:lpstr>BIG IDEA: Systems</vt:lpstr>
      <vt:lpstr>PowerPoint Presentation</vt:lpstr>
      <vt:lpstr>Educational Products in Catalog</vt:lpstr>
      <vt:lpstr>PowerPoint Presentation</vt:lpstr>
      <vt:lpstr>Speed-ucate Video</vt:lpstr>
      <vt:lpstr>PowerPoint Presentation</vt:lpstr>
      <vt:lpstr>TRAINING: Improv Exercise</vt:lpstr>
      <vt:lpstr>Why implement improv exercises ?</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Stephanie Long</cp:lastModifiedBy>
  <cp:revision>486</cp:revision>
  <cp:lastPrinted>2011-07-25T17:36:27Z</cp:lastPrinted>
  <dcterms:created xsi:type="dcterms:W3CDTF">2012-09-14T14:50:00Z</dcterms:created>
  <dcterms:modified xsi:type="dcterms:W3CDTF">2015-06-25T20:37:56Z</dcterms:modified>
</cp:coreProperties>
</file>