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37"/>
  </p:notesMasterIdLst>
  <p:sldIdLst>
    <p:sldId id="256" r:id="rId2"/>
    <p:sldId id="257" r:id="rId3"/>
    <p:sldId id="279" r:id="rId4"/>
    <p:sldId id="266" r:id="rId5"/>
    <p:sldId id="287" r:id="rId6"/>
    <p:sldId id="280" r:id="rId7"/>
    <p:sldId id="267" r:id="rId8"/>
    <p:sldId id="258" r:id="rId9"/>
    <p:sldId id="259" r:id="rId10"/>
    <p:sldId id="265" r:id="rId11"/>
    <p:sldId id="288" r:id="rId12"/>
    <p:sldId id="261" r:id="rId13"/>
    <p:sldId id="281" r:id="rId14"/>
    <p:sldId id="285" r:id="rId15"/>
    <p:sldId id="283" r:id="rId16"/>
    <p:sldId id="284" r:id="rId17"/>
    <p:sldId id="282" r:id="rId18"/>
    <p:sldId id="277" r:id="rId19"/>
    <p:sldId id="263" r:id="rId20"/>
    <p:sldId id="291" r:id="rId21"/>
    <p:sldId id="289" r:id="rId22"/>
    <p:sldId id="262" r:id="rId23"/>
    <p:sldId id="278" r:id="rId24"/>
    <p:sldId id="264" r:id="rId25"/>
    <p:sldId id="292" r:id="rId26"/>
    <p:sldId id="268" r:id="rId27"/>
    <p:sldId id="269" r:id="rId28"/>
    <p:sldId id="270" r:id="rId29"/>
    <p:sldId id="271" r:id="rId30"/>
    <p:sldId id="272" r:id="rId31"/>
    <p:sldId id="273" r:id="rId32"/>
    <p:sldId id="274" r:id="rId33"/>
    <p:sldId id="275" r:id="rId34"/>
    <p:sldId id="276" r:id="rId35"/>
    <p:sldId id="28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180" autoAdjust="0"/>
  </p:normalViewPr>
  <p:slideViewPr>
    <p:cSldViewPr snapToGrid="0">
      <p:cViewPr varScale="1">
        <p:scale>
          <a:sx n="93" d="100"/>
          <a:sy n="93" d="100"/>
        </p:scale>
        <p:origin x="-120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Number</a:t>
            </a:r>
            <a:r>
              <a:rPr lang="en-US" baseline="0" dirty="0" smtClean="0"/>
              <a:t> of Entries (from nanotechproject.org)</a:t>
            </a:r>
            <a:endParaRPr lang="en-US" dirty="0"/>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83995854684831"/>
          <c:y val="0.159531326526768"/>
          <c:w val="0.910713140024164"/>
          <c:h val="0.737725200617866"/>
        </c:manualLayout>
      </c:layout>
      <c:bar3DChart>
        <c:barDir val="col"/>
        <c:grouping val="clustered"/>
        <c:varyColors val="0"/>
        <c:ser>
          <c:idx val="0"/>
          <c:order val="0"/>
          <c:tx>
            <c:strRef>
              <c:f>Sheet1!$B$1</c:f>
              <c:strCache>
                <c:ptCount val="1"/>
                <c:pt idx="0">
                  <c:v>Series 2</c:v>
                </c:pt>
              </c:strCache>
            </c:strRef>
          </c:tx>
          <c:spPr>
            <a:solidFill>
              <a:schemeClr val="accent1"/>
            </a:solidFill>
            <a:ln>
              <a:noFill/>
            </a:ln>
            <a:effectLst/>
            <a:sp3d/>
          </c:spPr>
          <c:invertIfNegative val="0"/>
          <c:cat>
            <c:strRef>
              <c:f>Sheet1!$A$2:$A$6</c:f>
              <c:strCache>
                <c:ptCount val="5"/>
                <c:pt idx="0">
                  <c:v>Food and Beverage</c:v>
                </c:pt>
                <c:pt idx="1">
                  <c:v>Cooking</c:v>
                </c:pt>
                <c:pt idx="2">
                  <c:v>Food</c:v>
                </c:pt>
                <c:pt idx="3">
                  <c:v>Storage</c:v>
                </c:pt>
                <c:pt idx="4">
                  <c:v>Supplements</c:v>
                </c:pt>
              </c:strCache>
            </c:strRef>
          </c:cat>
          <c:val>
            <c:numRef>
              <c:f>Sheet1!$B$2:$B$6</c:f>
              <c:numCache>
                <c:formatCode>General</c:formatCode>
                <c:ptCount val="5"/>
                <c:pt idx="0">
                  <c:v>200.0</c:v>
                </c:pt>
                <c:pt idx="1">
                  <c:v>14.0</c:v>
                </c:pt>
                <c:pt idx="2">
                  <c:v>95.0</c:v>
                </c:pt>
                <c:pt idx="3">
                  <c:v>20.0</c:v>
                </c:pt>
                <c:pt idx="4">
                  <c:v>65.0</c:v>
                </c:pt>
              </c:numCache>
            </c:numRef>
          </c:val>
        </c:ser>
        <c:dLbls>
          <c:showLegendKey val="0"/>
          <c:showVal val="0"/>
          <c:showCatName val="0"/>
          <c:showSerName val="0"/>
          <c:showPercent val="0"/>
          <c:showBubbleSize val="0"/>
        </c:dLbls>
        <c:gapWidth val="150"/>
        <c:shape val="box"/>
        <c:axId val="-2142420456"/>
        <c:axId val="-2142278056"/>
        <c:axId val="0"/>
      </c:bar3DChart>
      <c:catAx>
        <c:axId val="-2142420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2278056"/>
        <c:crosses val="autoZero"/>
        <c:auto val="1"/>
        <c:lblAlgn val="ctr"/>
        <c:lblOffset val="100"/>
        <c:noMultiLvlLbl val="0"/>
      </c:catAx>
      <c:valAx>
        <c:axId val="-2142278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2420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Food Breakdown</a:t>
            </a:r>
            <a:r>
              <a:rPr lang="en-US" baseline="0" dirty="0" smtClean="0"/>
              <a:t>(from nanotechproject.org)</a:t>
            </a:r>
            <a:endParaRPr lang="en-US" dirty="0"/>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83995854684831"/>
          <c:y val="0.159531326526768"/>
          <c:w val="0.910713140024164"/>
          <c:h val="0.737725200617866"/>
        </c:manualLayout>
      </c:layout>
      <c:bar3DChart>
        <c:barDir val="col"/>
        <c:grouping val="clustered"/>
        <c:varyColors val="0"/>
        <c:ser>
          <c:idx val="0"/>
          <c:order val="0"/>
          <c:tx>
            <c:strRef>
              <c:f>Sheet1!$B$1</c:f>
              <c:strCache>
                <c:ptCount val="1"/>
                <c:pt idx="0">
                  <c:v>Entries</c:v>
                </c:pt>
              </c:strCache>
            </c:strRef>
          </c:tx>
          <c:spPr>
            <a:solidFill>
              <a:schemeClr val="accent1"/>
            </a:solidFill>
            <a:ln>
              <a:noFill/>
            </a:ln>
            <a:effectLst/>
            <a:sp3d/>
          </c:spPr>
          <c:invertIfNegative val="0"/>
          <c:cat>
            <c:strRef>
              <c:f>Sheet1!$A$2:$A$6</c:f>
              <c:strCache>
                <c:ptCount val="5"/>
                <c:pt idx="0">
                  <c:v>Food</c:v>
                </c:pt>
                <c:pt idx="1">
                  <c:v>Ti02</c:v>
                </c:pt>
                <c:pt idx="2">
                  <c:v>Silver</c:v>
                </c:pt>
                <c:pt idx="3">
                  <c:v>Gold</c:v>
                </c:pt>
                <c:pt idx="4">
                  <c:v>Not Labelled</c:v>
                </c:pt>
              </c:strCache>
            </c:strRef>
          </c:cat>
          <c:val>
            <c:numRef>
              <c:f>Sheet1!$B$2:$B$6</c:f>
              <c:numCache>
                <c:formatCode>General</c:formatCode>
                <c:ptCount val="5"/>
                <c:pt idx="0">
                  <c:v>95.0</c:v>
                </c:pt>
                <c:pt idx="1">
                  <c:v>89.0</c:v>
                </c:pt>
                <c:pt idx="2">
                  <c:v>2.0</c:v>
                </c:pt>
                <c:pt idx="3">
                  <c:v>1.0</c:v>
                </c:pt>
                <c:pt idx="4">
                  <c:v>3.0</c:v>
                </c:pt>
              </c:numCache>
            </c:numRef>
          </c:val>
        </c:ser>
        <c:dLbls>
          <c:showLegendKey val="0"/>
          <c:showVal val="0"/>
          <c:showCatName val="0"/>
          <c:showSerName val="0"/>
          <c:showPercent val="0"/>
          <c:showBubbleSize val="0"/>
        </c:dLbls>
        <c:gapWidth val="150"/>
        <c:shape val="box"/>
        <c:axId val="-2068040936"/>
        <c:axId val="-2068037256"/>
        <c:axId val="0"/>
      </c:bar3DChart>
      <c:catAx>
        <c:axId val="-2068040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8037256"/>
        <c:crosses val="autoZero"/>
        <c:auto val="1"/>
        <c:lblAlgn val="ctr"/>
        <c:lblOffset val="100"/>
        <c:noMultiLvlLbl val="0"/>
      </c:catAx>
      <c:valAx>
        <c:axId val="-2068037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80409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35484-E7B7-4F1E-896A-E7057F154C6B}" type="datetimeFigureOut">
              <a:rPr lang="en-US" smtClean="0"/>
              <a:t>6/18/15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448FD-890D-4D1A-8223-445E8228FA2C}" type="slidenum">
              <a:rPr lang="en-US" smtClean="0"/>
              <a:t>‹#›</a:t>
            </a:fld>
            <a:endParaRPr lang="en-US"/>
          </a:p>
        </p:txBody>
      </p:sp>
    </p:spTree>
    <p:extLst>
      <p:ext uri="{BB962C8B-B14F-4D97-AF65-F5344CB8AC3E}">
        <p14:creationId xmlns:p14="http://schemas.microsoft.com/office/powerpoint/2010/main" val="48428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9" Type="http://schemas.openxmlformats.org/officeDocument/2006/relationships/hyperlink" Target="http://en.wikipedia.org/wiki/Methionine" TargetMode="External"/><Relationship Id="rId20" Type="http://schemas.openxmlformats.org/officeDocument/2006/relationships/hyperlink" Target="http://en.wikipedia.org/wiki/Proline" TargetMode="External"/><Relationship Id="rId21" Type="http://schemas.openxmlformats.org/officeDocument/2006/relationships/hyperlink" Target="http://en.wikipedia.org/wiki/Serine" TargetMode="External"/><Relationship Id="rId22" Type="http://schemas.openxmlformats.org/officeDocument/2006/relationships/hyperlink" Target="http://ndb.nal.usda.gov/ndb/foods/show/152?fg=&amp;man=&amp;lfacet=&amp;count=&amp;max=25&amp;sort=&amp;qlookup=eggs&amp;offset=&amp;format=Full&amp;new=&amp;measureby=" TargetMode="External"/><Relationship Id="rId10" Type="http://schemas.openxmlformats.org/officeDocument/2006/relationships/hyperlink" Target="http://en.wikipedia.org/wiki/Cystine" TargetMode="External"/><Relationship Id="rId11" Type="http://schemas.openxmlformats.org/officeDocument/2006/relationships/hyperlink" Target="http://en.wikipedia.org/wiki/Phenylalanine" TargetMode="External"/><Relationship Id="rId12" Type="http://schemas.openxmlformats.org/officeDocument/2006/relationships/hyperlink" Target="http://en.wikipedia.org/wiki/Tyrosine" TargetMode="External"/><Relationship Id="rId13" Type="http://schemas.openxmlformats.org/officeDocument/2006/relationships/hyperlink" Target="http://en.wikipedia.org/wiki/Valine" TargetMode="External"/><Relationship Id="rId14" Type="http://schemas.openxmlformats.org/officeDocument/2006/relationships/hyperlink" Target="http://en.wikipedia.org/wiki/Arginine" TargetMode="External"/><Relationship Id="rId15" Type="http://schemas.openxmlformats.org/officeDocument/2006/relationships/hyperlink" Target="http://en.wikipedia.org/wiki/Histidine" TargetMode="External"/><Relationship Id="rId16" Type="http://schemas.openxmlformats.org/officeDocument/2006/relationships/hyperlink" Target="http://en.wikipedia.org/wiki/Alanine" TargetMode="External"/><Relationship Id="rId17" Type="http://schemas.openxmlformats.org/officeDocument/2006/relationships/hyperlink" Target="http://en.wikipedia.org/wiki/Aspartic_acid" TargetMode="External"/><Relationship Id="rId18" Type="http://schemas.openxmlformats.org/officeDocument/2006/relationships/hyperlink" Target="http://en.wikipedia.org/wiki/Glutamic_acid" TargetMode="External"/><Relationship Id="rId19" Type="http://schemas.openxmlformats.org/officeDocument/2006/relationships/hyperlink" Target="http://en.wikipedia.org/wiki/Glycine" TargetMode="External"/><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en.wikipedia.org/wiki/Protein_(nutrient)" TargetMode="External"/><Relationship Id="rId4" Type="http://schemas.openxmlformats.org/officeDocument/2006/relationships/hyperlink" Target="http://en.wikipedia.org/wiki/Tryptophan" TargetMode="External"/><Relationship Id="rId5" Type="http://schemas.openxmlformats.org/officeDocument/2006/relationships/hyperlink" Target="http://en.wikipedia.org/wiki/Threonine" TargetMode="External"/><Relationship Id="rId6" Type="http://schemas.openxmlformats.org/officeDocument/2006/relationships/hyperlink" Target="http://en.wikipedia.org/wiki/Isoleucine" TargetMode="External"/><Relationship Id="rId7" Type="http://schemas.openxmlformats.org/officeDocument/2006/relationships/hyperlink" Target="http://en.wikipedia.org/wiki/Leucine" TargetMode="External"/><Relationship Id="rId8" Type="http://schemas.openxmlformats.org/officeDocument/2006/relationships/hyperlink" Target="http://en.wikipedia.org/wiki/Lysine" TargetMode="External"/></Relationships>
</file>

<file path=ppt/notesSlides/_rels/notesSlide11.xml.rels><?xml version="1.0" encoding="UTF-8" standalone="yes"?>
<Relationships xmlns="http://schemas.openxmlformats.org/package/2006/relationships"><Relationship Id="rId9" Type="http://schemas.openxmlformats.org/officeDocument/2006/relationships/hyperlink" Target="http://en.wikipedia.org/wiki/Methionine" TargetMode="External"/><Relationship Id="rId20" Type="http://schemas.openxmlformats.org/officeDocument/2006/relationships/hyperlink" Target="http://en.wikipedia.org/wiki/Proline" TargetMode="External"/><Relationship Id="rId21" Type="http://schemas.openxmlformats.org/officeDocument/2006/relationships/hyperlink" Target="http://en.wikipedia.org/wiki/Serine" TargetMode="External"/><Relationship Id="rId22" Type="http://schemas.openxmlformats.org/officeDocument/2006/relationships/hyperlink" Target="http://ndb.nal.usda.gov/ndb/foods/show/152?fg=&amp;man=&amp;lfacet=&amp;count=&amp;max=25&amp;sort=&amp;qlookup=eggs&amp;offset=&amp;format=Full&amp;new=&amp;measureby=" TargetMode="External"/><Relationship Id="rId10" Type="http://schemas.openxmlformats.org/officeDocument/2006/relationships/hyperlink" Target="http://en.wikipedia.org/wiki/Cystine" TargetMode="External"/><Relationship Id="rId11" Type="http://schemas.openxmlformats.org/officeDocument/2006/relationships/hyperlink" Target="http://en.wikipedia.org/wiki/Phenylalanine" TargetMode="External"/><Relationship Id="rId12" Type="http://schemas.openxmlformats.org/officeDocument/2006/relationships/hyperlink" Target="http://en.wikipedia.org/wiki/Tyrosine" TargetMode="External"/><Relationship Id="rId13" Type="http://schemas.openxmlformats.org/officeDocument/2006/relationships/hyperlink" Target="http://en.wikipedia.org/wiki/Valine" TargetMode="External"/><Relationship Id="rId14" Type="http://schemas.openxmlformats.org/officeDocument/2006/relationships/hyperlink" Target="http://en.wikipedia.org/wiki/Arginine" TargetMode="External"/><Relationship Id="rId15" Type="http://schemas.openxmlformats.org/officeDocument/2006/relationships/hyperlink" Target="http://en.wikipedia.org/wiki/Histidine" TargetMode="External"/><Relationship Id="rId16" Type="http://schemas.openxmlformats.org/officeDocument/2006/relationships/hyperlink" Target="http://en.wikipedia.org/wiki/Alanine" TargetMode="External"/><Relationship Id="rId17" Type="http://schemas.openxmlformats.org/officeDocument/2006/relationships/hyperlink" Target="http://en.wikipedia.org/wiki/Aspartic_acid" TargetMode="External"/><Relationship Id="rId18" Type="http://schemas.openxmlformats.org/officeDocument/2006/relationships/hyperlink" Target="http://en.wikipedia.org/wiki/Glutamic_acid" TargetMode="External"/><Relationship Id="rId19" Type="http://schemas.openxmlformats.org/officeDocument/2006/relationships/hyperlink" Target="http://en.wikipedia.org/wiki/Glycine" TargetMode="External"/><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en.wikipedia.org/wiki/Protein_(nutrient)" TargetMode="External"/><Relationship Id="rId4" Type="http://schemas.openxmlformats.org/officeDocument/2006/relationships/hyperlink" Target="http://en.wikipedia.org/wiki/Tryptophan" TargetMode="External"/><Relationship Id="rId5" Type="http://schemas.openxmlformats.org/officeDocument/2006/relationships/hyperlink" Target="http://en.wikipedia.org/wiki/Threonine" TargetMode="External"/><Relationship Id="rId6" Type="http://schemas.openxmlformats.org/officeDocument/2006/relationships/hyperlink" Target="http://en.wikipedia.org/wiki/Isoleucine" TargetMode="External"/><Relationship Id="rId7" Type="http://schemas.openxmlformats.org/officeDocument/2006/relationships/hyperlink" Target="http://en.wikipedia.org/wiki/Leucine" TargetMode="External"/><Relationship Id="rId8" Type="http://schemas.openxmlformats.org/officeDocument/2006/relationships/hyperlink" Target="http://en.wikipedia.org/wiki/Lysine" TargetMode="External"/></Relationships>
</file>

<file path=ppt/notesSlides/_rels/notesSlide12.xml.rels><?xml version="1.0" encoding="UTF-8" standalone="yes"?>
<Relationships xmlns="http://schemas.openxmlformats.org/package/2006/relationships"><Relationship Id="rId9" Type="http://schemas.openxmlformats.org/officeDocument/2006/relationships/hyperlink" Target="http://en.wikipedia.org/wiki/Methionine" TargetMode="External"/><Relationship Id="rId20" Type="http://schemas.openxmlformats.org/officeDocument/2006/relationships/hyperlink" Target="http://en.wikipedia.org/wiki/Proline" TargetMode="External"/><Relationship Id="rId21" Type="http://schemas.openxmlformats.org/officeDocument/2006/relationships/hyperlink" Target="http://en.wikipedia.org/wiki/Serine" TargetMode="External"/><Relationship Id="rId22" Type="http://schemas.openxmlformats.org/officeDocument/2006/relationships/hyperlink" Target="http://ndb.nal.usda.gov/ndb/foods/show/152?fg=&amp;man=&amp;lfacet=&amp;count=&amp;max=25&amp;sort=&amp;qlookup=eggs&amp;offset=&amp;format=Full&amp;new=&amp;measureby=" TargetMode="External"/><Relationship Id="rId10" Type="http://schemas.openxmlformats.org/officeDocument/2006/relationships/hyperlink" Target="http://en.wikipedia.org/wiki/Cystine" TargetMode="External"/><Relationship Id="rId11" Type="http://schemas.openxmlformats.org/officeDocument/2006/relationships/hyperlink" Target="http://en.wikipedia.org/wiki/Phenylalanine" TargetMode="External"/><Relationship Id="rId12" Type="http://schemas.openxmlformats.org/officeDocument/2006/relationships/hyperlink" Target="http://en.wikipedia.org/wiki/Tyrosine" TargetMode="External"/><Relationship Id="rId13" Type="http://schemas.openxmlformats.org/officeDocument/2006/relationships/hyperlink" Target="http://en.wikipedia.org/wiki/Valine" TargetMode="External"/><Relationship Id="rId14" Type="http://schemas.openxmlformats.org/officeDocument/2006/relationships/hyperlink" Target="http://en.wikipedia.org/wiki/Arginine" TargetMode="External"/><Relationship Id="rId15" Type="http://schemas.openxmlformats.org/officeDocument/2006/relationships/hyperlink" Target="http://en.wikipedia.org/wiki/Histidine" TargetMode="External"/><Relationship Id="rId16" Type="http://schemas.openxmlformats.org/officeDocument/2006/relationships/hyperlink" Target="http://en.wikipedia.org/wiki/Alanine" TargetMode="External"/><Relationship Id="rId17" Type="http://schemas.openxmlformats.org/officeDocument/2006/relationships/hyperlink" Target="http://en.wikipedia.org/wiki/Aspartic_acid" TargetMode="External"/><Relationship Id="rId18" Type="http://schemas.openxmlformats.org/officeDocument/2006/relationships/hyperlink" Target="http://en.wikipedia.org/wiki/Glutamic_acid" TargetMode="External"/><Relationship Id="rId19" Type="http://schemas.openxmlformats.org/officeDocument/2006/relationships/hyperlink" Target="http://en.wikipedia.org/wiki/Glycine" TargetMode="External"/><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en.wikipedia.org/wiki/Protein_(nutrient)" TargetMode="External"/><Relationship Id="rId4" Type="http://schemas.openxmlformats.org/officeDocument/2006/relationships/hyperlink" Target="http://en.wikipedia.org/wiki/Tryptophan" TargetMode="External"/><Relationship Id="rId5" Type="http://schemas.openxmlformats.org/officeDocument/2006/relationships/hyperlink" Target="http://en.wikipedia.org/wiki/Threonine" TargetMode="External"/><Relationship Id="rId6" Type="http://schemas.openxmlformats.org/officeDocument/2006/relationships/hyperlink" Target="http://en.wikipedia.org/wiki/Isoleucine" TargetMode="External"/><Relationship Id="rId7" Type="http://schemas.openxmlformats.org/officeDocument/2006/relationships/hyperlink" Target="http://en.wikipedia.org/wiki/Leucine" TargetMode="External"/><Relationship Id="rId8" Type="http://schemas.openxmlformats.org/officeDocument/2006/relationships/hyperlink" Target="http://en.wikipedia.org/wiki/Lysin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ice.asu.edu/nano/zinc-oxide-calcium-alginate-nanofilms-food-preservative" TargetMode="External"/><Relationship Id="rId4" Type="http://schemas.openxmlformats.org/officeDocument/2006/relationships/hyperlink" Target="http://nice.asu.edu/nano/dna-nano-vaccines-cultured-shrimp" TargetMode="External"/><Relationship Id="rId5" Type="http://schemas.openxmlformats.org/officeDocument/2006/relationships/hyperlink" Target="http://nice.asu.edu/nano/starch-nanoparticle-latex-binder%E2%80%94ecosphere-biolatex" TargetMode="External"/><Relationship Id="rId6" Type="http://schemas.openxmlformats.org/officeDocument/2006/relationships/hyperlink" Target="http://nice.asu.edu/nano/nanoencapsulation-omega-fatty-acids-processed-food-products"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epa.gov/nanoscience/files/NanoPaper2.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Add slides about NISE resources --</a:t>
            </a:r>
          </a:p>
          <a:p>
            <a:r>
              <a:rPr lang="en-US" dirty="0" smtClean="0"/>
              <a:t>Pictures of gala</a:t>
            </a:r>
            <a:r>
              <a:rPr lang="en-US" baseline="0" dirty="0" smtClean="0"/>
              <a:t> and where these things can happen</a:t>
            </a:r>
          </a:p>
          <a:p>
            <a:r>
              <a:rPr lang="en-US" baseline="0" dirty="0" smtClean="0"/>
              <a:t>Immersion circulator </a:t>
            </a:r>
            <a:r>
              <a:rPr lang="en-US" baseline="0" dirty="0" err="1" smtClean="0"/>
              <a:t>pics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9B448FD-890D-4D1A-8223-445E8228FA2C}" type="slidenum">
              <a:rPr lang="en-US" smtClean="0"/>
              <a:t>1</a:t>
            </a:fld>
            <a:endParaRPr lang="en-US"/>
          </a:p>
        </p:txBody>
      </p:sp>
    </p:spTree>
    <p:extLst>
      <p:ext uri="{BB962C8B-B14F-4D97-AF65-F5344CB8AC3E}">
        <p14:creationId xmlns:p14="http://schemas.microsoft.com/office/powerpoint/2010/main" val="185588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Yolk: </a:t>
            </a:r>
            <a:r>
              <a:rPr lang="en-US" sz="1200" u="none" strike="noStrike" kern="1200" dirty="0" smtClean="0">
                <a:solidFill>
                  <a:schemeClr val="tx1"/>
                </a:solidFill>
                <a:effectLst/>
                <a:latin typeface="+mn-lt"/>
                <a:ea typeface="+mn-ea"/>
                <a:cs typeface="+mn-cs"/>
                <a:hlinkClick r:id="rId3" tooltip="Protein (nutrient)"/>
              </a:rPr>
              <a:t>Protein</a:t>
            </a:r>
            <a:r>
              <a:rPr lang="en-US" dirty="0" smtClean="0">
                <a:effectLst/>
              </a:rPr>
              <a:t>15.86 g</a:t>
            </a:r>
            <a:r>
              <a:rPr lang="en-US" dirty="0" smtClean="0"/>
              <a:t>- </a:t>
            </a:r>
            <a:r>
              <a:rPr lang="en-US" sz="1200" u="none" strike="noStrike" kern="1200" dirty="0" smtClean="0">
                <a:solidFill>
                  <a:schemeClr val="tx1"/>
                </a:solidFill>
                <a:effectLst/>
                <a:latin typeface="+mn-lt"/>
                <a:ea typeface="+mn-ea"/>
                <a:cs typeface="+mn-cs"/>
                <a:hlinkClick r:id="rId4" tooltip="Tryptophan"/>
              </a:rPr>
              <a:t>Tryptophan</a:t>
            </a:r>
            <a:r>
              <a:rPr lang="en-US" dirty="0" smtClean="0">
                <a:effectLst/>
              </a:rPr>
              <a:t>0.177 g</a:t>
            </a:r>
            <a:r>
              <a:rPr lang="en-US" dirty="0" smtClean="0"/>
              <a:t>- </a:t>
            </a:r>
            <a:r>
              <a:rPr lang="en-US" sz="1200" u="none" strike="noStrike" kern="1200" dirty="0" smtClean="0">
                <a:solidFill>
                  <a:schemeClr val="tx1"/>
                </a:solidFill>
                <a:effectLst/>
                <a:latin typeface="+mn-lt"/>
                <a:ea typeface="+mn-ea"/>
                <a:cs typeface="+mn-cs"/>
                <a:hlinkClick r:id="rId5" tooltip="Threonine"/>
              </a:rPr>
              <a:t>Threonine</a:t>
            </a:r>
            <a:r>
              <a:rPr lang="en-US" dirty="0" smtClean="0">
                <a:effectLst/>
              </a:rPr>
              <a:t>0.687 g</a:t>
            </a:r>
            <a:r>
              <a:rPr lang="en-US" dirty="0" smtClean="0"/>
              <a:t>- </a:t>
            </a:r>
            <a:r>
              <a:rPr lang="en-US" sz="1200" u="none" strike="noStrike" kern="1200" dirty="0" smtClean="0">
                <a:solidFill>
                  <a:schemeClr val="tx1"/>
                </a:solidFill>
                <a:effectLst/>
                <a:latin typeface="+mn-lt"/>
                <a:ea typeface="+mn-ea"/>
                <a:cs typeface="+mn-cs"/>
                <a:hlinkClick r:id="rId6" tooltip="Isoleucine"/>
              </a:rPr>
              <a:t>Isoleucine</a:t>
            </a:r>
            <a:r>
              <a:rPr lang="en-US" dirty="0" smtClean="0">
                <a:effectLst/>
              </a:rPr>
              <a:t>0.866 g</a:t>
            </a:r>
            <a:r>
              <a:rPr lang="en-US" dirty="0" smtClean="0"/>
              <a:t>- </a:t>
            </a:r>
            <a:r>
              <a:rPr lang="en-US" sz="1200" u="none" strike="noStrike" kern="1200" dirty="0" smtClean="0">
                <a:solidFill>
                  <a:schemeClr val="tx1"/>
                </a:solidFill>
                <a:effectLst/>
                <a:latin typeface="+mn-lt"/>
                <a:ea typeface="+mn-ea"/>
                <a:cs typeface="+mn-cs"/>
                <a:hlinkClick r:id="rId7" tooltip="Leucine"/>
              </a:rPr>
              <a:t>Leucine</a:t>
            </a:r>
            <a:r>
              <a:rPr lang="en-US" dirty="0" smtClean="0">
                <a:effectLst/>
              </a:rPr>
              <a:t>1.399 g</a:t>
            </a:r>
            <a:r>
              <a:rPr lang="en-US" dirty="0" smtClean="0"/>
              <a:t>- </a:t>
            </a:r>
            <a:r>
              <a:rPr lang="en-US" sz="1200" u="none" strike="noStrike" kern="1200" dirty="0" smtClean="0">
                <a:solidFill>
                  <a:schemeClr val="tx1"/>
                </a:solidFill>
                <a:effectLst/>
                <a:latin typeface="+mn-lt"/>
                <a:ea typeface="+mn-ea"/>
                <a:cs typeface="+mn-cs"/>
                <a:hlinkClick r:id="rId8" tooltip="Lysine"/>
              </a:rPr>
              <a:t>Lysine</a:t>
            </a:r>
            <a:r>
              <a:rPr lang="en-US" dirty="0" smtClean="0">
                <a:effectLst/>
              </a:rPr>
              <a:t>1.217 g</a:t>
            </a:r>
            <a:r>
              <a:rPr lang="en-US" dirty="0" smtClean="0"/>
              <a:t>- </a:t>
            </a:r>
            <a:r>
              <a:rPr lang="en-US" sz="1200" u="none" strike="noStrike" kern="1200" dirty="0" smtClean="0">
                <a:solidFill>
                  <a:schemeClr val="tx1"/>
                </a:solidFill>
                <a:effectLst/>
                <a:latin typeface="+mn-lt"/>
                <a:ea typeface="+mn-ea"/>
                <a:cs typeface="+mn-cs"/>
                <a:hlinkClick r:id="rId9" tooltip="Methionine"/>
              </a:rPr>
              <a:t>Methionine</a:t>
            </a:r>
            <a:r>
              <a:rPr lang="en-US" dirty="0" smtClean="0">
                <a:effectLst/>
              </a:rPr>
              <a:t>0.378 g</a:t>
            </a:r>
            <a:r>
              <a:rPr lang="en-US" dirty="0" smtClean="0"/>
              <a:t>- </a:t>
            </a:r>
            <a:r>
              <a:rPr lang="en-US" sz="1200" u="none" strike="noStrike" kern="1200" dirty="0" smtClean="0">
                <a:solidFill>
                  <a:schemeClr val="tx1"/>
                </a:solidFill>
                <a:effectLst/>
                <a:latin typeface="+mn-lt"/>
                <a:ea typeface="+mn-ea"/>
                <a:cs typeface="+mn-cs"/>
                <a:hlinkClick r:id="rId10" tooltip="Cystine"/>
              </a:rPr>
              <a:t>Cystine</a:t>
            </a:r>
            <a:r>
              <a:rPr lang="en-US" dirty="0" smtClean="0">
                <a:effectLst/>
              </a:rPr>
              <a:t>0.264 g</a:t>
            </a:r>
            <a:r>
              <a:rPr lang="en-US" dirty="0" smtClean="0"/>
              <a:t>- </a:t>
            </a:r>
            <a:r>
              <a:rPr lang="en-US" sz="1200" u="none" strike="noStrike" kern="1200" dirty="0" smtClean="0">
                <a:solidFill>
                  <a:schemeClr val="tx1"/>
                </a:solidFill>
                <a:effectLst/>
                <a:latin typeface="+mn-lt"/>
                <a:ea typeface="+mn-ea"/>
                <a:cs typeface="+mn-cs"/>
                <a:hlinkClick r:id="rId11" tooltip="Phenylalanine"/>
              </a:rPr>
              <a:t>Phenylalanine</a:t>
            </a:r>
            <a:r>
              <a:rPr lang="en-US" dirty="0" smtClean="0">
                <a:effectLst/>
              </a:rPr>
              <a:t>0.681 g</a:t>
            </a:r>
            <a:r>
              <a:rPr lang="en-US" dirty="0" smtClean="0"/>
              <a:t>- </a:t>
            </a:r>
            <a:r>
              <a:rPr lang="en-US" sz="1200" u="none" strike="noStrike" kern="1200" dirty="0" smtClean="0">
                <a:solidFill>
                  <a:schemeClr val="tx1"/>
                </a:solidFill>
                <a:effectLst/>
                <a:latin typeface="+mn-lt"/>
                <a:ea typeface="+mn-ea"/>
                <a:cs typeface="+mn-cs"/>
                <a:hlinkClick r:id="rId12" tooltip="Tyrosine"/>
              </a:rPr>
              <a:t>Tyrosine</a:t>
            </a:r>
            <a:r>
              <a:rPr lang="en-US" dirty="0" smtClean="0">
                <a:effectLst/>
              </a:rPr>
              <a:t>0.678 g</a:t>
            </a:r>
            <a:r>
              <a:rPr lang="en-US" dirty="0" smtClean="0"/>
              <a:t>- </a:t>
            </a:r>
            <a:r>
              <a:rPr lang="en-US" sz="1200" u="none" strike="noStrike" kern="1200" dirty="0" smtClean="0">
                <a:solidFill>
                  <a:schemeClr val="tx1"/>
                </a:solidFill>
                <a:effectLst/>
                <a:latin typeface="+mn-lt"/>
                <a:ea typeface="+mn-ea"/>
                <a:cs typeface="+mn-cs"/>
                <a:hlinkClick r:id="rId13" tooltip="Valine"/>
              </a:rPr>
              <a:t>Valine</a:t>
            </a:r>
            <a:r>
              <a:rPr lang="en-US" dirty="0" smtClean="0">
                <a:effectLst/>
              </a:rPr>
              <a:t>0.949 g</a:t>
            </a:r>
            <a:r>
              <a:rPr lang="en-US" dirty="0" smtClean="0"/>
              <a:t>- </a:t>
            </a:r>
            <a:r>
              <a:rPr lang="en-US" sz="1200" u="none" strike="noStrike" kern="1200" dirty="0" smtClean="0">
                <a:solidFill>
                  <a:schemeClr val="tx1"/>
                </a:solidFill>
                <a:effectLst/>
                <a:latin typeface="+mn-lt"/>
                <a:ea typeface="+mn-ea"/>
                <a:cs typeface="+mn-cs"/>
                <a:hlinkClick r:id="rId14" tooltip="Arginine"/>
              </a:rPr>
              <a:t>Arginine</a:t>
            </a:r>
            <a:r>
              <a:rPr lang="en-US" dirty="0" smtClean="0">
                <a:effectLst/>
              </a:rPr>
              <a:t>1.099 g</a:t>
            </a:r>
            <a:r>
              <a:rPr lang="en-US" dirty="0" smtClean="0"/>
              <a:t>- </a:t>
            </a:r>
            <a:r>
              <a:rPr lang="en-US" sz="1200" u="none" strike="noStrike" kern="1200" dirty="0" smtClean="0">
                <a:solidFill>
                  <a:schemeClr val="tx1"/>
                </a:solidFill>
                <a:effectLst/>
                <a:latin typeface="+mn-lt"/>
                <a:ea typeface="+mn-ea"/>
                <a:cs typeface="+mn-cs"/>
                <a:hlinkClick r:id="rId15" tooltip="Histidine"/>
              </a:rPr>
              <a:t>Histidine</a:t>
            </a:r>
            <a:r>
              <a:rPr lang="en-US" dirty="0" smtClean="0">
                <a:effectLst/>
              </a:rPr>
              <a:t>0.416 g</a:t>
            </a:r>
            <a:r>
              <a:rPr lang="en-US" dirty="0" smtClean="0"/>
              <a:t>- </a:t>
            </a:r>
            <a:r>
              <a:rPr lang="en-US" sz="1200" u="none" strike="noStrike" kern="1200" dirty="0" smtClean="0">
                <a:solidFill>
                  <a:schemeClr val="tx1"/>
                </a:solidFill>
                <a:effectLst/>
                <a:latin typeface="+mn-lt"/>
                <a:ea typeface="+mn-ea"/>
                <a:cs typeface="+mn-cs"/>
                <a:hlinkClick r:id="rId16" tooltip="Alanine"/>
              </a:rPr>
              <a:t>Alanine</a:t>
            </a:r>
            <a:r>
              <a:rPr lang="en-US" dirty="0" smtClean="0">
                <a:effectLst/>
              </a:rPr>
              <a:t>0.836 g</a:t>
            </a:r>
            <a:r>
              <a:rPr lang="en-US" dirty="0" smtClean="0"/>
              <a:t>- </a:t>
            </a:r>
            <a:r>
              <a:rPr lang="en-US" sz="1200" u="none" strike="noStrike" kern="1200" dirty="0" smtClean="0">
                <a:solidFill>
                  <a:schemeClr val="tx1"/>
                </a:solidFill>
                <a:effectLst/>
                <a:latin typeface="+mn-lt"/>
                <a:ea typeface="+mn-ea"/>
                <a:cs typeface="+mn-cs"/>
                <a:hlinkClick r:id="rId17" tooltip="Aspartic acid"/>
              </a:rPr>
              <a:t>Aspartic acid</a:t>
            </a:r>
            <a:r>
              <a:rPr lang="en-US" dirty="0" smtClean="0">
                <a:effectLst/>
              </a:rPr>
              <a:t>1.550 g</a:t>
            </a:r>
            <a:r>
              <a:rPr lang="en-US" dirty="0" smtClean="0"/>
              <a:t>- </a:t>
            </a:r>
            <a:r>
              <a:rPr lang="en-US" sz="1200" u="none" strike="noStrike" kern="1200" dirty="0" smtClean="0">
                <a:solidFill>
                  <a:schemeClr val="tx1"/>
                </a:solidFill>
                <a:effectLst/>
                <a:latin typeface="+mn-lt"/>
                <a:ea typeface="+mn-ea"/>
                <a:cs typeface="+mn-cs"/>
                <a:hlinkClick r:id="rId18" tooltip="Glutamic acid"/>
              </a:rPr>
              <a:t>Glutamic acid</a:t>
            </a:r>
            <a:r>
              <a:rPr lang="en-US" dirty="0" smtClean="0">
                <a:effectLst/>
              </a:rPr>
              <a:t>0.595 g</a:t>
            </a:r>
            <a:r>
              <a:rPr lang="en-US" dirty="0" smtClean="0"/>
              <a:t>- </a:t>
            </a:r>
            <a:r>
              <a:rPr lang="en-US" sz="1200" u="none" strike="noStrike" kern="1200" dirty="0" smtClean="0">
                <a:solidFill>
                  <a:schemeClr val="tx1"/>
                </a:solidFill>
                <a:effectLst/>
                <a:latin typeface="+mn-lt"/>
                <a:ea typeface="+mn-ea"/>
                <a:cs typeface="+mn-cs"/>
                <a:hlinkClick r:id="rId19" tooltip="Glycine"/>
              </a:rPr>
              <a:t>Glycine</a:t>
            </a:r>
            <a:r>
              <a:rPr lang="en-US" dirty="0" smtClean="0">
                <a:effectLst/>
              </a:rPr>
              <a:t>0.488 g</a:t>
            </a:r>
            <a:r>
              <a:rPr lang="en-US" dirty="0" smtClean="0"/>
              <a:t>- </a:t>
            </a:r>
            <a:r>
              <a:rPr lang="en-US" sz="1200" u="none" strike="noStrike" kern="1200" dirty="0" smtClean="0">
                <a:solidFill>
                  <a:schemeClr val="tx1"/>
                </a:solidFill>
                <a:effectLst/>
                <a:latin typeface="+mn-lt"/>
                <a:ea typeface="+mn-ea"/>
                <a:cs typeface="+mn-cs"/>
                <a:hlinkClick r:id="rId20" tooltip="Proline"/>
              </a:rPr>
              <a:t>Proline</a:t>
            </a:r>
            <a:r>
              <a:rPr lang="en-US" dirty="0" smtClean="0">
                <a:effectLst/>
              </a:rPr>
              <a:t>0.545 g</a:t>
            </a:r>
            <a:r>
              <a:rPr lang="en-US" dirty="0" smtClean="0"/>
              <a:t>- </a:t>
            </a:r>
            <a:r>
              <a:rPr lang="en-US" sz="1200" u="none" strike="noStrike" kern="1200" dirty="0" smtClean="0">
                <a:solidFill>
                  <a:schemeClr val="tx1"/>
                </a:solidFill>
                <a:effectLst/>
                <a:latin typeface="+mn-lt"/>
                <a:ea typeface="+mn-ea"/>
                <a:cs typeface="+mn-cs"/>
                <a:hlinkClick r:id="rId21" tooltip="Serine"/>
              </a:rPr>
              <a:t>Serine</a:t>
            </a:r>
            <a:r>
              <a:rPr lang="en-US" dirty="0" smtClean="0">
                <a:effectLst/>
              </a:rPr>
              <a:t>1.326 g</a:t>
            </a:r>
          </a:p>
          <a:p>
            <a:r>
              <a:rPr lang="en-US" dirty="0" smtClean="0">
                <a:hlinkClick r:id="rId22"/>
              </a:rPr>
              <a:t>http://ndb.nal.usda.gov/ndb/foods/show/152?fg=&amp;man=&amp;lfacet=&amp;count=&amp;max=25&amp;sort=&amp;qlookup=eggs&amp;offset=&amp;format=Full&amp;new=&amp;measureby=</a:t>
            </a:r>
            <a:endParaRPr lang="en-US" dirty="0" smtClean="0"/>
          </a:p>
          <a:p>
            <a:r>
              <a:rPr lang="en-US" sz="1200" b="0" i="0" kern="1200" dirty="0" smtClean="0">
                <a:solidFill>
                  <a:schemeClr val="tx1"/>
                </a:solidFill>
                <a:effectLst/>
                <a:latin typeface="+mn-lt"/>
                <a:ea typeface="+mn-ea"/>
                <a:cs typeface="+mn-cs"/>
              </a:rPr>
              <a:t>40 different proteins</a:t>
            </a:r>
            <a:endParaRPr lang="en-US" dirty="0"/>
          </a:p>
        </p:txBody>
      </p:sp>
      <p:sp>
        <p:nvSpPr>
          <p:cNvPr id="4" name="Slide Number Placeholder 3"/>
          <p:cNvSpPr>
            <a:spLocks noGrp="1"/>
          </p:cNvSpPr>
          <p:nvPr>
            <p:ph type="sldNum" sz="quarter" idx="10"/>
          </p:nvPr>
        </p:nvSpPr>
        <p:spPr/>
        <p:txBody>
          <a:bodyPr/>
          <a:lstStyle/>
          <a:p>
            <a:fld id="{59B448FD-890D-4D1A-8223-445E8228FA2C}" type="slidenum">
              <a:rPr lang="en-US" smtClean="0"/>
              <a:t>24</a:t>
            </a:fld>
            <a:endParaRPr lang="en-US"/>
          </a:p>
        </p:txBody>
      </p:sp>
    </p:spTree>
    <p:extLst>
      <p:ext uri="{BB962C8B-B14F-4D97-AF65-F5344CB8AC3E}">
        <p14:creationId xmlns:p14="http://schemas.microsoft.com/office/powerpoint/2010/main" val="247436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Yolk: </a:t>
            </a:r>
            <a:r>
              <a:rPr lang="en-US" sz="1200" u="none" strike="noStrike" kern="1200" dirty="0" smtClean="0">
                <a:solidFill>
                  <a:schemeClr val="tx1"/>
                </a:solidFill>
                <a:effectLst/>
                <a:latin typeface="+mn-lt"/>
                <a:ea typeface="+mn-ea"/>
                <a:cs typeface="+mn-cs"/>
                <a:hlinkClick r:id="rId3" tooltip="Protein (nutrient)"/>
              </a:rPr>
              <a:t>Protein</a:t>
            </a:r>
            <a:r>
              <a:rPr lang="en-US" dirty="0" smtClean="0">
                <a:effectLst/>
              </a:rPr>
              <a:t>15.86 g</a:t>
            </a:r>
            <a:r>
              <a:rPr lang="en-US" dirty="0" smtClean="0"/>
              <a:t>- </a:t>
            </a:r>
            <a:r>
              <a:rPr lang="en-US" sz="1200" u="none" strike="noStrike" kern="1200" dirty="0" smtClean="0">
                <a:solidFill>
                  <a:schemeClr val="tx1"/>
                </a:solidFill>
                <a:effectLst/>
                <a:latin typeface="+mn-lt"/>
                <a:ea typeface="+mn-ea"/>
                <a:cs typeface="+mn-cs"/>
                <a:hlinkClick r:id="rId4" tooltip="Tryptophan"/>
              </a:rPr>
              <a:t>Tryptophan</a:t>
            </a:r>
            <a:r>
              <a:rPr lang="en-US" dirty="0" smtClean="0">
                <a:effectLst/>
              </a:rPr>
              <a:t>0.177 g</a:t>
            </a:r>
            <a:r>
              <a:rPr lang="en-US" dirty="0" smtClean="0"/>
              <a:t>- </a:t>
            </a:r>
            <a:r>
              <a:rPr lang="en-US" sz="1200" u="none" strike="noStrike" kern="1200" dirty="0" smtClean="0">
                <a:solidFill>
                  <a:schemeClr val="tx1"/>
                </a:solidFill>
                <a:effectLst/>
                <a:latin typeface="+mn-lt"/>
                <a:ea typeface="+mn-ea"/>
                <a:cs typeface="+mn-cs"/>
                <a:hlinkClick r:id="rId5" tooltip="Threonine"/>
              </a:rPr>
              <a:t>Threonine</a:t>
            </a:r>
            <a:r>
              <a:rPr lang="en-US" dirty="0" smtClean="0">
                <a:effectLst/>
              </a:rPr>
              <a:t>0.687 g</a:t>
            </a:r>
            <a:r>
              <a:rPr lang="en-US" dirty="0" smtClean="0"/>
              <a:t>- </a:t>
            </a:r>
            <a:r>
              <a:rPr lang="en-US" sz="1200" u="none" strike="noStrike" kern="1200" dirty="0" smtClean="0">
                <a:solidFill>
                  <a:schemeClr val="tx1"/>
                </a:solidFill>
                <a:effectLst/>
                <a:latin typeface="+mn-lt"/>
                <a:ea typeface="+mn-ea"/>
                <a:cs typeface="+mn-cs"/>
                <a:hlinkClick r:id="rId6" tooltip="Isoleucine"/>
              </a:rPr>
              <a:t>Isoleucine</a:t>
            </a:r>
            <a:r>
              <a:rPr lang="en-US" dirty="0" smtClean="0">
                <a:effectLst/>
              </a:rPr>
              <a:t>0.866 g</a:t>
            </a:r>
            <a:r>
              <a:rPr lang="en-US" dirty="0" smtClean="0"/>
              <a:t>- </a:t>
            </a:r>
            <a:r>
              <a:rPr lang="en-US" sz="1200" u="none" strike="noStrike" kern="1200" dirty="0" smtClean="0">
                <a:solidFill>
                  <a:schemeClr val="tx1"/>
                </a:solidFill>
                <a:effectLst/>
                <a:latin typeface="+mn-lt"/>
                <a:ea typeface="+mn-ea"/>
                <a:cs typeface="+mn-cs"/>
                <a:hlinkClick r:id="rId7" tooltip="Leucine"/>
              </a:rPr>
              <a:t>Leucine</a:t>
            </a:r>
            <a:r>
              <a:rPr lang="en-US" dirty="0" smtClean="0">
                <a:effectLst/>
              </a:rPr>
              <a:t>1.399 g</a:t>
            </a:r>
            <a:r>
              <a:rPr lang="en-US" dirty="0" smtClean="0"/>
              <a:t>- </a:t>
            </a:r>
            <a:r>
              <a:rPr lang="en-US" sz="1200" u="none" strike="noStrike" kern="1200" dirty="0" smtClean="0">
                <a:solidFill>
                  <a:schemeClr val="tx1"/>
                </a:solidFill>
                <a:effectLst/>
                <a:latin typeface="+mn-lt"/>
                <a:ea typeface="+mn-ea"/>
                <a:cs typeface="+mn-cs"/>
                <a:hlinkClick r:id="rId8" tooltip="Lysine"/>
              </a:rPr>
              <a:t>Lysine</a:t>
            </a:r>
            <a:r>
              <a:rPr lang="en-US" dirty="0" smtClean="0">
                <a:effectLst/>
              </a:rPr>
              <a:t>1.217 g</a:t>
            </a:r>
            <a:r>
              <a:rPr lang="en-US" dirty="0" smtClean="0"/>
              <a:t>- </a:t>
            </a:r>
            <a:r>
              <a:rPr lang="en-US" sz="1200" u="none" strike="noStrike" kern="1200" dirty="0" smtClean="0">
                <a:solidFill>
                  <a:schemeClr val="tx1"/>
                </a:solidFill>
                <a:effectLst/>
                <a:latin typeface="+mn-lt"/>
                <a:ea typeface="+mn-ea"/>
                <a:cs typeface="+mn-cs"/>
                <a:hlinkClick r:id="rId9" tooltip="Methionine"/>
              </a:rPr>
              <a:t>Methionine</a:t>
            </a:r>
            <a:r>
              <a:rPr lang="en-US" dirty="0" smtClean="0">
                <a:effectLst/>
              </a:rPr>
              <a:t>0.378 g</a:t>
            </a:r>
            <a:r>
              <a:rPr lang="en-US" dirty="0" smtClean="0"/>
              <a:t>- </a:t>
            </a:r>
            <a:r>
              <a:rPr lang="en-US" sz="1200" u="none" strike="noStrike" kern="1200" dirty="0" smtClean="0">
                <a:solidFill>
                  <a:schemeClr val="tx1"/>
                </a:solidFill>
                <a:effectLst/>
                <a:latin typeface="+mn-lt"/>
                <a:ea typeface="+mn-ea"/>
                <a:cs typeface="+mn-cs"/>
                <a:hlinkClick r:id="rId10" tooltip="Cystine"/>
              </a:rPr>
              <a:t>Cystine</a:t>
            </a:r>
            <a:r>
              <a:rPr lang="en-US" dirty="0" smtClean="0">
                <a:effectLst/>
              </a:rPr>
              <a:t>0.264 g</a:t>
            </a:r>
            <a:r>
              <a:rPr lang="en-US" dirty="0" smtClean="0"/>
              <a:t>- </a:t>
            </a:r>
            <a:r>
              <a:rPr lang="en-US" sz="1200" u="none" strike="noStrike" kern="1200" dirty="0" smtClean="0">
                <a:solidFill>
                  <a:schemeClr val="tx1"/>
                </a:solidFill>
                <a:effectLst/>
                <a:latin typeface="+mn-lt"/>
                <a:ea typeface="+mn-ea"/>
                <a:cs typeface="+mn-cs"/>
                <a:hlinkClick r:id="rId11" tooltip="Phenylalanine"/>
              </a:rPr>
              <a:t>Phenylalanine</a:t>
            </a:r>
            <a:r>
              <a:rPr lang="en-US" dirty="0" smtClean="0">
                <a:effectLst/>
              </a:rPr>
              <a:t>0.681 g</a:t>
            </a:r>
            <a:r>
              <a:rPr lang="en-US" dirty="0" smtClean="0"/>
              <a:t>- </a:t>
            </a:r>
            <a:r>
              <a:rPr lang="en-US" sz="1200" u="none" strike="noStrike" kern="1200" dirty="0" smtClean="0">
                <a:solidFill>
                  <a:schemeClr val="tx1"/>
                </a:solidFill>
                <a:effectLst/>
                <a:latin typeface="+mn-lt"/>
                <a:ea typeface="+mn-ea"/>
                <a:cs typeface="+mn-cs"/>
                <a:hlinkClick r:id="rId12" tooltip="Tyrosine"/>
              </a:rPr>
              <a:t>Tyrosine</a:t>
            </a:r>
            <a:r>
              <a:rPr lang="en-US" dirty="0" smtClean="0">
                <a:effectLst/>
              </a:rPr>
              <a:t>0.678 g</a:t>
            </a:r>
            <a:r>
              <a:rPr lang="en-US" dirty="0" smtClean="0"/>
              <a:t>- </a:t>
            </a:r>
            <a:r>
              <a:rPr lang="en-US" sz="1200" u="none" strike="noStrike" kern="1200" dirty="0" smtClean="0">
                <a:solidFill>
                  <a:schemeClr val="tx1"/>
                </a:solidFill>
                <a:effectLst/>
                <a:latin typeface="+mn-lt"/>
                <a:ea typeface="+mn-ea"/>
                <a:cs typeface="+mn-cs"/>
                <a:hlinkClick r:id="rId13" tooltip="Valine"/>
              </a:rPr>
              <a:t>Valine</a:t>
            </a:r>
            <a:r>
              <a:rPr lang="en-US" dirty="0" smtClean="0">
                <a:effectLst/>
              </a:rPr>
              <a:t>0.949 g</a:t>
            </a:r>
            <a:r>
              <a:rPr lang="en-US" dirty="0" smtClean="0"/>
              <a:t>- </a:t>
            </a:r>
            <a:r>
              <a:rPr lang="en-US" sz="1200" u="none" strike="noStrike" kern="1200" dirty="0" smtClean="0">
                <a:solidFill>
                  <a:schemeClr val="tx1"/>
                </a:solidFill>
                <a:effectLst/>
                <a:latin typeface="+mn-lt"/>
                <a:ea typeface="+mn-ea"/>
                <a:cs typeface="+mn-cs"/>
                <a:hlinkClick r:id="rId14" tooltip="Arginine"/>
              </a:rPr>
              <a:t>Arginine</a:t>
            </a:r>
            <a:r>
              <a:rPr lang="en-US" dirty="0" smtClean="0">
                <a:effectLst/>
              </a:rPr>
              <a:t>1.099 g</a:t>
            </a:r>
            <a:r>
              <a:rPr lang="en-US" dirty="0" smtClean="0"/>
              <a:t>- </a:t>
            </a:r>
            <a:r>
              <a:rPr lang="en-US" sz="1200" u="none" strike="noStrike" kern="1200" dirty="0" smtClean="0">
                <a:solidFill>
                  <a:schemeClr val="tx1"/>
                </a:solidFill>
                <a:effectLst/>
                <a:latin typeface="+mn-lt"/>
                <a:ea typeface="+mn-ea"/>
                <a:cs typeface="+mn-cs"/>
                <a:hlinkClick r:id="rId15" tooltip="Histidine"/>
              </a:rPr>
              <a:t>Histidine</a:t>
            </a:r>
            <a:r>
              <a:rPr lang="en-US" dirty="0" smtClean="0">
                <a:effectLst/>
              </a:rPr>
              <a:t>0.416 g</a:t>
            </a:r>
            <a:r>
              <a:rPr lang="en-US" dirty="0" smtClean="0"/>
              <a:t>- </a:t>
            </a:r>
            <a:r>
              <a:rPr lang="en-US" sz="1200" u="none" strike="noStrike" kern="1200" dirty="0" smtClean="0">
                <a:solidFill>
                  <a:schemeClr val="tx1"/>
                </a:solidFill>
                <a:effectLst/>
                <a:latin typeface="+mn-lt"/>
                <a:ea typeface="+mn-ea"/>
                <a:cs typeface="+mn-cs"/>
                <a:hlinkClick r:id="rId16" tooltip="Alanine"/>
              </a:rPr>
              <a:t>Alanine</a:t>
            </a:r>
            <a:r>
              <a:rPr lang="en-US" dirty="0" smtClean="0">
                <a:effectLst/>
              </a:rPr>
              <a:t>0.836 g</a:t>
            </a:r>
            <a:r>
              <a:rPr lang="en-US" dirty="0" smtClean="0"/>
              <a:t>- </a:t>
            </a:r>
            <a:r>
              <a:rPr lang="en-US" sz="1200" u="none" strike="noStrike" kern="1200" dirty="0" smtClean="0">
                <a:solidFill>
                  <a:schemeClr val="tx1"/>
                </a:solidFill>
                <a:effectLst/>
                <a:latin typeface="+mn-lt"/>
                <a:ea typeface="+mn-ea"/>
                <a:cs typeface="+mn-cs"/>
                <a:hlinkClick r:id="rId17" tooltip="Aspartic acid"/>
              </a:rPr>
              <a:t>Aspartic acid</a:t>
            </a:r>
            <a:r>
              <a:rPr lang="en-US" dirty="0" smtClean="0">
                <a:effectLst/>
              </a:rPr>
              <a:t>1.550 g</a:t>
            </a:r>
            <a:r>
              <a:rPr lang="en-US" dirty="0" smtClean="0"/>
              <a:t>- </a:t>
            </a:r>
            <a:r>
              <a:rPr lang="en-US" sz="1200" u="none" strike="noStrike" kern="1200" dirty="0" smtClean="0">
                <a:solidFill>
                  <a:schemeClr val="tx1"/>
                </a:solidFill>
                <a:effectLst/>
                <a:latin typeface="+mn-lt"/>
                <a:ea typeface="+mn-ea"/>
                <a:cs typeface="+mn-cs"/>
                <a:hlinkClick r:id="rId18" tooltip="Glutamic acid"/>
              </a:rPr>
              <a:t>Glutamic acid</a:t>
            </a:r>
            <a:r>
              <a:rPr lang="en-US" dirty="0" smtClean="0">
                <a:effectLst/>
              </a:rPr>
              <a:t>0.595 g</a:t>
            </a:r>
            <a:r>
              <a:rPr lang="en-US" dirty="0" smtClean="0"/>
              <a:t>- </a:t>
            </a:r>
            <a:r>
              <a:rPr lang="en-US" sz="1200" u="none" strike="noStrike" kern="1200" dirty="0" smtClean="0">
                <a:solidFill>
                  <a:schemeClr val="tx1"/>
                </a:solidFill>
                <a:effectLst/>
                <a:latin typeface="+mn-lt"/>
                <a:ea typeface="+mn-ea"/>
                <a:cs typeface="+mn-cs"/>
                <a:hlinkClick r:id="rId19" tooltip="Glycine"/>
              </a:rPr>
              <a:t>Glycine</a:t>
            </a:r>
            <a:r>
              <a:rPr lang="en-US" dirty="0" smtClean="0">
                <a:effectLst/>
              </a:rPr>
              <a:t>0.488 g</a:t>
            </a:r>
            <a:r>
              <a:rPr lang="en-US" dirty="0" smtClean="0"/>
              <a:t>- </a:t>
            </a:r>
            <a:r>
              <a:rPr lang="en-US" sz="1200" u="none" strike="noStrike" kern="1200" dirty="0" smtClean="0">
                <a:solidFill>
                  <a:schemeClr val="tx1"/>
                </a:solidFill>
                <a:effectLst/>
                <a:latin typeface="+mn-lt"/>
                <a:ea typeface="+mn-ea"/>
                <a:cs typeface="+mn-cs"/>
                <a:hlinkClick r:id="rId20" tooltip="Proline"/>
              </a:rPr>
              <a:t>Proline</a:t>
            </a:r>
            <a:r>
              <a:rPr lang="en-US" dirty="0" smtClean="0">
                <a:effectLst/>
              </a:rPr>
              <a:t>0.545 g</a:t>
            </a:r>
            <a:r>
              <a:rPr lang="en-US" dirty="0" smtClean="0"/>
              <a:t>- </a:t>
            </a:r>
            <a:r>
              <a:rPr lang="en-US" sz="1200" u="none" strike="noStrike" kern="1200" dirty="0" smtClean="0">
                <a:solidFill>
                  <a:schemeClr val="tx1"/>
                </a:solidFill>
                <a:effectLst/>
                <a:latin typeface="+mn-lt"/>
                <a:ea typeface="+mn-ea"/>
                <a:cs typeface="+mn-cs"/>
                <a:hlinkClick r:id="rId21" tooltip="Serine"/>
              </a:rPr>
              <a:t>Serine</a:t>
            </a:r>
            <a:r>
              <a:rPr lang="en-US" dirty="0" smtClean="0">
                <a:effectLst/>
              </a:rPr>
              <a:t>1.326 g</a:t>
            </a:r>
          </a:p>
          <a:p>
            <a:r>
              <a:rPr lang="en-US" dirty="0" smtClean="0">
                <a:hlinkClick r:id="rId22"/>
              </a:rPr>
              <a:t>http://ndb.nal.usda.gov/ndb/foods/show/152?fg=&amp;man=&amp;lfacet=&amp;count=&amp;max=25&amp;sort=&amp;qlookup=eggs&amp;offset=&amp;format=Full&amp;new=&amp;measureby=</a:t>
            </a:r>
            <a:endParaRPr lang="en-US" dirty="0" smtClean="0"/>
          </a:p>
          <a:p>
            <a:r>
              <a:rPr lang="en-US" sz="1200" b="0" i="0" kern="1200" dirty="0" smtClean="0">
                <a:solidFill>
                  <a:schemeClr val="tx1"/>
                </a:solidFill>
                <a:effectLst/>
                <a:latin typeface="+mn-lt"/>
                <a:ea typeface="+mn-ea"/>
                <a:cs typeface="+mn-cs"/>
              </a:rPr>
              <a:t>40 different proteins</a:t>
            </a:r>
            <a:endParaRPr lang="en-US" dirty="0"/>
          </a:p>
        </p:txBody>
      </p:sp>
      <p:sp>
        <p:nvSpPr>
          <p:cNvPr id="4" name="Slide Number Placeholder 3"/>
          <p:cNvSpPr>
            <a:spLocks noGrp="1"/>
          </p:cNvSpPr>
          <p:nvPr>
            <p:ph type="sldNum" sz="quarter" idx="10"/>
          </p:nvPr>
        </p:nvSpPr>
        <p:spPr/>
        <p:txBody>
          <a:bodyPr/>
          <a:lstStyle/>
          <a:p>
            <a:fld id="{59B448FD-890D-4D1A-8223-445E8228FA2C}" type="slidenum">
              <a:rPr lang="en-US" smtClean="0"/>
              <a:t>25</a:t>
            </a:fld>
            <a:endParaRPr lang="en-US"/>
          </a:p>
        </p:txBody>
      </p:sp>
    </p:spTree>
    <p:extLst>
      <p:ext uri="{BB962C8B-B14F-4D97-AF65-F5344CB8AC3E}">
        <p14:creationId xmlns:p14="http://schemas.microsoft.com/office/powerpoint/2010/main" val="2474361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Yolk: </a:t>
            </a:r>
            <a:r>
              <a:rPr lang="en-US" sz="1200" u="none" strike="noStrike" kern="1200" dirty="0" smtClean="0">
                <a:solidFill>
                  <a:schemeClr val="tx1"/>
                </a:solidFill>
                <a:effectLst/>
                <a:latin typeface="+mn-lt"/>
                <a:ea typeface="+mn-ea"/>
                <a:cs typeface="+mn-cs"/>
                <a:hlinkClick r:id="rId3" tooltip="Protein (nutrient)"/>
              </a:rPr>
              <a:t>Protein</a:t>
            </a:r>
            <a:r>
              <a:rPr lang="en-US" dirty="0" smtClean="0">
                <a:effectLst/>
              </a:rPr>
              <a:t>15.86 g</a:t>
            </a:r>
            <a:r>
              <a:rPr lang="en-US" dirty="0" smtClean="0"/>
              <a:t>- </a:t>
            </a:r>
            <a:r>
              <a:rPr lang="en-US" sz="1200" u="none" strike="noStrike" kern="1200" dirty="0" smtClean="0">
                <a:solidFill>
                  <a:schemeClr val="tx1"/>
                </a:solidFill>
                <a:effectLst/>
                <a:latin typeface="+mn-lt"/>
                <a:ea typeface="+mn-ea"/>
                <a:cs typeface="+mn-cs"/>
                <a:hlinkClick r:id="rId4" tooltip="Tryptophan"/>
              </a:rPr>
              <a:t>Tryptophan</a:t>
            </a:r>
            <a:r>
              <a:rPr lang="en-US" dirty="0" smtClean="0">
                <a:effectLst/>
              </a:rPr>
              <a:t>0.177 g</a:t>
            </a:r>
            <a:r>
              <a:rPr lang="en-US" dirty="0" smtClean="0"/>
              <a:t>- </a:t>
            </a:r>
            <a:r>
              <a:rPr lang="en-US" sz="1200" u="none" strike="noStrike" kern="1200" dirty="0" smtClean="0">
                <a:solidFill>
                  <a:schemeClr val="tx1"/>
                </a:solidFill>
                <a:effectLst/>
                <a:latin typeface="+mn-lt"/>
                <a:ea typeface="+mn-ea"/>
                <a:cs typeface="+mn-cs"/>
                <a:hlinkClick r:id="rId5" tooltip="Threonine"/>
              </a:rPr>
              <a:t>Threonine</a:t>
            </a:r>
            <a:r>
              <a:rPr lang="en-US" dirty="0" smtClean="0">
                <a:effectLst/>
              </a:rPr>
              <a:t>0.687 g</a:t>
            </a:r>
            <a:r>
              <a:rPr lang="en-US" dirty="0" smtClean="0"/>
              <a:t>- </a:t>
            </a:r>
            <a:r>
              <a:rPr lang="en-US" sz="1200" u="none" strike="noStrike" kern="1200" dirty="0" smtClean="0">
                <a:solidFill>
                  <a:schemeClr val="tx1"/>
                </a:solidFill>
                <a:effectLst/>
                <a:latin typeface="+mn-lt"/>
                <a:ea typeface="+mn-ea"/>
                <a:cs typeface="+mn-cs"/>
                <a:hlinkClick r:id="rId6" tooltip="Isoleucine"/>
              </a:rPr>
              <a:t>Isoleucine</a:t>
            </a:r>
            <a:r>
              <a:rPr lang="en-US" dirty="0" smtClean="0">
                <a:effectLst/>
              </a:rPr>
              <a:t>0.866 g</a:t>
            </a:r>
            <a:r>
              <a:rPr lang="en-US" dirty="0" smtClean="0"/>
              <a:t>- </a:t>
            </a:r>
            <a:r>
              <a:rPr lang="en-US" sz="1200" u="none" strike="noStrike" kern="1200" dirty="0" smtClean="0">
                <a:solidFill>
                  <a:schemeClr val="tx1"/>
                </a:solidFill>
                <a:effectLst/>
                <a:latin typeface="+mn-lt"/>
                <a:ea typeface="+mn-ea"/>
                <a:cs typeface="+mn-cs"/>
                <a:hlinkClick r:id="rId7" tooltip="Leucine"/>
              </a:rPr>
              <a:t>Leucine</a:t>
            </a:r>
            <a:r>
              <a:rPr lang="en-US" dirty="0" smtClean="0">
                <a:effectLst/>
              </a:rPr>
              <a:t>1.399 g</a:t>
            </a:r>
            <a:r>
              <a:rPr lang="en-US" dirty="0" smtClean="0"/>
              <a:t>- </a:t>
            </a:r>
            <a:r>
              <a:rPr lang="en-US" sz="1200" u="none" strike="noStrike" kern="1200" dirty="0" smtClean="0">
                <a:solidFill>
                  <a:schemeClr val="tx1"/>
                </a:solidFill>
                <a:effectLst/>
                <a:latin typeface="+mn-lt"/>
                <a:ea typeface="+mn-ea"/>
                <a:cs typeface="+mn-cs"/>
                <a:hlinkClick r:id="rId8" tooltip="Lysine"/>
              </a:rPr>
              <a:t>Lysine</a:t>
            </a:r>
            <a:r>
              <a:rPr lang="en-US" dirty="0" smtClean="0">
                <a:effectLst/>
              </a:rPr>
              <a:t>1.217 g</a:t>
            </a:r>
            <a:r>
              <a:rPr lang="en-US" dirty="0" smtClean="0"/>
              <a:t>- </a:t>
            </a:r>
            <a:r>
              <a:rPr lang="en-US" sz="1200" u="none" strike="noStrike" kern="1200" dirty="0" smtClean="0">
                <a:solidFill>
                  <a:schemeClr val="tx1"/>
                </a:solidFill>
                <a:effectLst/>
                <a:latin typeface="+mn-lt"/>
                <a:ea typeface="+mn-ea"/>
                <a:cs typeface="+mn-cs"/>
                <a:hlinkClick r:id="rId9" tooltip="Methionine"/>
              </a:rPr>
              <a:t>Methionine</a:t>
            </a:r>
            <a:r>
              <a:rPr lang="en-US" dirty="0" smtClean="0">
                <a:effectLst/>
              </a:rPr>
              <a:t>0.378 g</a:t>
            </a:r>
            <a:r>
              <a:rPr lang="en-US" dirty="0" smtClean="0"/>
              <a:t>- </a:t>
            </a:r>
            <a:r>
              <a:rPr lang="en-US" sz="1200" u="none" strike="noStrike" kern="1200" dirty="0" smtClean="0">
                <a:solidFill>
                  <a:schemeClr val="tx1"/>
                </a:solidFill>
                <a:effectLst/>
                <a:latin typeface="+mn-lt"/>
                <a:ea typeface="+mn-ea"/>
                <a:cs typeface="+mn-cs"/>
                <a:hlinkClick r:id="rId10" tooltip="Cystine"/>
              </a:rPr>
              <a:t>Cystine</a:t>
            </a:r>
            <a:r>
              <a:rPr lang="en-US" dirty="0" smtClean="0">
                <a:effectLst/>
              </a:rPr>
              <a:t>0.264 g</a:t>
            </a:r>
            <a:r>
              <a:rPr lang="en-US" dirty="0" smtClean="0"/>
              <a:t>- </a:t>
            </a:r>
            <a:r>
              <a:rPr lang="en-US" sz="1200" u="none" strike="noStrike" kern="1200" dirty="0" smtClean="0">
                <a:solidFill>
                  <a:schemeClr val="tx1"/>
                </a:solidFill>
                <a:effectLst/>
                <a:latin typeface="+mn-lt"/>
                <a:ea typeface="+mn-ea"/>
                <a:cs typeface="+mn-cs"/>
                <a:hlinkClick r:id="rId11" tooltip="Phenylalanine"/>
              </a:rPr>
              <a:t>Phenylalanine</a:t>
            </a:r>
            <a:r>
              <a:rPr lang="en-US" dirty="0" smtClean="0">
                <a:effectLst/>
              </a:rPr>
              <a:t>0.681 g</a:t>
            </a:r>
            <a:r>
              <a:rPr lang="en-US" dirty="0" smtClean="0"/>
              <a:t>- </a:t>
            </a:r>
            <a:r>
              <a:rPr lang="en-US" sz="1200" u="none" strike="noStrike" kern="1200" dirty="0" smtClean="0">
                <a:solidFill>
                  <a:schemeClr val="tx1"/>
                </a:solidFill>
                <a:effectLst/>
                <a:latin typeface="+mn-lt"/>
                <a:ea typeface="+mn-ea"/>
                <a:cs typeface="+mn-cs"/>
                <a:hlinkClick r:id="rId12" tooltip="Tyrosine"/>
              </a:rPr>
              <a:t>Tyrosine</a:t>
            </a:r>
            <a:r>
              <a:rPr lang="en-US" dirty="0" smtClean="0">
                <a:effectLst/>
              </a:rPr>
              <a:t>0.678 g</a:t>
            </a:r>
            <a:r>
              <a:rPr lang="en-US" dirty="0" smtClean="0"/>
              <a:t>- </a:t>
            </a:r>
            <a:r>
              <a:rPr lang="en-US" sz="1200" u="none" strike="noStrike" kern="1200" dirty="0" smtClean="0">
                <a:solidFill>
                  <a:schemeClr val="tx1"/>
                </a:solidFill>
                <a:effectLst/>
                <a:latin typeface="+mn-lt"/>
                <a:ea typeface="+mn-ea"/>
                <a:cs typeface="+mn-cs"/>
                <a:hlinkClick r:id="rId13" tooltip="Valine"/>
              </a:rPr>
              <a:t>Valine</a:t>
            </a:r>
            <a:r>
              <a:rPr lang="en-US" dirty="0" smtClean="0">
                <a:effectLst/>
              </a:rPr>
              <a:t>0.949 g</a:t>
            </a:r>
            <a:r>
              <a:rPr lang="en-US" dirty="0" smtClean="0"/>
              <a:t>- </a:t>
            </a:r>
            <a:r>
              <a:rPr lang="en-US" sz="1200" u="none" strike="noStrike" kern="1200" dirty="0" smtClean="0">
                <a:solidFill>
                  <a:schemeClr val="tx1"/>
                </a:solidFill>
                <a:effectLst/>
                <a:latin typeface="+mn-lt"/>
                <a:ea typeface="+mn-ea"/>
                <a:cs typeface="+mn-cs"/>
                <a:hlinkClick r:id="rId14" tooltip="Arginine"/>
              </a:rPr>
              <a:t>Arginine</a:t>
            </a:r>
            <a:r>
              <a:rPr lang="en-US" dirty="0" smtClean="0">
                <a:effectLst/>
              </a:rPr>
              <a:t>1.099 g</a:t>
            </a:r>
            <a:r>
              <a:rPr lang="en-US" dirty="0" smtClean="0"/>
              <a:t>- </a:t>
            </a:r>
            <a:r>
              <a:rPr lang="en-US" sz="1200" u="none" strike="noStrike" kern="1200" dirty="0" smtClean="0">
                <a:solidFill>
                  <a:schemeClr val="tx1"/>
                </a:solidFill>
                <a:effectLst/>
                <a:latin typeface="+mn-lt"/>
                <a:ea typeface="+mn-ea"/>
                <a:cs typeface="+mn-cs"/>
                <a:hlinkClick r:id="rId15" tooltip="Histidine"/>
              </a:rPr>
              <a:t>Histidine</a:t>
            </a:r>
            <a:r>
              <a:rPr lang="en-US" dirty="0" smtClean="0">
                <a:effectLst/>
              </a:rPr>
              <a:t>0.416 g</a:t>
            </a:r>
            <a:r>
              <a:rPr lang="en-US" dirty="0" smtClean="0"/>
              <a:t>- </a:t>
            </a:r>
            <a:r>
              <a:rPr lang="en-US" sz="1200" u="none" strike="noStrike" kern="1200" dirty="0" smtClean="0">
                <a:solidFill>
                  <a:schemeClr val="tx1"/>
                </a:solidFill>
                <a:effectLst/>
                <a:latin typeface="+mn-lt"/>
                <a:ea typeface="+mn-ea"/>
                <a:cs typeface="+mn-cs"/>
                <a:hlinkClick r:id="rId16" tooltip="Alanine"/>
              </a:rPr>
              <a:t>Alanine</a:t>
            </a:r>
            <a:r>
              <a:rPr lang="en-US" dirty="0" smtClean="0">
                <a:effectLst/>
              </a:rPr>
              <a:t>0.836 g</a:t>
            </a:r>
            <a:r>
              <a:rPr lang="en-US" dirty="0" smtClean="0"/>
              <a:t>- </a:t>
            </a:r>
            <a:r>
              <a:rPr lang="en-US" sz="1200" u="none" strike="noStrike" kern="1200" dirty="0" smtClean="0">
                <a:solidFill>
                  <a:schemeClr val="tx1"/>
                </a:solidFill>
                <a:effectLst/>
                <a:latin typeface="+mn-lt"/>
                <a:ea typeface="+mn-ea"/>
                <a:cs typeface="+mn-cs"/>
                <a:hlinkClick r:id="rId17" tooltip="Aspartic acid"/>
              </a:rPr>
              <a:t>Aspartic acid</a:t>
            </a:r>
            <a:r>
              <a:rPr lang="en-US" dirty="0" smtClean="0">
                <a:effectLst/>
              </a:rPr>
              <a:t>1.550 g</a:t>
            </a:r>
            <a:r>
              <a:rPr lang="en-US" dirty="0" smtClean="0"/>
              <a:t>- </a:t>
            </a:r>
            <a:r>
              <a:rPr lang="en-US" sz="1200" u="none" strike="noStrike" kern="1200" dirty="0" smtClean="0">
                <a:solidFill>
                  <a:schemeClr val="tx1"/>
                </a:solidFill>
                <a:effectLst/>
                <a:latin typeface="+mn-lt"/>
                <a:ea typeface="+mn-ea"/>
                <a:cs typeface="+mn-cs"/>
                <a:hlinkClick r:id="rId18" tooltip="Glutamic acid"/>
              </a:rPr>
              <a:t>Glutamic acid</a:t>
            </a:r>
            <a:r>
              <a:rPr lang="en-US" dirty="0" smtClean="0">
                <a:effectLst/>
              </a:rPr>
              <a:t>0.595 g</a:t>
            </a:r>
            <a:r>
              <a:rPr lang="en-US" dirty="0" smtClean="0"/>
              <a:t>- </a:t>
            </a:r>
            <a:r>
              <a:rPr lang="en-US" sz="1200" u="none" strike="noStrike" kern="1200" dirty="0" smtClean="0">
                <a:solidFill>
                  <a:schemeClr val="tx1"/>
                </a:solidFill>
                <a:effectLst/>
                <a:latin typeface="+mn-lt"/>
                <a:ea typeface="+mn-ea"/>
                <a:cs typeface="+mn-cs"/>
                <a:hlinkClick r:id="rId19" tooltip="Glycine"/>
              </a:rPr>
              <a:t>Glycine</a:t>
            </a:r>
            <a:r>
              <a:rPr lang="en-US" dirty="0" smtClean="0">
                <a:effectLst/>
              </a:rPr>
              <a:t>0.488 g</a:t>
            </a:r>
            <a:r>
              <a:rPr lang="en-US" dirty="0" smtClean="0"/>
              <a:t>- </a:t>
            </a:r>
            <a:r>
              <a:rPr lang="en-US" sz="1200" u="none" strike="noStrike" kern="1200" dirty="0" smtClean="0">
                <a:solidFill>
                  <a:schemeClr val="tx1"/>
                </a:solidFill>
                <a:effectLst/>
                <a:latin typeface="+mn-lt"/>
                <a:ea typeface="+mn-ea"/>
                <a:cs typeface="+mn-cs"/>
                <a:hlinkClick r:id="rId20" tooltip="Proline"/>
              </a:rPr>
              <a:t>Proline</a:t>
            </a:r>
            <a:r>
              <a:rPr lang="en-US" dirty="0" smtClean="0">
                <a:effectLst/>
              </a:rPr>
              <a:t>0.545 g</a:t>
            </a:r>
            <a:r>
              <a:rPr lang="en-US" dirty="0" smtClean="0"/>
              <a:t>- </a:t>
            </a:r>
            <a:r>
              <a:rPr lang="en-US" sz="1200" u="none" strike="noStrike" kern="1200" dirty="0" smtClean="0">
                <a:solidFill>
                  <a:schemeClr val="tx1"/>
                </a:solidFill>
                <a:effectLst/>
                <a:latin typeface="+mn-lt"/>
                <a:ea typeface="+mn-ea"/>
                <a:cs typeface="+mn-cs"/>
                <a:hlinkClick r:id="rId21" tooltip="Serine"/>
              </a:rPr>
              <a:t>Serine</a:t>
            </a:r>
            <a:r>
              <a:rPr lang="en-US" dirty="0" smtClean="0">
                <a:effectLst/>
              </a:rPr>
              <a:t>1.326 g</a:t>
            </a:r>
          </a:p>
          <a:p>
            <a:r>
              <a:rPr lang="en-US" dirty="0" smtClean="0">
                <a:hlinkClick r:id="rId22"/>
              </a:rPr>
              <a:t>http://ndb.nal.usda.gov/ndb/foods/show/152?fg=&amp;man=&amp;lfacet=&amp;count=&amp;max=25&amp;sort=&amp;qlookup=eggs&amp;offset=&amp;format=Full&amp;new=&amp;measureby=</a:t>
            </a:r>
            <a:endParaRPr lang="en-US" dirty="0" smtClean="0"/>
          </a:p>
          <a:p>
            <a:r>
              <a:rPr lang="en-US" sz="1200" b="0" i="0" kern="1200" dirty="0" smtClean="0">
                <a:solidFill>
                  <a:schemeClr val="tx1"/>
                </a:solidFill>
                <a:effectLst/>
                <a:latin typeface="+mn-lt"/>
                <a:ea typeface="+mn-ea"/>
                <a:cs typeface="+mn-cs"/>
              </a:rPr>
              <a:t>40 different proteins</a:t>
            </a:r>
            <a:endParaRPr lang="en-US" dirty="0"/>
          </a:p>
        </p:txBody>
      </p:sp>
      <p:sp>
        <p:nvSpPr>
          <p:cNvPr id="4" name="Slide Number Placeholder 3"/>
          <p:cNvSpPr>
            <a:spLocks noGrp="1"/>
          </p:cNvSpPr>
          <p:nvPr>
            <p:ph type="sldNum" sz="quarter" idx="10"/>
          </p:nvPr>
        </p:nvSpPr>
        <p:spPr/>
        <p:txBody>
          <a:bodyPr/>
          <a:lstStyle/>
          <a:p>
            <a:fld id="{59B448FD-890D-4D1A-8223-445E8228FA2C}" type="slidenum">
              <a:rPr lang="en-US" smtClean="0"/>
              <a:t>34</a:t>
            </a:fld>
            <a:endParaRPr lang="en-US"/>
          </a:p>
        </p:txBody>
      </p:sp>
    </p:spTree>
    <p:extLst>
      <p:ext uri="{BB962C8B-B14F-4D97-AF65-F5344CB8AC3E}">
        <p14:creationId xmlns:p14="http://schemas.microsoft.com/office/powerpoint/2010/main" val="310584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448FD-890D-4D1A-8223-445E8228FA2C}" type="slidenum">
              <a:rPr lang="en-US" smtClean="0"/>
              <a:t>35</a:t>
            </a:fld>
            <a:endParaRPr lang="en-US"/>
          </a:p>
        </p:txBody>
      </p:sp>
    </p:spTree>
    <p:extLst>
      <p:ext uri="{BB962C8B-B14F-4D97-AF65-F5344CB8AC3E}">
        <p14:creationId xmlns:p14="http://schemas.microsoft.com/office/powerpoint/2010/main" val="241695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448FD-890D-4D1A-8223-445E8228FA2C}" type="slidenum">
              <a:rPr lang="en-US" smtClean="0"/>
              <a:t>3</a:t>
            </a:fld>
            <a:endParaRPr lang="en-US"/>
          </a:p>
        </p:txBody>
      </p:sp>
    </p:spTree>
    <p:extLst>
      <p:ext uri="{BB962C8B-B14F-4D97-AF65-F5344CB8AC3E}">
        <p14:creationId xmlns:p14="http://schemas.microsoft.com/office/powerpoint/2010/main" val="135996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http://nice.asu.edu/nano/zinc-oxide-calcium-alginate-nanofilms-food-preservative</a:t>
            </a:r>
            <a:endParaRPr lang="en-US" dirty="0" smtClean="0">
              <a:hlinkClick r:id="rId4"/>
            </a:endParaRPr>
          </a:p>
          <a:p>
            <a:r>
              <a:rPr lang="en-US" dirty="0" smtClean="0">
                <a:hlinkClick r:id="rId4"/>
              </a:rPr>
              <a:t>http://nice.asu.edu/nano/dna-nano-vaccines-cultured-shrimp</a:t>
            </a:r>
            <a:endParaRPr lang="en-US" dirty="0" smtClean="0"/>
          </a:p>
          <a:p>
            <a:r>
              <a:rPr lang="en-US" dirty="0" smtClean="0">
                <a:hlinkClick r:id="rId5"/>
              </a:rPr>
              <a:t>http://nice.asu.edu/nano/starch-nanoparticle-latex-binder%E2%80%94ecosphere-biolatex</a:t>
            </a:r>
            <a:endParaRPr lang="en-US" dirty="0" smtClean="0"/>
          </a:p>
          <a:p>
            <a:r>
              <a:rPr lang="en-US" dirty="0" smtClean="0">
                <a:hlinkClick r:id="rId6"/>
              </a:rPr>
              <a:t>http://nice.asu.edu/nano/nanoencapsulation-omega-fatty-acids-processed-food-products</a:t>
            </a:r>
            <a:endParaRPr lang="en-US" dirty="0"/>
          </a:p>
        </p:txBody>
      </p:sp>
      <p:sp>
        <p:nvSpPr>
          <p:cNvPr id="4" name="Slide Number Placeholder 3"/>
          <p:cNvSpPr>
            <a:spLocks noGrp="1"/>
          </p:cNvSpPr>
          <p:nvPr>
            <p:ph type="sldNum" sz="quarter" idx="10"/>
          </p:nvPr>
        </p:nvSpPr>
        <p:spPr/>
        <p:txBody>
          <a:bodyPr/>
          <a:lstStyle/>
          <a:p>
            <a:fld id="{59B448FD-890D-4D1A-8223-445E8228FA2C}" type="slidenum">
              <a:rPr lang="en-US" smtClean="0"/>
              <a:t>5</a:t>
            </a:fld>
            <a:endParaRPr lang="en-US"/>
          </a:p>
        </p:txBody>
      </p:sp>
    </p:spTree>
    <p:extLst>
      <p:ext uri="{BB962C8B-B14F-4D97-AF65-F5344CB8AC3E}">
        <p14:creationId xmlns:p14="http://schemas.microsoft.com/office/powerpoint/2010/main" val="179371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Pubmed</a:t>
            </a:r>
            <a:r>
              <a:rPr lang="en-US" baseline="0" dirty="0" smtClean="0"/>
              <a:t> articles and </a:t>
            </a:r>
            <a:r>
              <a:rPr lang="en-US" baseline="0" dirty="0" err="1" smtClean="0"/>
              <a:t>loposomes</a:t>
            </a:r>
            <a:r>
              <a:rPr lang="en-US" baseline="0" dirty="0" smtClean="0"/>
              <a:t>!  Especially if you’re doing stuff on quackery.</a:t>
            </a:r>
            <a:endParaRPr lang="en-US" dirty="0"/>
          </a:p>
        </p:txBody>
      </p:sp>
      <p:sp>
        <p:nvSpPr>
          <p:cNvPr id="4" name="Slide Number Placeholder 3"/>
          <p:cNvSpPr>
            <a:spLocks noGrp="1"/>
          </p:cNvSpPr>
          <p:nvPr>
            <p:ph type="sldNum" sz="quarter" idx="10"/>
          </p:nvPr>
        </p:nvSpPr>
        <p:spPr/>
        <p:txBody>
          <a:bodyPr/>
          <a:lstStyle/>
          <a:p>
            <a:fld id="{59B448FD-890D-4D1A-8223-445E8228FA2C}" type="slidenum">
              <a:rPr lang="en-US" smtClean="0"/>
              <a:t>6</a:t>
            </a:fld>
            <a:endParaRPr lang="en-US"/>
          </a:p>
        </p:txBody>
      </p:sp>
    </p:spTree>
    <p:extLst>
      <p:ext uri="{BB962C8B-B14F-4D97-AF65-F5344CB8AC3E}">
        <p14:creationId xmlns:p14="http://schemas.microsoft.com/office/powerpoint/2010/main" val="250016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NNI Federal Budget is 1.7 Billion</a:t>
            </a:r>
          </a:p>
          <a:p>
            <a:r>
              <a:rPr lang="en-US" dirty="0" smtClean="0"/>
              <a:t>National Institute</a:t>
            </a:r>
            <a:r>
              <a:rPr lang="en-US" baseline="0" dirty="0" smtClean="0"/>
              <a:t> for Food and Agriculture</a:t>
            </a:r>
          </a:p>
          <a:p>
            <a:r>
              <a:rPr lang="en-US" baseline="0" dirty="0" smtClean="0"/>
              <a:t>Agricultural Research Service</a:t>
            </a:r>
          </a:p>
          <a:p>
            <a:r>
              <a:rPr lang="en-US" baseline="0" smtClean="0"/>
              <a:t>Organization </a:t>
            </a:r>
            <a:r>
              <a:rPr lang="en-US" baseline="0" dirty="0" smtClean="0"/>
              <a:t>for Economic Cooperation and Development</a:t>
            </a:r>
            <a:endParaRPr lang="en-US" dirty="0"/>
          </a:p>
        </p:txBody>
      </p:sp>
      <p:sp>
        <p:nvSpPr>
          <p:cNvPr id="4" name="Slide Number Placeholder 3"/>
          <p:cNvSpPr>
            <a:spLocks noGrp="1"/>
          </p:cNvSpPr>
          <p:nvPr>
            <p:ph type="sldNum" sz="quarter" idx="10"/>
          </p:nvPr>
        </p:nvSpPr>
        <p:spPr/>
        <p:txBody>
          <a:bodyPr/>
          <a:lstStyle/>
          <a:p>
            <a:fld id="{59B448FD-890D-4D1A-8223-445E8228FA2C}" type="slidenum">
              <a:rPr lang="en-US" smtClean="0"/>
              <a:t>7</a:t>
            </a:fld>
            <a:endParaRPr lang="en-US"/>
          </a:p>
        </p:txBody>
      </p:sp>
    </p:spTree>
    <p:extLst>
      <p:ext uri="{BB962C8B-B14F-4D97-AF65-F5344CB8AC3E}">
        <p14:creationId xmlns:p14="http://schemas.microsoft.com/office/powerpoint/2010/main" val="170618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www.stevespanglerscience.com</a:t>
            </a:r>
            <a:r>
              <a:rPr lang="en-US" sz="1200" kern="1200" dirty="0" smtClean="0">
                <a:solidFill>
                  <a:schemeClr val="tx1"/>
                </a:solidFill>
                <a:latin typeface="+mn-lt"/>
                <a:ea typeface="+mn-ea"/>
                <a:cs typeface="+mn-cs"/>
              </a:rPr>
              <a:t>/product/1551</a:t>
            </a:r>
            <a:endParaRPr lang="en-US" dirty="0"/>
          </a:p>
        </p:txBody>
      </p:sp>
      <p:sp>
        <p:nvSpPr>
          <p:cNvPr id="4" name="Slide Number Placeholder 3"/>
          <p:cNvSpPr>
            <a:spLocks noGrp="1"/>
          </p:cNvSpPr>
          <p:nvPr>
            <p:ph type="sldNum" sz="quarter" idx="10"/>
          </p:nvPr>
        </p:nvSpPr>
        <p:spPr/>
        <p:txBody>
          <a:bodyPr/>
          <a:lstStyle/>
          <a:p>
            <a:fld id="{59B448FD-890D-4D1A-8223-445E8228FA2C}" type="slidenum">
              <a:rPr lang="en-US" smtClean="0"/>
              <a:t>11</a:t>
            </a:fld>
            <a:endParaRPr lang="en-US"/>
          </a:p>
        </p:txBody>
      </p:sp>
    </p:spTree>
    <p:extLst>
      <p:ext uri="{BB962C8B-B14F-4D97-AF65-F5344CB8AC3E}">
        <p14:creationId xmlns:p14="http://schemas.microsoft.com/office/powerpoint/2010/main" val="265274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FIRST RESULT WHEN SEARCHING ‘HISTORY OF TITANIUM DIOXIDE IN FOOD”</a:t>
            </a:r>
            <a:endParaRPr lang="en-US" dirty="0"/>
          </a:p>
        </p:txBody>
      </p:sp>
      <p:sp>
        <p:nvSpPr>
          <p:cNvPr id="4" name="Slide Number Placeholder 3"/>
          <p:cNvSpPr>
            <a:spLocks noGrp="1"/>
          </p:cNvSpPr>
          <p:nvPr>
            <p:ph type="sldNum" sz="quarter" idx="10"/>
          </p:nvPr>
        </p:nvSpPr>
        <p:spPr/>
        <p:txBody>
          <a:bodyPr/>
          <a:lstStyle/>
          <a:p>
            <a:fld id="{59B448FD-890D-4D1A-8223-445E8228FA2C}" type="slidenum">
              <a:rPr lang="en-US" smtClean="0"/>
              <a:t>12</a:t>
            </a:fld>
            <a:endParaRPr lang="en-US"/>
          </a:p>
        </p:txBody>
      </p:sp>
    </p:spTree>
    <p:extLst>
      <p:ext uri="{BB962C8B-B14F-4D97-AF65-F5344CB8AC3E}">
        <p14:creationId xmlns:p14="http://schemas.microsoft.com/office/powerpoint/2010/main" val="1032769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http://www.epa.gov/nanoscience/files/NanoPaper2.pdf</a:t>
            </a:r>
            <a:r>
              <a:rPr lang="en-US" dirty="0" smtClean="0"/>
              <a:t> Notes that macro tio2 is </a:t>
            </a:r>
            <a:r>
              <a:rPr lang="en-US" dirty="0" err="1" smtClean="0"/>
              <a:t>bioinert</a:t>
            </a:r>
            <a:r>
              <a:rPr lang="en-US" dirty="0" smtClean="0"/>
              <a:t>.</a:t>
            </a:r>
            <a:endParaRPr lang="en-US" dirty="0"/>
          </a:p>
        </p:txBody>
      </p:sp>
      <p:sp>
        <p:nvSpPr>
          <p:cNvPr id="4" name="Slide Number Placeholder 3"/>
          <p:cNvSpPr>
            <a:spLocks noGrp="1"/>
          </p:cNvSpPr>
          <p:nvPr>
            <p:ph type="sldNum" sz="quarter" idx="10"/>
          </p:nvPr>
        </p:nvSpPr>
        <p:spPr/>
        <p:txBody>
          <a:bodyPr/>
          <a:lstStyle/>
          <a:p>
            <a:fld id="{59B448FD-890D-4D1A-8223-445E8228FA2C}" type="slidenum">
              <a:rPr lang="en-US" smtClean="0"/>
              <a:t>13</a:t>
            </a:fld>
            <a:endParaRPr lang="en-US"/>
          </a:p>
        </p:txBody>
      </p:sp>
    </p:spTree>
    <p:extLst>
      <p:ext uri="{BB962C8B-B14F-4D97-AF65-F5344CB8AC3E}">
        <p14:creationId xmlns:p14="http://schemas.microsoft.com/office/powerpoint/2010/main" val="2745588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448FD-890D-4D1A-8223-445E8228FA2C}" type="slidenum">
              <a:rPr lang="en-US" smtClean="0"/>
              <a:t>14</a:t>
            </a:fld>
            <a:endParaRPr lang="en-US"/>
          </a:p>
        </p:txBody>
      </p:sp>
    </p:spTree>
    <p:extLst>
      <p:ext uri="{BB962C8B-B14F-4D97-AF65-F5344CB8AC3E}">
        <p14:creationId xmlns:p14="http://schemas.microsoft.com/office/powerpoint/2010/main" val="305568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6/18/15</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0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62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429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949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904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8927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926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398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296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6/18/15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83229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34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6/18/15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65278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53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584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94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22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260072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6/18/15</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749909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bVwzJEhMmD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Frank_kusiak@Berkeley.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Nano</a:t>
            </a:r>
            <a:r>
              <a:rPr lang="en-US" dirty="0" smtClean="0"/>
              <a:t> and Food</a:t>
            </a:r>
            <a:endParaRPr lang="en-US" dirty="0"/>
          </a:p>
        </p:txBody>
      </p:sp>
      <p:sp>
        <p:nvSpPr>
          <p:cNvPr id="3" name="Subtitle 2"/>
          <p:cNvSpPr>
            <a:spLocks noGrp="1"/>
          </p:cNvSpPr>
          <p:nvPr>
            <p:ph type="subTitle" idx="1"/>
          </p:nvPr>
        </p:nvSpPr>
        <p:spPr/>
        <p:txBody>
          <a:bodyPr/>
          <a:lstStyle/>
          <a:p>
            <a:r>
              <a:rPr lang="en-US" dirty="0" err="1" smtClean="0"/>
              <a:t>Nano</a:t>
            </a:r>
            <a:r>
              <a:rPr lang="en-US" dirty="0" smtClean="0"/>
              <a:t>: In Your Food, Around Your Food, In Your Home, and At Your Museum</a:t>
            </a:r>
            <a:endParaRPr lang="en-US" dirty="0"/>
          </a:p>
        </p:txBody>
      </p:sp>
    </p:spTree>
    <p:extLst>
      <p:ext uri="{BB962C8B-B14F-4D97-AF65-F5344CB8AC3E}">
        <p14:creationId xmlns:p14="http://schemas.microsoft.com/office/powerpoint/2010/main" val="3647884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Nanosilver</a:t>
            </a:r>
            <a:endParaRPr lang="en-US" dirty="0"/>
          </a:p>
        </p:txBody>
      </p:sp>
      <p:sp>
        <p:nvSpPr>
          <p:cNvPr id="3" name="Content Placeholder 2"/>
          <p:cNvSpPr>
            <a:spLocks noGrp="1"/>
          </p:cNvSpPr>
          <p:nvPr>
            <p:ph idx="1"/>
          </p:nvPr>
        </p:nvSpPr>
        <p:spPr>
          <a:xfrm>
            <a:off x="1176865" y="2490136"/>
            <a:ext cx="6798736" cy="1952772"/>
          </a:xfrm>
        </p:spPr>
        <p:txBody>
          <a:bodyPr>
            <a:normAutofit fontScale="85000" lnSpcReduction="20000"/>
          </a:bodyPr>
          <a:lstStyle/>
          <a:p>
            <a:r>
              <a:rPr lang="en-US" dirty="0" smtClean="0"/>
              <a:t>The Majority of Cooking and Storage Products</a:t>
            </a:r>
          </a:p>
          <a:p>
            <a:r>
              <a:rPr lang="en-US" dirty="0" smtClean="0"/>
              <a:t>Anti-Bacterial Properties</a:t>
            </a:r>
          </a:p>
          <a:p>
            <a:r>
              <a:rPr lang="en-US" dirty="0" smtClean="0"/>
              <a:t>Food storage</a:t>
            </a:r>
          </a:p>
          <a:p>
            <a:r>
              <a:rPr lang="en-US" dirty="0" smtClean="0"/>
              <a:t>Coatings on utensils</a:t>
            </a:r>
            <a:r>
              <a:rPr lang="en-US" dirty="0"/>
              <a:t> </a:t>
            </a:r>
            <a:r>
              <a:rPr lang="en-US" dirty="0" smtClean="0"/>
              <a:t>– Silverware without much silver</a:t>
            </a:r>
          </a:p>
          <a:p>
            <a:r>
              <a:rPr lang="en-US" dirty="0" smtClean="0"/>
              <a:t>Supplements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550" y="4442908"/>
            <a:ext cx="1635685" cy="163568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27" y="4442908"/>
            <a:ext cx="1349805" cy="17200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08224" y="4670200"/>
            <a:ext cx="1666875" cy="1181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27691" y="4466477"/>
            <a:ext cx="1666875" cy="1666875"/>
          </a:xfrm>
          <a:prstGeom prst="rect">
            <a:avLst/>
          </a:prstGeom>
        </p:spPr>
      </p:pic>
    </p:spTree>
    <p:extLst>
      <p:ext uri="{BB962C8B-B14F-4D97-AF65-F5344CB8AC3E}">
        <p14:creationId xmlns:p14="http://schemas.microsoft.com/office/powerpoint/2010/main" val="16011562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Nanosilver</a:t>
            </a:r>
            <a:r>
              <a:rPr lang="en-US" dirty="0" smtClean="0"/>
              <a:t/>
            </a:r>
            <a:br>
              <a:rPr lang="en-US" dirty="0" smtClean="0"/>
            </a:br>
            <a:r>
              <a:rPr lang="en-US" dirty="0" err="1" smtClean="0"/>
              <a:t>Jello</a:t>
            </a:r>
            <a:r>
              <a:rPr lang="en-US" dirty="0" smtClean="0"/>
              <a:t> Test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08224" y="4670200"/>
            <a:ext cx="1666875" cy="1181100"/>
          </a:xfrm>
          <a:prstGeom prst="rect">
            <a:avLst/>
          </a:prstGeom>
        </p:spPr>
      </p:pic>
      <p:pic>
        <p:nvPicPr>
          <p:cNvPr id="8" name="Picture 7" descr="go-green-premium-14pc-set.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15841" y="2341864"/>
            <a:ext cx="5510489" cy="3898096"/>
          </a:xfrm>
          <a:prstGeom prst="rect">
            <a:avLst/>
          </a:prstGeom>
        </p:spPr>
      </p:pic>
    </p:spTree>
    <p:extLst>
      <p:ext uri="{BB962C8B-B14F-4D97-AF65-F5344CB8AC3E}">
        <p14:creationId xmlns:p14="http://schemas.microsoft.com/office/powerpoint/2010/main" val="8664510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Titanium Dioxide in Food?</a:t>
            </a:r>
            <a:endParaRPr lang="en-US" dirty="0"/>
          </a:p>
        </p:txBody>
      </p:sp>
      <p:sp>
        <p:nvSpPr>
          <p:cNvPr id="3" name="Content Placeholder 2"/>
          <p:cNvSpPr>
            <a:spLocks noGrp="1"/>
          </p:cNvSpPr>
          <p:nvPr>
            <p:ph idx="1"/>
          </p:nvPr>
        </p:nvSpPr>
        <p:spPr/>
        <p:txBody>
          <a:bodyPr>
            <a:normAutofit fontScale="92500" lnSpcReduction="10000"/>
          </a:bodyPr>
          <a:lstStyle/>
          <a:p>
            <a:r>
              <a:rPr lang="en-US" dirty="0"/>
              <a:t>We have been enslaved for control by future electromagnetic weapons and </a:t>
            </a:r>
            <a:r>
              <a:rPr lang="en-US" dirty="0" err="1"/>
              <a:t>tasers</a:t>
            </a:r>
            <a:r>
              <a:rPr lang="en-US" dirty="0"/>
              <a:t>.  A solution of water and Titanium Dioxide will superheat in microseconds from directed energy weapons. Each human or animal is now a target! </a:t>
            </a:r>
          </a:p>
          <a:p>
            <a:r>
              <a:rPr lang="en-US" dirty="0"/>
              <a:t>But the real explanation may be political control. When one considers the military effectiveness of this chemical, one begins to realize that we are being "magnetized" for control by future electromagnetic weapons and </a:t>
            </a:r>
            <a:r>
              <a:rPr lang="en-US" dirty="0" err="1"/>
              <a:t>tasers</a:t>
            </a:r>
            <a:r>
              <a:rPr lang="en-US" dirty="0" smtClean="0"/>
              <a:t>.</a:t>
            </a:r>
          </a:p>
          <a:p>
            <a:pPr marL="0" indent="0">
              <a:buNone/>
            </a:pPr>
            <a:r>
              <a:rPr lang="en-US" sz="1300" dirty="0" smtClean="0"/>
              <a:t>Since this is obviously outlandish, I just was to reassure everyone that this was for humor, but someone actually wrote this.</a:t>
            </a:r>
            <a:endParaRPr lang="en-US" sz="1300" dirty="0"/>
          </a:p>
        </p:txBody>
      </p:sp>
    </p:spTree>
    <p:extLst>
      <p:ext uri="{BB962C8B-B14F-4D97-AF65-F5344CB8AC3E}">
        <p14:creationId xmlns:p14="http://schemas.microsoft.com/office/powerpoint/2010/main" val="1422933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Titanium Dioxide in Food</a:t>
            </a:r>
            <a:endParaRPr lang="en-US" dirty="0"/>
          </a:p>
        </p:txBody>
      </p:sp>
      <p:sp>
        <p:nvSpPr>
          <p:cNvPr id="3" name="Content Placeholder 2"/>
          <p:cNvSpPr>
            <a:spLocks noGrp="1"/>
          </p:cNvSpPr>
          <p:nvPr>
            <p:ph idx="1"/>
          </p:nvPr>
        </p:nvSpPr>
        <p:spPr>
          <a:xfrm>
            <a:off x="1176865" y="2490136"/>
            <a:ext cx="6798736" cy="2503749"/>
          </a:xfrm>
        </p:spPr>
        <p:txBody>
          <a:bodyPr>
            <a:normAutofit/>
          </a:bodyPr>
          <a:lstStyle/>
          <a:p>
            <a:r>
              <a:rPr lang="en-US" dirty="0" smtClean="0"/>
              <a:t>Used as a whitener for almost a century </a:t>
            </a:r>
          </a:p>
          <a:p>
            <a:pPr marL="0" indent="0">
              <a:buNone/>
            </a:pPr>
            <a:r>
              <a:rPr lang="en-US" dirty="0" smtClean="0"/>
              <a:t>	(1821 – Discovered – Industrial production -1916)</a:t>
            </a:r>
          </a:p>
          <a:p>
            <a:r>
              <a:rPr lang="en-US" dirty="0" smtClean="0"/>
              <a:t>Indeterminate impact on human health when ingested: </a:t>
            </a:r>
          </a:p>
          <a:p>
            <a:r>
              <a:rPr lang="en-US" dirty="0" smtClean="0"/>
              <a:t>Donuts, Candy, Mayonnaise, Cream Cheese</a:t>
            </a:r>
          </a:p>
          <a:p>
            <a:endParaRPr lang="en-US"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969" y="4993885"/>
            <a:ext cx="2078019" cy="121217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0834" y="4996111"/>
            <a:ext cx="1209952" cy="120995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4632" y="4993885"/>
            <a:ext cx="1818268" cy="1212178"/>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48438" y="4300345"/>
            <a:ext cx="1127162" cy="1905718"/>
          </a:xfrm>
          <a:prstGeom prst="rect">
            <a:avLst/>
          </a:prstGeom>
        </p:spPr>
      </p:pic>
    </p:spTree>
    <p:extLst>
      <p:ext uri="{BB962C8B-B14F-4D97-AF65-F5344CB8AC3E}">
        <p14:creationId xmlns:p14="http://schemas.microsoft.com/office/powerpoint/2010/main" val="19868362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15188" y="5884433"/>
            <a:ext cx="6645471" cy="523220"/>
          </a:xfrm>
          <a:prstGeom prst="rect">
            <a:avLst/>
          </a:prstGeom>
          <a:noFill/>
        </p:spPr>
        <p:txBody>
          <a:bodyPr wrap="square" rtlCol="0">
            <a:spAutoFit/>
          </a:bodyPr>
          <a:lstStyle/>
          <a:p>
            <a:r>
              <a:rPr lang="en-US" sz="1400" dirty="0" smtClean="0"/>
              <a:t>From:  “Titanium </a:t>
            </a:r>
            <a:r>
              <a:rPr lang="en-US" sz="1400" dirty="0"/>
              <a:t>Dioxide Nanoparticles in Food and Personal Care </a:t>
            </a:r>
            <a:r>
              <a:rPr lang="en-US" sz="1400" dirty="0" smtClean="0"/>
              <a:t>Products” Alex </a:t>
            </a:r>
            <a:r>
              <a:rPr lang="en-US" sz="1400" dirty="0"/>
              <a:t>Weir</a:t>
            </a:r>
            <a:r>
              <a:rPr lang="en-US" sz="1400" dirty="0" smtClean="0"/>
              <a:t>, </a:t>
            </a:r>
            <a:r>
              <a:rPr lang="en-US" sz="1400" dirty="0"/>
              <a:t>Paul </a:t>
            </a:r>
            <a:r>
              <a:rPr lang="en-US" sz="1400" dirty="0" err="1"/>
              <a:t>Westerhoff</a:t>
            </a:r>
            <a:r>
              <a:rPr lang="en-US" sz="1400" dirty="0" smtClean="0"/>
              <a:t>, in Environmental Science and Technology </a:t>
            </a:r>
            <a:r>
              <a:rPr lang="en-US" sz="1400" dirty="0"/>
              <a:t>(2012)</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0930" y="2297788"/>
            <a:ext cx="7013986" cy="2260366"/>
          </a:xfrm>
          <a:prstGeom prst="rect">
            <a:avLst/>
          </a:prstGeom>
        </p:spPr>
      </p:pic>
    </p:spTree>
    <p:extLst>
      <p:ext uri="{BB962C8B-B14F-4D97-AF65-F5344CB8AC3E}">
        <p14:creationId xmlns:p14="http://schemas.microsoft.com/office/powerpoint/2010/main" val="61941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15188" y="5884433"/>
            <a:ext cx="6645471" cy="523220"/>
          </a:xfrm>
          <a:prstGeom prst="rect">
            <a:avLst/>
          </a:prstGeom>
          <a:noFill/>
        </p:spPr>
        <p:txBody>
          <a:bodyPr wrap="square" rtlCol="0">
            <a:spAutoFit/>
          </a:bodyPr>
          <a:lstStyle/>
          <a:p>
            <a:r>
              <a:rPr lang="en-US" sz="1400" dirty="0" smtClean="0"/>
              <a:t>From:  “Titanium </a:t>
            </a:r>
            <a:r>
              <a:rPr lang="en-US" sz="1400" dirty="0"/>
              <a:t>Dioxide Nanoparticles in Food and Personal Care </a:t>
            </a:r>
            <a:r>
              <a:rPr lang="en-US" sz="1400" dirty="0" smtClean="0"/>
              <a:t>Products” Alex </a:t>
            </a:r>
            <a:r>
              <a:rPr lang="en-US" sz="1400" dirty="0"/>
              <a:t>Weir</a:t>
            </a:r>
            <a:r>
              <a:rPr lang="en-US" sz="1400" dirty="0" smtClean="0"/>
              <a:t>, </a:t>
            </a:r>
            <a:r>
              <a:rPr lang="en-US" sz="1400" dirty="0"/>
              <a:t>Paul </a:t>
            </a:r>
            <a:r>
              <a:rPr lang="en-US" sz="1400" dirty="0" err="1"/>
              <a:t>Westerhoff</a:t>
            </a:r>
            <a:r>
              <a:rPr lang="en-US" sz="1400" dirty="0" smtClean="0"/>
              <a:t>, in Environmental Science and Technology </a:t>
            </a:r>
            <a:r>
              <a:rPr lang="en-US" sz="1400" dirty="0"/>
              <a:t>(2012)</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5187" y="939948"/>
            <a:ext cx="6660227" cy="4718574"/>
          </a:xfrm>
          <a:prstGeom prst="rect">
            <a:avLst/>
          </a:prstGeom>
        </p:spPr>
      </p:pic>
    </p:spTree>
    <p:extLst>
      <p:ext uri="{BB962C8B-B14F-4D97-AF65-F5344CB8AC3E}">
        <p14:creationId xmlns:p14="http://schemas.microsoft.com/office/powerpoint/2010/main" val="304040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r="-2790" b="40672"/>
          <a:stretch/>
        </p:blipFill>
        <p:spPr>
          <a:xfrm>
            <a:off x="1315188" y="720761"/>
            <a:ext cx="6873240" cy="5088367"/>
          </a:xfrm>
          <a:prstGeom prst="rect">
            <a:avLst/>
          </a:prstGeom>
        </p:spPr>
      </p:pic>
      <p:sp>
        <p:nvSpPr>
          <p:cNvPr id="9" name="TextBox 8"/>
          <p:cNvSpPr txBox="1"/>
          <p:nvPr/>
        </p:nvSpPr>
        <p:spPr>
          <a:xfrm>
            <a:off x="1315188" y="5884433"/>
            <a:ext cx="6645471" cy="523220"/>
          </a:xfrm>
          <a:prstGeom prst="rect">
            <a:avLst/>
          </a:prstGeom>
          <a:noFill/>
        </p:spPr>
        <p:txBody>
          <a:bodyPr wrap="square" rtlCol="0">
            <a:spAutoFit/>
          </a:bodyPr>
          <a:lstStyle/>
          <a:p>
            <a:r>
              <a:rPr lang="en-US" sz="1400" dirty="0" smtClean="0"/>
              <a:t>From:  “Titanium </a:t>
            </a:r>
            <a:r>
              <a:rPr lang="en-US" sz="1400" dirty="0"/>
              <a:t>Dioxide Nanoparticles in Food and Personal Care </a:t>
            </a:r>
            <a:r>
              <a:rPr lang="en-US" sz="1400" dirty="0" smtClean="0"/>
              <a:t>Products” Alex </a:t>
            </a:r>
            <a:r>
              <a:rPr lang="en-US" sz="1400" dirty="0"/>
              <a:t>Weir</a:t>
            </a:r>
            <a:r>
              <a:rPr lang="en-US" sz="1400" dirty="0" smtClean="0"/>
              <a:t>, </a:t>
            </a:r>
            <a:r>
              <a:rPr lang="en-US" sz="1400" dirty="0"/>
              <a:t>Paul </a:t>
            </a:r>
            <a:r>
              <a:rPr lang="en-US" sz="1400" dirty="0" err="1"/>
              <a:t>Westerhoff</a:t>
            </a:r>
            <a:r>
              <a:rPr lang="en-US" sz="1400" dirty="0" smtClean="0"/>
              <a:t>, in Environmental Science and Technology (2012)</a:t>
            </a:r>
            <a:endParaRPr lang="en-US" sz="1400" dirty="0"/>
          </a:p>
        </p:txBody>
      </p:sp>
    </p:spTree>
    <p:extLst>
      <p:ext uri="{BB962C8B-B14F-4D97-AF65-F5344CB8AC3E}">
        <p14:creationId xmlns:p14="http://schemas.microsoft.com/office/powerpoint/2010/main" val="3964833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Making A Donut Solar Cell</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www.youtube.com/watch?v=bVwzJEhMmD8</a:t>
            </a:r>
            <a:endParaRPr lang="en-US" dirty="0" smtClean="0"/>
          </a:p>
          <a:p>
            <a:endParaRPr lang="en-US" dirty="0"/>
          </a:p>
          <a:p>
            <a:endParaRPr lang="en-US" dirty="0"/>
          </a:p>
        </p:txBody>
      </p:sp>
    </p:spTree>
    <p:extLst>
      <p:ext uri="{BB962C8B-B14F-4D97-AF65-F5344CB8AC3E}">
        <p14:creationId xmlns:p14="http://schemas.microsoft.com/office/powerpoint/2010/main" val="1248162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Make Food!</a:t>
            </a:r>
            <a:endParaRPr lang="en-US" dirty="0"/>
          </a:p>
        </p:txBody>
      </p:sp>
      <p:sp>
        <p:nvSpPr>
          <p:cNvPr id="3" name="Content Placeholder 2"/>
          <p:cNvSpPr>
            <a:spLocks noGrp="1"/>
          </p:cNvSpPr>
          <p:nvPr>
            <p:ph idx="1"/>
          </p:nvPr>
        </p:nvSpPr>
        <p:spPr/>
        <p:txBody>
          <a:bodyPr/>
          <a:lstStyle/>
          <a:p>
            <a:r>
              <a:rPr lang="en-US" dirty="0" smtClean="0"/>
              <a:t>Make Your Own Gummy Worms</a:t>
            </a:r>
          </a:p>
          <a:p>
            <a:r>
              <a:rPr lang="en-US" dirty="0" smtClean="0"/>
              <a:t>Dessert: Raw Egg on Toast</a:t>
            </a:r>
          </a:p>
          <a:p>
            <a:r>
              <a:rPr lang="en-US" dirty="0" smtClean="0"/>
              <a:t>Sous Vide Egg</a:t>
            </a:r>
          </a:p>
          <a:p>
            <a:r>
              <a:rPr lang="en-US" dirty="0" err="1" smtClean="0"/>
              <a:t>Nano</a:t>
            </a:r>
            <a:r>
              <a:rPr lang="en-US" dirty="0" smtClean="0"/>
              <a:t> Crumble</a:t>
            </a:r>
            <a:endParaRPr lang="en-US" dirty="0"/>
          </a:p>
        </p:txBody>
      </p:sp>
    </p:spTree>
    <p:extLst>
      <p:ext uri="{BB962C8B-B14F-4D97-AF65-F5344CB8AC3E}">
        <p14:creationId xmlns:p14="http://schemas.microsoft.com/office/powerpoint/2010/main" val="2288092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39115"/>
            <a:ext cx="9144000" cy="9097979"/>
          </a:xfrm>
          <a:prstGeom prst="rect">
            <a:avLst/>
          </a:prstGeom>
        </p:spPr>
      </p:pic>
      <p:sp>
        <p:nvSpPr>
          <p:cNvPr id="2" name="Title 1"/>
          <p:cNvSpPr>
            <a:spLocks noGrp="1"/>
          </p:cNvSpPr>
          <p:nvPr>
            <p:ph type="title"/>
          </p:nvPr>
        </p:nvSpPr>
        <p:spPr>
          <a:xfrm>
            <a:off x="1158980" y="2385708"/>
            <a:ext cx="6798734" cy="1303867"/>
          </a:xfrm>
        </p:spPr>
        <p:txBody>
          <a:bodyPr>
            <a:normAutofit/>
          </a:bodyPr>
          <a:lstStyle/>
          <a:p>
            <a:r>
              <a:rPr lang="en-US" dirty="0" smtClean="0">
                <a:solidFill>
                  <a:schemeClr val="bg1"/>
                </a:solidFill>
              </a:rPr>
              <a:t>Fun with Sodium Alginate</a:t>
            </a:r>
            <a:endParaRPr lang="en-US" dirty="0">
              <a:solidFill>
                <a:schemeClr val="bg1"/>
              </a:solidFill>
            </a:endParaRPr>
          </a:p>
        </p:txBody>
      </p:sp>
    </p:spTree>
    <p:extLst>
      <p:ext uri="{BB962C8B-B14F-4D97-AF65-F5344CB8AC3E}">
        <p14:creationId xmlns:p14="http://schemas.microsoft.com/office/powerpoint/2010/main" val="21859955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Links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smtClean="0"/>
              <a:t>Nano</a:t>
            </a:r>
            <a:r>
              <a:rPr lang="en-US" dirty="0" smtClean="0"/>
              <a:t> Consumer Databases</a:t>
            </a:r>
          </a:p>
          <a:p>
            <a:r>
              <a:rPr lang="en-US" dirty="0" smtClean="0"/>
              <a:t>Woodrow Wilson Center:  nanoproject.org</a:t>
            </a:r>
          </a:p>
          <a:p>
            <a:r>
              <a:rPr lang="en-US" dirty="0" smtClean="0"/>
              <a:t>Nanotechnology in City Environments from ASU  NICE.ASU.EDU</a:t>
            </a:r>
          </a:p>
          <a:p>
            <a:pPr marL="0" indent="0">
              <a:buNone/>
            </a:pPr>
            <a:r>
              <a:rPr lang="en-US" dirty="0" smtClean="0"/>
              <a:t>Advocacy Pages</a:t>
            </a:r>
          </a:p>
          <a:p>
            <a:r>
              <a:rPr lang="en-US" dirty="0" err="1" smtClean="0"/>
              <a:t>Nano</a:t>
            </a:r>
            <a:r>
              <a:rPr lang="en-US" dirty="0" smtClean="0"/>
              <a:t> Supermarket:  Nanosupermarket.org</a:t>
            </a:r>
          </a:p>
          <a:p>
            <a:r>
              <a:rPr lang="en-US" dirty="0" smtClean="0"/>
              <a:t>As You Sow:  asyousow.org/</a:t>
            </a:r>
            <a:r>
              <a:rPr lang="en-US" dirty="0" err="1" smtClean="0"/>
              <a:t>health_safety</a:t>
            </a:r>
            <a:r>
              <a:rPr lang="en-US" dirty="0" smtClean="0"/>
              <a:t>/</a:t>
            </a:r>
            <a:r>
              <a:rPr lang="en-US" dirty="0" err="1" smtClean="0"/>
              <a:t>gmosnano.shtml</a:t>
            </a:r>
            <a:r>
              <a:rPr lang="en-US" dirty="0" smtClean="0"/>
              <a:t> (Very Biased)</a:t>
            </a:r>
            <a:endParaRPr lang="en-US" dirty="0"/>
          </a:p>
        </p:txBody>
      </p:sp>
    </p:spTree>
    <p:extLst>
      <p:ext uri="{BB962C8B-B14F-4D97-AF65-F5344CB8AC3E}">
        <p14:creationId xmlns:p14="http://schemas.microsoft.com/office/powerpoint/2010/main" val="37024860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 with Sodium Alginate</a:t>
            </a:r>
            <a:endParaRPr lang="en-US" dirty="0"/>
          </a:p>
        </p:txBody>
      </p:sp>
      <p:pic>
        <p:nvPicPr>
          <p:cNvPr id="4" name="Content Placeholder 3" descr="IMG_548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346301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 with Sodium Alginate</a:t>
            </a:r>
            <a:endParaRPr lang="en-US" dirty="0"/>
          </a:p>
        </p:txBody>
      </p:sp>
      <p:sp>
        <p:nvSpPr>
          <p:cNvPr id="3" name="Content Placeholder 2"/>
          <p:cNvSpPr>
            <a:spLocks noGrp="1"/>
          </p:cNvSpPr>
          <p:nvPr>
            <p:ph idx="1"/>
          </p:nvPr>
        </p:nvSpPr>
        <p:spPr>
          <a:xfrm>
            <a:off x="1176865" y="2490135"/>
            <a:ext cx="6798736" cy="3771597"/>
          </a:xfrm>
        </p:spPr>
        <p:txBody>
          <a:bodyPr>
            <a:normAutofit fontScale="92500" lnSpcReduction="10000"/>
          </a:bodyPr>
          <a:lstStyle/>
          <a:p>
            <a:r>
              <a:rPr lang="en-US" dirty="0" smtClean="0"/>
              <a:t>What can you put in it?</a:t>
            </a:r>
          </a:p>
          <a:p>
            <a:r>
              <a:rPr lang="en-US" dirty="0" smtClean="0"/>
              <a:t>For Normal </a:t>
            </a:r>
            <a:r>
              <a:rPr lang="en-US" dirty="0" err="1" smtClean="0"/>
              <a:t>Spherification</a:t>
            </a:r>
            <a:r>
              <a:rPr lang="en-US" dirty="0" smtClean="0"/>
              <a:t>:  Liquids or puree’s with no calcium</a:t>
            </a:r>
          </a:p>
          <a:p>
            <a:r>
              <a:rPr lang="en-US" dirty="0" smtClean="0"/>
              <a:t>For Reverse </a:t>
            </a:r>
            <a:r>
              <a:rPr lang="en-US" dirty="0" err="1" smtClean="0"/>
              <a:t>Spherification</a:t>
            </a:r>
            <a:r>
              <a:rPr lang="en-US" dirty="0" smtClean="0"/>
              <a:t>: Liquids with Calcium (chocolates, milk products, </a:t>
            </a:r>
            <a:r>
              <a:rPr lang="en-US" dirty="0" err="1" smtClean="0"/>
              <a:t>etc</a:t>
            </a:r>
            <a:r>
              <a:rPr lang="en-US" dirty="0" smtClean="0"/>
              <a:t>)</a:t>
            </a:r>
          </a:p>
          <a:p>
            <a:pPr marL="0" indent="0">
              <a:buNone/>
            </a:pPr>
            <a:r>
              <a:rPr lang="en-US" dirty="0" smtClean="0"/>
              <a:t>NISE Net Write-Up: Sweet Self-Assembly by CMH</a:t>
            </a:r>
            <a:endParaRPr lang="en-US" dirty="0"/>
          </a:p>
          <a:p>
            <a:pPr marL="0" indent="0">
              <a:buNone/>
            </a:pPr>
            <a:r>
              <a:rPr lang="en-US" b="1" dirty="0"/>
              <a:t>Great </a:t>
            </a:r>
            <a:r>
              <a:rPr lang="en-US" b="1" dirty="0" smtClean="0"/>
              <a:t>Resource for recipes: </a:t>
            </a:r>
          </a:p>
          <a:p>
            <a:r>
              <a:rPr lang="en-US" dirty="0" smtClean="0"/>
              <a:t>http</a:t>
            </a:r>
            <a:r>
              <a:rPr lang="en-US" dirty="0"/>
              <a:t>://</a:t>
            </a:r>
            <a:r>
              <a:rPr lang="en-US" dirty="0" err="1"/>
              <a:t>www.molecularrecipes.com</a:t>
            </a:r>
            <a:r>
              <a:rPr lang="en-US" dirty="0"/>
              <a:t>/</a:t>
            </a:r>
            <a:r>
              <a:rPr lang="en-US" dirty="0" err="1"/>
              <a:t>spherification</a:t>
            </a:r>
            <a:r>
              <a:rPr lang="en-US" dirty="0"/>
              <a:t>/</a:t>
            </a:r>
          </a:p>
          <a:p>
            <a:r>
              <a:rPr lang="en-US" dirty="0" smtClean="0"/>
              <a:t>And http://</a:t>
            </a:r>
            <a:r>
              <a:rPr lang="en-US" dirty="0" err="1" smtClean="0"/>
              <a:t>chefsteps.com</a:t>
            </a:r>
            <a:endParaRPr lang="en-US" dirty="0"/>
          </a:p>
        </p:txBody>
      </p:sp>
    </p:spTree>
    <p:extLst>
      <p:ext uri="{BB962C8B-B14F-4D97-AF65-F5344CB8AC3E}">
        <p14:creationId xmlns:p14="http://schemas.microsoft.com/office/powerpoint/2010/main" val="15360369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Your Own Gummy Worms</a:t>
            </a:r>
            <a:endParaRPr lang="en-US" dirty="0"/>
          </a:p>
        </p:txBody>
      </p:sp>
      <p:sp>
        <p:nvSpPr>
          <p:cNvPr id="3" name="Content Placeholder 2"/>
          <p:cNvSpPr>
            <a:spLocks noGrp="1"/>
          </p:cNvSpPr>
          <p:nvPr>
            <p:ph idx="1"/>
          </p:nvPr>
        </p:nvSpPr>
        <p:spPr/>
        <p:txBody>
          <a:bodyPr/>
          <a:lstStyle/>
          <a:p>
            <a:pPr marL="0" indent="0">
              <a:buNone/>
            </a:pPr>
            <a:r>
              <a:rPr lang="en-US" dirty="0" smtClean="0"/>
              <a:t>What you need: (I can e-mail this to you if you want)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27459021"/>
              </p:ext>
            </p:extLst>
          </p:nvPr>
        </p:nvGraphicFramePr>
        <p:xfrm>
          <a:off x="1370675" y="3001196"/>
          <a:ext cx="6368256" cy="3152177"/>
        </p:xfrm>
        <a:graphic>
          <a:graphicData uri="http://schemas.openxmlformats.org/drawingml/2006/table">
            <a:tbl>
              <a:tblPr firstRow="1" firstCol="1" bandRow="1"/>
              <a:tblGrid>
                <a:gridCol w="3184128"/>
                <a:gridCol w="3184128"/>
              </a:tblGrid>
              <a:tr h="197011">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Materials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Equipment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011">
                <a:tc gridSpan="2">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For Gel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76089">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Gel:</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Sodium Alginate –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Algin</a:t>
                      </a:r>
                      <a:r>
                        <a:rPr lang="en-US" sz="1100" dirty="0">
                          <a:effectLst/>
                          <a:latin typeface="Calibri" panose="020F0502020204030204" pitchFamily="34" charset="0"/>
                          <a:ea typeface="Calibri" panose="020F0502020204030204" pitchFamily="34" charset="0"/>
                          <a:cs typeface="Times New Roman" panose="02020603050405020304" pitchFamily="18" charset="0"/>
                        </a:rPr>
                        <a:t>”  (a powdered seaweed extract</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3</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Distilled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Water 400</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Food Dye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Immersion Blender</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Scale</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Small ramekin or cup for measuring the powder</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 Cup (with more volume than 500ml)</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Flat bottom container no smaller than 3” diameter, at least 500ml, and has a screw on top.</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Funnel or syringe</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Squeeze Bottle with screw top and narrow nozzle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011">
                <a:tc gridSpan="2">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For Calcium Bath (page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85055">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 Tap Water</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Calcium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Gluconate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9-10 grams (Calcium </a:t>
                      </a:r>
                      <a:r>
                        <a:rPr lang="en-US" sz="1100" dirty="0">
                          <a:effectLst/>
                          <a:latin typeface="Calibri" panose="020F0502020204030204" pitchFamily="34" charset="0"/>
                          <a:ea typeface="Calibri" panose="020F0502020204030204" pitchFamily="34" charset="0"/>
                          <a:cs typeface="Times New Roman" panose="02020603050405020304" pitchFamily="18" charset="0"/>
                        </a:rPr>
                        <a:t>chloride works, you can halve the amount of Calcium chloride)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  or bigger diameter Bowl (a white or clear bowl works best)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Paper towels (be clean!)</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Small ramekin or cup for measuring powder(dry!)</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Spoon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1322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Raw Egg for Dessert</a:t>
            </a:r>
            <a:endParaRPr lang="en-US" dirty="0"/>
          </a:p>
        </p:txBody>
      </p:sp>
      <p:sp>
        <p:nvSpPr>
          <p:cNvPr id="3" name="Content Placeholder 2"/>
          <p:cNvSpPr>
            <a:spLocks noGrp="1"/>
          </p:cNvSpPr>
          <p:nvPr>
            <p:ph idx="1"/>
          </p:nvPr>
        </p:nvSpPr>
        <p:spPr>
          <a:xfrm>
            <a:off x="1176865" y="2490135"/>
            <a:ext cx="6798736" cy="3760058"/>
          </a:xfrm>
        </p:spPr>
        <p:txBody>
          <a:bodyPr>
            <a:normAutofit fontScale="92500"/>
          </a:bodyPr>
          <a:lstStyle/>
          <a:p>
            <a:r>
              <a:rPr lang="en-US" dirty="0" smtClean="0"/>
              <a:t>Not really!  Mango puree with </a:t>
            </a:r>
            <a:r>
              <a:rPr lang="en-US" dirty="0" err="1" smtClean="0"/>
              <a:t>greek</a:t>
            </a:r>
            <a:r>
              <a:rPr lang="en-US" dirty="0" smtClean="0"/>
              <a:t> yogurt on pound cake.</a:t>
            </a:r>
          </a:p>
          <a:p>
            <a:pPr fontAlgn="base"/>
            <a:r>
              <a:rPr lang="en-US" dirty="0" smtClean="0"/>
              <a:t>250 </a:t>
            </a:r>
            <a:r>
              <a:rPr lang="en-US" dirty="0"/>
              <a:t>g ( 8.8 </a:t>
            </a:r>
            <a:r>
              <a:rPr lang="en-US" dirty="0" err="1"/>
              <a:t>oz</a:t>
            </a:r>
            <a:r>
              <a:rPr lang="en-US" dirty="0"/>
              <a:t>) of water</a:t>
            </a:r>
          </a:p>
          <a:p>
            <a:pPr fontAlgn="base"/>
            <a:r>
              <a:rPr lang="en-US" dirty="0" smtClean="0"/>
              <a:t>1.3 </a:t>
            </a:r>
            <a:r>
              <a:rPr lang="en-US" dirty="0"/>
              <a:t>g sodium citrate</a:t>
            </a:r>
          </a:p>
          <a:p>
            <a:pPr fontAlgn="base"/>
            <a:r>
              <a:rPr lang="en-US" dirty="0" smtClean="0"/>
              <a:t>1.8 </a:t>
            </a:r>
            <a:r>
              <a:rPr lang="en-US" dirty="0"/>
              <a:t>g sodium alginate (0.36%) </a:t>
            </a:r>
            <a:r>
              <a:rPr lang="en-US" dirty="0" smtClean="0"/>
              <a:t>(I used 3g</a:t>
            </a:r>
            <a:r>
              <a:rPr lang="en-US" dirty="0"/>
              <a:t>)</a:t>
            </a:r>
          </a:p>
          <a:p>
            <a:pPr fontAlgn="base"/>
            <a:r>
              <a:rPr lang="en-US" dirty="0" smtClean="0"/>
              <a:t>250 </a:t>
            </a:r>
            <a:r>
              <a:rPr lang="en-US" dirty="0"/>
              <a:t>g mango </a:t>
            </a:r>
            <a:r>
              <a:rPr lang="en-US" dirty="0" smtClean="0"/>
              <a:t>puree</a:t>
            </a:r>
          </a:p>
          <a:p>
            <a:pPr marL="0" indent="0" fontAlgn="base">
              <a:buNone/>
            </a:pPr>
            <a:r>
              <a:rPr lang="en-US" dirty="0" smtClean="0"/>
              <a:t>This takes practice!!!</a:t>
            </a:r>
          </a:p>
          <a:p>
            <a:pPr marL="0" indent="0" fontAlgn="base">
              <a:buNone/>
            </a:pPr>
            <a:r>
              <a:rPr lang="en-US" dirty="0" smtClean="0"/>
              <a:t>Serve over coconut yogurt with honey and toasted brioche</a:t>
            </a:r>
            <a:endParaRPr lang="en-US" dirty="0"/>
          </a:p>
          <a:p>
            <a:endParaRPr lang="en-US" dirty="0"/>
          </a:p>
        </p:txBody>
      </p:sp>
    </p:spTree>
    <p:extLst>
      <p:ext uri="{BB962C8B-B14F-4D97-AF65-F5344CB8AC3E}">
        <p14:creationId xmlns:p14="http://schemas.microsoft.com/office/powerpoint/2010/main" val="21349919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5896.JPG"/>
          <p:cNvPicPr>
            <a:picLocks noGrp="1" noChangeAspect="1"/>
          </p:cNvPicPr>
          <p:nvPr>
            <p:ph idx="1"/>
          </p:nvPr>
        </p:nvPicPr>
        <p:blipFill>
          <a:blip r:embed="rId3" cstate="email">
            <a:extLst>
              <a:ext uri="{28A0092B-C50C-407E-A947-70E740481C1C}">
                <a14:useLocalDpi xmlns:a14="http://schemas.microsoft.com/office/drawing/2010/main"/>
              </a:ext>
            </a:extLst>
          </a:blip>
          <a:srcRect l="-24015" r="-24015"/>
          <a:stretch>
            <a:fillRect/>
          </a:stretch>
        </p:blipFill>
        <p:spPr>
          <a:xfrm>
            <a:off x="-987386" y="635033"/>
            <a:ext cx="11074144" cy="5610762"/>
          </a:xfrm>
        </p:spPr>
      </p:pic>
      <p:sp>
        <p:nvSpPr>
          <p:cNvPr id="2" name="Title 1"/>
          <p:cNvSpPr>
            <a:spLocks noGrp="1"/>
          </p:cNvSpPr>
          <p:nvPr>
            <p:ph type="title"/>
          </p:nvPr>
        </p:nvSpPr>
        <p:spPr>
          <a:xfrm>
            <a:off x="1103035" y="4858456"/>
            <a:ext cx="6798734" cy="1303867"/>
          </a:xfrm>
        </p:spPr>
        <p:txBody>
          <a:bodyPr>
            <a:normAutofit/>
          </a:bodyPr>
          <a:lstStyle/>
          <a:p>
            <a:r>
              <a:rPr lang="en-US" dirty="0" smtClean="0">
                <a:solidFill>
                  <a:srgbClr val="FFFFFF"/>
                </a:solidFill>
              </a:rPr>
              <a:t>Controlling Variables</a:t>
            </a:r>
            <a:endParaRPr lang="en-US" dirty="0">
              <a:solidFill>
                <a:srgbClr val="FFFFFF"/>
              </a:solidFill>
            </a:endParaRPr>
          </a:p>
        </p:txBody>
      </p:sp>
    </p:spTree>
    <p:extLst>
      <p:ext uri="{BB962C8B-B14F-4D97-AF65-F5344CB8AC3E}">
        <p14:creationId xmlns:p14="http://schemas.microsoft.com/office/powerpoint/2010/main" val="18495180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Proteins and Eggs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What’s </a:t>
            </a:r>
            <a:r>
              <a:rPr lang="en-US" dirty="0" err="1" smtClean="0"/>
              <a:t>nano</a:t>
            </a:r>
            <a:r>
              <a:rPr lang="en-US" dirty="0" smtClean="0"/>
              <a:t> about eggs?</a:t>
            </a:r>
          </a:p>
          <a:p>
            <a:r>
              <a:rPr lang="en-US" dirty="0" smtClean="0"/>
              <a:t>At specific temperatures, the proteins in eggs do specific things.</a:t>
            </a:r>
          </a:p>
          <a:p>
            <a:r>
              <a:rPr lang="en-US" dirty="0" smtClean="0"/>
              <a:t>Whites are 10% protein, 20% in yolk. </a:t>
            </a:r>
            <a:r>
              <a:rPr lang="en-US" sz="1300" dirty="0" smtClean="0"/>
              <a:t>(McGee’s Keys to Good Cooking)</a:t>
            </a:r>
          </a:p>
          <a:p>
            <a:r>
              <a:rPr lang="en-US" dirty="0" smtClean="0"/>
              <a:t>Eggs contain 10 non-essential and 8 essential amino acids. </a:t>
            </a:r>
            <a:r>
              <a:rPr lang="en-US" sz="1300" dirty="0" smtClean="0"/>
              <a:t>(nbd.nal.usda.gov/</a:t>
            </a:r>
            <a:r>
              <a:rPr lang="en-US" sz="1300" dirty="0" err="1" smtClean="0"/>
              <a:t>ndb</a:t>
            </a:r>
            <a:r>
              <a:rPr lang="en-US" sz="1300" dirty="0" smtClean="0"/>
              <a:t>/)</a:t>
            </a:r>
          </a:p>
          <a:p>
            <a:r>
              <a:rPr lang="en-US" dirty="0"/>
              <a:t>40 </a:t>
            </a:r>
            <a:r>
              <a:rPr lang="en-US" dirty="0" smtClean="0"/>
              <a:t>different proteins in </a:t>
            </a:r>
            <a:r>
              <a:rPr lang="en-US" dirty="0"/>
              <a:t>egg </a:t>
            </a:r>
            <a:r>
              <a:rPr lang="en-US" dirty="0" smtClean="0"/>
              <a:t>whites </a:t>
            </a:r>
            <a:r>
              <a:rPr lang="en-US" sz="1300" dirty="0" smtClean="0"/>
              <a:t>(Exploratorium.edu “Science of Eggs”)</a:t>
            </a:r>
          </a:p>
          <a:p>
            <a:r>
              <a:rPr lang="en-US" dirty="0" smtClean="0"/>
              <a:t>Maintaining consistent temperatures and environments can be important in producing </a:t>
            </a:r>
            <a:r>
              <a:rPr lang="en-US" dirty="0" err="1" smtClean="0"/>
              <a:t>nano</a:t>
            </a:r>
            <a:r>
              <a:rPr lang="en-US" dirty="0" smtClean="0"/>
              <a:t> materials.</a:t>
            </a:r>
            <a:endParaRPr lang="en-US" dirty="0"/>
          </a:p>
        </p:txBody>
      </p:sp>
    </p:spTree>
    <p:extLst>
      <p:ext uri="{BB962C8B-B14F-4D97-AF65-F5344CB8AC3E}">
        <p14:creationId xmlns:p14="http://schemas.microsoft.com/office/powerpoint/2010/main" val="22738510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 at Different Temps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2157" y="2576849"/>
            <a:ext cx="4588152" cy="3444875"/>
          </a:xfrm>
        </p:spPr>
      </p:pic>
      <p:sp>
        <p:nvSpPr>
          <p:cNvPr id="5" name="TextBox 4"/>
          <p:cNvSpPr txBox="1"/>
          <p:nvPr/>
        </p:nvSpPr>
        <p:spPr>
          <a:xfrm>
            <a:off x="3786693" y="6010037"/>
            <a:ext cx="2130013" cy="369332"/>
          </a:xfrm>
          <a:prstGeom prst="rect">
            <a:avLst/>
          </a:prstGeom>
          <a:noFill/>
        </p:spPr>
        <p:txBody>
          <a:bodyPr wrap="square" rtlCol="0">
            <a:spAutoFit/>
          </a:bodyPr>
          <a:lstStyle/>
          <a:p>
            <a:r>
              <a:rPr lang="en-US" dirty="0" smtClean="0"/>
              <a:t>www.seriouseats.com</a:t>
            </a:r>
            <a:endParaRPr lang="en-US" dirty="0"/>
          </a:p>
        </p:txBody>
      </p:sp>
    </p:spTree>
    <p:extLst>
      <p:ext uri="{BB962C8B-B14F-4D97-AF65-F5344CB8AC3E}">
        <p14:creationId xmlns:p14="http://schemas.microsoft.com/office/powerpoint/2010/main" val="2573537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 at Different Temps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2157" y="2576849"/>
            <a:ext cx="4588152" cy="3444874"/>
          </a:xfrm>
        </p:spPr>
      </p:pic>
      <p:sp>
        <p:nvSpPr>
          <p:cNvPr id="3" name="Rectangle 2"/>
          <p:cNvSpPr/>
          <p:nvPr/>
        </p:nvSpPr>
        <p:spPr>
          <a:xfrm>
            <a:off x="3538705" y="6021723"/>
            <a:ext cx="2075055" cy="369332"/>
          </a:xfrm>
          <a:prstGeom prst="rect">
            <a:avLst/>
          </a:prstGeom>
        </p:spPr>
        <p:txBody>
          <a:bodyPr wrap="none">
            <a:spAutoFit/>
          </a:bodyPr>
          <a:lstStyle/>
          <a:p>
            <a:r>
              <a:rPr lang="en-US" dirty="0"/>
              <a:t>www.seriouseats.com</a:t>
            </a:r>
          </a:p>
        </p:txBody>
      </p:sp>
    </p:spTree>
    <p:extLst>
      <p:ext uri="{BB962C8B-B14F-4D97-AF65-F5344CB8AC3E}">
        <p14:creationId xmlns:p14="http://schemas.microsoft.com/office/powerpoint/2010/main" val="3005137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 at Different Temps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2158" y="2576849"/>
            <a:ext cx="4588150" cy="3444874"/>
          </a:xfrm>
        </p:spPr>
      </p:pic>
      <p:sp>
        <p:nvSpPr>
          <p:cNvPr id="3" name="Rectangle 2"/>
          <p:cNvSpPr/>
          <p:nvPr/>
        </p:nvSpPr>
        <p:spPr>
          <a:xfrm>
            <a:off x="3538705" y="6021723"/>
            <a:ext cx="2075055" cy="369332"/>
          </a:xfrm>
          <a:prstGeom prst="rect">
            <a:avLst/>
          </a:prstGeom>
        </p:spPr>
        <p:txBody>
          <a:bodyPr wrap="none">
            <a:spAutoFit/>
          </a:bodyPr>
          <a:lstStyle/>
          <a:p>
            <a:r>
              <a:rPr lang="en-US" dirty="0"/>
              <a:t>www.seriouseats.com</a:t>
            </a:r>
          </a:p>
        </p:txBody>
      </p:sp>
    </p:spTree>
    <p:extLst>
      <p:ext uri="{BB962C8B-B14F-4D97-AF65-F5344CB8AC3E}">
        <p14:creationId xmlns:p14="http://schemas.microsoft.com/office/powerpoint/2010/main" val="2181291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 at Different Temps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2158" y="2576849"/>
            <a:ext cx="4588150" cy="3444873"/>
          </a:xfrm>
        </p:spPr>
      </p:pic>
      <p:sp>
        <p:nvSpPr>
          <p:cNvPr id="3" name="Rectangle 2"/>
          <p:cNvSpPr/>
          <p:nvPr/>
        </p:nvSpPr>
        <p:spPr>
          <a:xfrm>
            <a:off x="3538705" y="6021723"/>
            <a:ext cx="2075055" cy="369332"/>
          </a:xfrm>
          <a:prstGeom prst="rect">
            <a:avLst/>
          </a:prstGeom>
        </p:spPr>
        <p:txBody>
          <a:bodyPr wrap="none">
            <a:spAutoFit/>
          </a:bodyPr>
          <a:lstStyle/>
          <a:p>
            <a:r>
              <a:rPr lang="en-US" dirty="0"/>
              <a:t>www.seriouseats.com</a:t>
            </a:r>
          </a:p>
        </p:txBody>
      </p:sp>
    </p:spTree>
    <p:extLst>
      <p:ext uri="{BB962C8B-B14F-4D97-AF65-F5344CB8AC3E}">
        <p14:creationId xmlns:p14="http://schemas.microsoft.com/office/powerpoint/2010/main" val="297814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99615" y="785309"/>
            <a:ext cx="5941496" cy="4625788"/>
          </a:xfrm>
          <a:prstGeom prst="rect">
            <a:avLst/>
          </a:prstGeom>
        </p:spPr>
      </p:pic>
      <p:sp>
        <p:nvSpPr>
          <p:cNvPr id="5" name="TextBox 4"/>
          <p:cNvSpPr txBox="1"/>
          <p:nvPr/>
        </p:nvSpPr>
        <p:spPr>
          <a:xfrm>
            <a:off x="1599615" y="5658523"/>
            <a:ext cx="5941496" cy="461665"/>
          </a:xfrm>
          <a:prstGeom prst="rect">
            <a:avLst/>
          </a:prstGeom>
          <a:noFill/>
        </p:spPr>
        <p:txBody>
          <a:bodyPr wrap="square" rtlCol="0">
            <a:spAutoFit/>
          </a:bodyPr>
          <a:lstStyle/>
          <a:p>
            <a:r>
              <a:rPr lang="en-US" sz="1200" dirty="0" smtClean="0"/>
              <a:t>From Nanotechnology in Food Products:  Image Courtesy of Dr. Jose Miguel Aguilera and the U.S. Department of Energy</a:t>
            </a:r>
            <a:endParaRPr lang="en-US" sz="1200" dirty="0"/>
          </a:p>
        </p:txBody>
      </p:sp>
    </p:spTree>
    <p:extLst>
      <p:ext uri="{BB962C8B-B14F-4D97-AF65-F5344CB8AC3E}">
        <p14:creationId xmlns:p14="http://schemas.microsoft.com/office/powerpoint/2010/main" val="113747391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 at Different Temps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2158" y="2576849"/>
            <a:ext cx="4588149" cy="3444873"/>
          </a:xfrm>
        </p:spPr>
      </p:pic>
      <p:sp>
        <p:nvSpPr>
          <p:cNvPr id="3" name="Rectangle 2"/>
          <p:cNvSpPr/>
          <p:nvPr/>
        </p:nvSpPr>
        <p:spPr>
          <a:xfrm>
            <a:off x="3538705" y="6021723"/>
            <a:ext cx="2075055" cy="369332"/>
          </a:xfrm>
          <a:prstGeom prst="rect">
            <a:avLst/>
          </a:prstGeom>
        </p:spPr>
        <p:txBody>
          <a:bodyPr wrap="none">
            <a:spAutoFit/>
          </a:bodyPr>
          <a:lstStyle/>
          <a:p>
            <a:r>
              <a:rPr lang="en-US" dirty="0"/>
              <a:t>www.seriouseats.com</a:t>
            </a:r>
          </a:p>
        </p:txBody>
      </p:sp>
    </p:spTree>
    <p:extLst>
      <p:ext uri="{BB962C8B-B14F-4D97-AF65-F5344CB8AC3E}">
        <p14:creationId xmlns:p14="http://schemas.microsoft.com/office/powerpoint/2010/main" val="3824380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 at Different Temps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2158" y="2576849"/>
            <a:ext cx="4588149" cy="3444872"/>
          </a:xfrm>
        </p:spPr>
      </p:pic>
      <p:sp>
        <p:nvSpPr>
          <p:cNvPr id="3" name="Rectangle 2"/>
          <p:cNvSpPr/>
          <p:nvPr/>
        </p:nvSpPr>
        <p:spPr>
          <a:xfrm>
            <a:off x="3538705" y="6021723"/>
            <a:ext cx="2075055" cy="369332"/>
          </a:xfrm>
          <a:prstGeom prst="rect">
            <a:avLst/>
          </a:prstGeom>
        </p:spPr>
        <p:txBody>
          <a:bodyPr wrap="none">
            <a:spAutoFit/>
          </a:bodyPr>
          <a:lstStyle/>
          <a:p>
            <a:r>
              <a:rPr lang="en-US" dirty="0"/>
              <a:t>www.seriouseats.com</a:t>
            </a:r>
          </a:p>
        </p:txBody>
      </p:sp>
    </p:spTree>
    <p:extLst>
      <p:ext uri="{BB962C8B-B14F-4D97-AF65-F5344CB8AC3E}">
        <p14:creationId xmlns:p14="http://schemas.microsoft.com/office/powerpoint/2010/main" val="2864573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 at Different Temps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2158" y="2576849"/>
            <a:ext cx="4588148" cy="3444872"/>
          </a:xfrm>
        </p:spPr>
      </p:pic>
      <p:sp>
        <p:nvSpPr>
          <p:cNvPr id="3" name="Rectangle 2"/>
          <p:cNvSpPr/>
          <p:nvPr/>
        </p:nvSpPr>
        <p:spPr>
          <a:xfrm>
            <a:off x="3538705" y="6021723"/>
            <a:ext cx="2075055" cy="369332"/>
          </a:xfrm>
          <a:prstGeom prst="rect">
            <a:avLst/>
          </a:prstGeom>
        </p:spPr>
        <p:txBody>
          <a:bodyPr wrap="none">
            <a:spAutoFit/>
          </a:bodyPr>
          <a:lstStyle/>
          <a:p>
            <a:r>
              <a:rPr lang="en-US" dirty="0"/>
              <a:t>www.seriouseats.com</a:t>
            </a:r>
          </a:p>
        </p:txBody>
      </p:sp>
    </p:spTree>
    <p:extLst>
      <p:ext uri="{BB962C8B-B14F-4D97-AF65-F5344CB8AC3E}">
        <p14:creationId xmlns:p14="http://schemas.microsoft.com/office/powerpoint/2010/main" val="2516860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 at Different Temps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2158" y="2576849"/>
            <a:ext cx="4588148" cy="3444871"/>
          </a:xfrm>
        </p:spPr>
      </p:pic>
      <p:sp>
        <p:nvSpPr>
          <p:cNvPr id="3" name="Rectangle 2"/>
          <p:cNvSpPr/>
          <p:nvPr/>
        </p:nvSpPr>
        <p:spPr>
          <a:xfrm>
            <a:off x="3538705" y="6021723"/>
            <a:ext cx="2075055" cy="369332"/>
          </a:xfrm>
          <a:prstGeom prst="rect">
            <a:avLst/>
          </a:prstGeom>
        </p:spPr>
        <p:txBody>
          <a:bodyPr wrap="none">
            <a:spAutoFit/>
          </a:bodyPr>
          <a:lstStyle/>
          <a:p>
            <a:r>
              <a:rPr lang="en-US" dirty="0"/>
              <a:t>www.seriouseats.com</a:t>
            </a:r>
          </a:p>
        </p:txBody>
      </p:sp>
    </p:spTree>
    <p:extLst>
      <p:ext uri="{BB962C8B-B14F-4D97-AF65-F5344CB8AC3E}">
        <p14:creationId xmlns:p14="http://schemas.microsoft.com/office/powerpoint/2010/main" val="1830551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Proteins and Eggs</a:t>
            </a:r>
            <a:endParaRPr lang="en-US" dirty="0"/>
          </a:p>
        </p:txBody>
      </p:sp>
      <p:sp>
        <p:nvSpPr>
          <p:cNvPr id="3" name="Content Placeholder 2"/>
          <p:cNvSpPr>
            <a:spLocks noGrp="1"/>
          </p:cNvSpPr>
          <p:nvPr>
            <p:ph idx="1"/>
          </p:nvPr>
        </p:nvSpPr>
        <p:spPr>
          <a:xfrm>
            <a:off x="1176866" y="2393317"/>
            <a:ext cx="6798736" cy="629582"/>
          </a:xfrm>
        </p:spPr>
        <p:txBody>
          <a:bodyPr>
            <a:normAutofit/>
          </a:bodyPr>
          <a:lstStyle/>
          <a:p>
            <a:r>
              <a:rPr lang="en-US" dirty="0" smtClean="0"/>
              <a:t>Let’s see an egg at 147 F/63.8 C</a:t>
            </a:r>
            <a:endParaRPr lang="en-US" dirty="0"/>
          </a:p>
        </p:txBody>
      </p:sp>
      <p:sp>
        <p:nvSpPr>
          <p:cNvPr id="4" name="TextBox 3"/>
          <p:cNvSpPr txBox="1"/>
          <p:nvPr/>
        </p:nvSpPr>
        <p:spPr>
          <a:xfrm>
            <a:off x="1176866" y="3197012"/>
            <a:ext cx="6798734" cy="3323987"/>
          </a:xfrm>
          <a:prstGeom prst="rect">
            <a:avLst/>
          </a:prstGeom>
          <a:noFill/>
        </p:spPr>
        <p:txBody>
          <a:bodyPr wrap="square" rtlCol="0">
            <a:spAutoFit/>
          </a:bodyPr>
          <a:lstStyle/>
          <a:p>
            <a:r>
              <a:rPr lang="en-US" sz="2400" dirty="0"/>
              <a:t>And a </a:t>
            </a:r>
            <a:r>
              <a:rPr lang="en-US" sz="2400" dirty="0" err="1"/>
              <a:t>Nano</a:t>
            </a:r>
            <a:r>
              <a:rPr lang="en-US" sz="2400" dirty="0"/>
              <a:t> Crumble!  </a:t>
            </a:r>
            <a:endParaRPr lang="en-US" sz="2400" dirty="0" smtClean="0"/>
          </a:p>
          <a:p>
            <a:r>
              <a:rPr lang="en-US" sz="2400" dirty="0" smtClean="0"/>
              <a:t>(</a:t>
            </a:r>
            <a:r>
              <a:rPr lang="en-US" sz="2400" dirty="0"/>
              <a:t>Carrots and Perfect Yolk from Chefsteps.com)</a:t>
            </a:r>
          </a:p>
          <a:p>
            <a:r>
              <a:rPr lang="en-US" dirty="0" smtClean="0"/>
              <a:t>Combine:</a:t>
            </a:r>
          </a:p>
          <a:p>
            <a:pPr marL="285750" indent="-285750">
              <a:buFont typeface="Arial" panose="020B0604020202020204" pitchFamily="34" charset="0"/>
              <a:buChar char="•"/>
            </a:pPr>
            <a:r>
              <a:rPr lang="en-US" dirty="0" smtClean="0"/>
              <a:t>Chopped Nasturtium (substitute Arugula!) Handful-</a:t>
            </a:r>
            <a:r>
              <a:rPr lang="en-US" dirty="0" err="1" smtClean="0"/>
              <a:t>ish</a:t>
            </a:r>
            <a:endParaRPr lang="en-US" dirty="0"/>
          </a:p>
          <a:p>
            <a:pPr marL="285750" indent="-285750">
              <a:buFont typeface="Arial" panose="020B0604020202020204" pitchFamily="34" charset="0"/>
              <a:buChar char="•"/>
            </a:pPr>
            <a:r>
              <a:rPr lang="en-US" dirty="0"/>
              <a:t>Crumbled hazelnuts (freshly roasted if you can. 325 F for 15 minutes, cool a bit, then chop) </a:t>
            </a:r>
          </a:p>
          <a:p>
            <a:pPr marL="285750" indent="-285750">
              <a:buFont typeface="Arial" panose="020B0604020202020204" pitchFamily="34" charset="0"/>
              <a:buChar char="•"/>
            </a:pPr>
            <a:r>
              <a:rPr lang="en-US" dirty="0"/>
              <a:t>Teaspoon-</a:t>
            </a:r>
            <a:r>
              <a:rPr lang="en-US" dirty="0" err="1"/>
              <a:t>ish</a:t>
            </a:r>
            <a:r>
              <a:rPr lang="en-US" dirty="0"/>
              <a:t> of grade B maple syrup,  teaspoon-</a:t>
            </a:r>
            <a:r>
              <a:rPr lang="en-US" dirty="0" err="1"/>
              <a:t>ish</a:t>
            </a:r>
            <a:r>
              <a:rPr lang="en-US" dirty="0"/>
              <a:t> of hazelnut oil, and a pinch of </a:t>
            </a:r>
            <a:r>
              <a:rPr lang="en-US" dirty="0" smtClean="0"/>
              <a:t>salt</a:t>
            </a:r>
            <a:r>
              <a:rPr lang="en-US" dirty="0"/>
              <a:t> </a:t>
            </a:r>
            <a:r>
              <a:rPr lang="en-US" dirty="0" smtClean="0"/>
              <a:t>in a bowl.</a:t>
            </a:r>
            <a:endParaRPr lang="en-US" dirty="0"/>
          </a:p>
          <a:p>
            <a:endParaRPr lang="en-US" dirty="0" smtClean="0"/>
          </a:p>
          <a:p>
            <a:r>
              <a:rPr lang="en-US" dirty="0" smtClean="0"/>
              <a:t>Top with an Egg </a:t>
            </a:r>
            <a:r>
              <a:rPr lang="en-US" dirty="0"/>
              <a:t>Yolk Sous Vide in oil at 147 F/63.8 C</a:t>
            </a:r>
          </a:p>
          <a:p>
            <a:endParaRPr lang="en-US" dirty="0"/>
          </a:p>
        </p:txBody>
      </p:sp>
    </p:spTree>
    <p:extLst>
      <p:ext uri="{BB962C8B-B14F-4D97-AF65-F5344CB8AC3E}">
        <p14:creationId xmlns:p14="http://schemas.microsoft.com/office/powerpoint/2010/main" val="17431821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	</a:t>
            </a:r>
            <a:endParaRPr lang="en-US" dirty="0"/>
          </a:p>
        </p:txBody>
      </p:sp>
      <p:sp>
        <p:nvSpPr>
          <p:cNvPr id="3" name="Content Placeholder 2"/>
          <p:cNvSpPr>
            <a:spLocks noGrp="1"/>
          </p:cNvSpPr>
          <p:nvPr>
            <p:ph idx="1"/>
          </p:nvPr>
        </p:nvSpPr>
        <p:spPr>
          <a:xfrm>
            <a:off x="1176866" y="2393317"/>
            <a:ext cx="6798736" cy="3738542"/>
          </a:xfrm>
        </p:spPr>
        <p:txBody>
          <a:bodyPr>
            <a:normAutofit/>
          </a:bodyPr>
          <a:lstStyle/>
          <a:p>
            <a:pPr marL="0" indent="0">
              <a:buNone/>
            </a:pPr>
            <a:r>
              <a:rPr lang="en-US" dirty="0" smtClean="0"/>
              <a:t>Frank </a:t>
            </a:r>
            <a:r>
              <a:rPr lang="en-US" dirty="0" err="1" smtClean="0"/>
              <a:t>Kusiak</a:t>
            </a:r>
            <a:r>
              <a:rPr lang="en-US" dirty="0" smtClean="0"/>
              <a:t>:  </a:t>
            </a:r>
            <a:r>
              <a:rPr lang="en-US" dirty="0" smtClean="0">
                <a:hlinkClick r:id="rId3"/>
              </a:rPr>
              <a:t>Frank_kusiak@berkeley.edu</a:t>
            </a:r>
            <a:endParaRPr lang="en-US" dirty="0" smtClean="0"/>
          </a:p>
          <a:p>
            <a:pPr marL="0" indent="0">
              <a:buNone/>
            </a:pPr>
            <a:endParaRPr lang="en-US" dirty="0"/>
          </a:p>
          <a:p>
            <a:pPr marL="0" indent="0">
              <a:buNone/>
            </a:pPr>
            <a:r>
              <a:rPr lang="en-US" dirty="0" smtClean="0"/>
              <a:t>Special thanks to:</a:t>
            </a:r>
          </a:p>
          <a:p>
            <a:pPr marL="0" indent="0">
              <a:buNone/>
            </a:pPr>
            <a:r>
              <a:rPr lang="en-US" dirty="0" smtClean="0"/>
              <a:t>Lizzie Hagar-Barnard for </a:t>
            </a:r>
            <a:r>
              <a:rPr lang="en-US" dirty="0" err="1" smtClean="0"/>
              <a:t>Jell-o</a:t>
            </a:r>
            <a:r>
              <a:rPr lang="en-US" dirty="0" smtClean="0"/>
              <a:t> experiments and general science knowledge help!</a:t>
            </a:r>
            <a:endParaRPr lang="en-US" dirty="0"/>
          </a:p>
        </p:txBody>
      </p:sp>
    </p:spTree>
    <p:extLst>
      <p:ext uri="{BB962C8B-B14F-4D97-AF65-F5344CB8AC3E}">
        <p14:creationId xmlns:p14="http://schemas.microsoft.com/office/powerpoint/2010/main" val="146855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2539817"/>
            <a:ext cx="6798734" cy="1303867"/>
          </a:xfrm>
        </p:spPr>
        <p:txBody>
          <a:bodyPr>
            <a:normAutofit/>
          </a:bodyPr>
          <a:lstStyle/>
          <a:p>
            <a:r>
              <a:rPr lang="en-US" sz="7200" dirty="0" smtClean="0"/>
              <a:t>WHERE??</a:t>
            </a:r>
            <a:endParaRPr lang="en-US" sz="7200" dirty="0"/>
          </a:p>
        </p:txBody>
      </p:sp>
    </p:spTree>
    <p:extLst>
      <p:ext uri="{BB962C8B-B14F-4D97-AF65-F5344CB8AC3E}">
        <p14:creationId xmlns:p14="http://schemas.microsoft.com/office/powerpoint/2010/main" val="355753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Bit More Specific Potential Nanotech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Zinc Oxide Alginate </a:t>
            </a:r>
            <a:r>
              <a:rPr lang="en-US" dirty="0" err="1" smtClean="0"/>
              <a:t>Nanofilms</a:t>
            </a:r>
            <a:r>
              <a:rPr lang="en-US" dirty="0" smtClean="0"/>
              <a:t> as a food preservative:  Food film (alginate) with anti-microbial properties.</a:t>
            </a:r>
          </a:p>
          <a:p>
            <a:r>
              <a:rPr lang="en-US" dirty="0" smtClean="0"/>
              <a:t>DNA </a:t>
            </a:r>
            <a:r>
              <a:rPr lang="en-US" dirty="0" err="1" smtClean="0"/>
              <a:t>Nano</a:t>
            </a:r>
            <a:r>
              <a:rPr lang="en-US" dirty="0" smtClean="0"/>
              <a:t>-Vaccines for Shrimp (white spot syndrome virus) with </a:t>
            </a:r>
            <a:r>
              <a:rPr lang="en-US" dirty="0"/>
              <a:t>chitosan </a:t>
            </a:r>
            <a:r>
              <a:rPr lang="en-US" dirty="0" err="1" smtClean="0"/>
              <a:t>nanocapsules</a:t>
            </a:r>
            <a:r>
              <a:rPr lang="en-US" dirty="0" smtClean="0"/>
              <a:t>. Dispersed by ultrasound opening the capsules.</a:t>
            </a:r>
          </a:p>
          <a:p>
            <a:r>
              <a:rPr lang="en-US" dirty="0"/>
              <a:t>Starch Nanoparticle Latex Binder—</a:t>
            </a:r>
            <a:r>
              <a:rPr lang="en-US" dirty="0" err="1"/>
              <a:t>EcoSphere</a:t>
            </a:r>
            <a:r>
              <a:rPr lang="en-US" dirty="0"/>
              <a:t> </a:t>
            </a:r>
            <a:r>
              <a:rPr lang="en-US" dirty="0" err="1" smtClean="0"/>
              <a:t>Biolatex</a:t>
            </a:r>
            <a:r>
              <a:rPr lang="en-US" dirty="0" smtClean="0"/>
              <a:t> to bind paper and cardboard. (On the market at </a:t>
            </a:r>
            <a:r>
              <a:rPr lang="en-US" dirty="0" err="1" smtClean="0"/>
              <a:t>McD’s</a:t>
            </a:r>
            <a:r>
              <a:rPr lang="en-US" dirty="0" smtClean="0"/>
              <a:t>)</a:t>
            </a:r>
          </a:p>
          <a:p>
            <a:r>
              <a:rPr lang="en-US" dirty="0" err="1" smtClean="0"/>
              <a:t>Nutraceuticals</a:t>
            </a:r>
            <a:r>
              <a:rPr lang="en-US" dirty="0" smtClean="0"/>
              <a:t>:  For example, omega fatty acid delivery.  Smaller size probably means more </a:t>
            </a:r>
            <a:r>
              <a:rPr lang="en-US" dirty="0" err="1" smtClean="0"/>
              <a:t>absorbsion</a:t>
            </a:r>
            <a:r>
              <a:rPr lang="en-US" dirty="0"/>
              <a:t> </a:t>
            </a:r>
            <a:r>
              <a:rPr lang="en-US" dirty="0" smtClean="0"/>
              <a:t>and increase water solubility (instead of oils  and fats)</a:t>
            </a:r>
            <a:endParaRPr lang="en-US" dirty="0"/>
          </a:p>
        </p:txBody>
      </p:sp>
    </p:spTree>
    <p:extLst>
      <p:ext uri="{BB962C8B-B14F-4D97-AF65-F5344CB8AC3E}">
        <p14:creationId xmlns:p14="http://schemas.microsoft.com/office/powerpoint/2010/main" val="34913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355940"/>
            <a:ext cx="6798734" cy="956494"/>
          </a:xfrm>
        </p:spPr>
        <p:txBody>
          <a:bodyPr/>
          <a:lstStyle/>
          <a:p>
            <a:r>
              <a:rPr lang="en-US" dirty="0" smtClean="0"/>
              <a:t>Risks</a:t>
            </a:r>
            <a:endParaRPr lang="en-US" dirty="0"/>
          </a:p>
        </p:txBody>
      </p:sp>
      <p:sp>
        <p:nvSpPr>
          <p:cNvPr id="3" name="Content Placeholder 2"/>
          <p:cNvSpPr>
            <a:spLocks noGrp="1"/>
          </p:cNvSpPr>
          <p:nvPr>
            <p:ph idx="1"/>
          </p:nvPr>
        </p:nvSpPr>
        <p:spPr>
          <a:xfrm>
            <a:off x="1176864" y="1021976"/>
            <a:ext cx="6798736" cy="5282005"/>
          </a:xfrm>
        </p:spPr>
        <p:txBody>
          <a:bodyPr>
            <a:normAutofit fontScale="77500" lnSpcReduction="20000"/>
          </a:bodyPr>
          <a:lstStyle/>
          <a:p>
            <a:r>
              <a:rPr lang="en-US" dirty="0" smtClean="0"/>
              <a:t>Unanticipated Risks</a:t>
            </a:r>
          </a:p>
          <a:p>
            <a:r>
              <a:rPr lang="en-US" dirty="0" err="1" smtClean="0"/>
              <a:t>Nanotoxicity</a:t>
            </a:r>
            <a:r>
              <a:rPr lang="en-US" dirty="0" smtClean="0"/>
              <a:t>?</a:t>
            </a:r>
          </a:p>
          <a:p>
            <a:r>
              <a:rPr lang="en-US" dirty="0" smtClean="0"/>
              <a:t>Blood-brain barrier? </a:t>
            </a:r>
            <a:endParaRPr lang="en-US" sz="1200" dirty="0"/>
          </a:p>
          <a:p>
            <a:pPr marL="0" indent="0">
              <a:buNone/>
            </a:pPr>
            <a:r>
              <a:rPr lang="en-US" sz="1200" dirty="0" smtClean="0"/>
              <a:t>Nanotechnology in Food Products: Workshop Summary.  National </a:t>
            </a:r>
            <a:r>
              <a:rPr lang="en-US" sz="1200" dirty="0" err="1" smtClean="0"/>
              <a:t>Acadamies</a:t>
            </a:r>
            <a:r>
              <a:rPr lang="en-US" sz="1200" dirty="0" smtClean="0"/>
              <a:t> Press, 2009</a:t>
            </a:r>
          </a:p>
          <a:p>
            <a:pPr marL="0" indent="0">
              <a:buNone/>
            </a:pPr>
            <a:endParaRPr lang="en-US" sz="1200" dirty="0" smtClean="0"/>
          </a:p>
          <a:p>
            <a:pPr marL="0" indent="0">
              <a:buNone/>
            </a:pPr>
            <a:r>
              <a:rPr lang="en-US" sz="2000" b="1" dirty="0" smtClean="0"/>
              <a:t>“The </a:t>
            </a:r>
            <a:r>
              <a:rPr lang="en-US" sz="2000" b="1" dirty="0"/>
              <a:t>draft foods guidance [April 2012]</a:t>
            </a:r>
            <a:r>
              <a:rPr lang="en-US" sz="2000" dirty="0"/>
              <a:t> alerts manufacturers to the potential impact of any significant manufacturing process change, including those involving nanotechnology, on the safety and regulatory status of food substances. This guidance describes the factors manufacturers should consider when determining whether a significant change in manufacturing process for a food substance already in the market: </a:t>
            </a:r>
          </a:p>
          <a:p>
            <a:pPr fontAlgn="base"/>
            <a:r>
              <a:rPr lang="en-US" sz="2000" dirty="0"/>
              <a:t>Affects the identity of the food substance;</a:t>
            </a:r>
          </a:p>
          <a:p>
            <a:pPr fontAlgn="base"/>
            <a:r>
              <a:rPr lang="en-US" sz="2000" dirty="0"/>
              <a:t>Affects the safety of the use of the food substance;</a:t>
            </a:r>
          </a:p>
          <a:p>
            <a:pPr fontAlgn="base"/>
            <a:r>
              <a:rPr lang="en-US" sz="2000" dirty="0"/>
              <a:t>Affects the regulatory status of the use of the food substance; and</a:t>
            </a:r>
          </a:p>
          <a:p>
            <a:pPr fontAlgn="base"/>
            <a:r>
              <a:rPr lang="en-US" sz="2000" dirty="0"/>
              <a:t>Warrants a regulatory submission to FDA. </a:t>
            </a:r>
          </a:p>
          <a:p>
            <a:r>
              <a:rPr lang="en-US" sz="2000" dirty="0"/>
              <a:t>The draft foods guidance also recommends manufacturers consult with FDA regarding a significant change in manufacturing process for a food substance already in the market. </a:t>
            </a:r>
            <a:r>
              <a:rPr lang="en-US" sz="2000" dirty="0" smtClean="0"/>
              <a:t>“</a:t>
            </a:r>
          </a:p>
          <a:p>
            <a:pPr marL="0" indent="0">
              <a:buNone/>
            </a:pPr>
            <a:r>
              <a:rPr lang="en-US" sz="1600" u="sng" dirty="0"/>
              <a:t>http://www.fda.gov/Food/GuidanceRegulation/GuidanceDocumentsRegulatoryInformation/IngredientsAdditivesGRASPackaging/ucm300914.htm</a:t>
            </a:r>
            <a:endParaRPr lang="en-US" sz="1600" dirty="0" smtClean="0"/>
          </a:p>
          <a:p>
            <a:endParaRPr lang="en-US" dirty="0" smtClean="0"/>
          </a:p>
          <a:p>
            <a:endParaRPr lang="en-US" dirty="0"/>
          </a:p>
        </p:txBody>
      </p:sp>
    </p:spTree>
    <p:extLst>
      <p:ext uri="{BB962C8B-B14F-4D97-AF65-F5344CB8AC3E}">
        <p14:creationId xmlns:p14="http://schemas.microsoft.com/office/powerpoint/2010/main" val="2060264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Spending</a:t>
            </a:r>
            <a:endParaRPr lang="en-US" dirty="0"/>
          </a:p>
        </p:txBody>
      </p:sp>
      <p:sp>
        <p:nvSpPr>
          <p:cNvPr id="3" name="Content Placeholder 2"/>
          <p:cNvSpPr>
            <a:spLocks noGrp="1"/>
          </p:cNvSpPr>
          <p:nvPr>
            <p:ph idx="1"/>
          </p:nvPr>
        </p:nvSpPr>
        <p:spPr>
          <a:xfrm>
            <a:off x="967154" y="2373923"/>
            <a:ext cx="7332783" cy="3868615"/>
          </a:xfrm>
        </p:spPr>
        <p:txBody>
          <a:bodyPr>
            <a:normAutofit fontScale="92500" lnSpcReduction="20000"/>
          </a:bodyPr>
          <a:lstStyle/>
          <a:p>
            <a:r>
              <a:rPr lang="en-US" dirty="0" smtClean="0"/>
              <a:t>FDA Budget for </a:t>
            </a:r>
            <a:r>
              <a:rPr lang="en-US" dirty="0" err="1" smtClean="0"/>
              <a:t>Nanomaterials</a:t>
            </a:r>
            <a:r>
              <a:rPr lang="en-US" dirty="0" smtClean="0"/>
              <a:t>:</a:t>
            </a:r>
          </a:p>
          <a:p>
            <a:pPr marL="457200" lvl="1" indent="0">
              <a:buNone/>
            </a:pPr>
            <a:r>
              <a:rPr lang="en-US" dirty="0" smtClean="0"/>
              <a:t>FY </a:t>
            </a:r>
            <a:r>
              <a:rPr lang="en-US" dirty="0"/>
              <a:t>2012 Actual $13.6 million</a:t>
            </a:r>
            <a:br>
              <a:rPr lang="en-US" dirty="0"/>
            </a:br>
            <a:r>
              <a:rPr lang="en-US" dirty="0"/>
              <a:t>FY 2013 Estimated $16.5 million</a:t>
            </a:r>
            <a:br>
              <a:rPr lang="en-US" dirty="0"/>
            </a:br>
            <a:r>
              <a:rPr lang="en-US" dirty="0"/>
              <a:t>FY 2014 Proposed $</a:t>
            </a:r>
            <a:r>
              <a:rPr lang="en-US" dirty="0" smtClean="0"/>
              <a:t>16.8million</a:t>
            </a:r>
          </a:p>
          <a:p>
            <a:r>
              <a:rPr lang="en-US" dirty="0" smtClean="0"/>
              <a:t>USDA/NIFA/ARS are also part of the NNI</a:t>
            </a:r>
          </a:p>
          <a:p>
            <a:pPr marL="0" lvl="1" indent="0">
              <a:buNone/>
            </a:pPr>
            <a:r>
              <a:rPr lang="en-US" dirty="0" smtClean="0"/>
              <a:t>	FY </a:t>
            </a:r>
            <a:r>
              <a:rPr lang="en-US" dirty="0"/>
              <a:t>2012 Actual $</a:t>
            </a:r>
            <a:r>
              <a:rPr lang="en-US" dirty="0" smtClean="0"/>
              <a:t>18.3 </a:t>
            </a:r>
            <a:r>
              <a:rPr lang="en-US" dirty="0"/>
              <a:t>million</a:t>
            </a:r>
            <a:br>
              <a:rPr lang="en-US" dirty="0"/>
            </a:br>
            <a:r>
              <a:rPr lang="en-US" dirty="0" smtClean="0"/>
              <a:t>	FY </a:t>
            </a:r>
            <a:r>
              <a:rPr lang="en-US" dirty="0"/>
              <a:t>2013 Estimated $</a:t>
            </a:r>
            <a:r>
              <a:rPr lang="en-US" dirty="0" smtClean="0"/>
              <a:t>18.3 </a:t>
            </a:r>
            <a:r>
              <a:rPr lang="en-US" dirty="0"/>
              <a:t>million</a:t>
            </a:r>
            <a:br>
              <a:rPr lang="en-US" dirty="0"/>
            </a:br>
            <a:r>
              <a:rPr lang="en-US" dirty="0" smtClean="0"/>
              <a:t>	FY </a:t>
            </a:r>
            <a:r>
              <a:rPr lang="en-US" dirty="0"/>
              <a:t>2014 Proposed </a:t>
            </a:r>
            <a:r>
              <a:rPr lang="en-US" dirty="0" smtClean="0"/>
              <a:t>$20.3 million</a:t>
            </a:r>
          </a:p>
          <a:p>
            <a:r>
              <a:rPr lang="en-US" dirty="0" smtClean="0"/>
              <a:t>Department of State/OECD</a:t>
            </a:r>
          </a:p>
          <a:p>
            <a:r>
              <a:rPr lang="en-US" dirty="0" smtClean="0"/>
              <a:t>Total Funding for NNI Health and Safety:  $88, $102, $105 Million</a:t>
            </a:r>
          </a:p>
          <a:p>
            <a:pPr marL="0" indent="0">
              <a:buNone/>
            </a:pPr>
            <a:r>
              <a:rPr lang="en-US" sz="1300" dirty="0" smtClean="0"/>
              <a:t>From NNI Federal Budget                                                                        Also, shout out to ASU and UCSB CNS</a:t>
            </a:r>
            <a:endParaRPr lang="en-US" sz="1300" dirty="0"/>
          </a:p>
        </p:txBody>
      </p:sp>
    </p:spTree>
    <p:extLst>
      <p:ext uri="{BB962C8B-B14F-4D97-AF65-F5344CB8AC3E}">
        <p14:creationId xmlns:p14="http://schemas.microsoft.com/office/powerpoint/2010/main" val="2181213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Stats About </a:t>
            </a:r>
            <a:r>
              <a:rPr lang="en-US" dirty="0" err="1" smtClean="0"/>
              <a:t>Nano</a:t>
            </a:r>
            <a:r>
              <a:rPr lang="en-US" dirty="0" smtClean="0"/>
              <a:t> And Food</a:t>
            </a:r>
            <a:endParaRPr lang="en-US" dirty="0"/>
          </a:p>
        </p:txBody>
      </p:sp>
      <p:graphicFrame>
        <p:nvGraphicFramePr>
          <p:cNvPr id="29" name="Content Placeholder 28"/>
          <p:cNvGraphicFramePr>
            <a:graphicFrameLocks noGrp="1"/>
          </p:cNvGraphicFramePr>
          <p:nvPr>
            <p:ph idx="1"/>
            <p:extLst>
              <p:ext uri="{D42A27DB-BD31-4B8C-83A1-F6EECF244321}">
                <p14:modId xmlns:p14="http://schemas.microsoft.com/office/powerpoint/2010/main" val="2567082883"/>
              </p:ext>
            </p:extLst>
          </p:nvPr>
        </p:nvGraphicFramePr>
        <p:xfrm>
          <a:off x="0" y="2565702"/>
          <a:ext cx="8830962"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570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Stats About </a:t>
            </a:r>
            <a:r>
              <a:rPr lang="en-US" dirty="0" err="1" smtClean="0"/>
              <a:t>Nano</a:t>
            </a:r>
            <a:r>
              <a:rPr lang="en-US" dirty="0" smtClean="0"/>
              <a:t> And Food</a:t>
            </a:r>
            <a:endParaRPr lang="en-US" dirty="0"/>
          </a:p>
        </p:txBody>
      </p:sp>
      <p:graphicFrame>
        <p:nvGraphicFramePr>
          <p:cNvPr id="29" name="Content Placeholder 28"/>
          <p:cNvGraphicFramePr>
            <a:graphicFrameLocks noGrp="1"/>
          </p:cNvGraphicFramePr>
          <p:nvPr>
            <p:ph idx="1"/>
            <p:extLst>
              <p:ext uri="{D42A27DB-BD31-4B8C-83A1-F6EECF244321}">
                <p14:modId xmlns:p14="http://schemas.microsoft.com/office/powerpoint/2010/main" val="1656031611"/>
              </p:ext>
            </p:extLst>
          </p:nvPr>
        </p:nvGraphicFramePr>
        <p:xfrm>
          <a:off x="-1" y="2565702"/>
          <a:ext cx="8715633"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7736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944</TotalTime>
  <Words>1327</Words>
  <Application>Microsoft Macintosh PowerPoint</Application>
  <PresentationFormat>On-screen Show (4:3)</PresentationFormat>
  <Paragraphs>184</Paragraphs>
  <Slides>35</Slides>
  <Notes>13</Notes>
  <HiddenSlides>6</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Organic</vt:lpstr>
      <vt:lpstr>Nano and Food</vt:lpstr>
      <vt:lpstr>Helpful Links</vt:lpstr>
      <vt:lpstr>PowerPoint Presentation</vt:lpstr>
      <vt:lpstr>WHERE??</vt:lpstr>
      <vt:lpstr>A Bit More Specific Potential Nanotech</vt:lpstr>
      <vt:lpstr>Risks</vt:lpstr>
      <vt:lpstr>Spending</vt:lpstr>
      <vt:lpstr>Quick Stats About Nano And Food</vt:lpstr>
      <vt:lpstr>Quick Stats About Nano And Food</vt:lpstr>
      <vt:lpstr>Nanosilver</vt:lpstr>
      <vt:lpstr>Nanosilver Jello Test</vt:lpstr>
      <vt:lpstr>Why is Titanium Dioxide in Food?</vt:lpstr>
      <vt:lpstr>Titanium Dioxide in Food</vt:lpstr>
      <vt:lpstr>PowerPoint Presentation</vt:lpstr>
      <vt:lpstr>PowerPoint Presentation</vt:lpstr>
      <vt:lpstr>PowerPoint Presentation</vt:lpstr>
      <vt:lpstr>Making A Donut Solar Cell</vt:lpstr>
      <vt:lpstr>Let’s Make Food!</vt:lpstr>
      <vt:lpstr>Fun with Sodium Alginate</vt:lpstr>
      <vt:lpstr>Fun with Sodium Alginate</vt:lpstr>
      <vt:lpstr>Fun with Sodium Alginate</vt:lpstr>
      <vt:lpstr>Making Your Own Gummy Worms</vt:lpstr>
      <vt:lpstr>A Raw Egg for Dessert</vt:lpstr>
      <vt:lpstr>Controlling Variables</vt:lpstr>
      <vt:lpstr>Proteins and Eggs</vt:lpstr>
      <vt:lpstr>Eggs at Different Temps</vt:lpstr>
      <vt:lpstr>Eggs at Different Temps</vt:lpstr>
      <vt:lpstr>Eggs at Different Temps</vt:lpstr>
      <vt:lpstr>Eggs at Different Temps</vt:lpstr>
      <vt:lpstr>Eggs at Different Temps</vt:lpstr>
      <vt:lpstr>Eggs at Different Temps</vt:lpstr>
      <vt:lpstr>Eggs at Different Temps</vt:lpstr>
      <vt:lpstr>Eggs at Different Temps</vt:lpstr>
      <vt:lpstr>Proteins and Eggs</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 and Food</dc:title>
  <dc:creator>F Kusiak</dc:creator>
  <cp:lastModifiedBy>Catherine McCarthy</cp:lastModifiedBy>
  <cp:revision>58</cp:revision>
  <dcterms:created xsi:type="dcterms:W3CDTF">2013-11-08T01:52:55Z</dcterms:created>
  <dcterms:modified xsi:type="dcterms:W3CDTF">2015-06-18T22:16:59Z</dcterms:modified>
</cp:coreProperties>
</file>