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theme/themeOverride18.xml" ContentType="application/vnd.openxmlformats-officedocument.themeOverr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theme/themeOverride20.xml" ContentType="application/vnd.openxmlformats-officedocument.themeOverride+xml"/>
  <Override PartName="/ppt/notesSlides/notesSlide24.xml" ContentType="application/vnd.openxmlformats-officedocument.presentationml.notesSlide+xml"/>
  <Override PartName="/ppt/theme/themeOverride21.xml" ContentType="application/vnd.openxmlformats-officedocument.themeOverride+xml"/>
  <Override PartName="/ppt/notesSlides/notesSlide25.xml" ContentType="application/vnd.openxmlformats-officedocument.presentationml.notesSlide+xml"/>
  <Override PartName="/ppt/theme/themeOverride22.xml" ContentType="application/vnd.openxmlformats-officedocument.themeOverride+xml"/>
  <Override PartName="/ppt/notesSlides/notesSlide26.xml" ContentType="application/vnd.openxmlformats-officedocument.presentationml.notesSlide+xml"/>
  <Override PartName="/ppt/theme/themeOverride23.xml" ContentType="application/vnd.openxmlformats-officedocument.themeOverride+xml"/>
  <Override PartName="/ppt/notesSlides/notesSlide27.xml" ContentType="application/vnd.openxmlformats-officedocument.presentationml.notesSlide+xml"/>
  <Override PartName="/ppt/theme/themeOverride24.xml" ContentType="application/vnd.openxmlformats-officedocument.themeOverride+xml"/>
  <Override PartName="/ppt/notesSlides/notesSlide28.xml" ContentType="application/vnd.openxmlformats-officedocument.presentationml.notesSlide+xml"/>
  <Override PartName="/ppt/theme/themeOverride25.xml" ContentType="application/vnd.openxmlformats-officedocument.themeOverride+xml"/>
  <Override PartName="/ppt/notesSlides/notesSlide29.xml" ContentType="application/vnd.openxmlformats-officedocument.presentationml.notesSlide+xml"/>
  <Override PartName="/ppt/theme/themeOverride26.xml" ContentType="application/vnd.openxmlformats-officedocument.themeOverride+xml"/>
  <Override PartName="/ppt/notesSlides/notesSlide30.xml" ContentType="application/vnd.openxmlformats-officedocument.presentationml.notesSlide+xml"/>
  <Override PartName="/ppt/theme/themeOverride27.xml" ContentType="application/vnd.openxmlformats-officedocument.themeOverride+xml"/>
  <Override PartName="/ppt/notesSlides/notesSlide31.xml" ContentType="application/vnd.openxmlformats-officedocument.presentationml.notesSlide+xml"/>
  <Override PartName="/ppt/theme/themeOverride28.xml" ContentType="application/vnd.openxmlformats-officedocument.themeOverride+xml"/>
  <Override PartName="/ppt/notesSlides/notesSlide32.xml" ContentType="application/vnd.openxmlformats-officedocument.presentationml.notesSlide+xml"/>
  <Override PartName="/ppt/theme/themeOverride29.xml" ContentType="application/vnd.openxmlformats-officedocument.themeOverride+xml"/>
  <Override PartName="/ppt/notesSlides/notesSlide33.xml" ContentType="application/vnd.openxmlformats-officedocument.presentationml.notesSlide+xml"/>
  <Override PartName="/ppt/theme/themeOverride30.xml" ContentType="application/vnd.openxmlformats-officedocument.themeOverride+xml"/>
  <Override PartName="/ppt/notesSlides/notesSlide34.xml" ContentType="application/vnd.openxmlformats-officedocument.presentationml.notesSlide+xml"/>
  <Override PartName="/ppt/theme/themeOverride31.xml" ContentType="application/vnd.openxmlformats-officedocument.themeOverride+xml"/>
  <Override PartName="/ppt/notesSlides/notesSlide35.xml" ContentType="application/vnd.openxmlformats-officedocument.presentationml.notesSlide+xml"/>
  <Override PartName="/ppt/theme/themeOverride32.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73"/>
  </p:notesMasterIdLst>
  <p:sldIdLst>
    <p:sldId id="516" r:id="rId3"/>
    <p:sldId id="487" r:id="rId4"/>
    <p:sldId id="590" r:id="rId5"/>
    <p:sldId id="569" r:id="rId6"/>
    <p:sldId id="570" r:id="rId7"/>
    <p:sldId id="572" r:id="rId8"/>
    <p:sldId id="573" r:id="rId9"/>
    <p:sldId id="574" r:id="rId10"/>
    <p:sldId id="575" r:id="rId11"/>
    <p:sldId id="576" r:id="rId12"/>
    <p:sldId id="577" r:id="rId13"/>
    <p:sldId id="578" r:id="rId14"/>
    <p:sldId id="582" r:id="rId15"/>
    <p:sldId id="580" r:id="rId16"/>
    <p:sldId id="591" r:id="rId17"/>
    <p:sldId id="592" r:id="rId18"/>
    <p:sldId id="579" r:id="rId19"/>
    <p:sldId id="583" r:id="rId20"/>
    <p:sldId id="584" r:id="rId21"/>
    <p:sldId id="585" r:id="rId22"/>
    <p:sldId id="586" r:id="rId23"/>
    <p:sldId id="587" r:id="rId24"/>
    <p:sldId id="588" r:id="rId25"/>
    <p:sldId id="589" r:id="rId26"/>
    <p:sldId id="524" r:id="rId27"/>
    <p:sldId id="525" r:id="rId28"/>
    <p:sldId id="526" r:id="rId29"/>
    <p:sldId id="527" r:id="rId30"/>
    <p:sldId id="528" r:id="rId31"/>
    <p:sldId id="529" r:id="rId32"/>
    <p:sldId id="530" r:id="rId33"/>
    <p:sldId id="531" r:id="rId34"/>
    <p:sldId id="532" r:id="rId35"/>
    <p:sldId id="533" r:id="rId36"/>
    <p:sldId id="534" r:id="rId37"/>
    <p:sldId id="535" r:id="rId38"/>
    <p:sldId id="536" r:id="rId39"/>
    <p:sldId id="537" r:id="rId40"/>
    <p:sldId id="538" r:id="rId41"/>
    <p:sldId id="539" r:id="rId42"/>
    <p:sldId id="540" r:id="rId43"/>
    <p:sldId id="541" r:id="rId44"/>
    <p:sldId id="542" r:id="rId45"/>
    <p:sldId id="543" r:id="rId46"/>
    <p:sldId id="544" r:id="rId47"/>
    <p:sldId id="545" r:id="rId48"/>
    <p:sldId id="546" r:id="rId49"/>
    <p:sldId id="547" r:id="rId50"/>
    <p:sldId id="548" r:id="rId51"/>
    <p:sldId id="549" r:id="rId52"/>
    <p:sldId id="550" r:id="rId53"/>
    <p:sldId id="551" r:id="rId54"/>
    <p:sldId id="552" r:id="rId55"/>
    <p:sldId id="553" r:id="rId56"/>
    <p:sldId id="554" r:id="rId57"/>
    <p:sldId id="555" r:id="rId58"/>
    <p:sldId id="556" r:id="rId59"/>
    <p:sldId id="557" r:id="rId60"/>
    <p:sldId id="558" r:id="rId61"/>
    <p:sldId id="559" r:id="rId62"/>
    <p:sldId id="560" r:id="rId63"/>
    <p:sldId id="561" r:id="rId64"/>
    <p:sldId id="562" r:id="rId65"/>
    <p:sldId id="563" r:id="rId66"/>
    <p:sldId id="564" r:id="rId67"/>
    <p:sldId id="565" r:id="rId68"/>
    <p:sldId id="566" r:id="rId69"/>
    <p:sldId id="567" r:id="rId70"/>
    <p:sldId id="523" r:id="rId71"/>
    <p:sldId id="521" r:id="rId7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5"/>
    <a:srgbClr val="4E1765"/>
    <a:srgbClr val="49176D"/>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01" autoAdjust="0"/>
  </p:normalViewPr>
  <p:slideViewPr>
    <p:cSldViewPr snapToGrid="0" snapToObjects="1">
      <p:cViewPr>
        <p:scale>
          <a:sx n="99" d="100"/>
          <a:sy n="99" d="100"/>
        </p:scale>
        <p:origin x="-164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1</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473CF-81AE-1244-8394-039C7678C5AD}" type="slidenum">
              <a:rPr lang="en-US"/>
              <a:pPr/>
              <a:t>42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79638-BA9B-FB44-946A-5871422838BD}" type="slidenum">
              <a:rPr lang="en-US"/>
              <a:pPr/>
              <a:t>43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5CCDD-686C-0C40-BE99-D59B73883FF6}" type="slidenum">
              <a:rPr lang="en-US"/>
              <a:pPr/>
              <a:t>44</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76BED-BCBB-C343-B2AA-988695CE5A82}" type="slidenum">
              <a:rPr lang="en-US"/>
              <a:pPr/>
              <a:t>45</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52C62-4DF0-9A4A-A6F3-6FB33EB3B245}" type="slidenum">
              <a:rPr lang="en-US"/>
              <a:pPr/>
              <a:t>46</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DA9B4-9FA1-824B-B036-0D3EF97E2147}" type="slidenum">
              <a:rPr lang="en-US"/>
              <a:pPr/>
              <a:t>47</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0A758-F06D-7944-9520-EA7605AC37EB}" type="slidenum">
              <a:rPr lang="en-US"/>
              <a:pPr/>
              <a:t>48</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A830B-E3C1-3B40-9A6C-D9A516516343}" type="slidenum">
              <a:rPr lang="en-US"/>
              <a:pPr/>
              <a:t>49</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B3D74-5356-5C4D-A521-CE2FBBE3E91B}" type="slidenum">
              <a:rPr lang="en-US"/>
              <a:pPr/>
              <a:t>50</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8529B-BE2A-FD40-BB2B-A155B8994472}" type="slidenum">
              <a:rPr lang="en-US"/>
              <a:pPr/>
              <a:t>51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extLst>
      <p:ext uri="{BB962C8B-B14F-4D97-AF65-F5344CB8AC3E}">
        <p14:creationId xmlns:p14="http://schemas.microsoft.com/office/powerpoint/2010/main" val="130853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15733-032A-EE4D-848E-4E1BFC5037EE}" type="slidenum">
              <a:rPr lang="en-US"/>
              <a:pPr/>
              <a:t>52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677D9-0E40-B544-BFA0-56C41BC2B8C7}" type="slidenum">
              <a:rPr lang="en-US"/>
              <a:pPr/>
              <a:t>53</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9BC5F-9B77-694C-A035-33C8E780EF62}" type="slidenum">
              <a:rPr lang="en-US"/>
              <a:pPr/>
              <a:t>54</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891FA-17FB-4240-B38B-CF7C041A776B}" type="slidenum">
              <a:rPr lang="en-US"/>
              <a:pPr/>
              <a:t>55</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B1E49-10F4-584D-94D7-7985CDB16227}" type="slidenum">
              <a:rPr lang="en-US"/>
              <a:pPr/>
              <a:t>56</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65EC0-AFAF-7F45-BAF8-E70C6E3D2E28}" type="slidenum">
              <a:rPr lang="en-US"/>
              <a:pPr/>
              <a:t>57</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EDED4-5E1B-C348-B733-118B5AD5595C}" type="slidenum">
              <a:rPr lang="en-US"/>
              <a:pPr/>
              <a:t>58</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4317E-0884-8A48-BD37-6F112CD383BB}" type="slidenum">
              <a:rPr lang="en-US"/>
              <a:pPr/>
              <a:t>59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7A55E-8F8A-134D-A6C4-6D0BE7B80662}" type="slidenum">
              <a:rPr lang="en-US"/>
              <a:pPr/>
              <a:t>60</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983233-320C-E74C-B751-5CC4976A88FB}" type="slidenum">
              <a:rPr lang="en-US"/>
              <a:pPr/>
              <a:t>61</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76851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1AD3A-0C1F-7248-AD76-D43D01D76A09}" type="slidenum">
              <a:rPr lang="en-US"/>
              <a:pPr/>
              <a:t>62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82AE7-556D-B740-A40F-EC9932C21BC5}" type="slidenum">
              <a:rPr lang="en-US"/>
              <a:pPr/>
              <a:t>63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9BEA0-DB84-C84C-9C16-6ACEB863E5B0}" type="slidenum">
              <a:rPr lang="en-US"/>
              <a:pPr/>
              <a:t>64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5535D-0CAA-084A-98AA-9C123BFED083}" type="slidenum">
              <a:rPr lang="en-US"/>
              <a:pPr/>
              <a:t>65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A063E-3869-CC40-A8D4-FF9A9B576D09}" type="slidenum">
              <a:rPr lang="en-US"/>
              <a:pPr/>
              <a:t>66</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95ED8-2C43-1841-90CD-F562CECE414A}" type="slidenum">
              <a:rPr lang="en-US"/>
              <a:pPr/>
              <a:t>67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54AF7-AEF8-0D49-B6E3-7294C88A2426}" type="slidenum">
              <a:rPr lang="en-US"/>
              <a:pPr/>
              <a:t>68</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A68A1-70AF-0F40-B2BB-36F94A2BC0E5}" type="slidenum">
              <a:rPr lang="en-US"/>
              <a:pPr/>
              <a:t>37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872F6-96A1-F447-A9AA-C5D16AE273E8}" type="slidenum">
              <a:rPr lang="en-US"/>
              <a:pPr/>
              <a:t>38</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D1DD5-0041-2843-8B02-0217CF4DB6B7}" type="slidenum">
              <a:rPr lang="en-US"/>
              <a:pPr/>
              <a:t>39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Hands-on</a:t>
            </a:r>
          </a:p>
          <a:p>
            <a:endParaRPr lang="en-US"/>
          </a:p>
          <a:p>
            <a:r>
              <a:rPr lang="en-US"/>
              <a:t>Informal</a:t>
            </a:r>
          </a:p>
          <a:p>
            <a:endParaRPr lang="en-US"/>
          </a:p>
          <a:p>
            <a:r>
              <a:rPr lang="en-US"/>
              <a:t>Accessible</a:t>
            </a:r>
          </a:p>
          <a:p>
            <a:endParaRPr lang="en-US"/>
          </a:p>
          <a:p>
            <a:r>
              <a:rPr lang="en-US"/>
              <a:t>Engaging</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76471-B509-DC42-B097-F1251D882037}" type="slidenum">
              <a:rPr lang="en-US"/>
              <a:pPr/>
              <a:t>40</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Hands-on</a:t>
            </a:r>
          </a:p>
          <a:p>
            <a:endParaRPr lang="en-US"/>
          </a:p>
          <a:p>
            <a:r>
              <a:rPr lang="en-US"/>
              <a:t>Informal</a:t>
            </a:r>
          </a:p>
          <a:p>
            <a:endParaRPr lang="en-US"/>
          </a:p>
          <a:p>
            <a:r>
              <a:rPr lang="en-US"/>
              <a:t>Accessible</a:t>
            </a:r>
          </a:p>
          <a:p>
            <a:endParaRPr lang="en-US"/>
          </a:p>
          <a:p>
            <a:r>
              <a:rPr lang="en-US"/>
              <a:t>Engaging</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C430A-B9B7-344A-9EE4-AA553D47304B}" type="slidenum">
              <a:rPr lang="en-US"/>
              <a:pPr/>
              <a:t>41</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6/24/15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6/24/15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6/24/15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F5AB4BFE-C365-CA49-942A-A518798F06B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6/24/15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6/24/15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6/24/15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6/24/15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png"/><Relationship Id="rId6"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 Id="rId3"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 Id="rId3" Type="http://schemas.openxmlformats.org/officeDocument/2006/relationships/hyperlink" Target="http://www.nisenet.org/catalog/programs/nanotech_consumer_product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8.png"/><Relationship Id="rId5" Type="http://schemas.openxmlformats.org/officeDocument/2006/relationships/image" Target="../media/image39.jpeg"/><Relationship Id="rId1" Type="http://schemas.openxmlformats.org/officeDocument/2006/relationships/themeOverride" Target="../theme/themeOverride1.xml"/><Relationship Id="rId2"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8.png"/><Relationship Id="rId5" Type="http://schemas.openxmlformats.org/officeDocument/2006/relationships/image" Target="../media/image40.jpeg"/><Relationship Id="rId1" Type="http://schemas.openxmlformats.org/officeDocument/2006/relationships/themeOverride" Target="../theme/themeOverride2.xml"/><Relationship Id="rId2"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8.png"/><Relationship Id="rId5" Type="http://schemas.openxmlformats.org/officeDocument/2006/relationships/image" Target="../media/image41.jpeg"/><Relationship Id="rId1" Type="http://schemas.openxmlformats.org/officeDocument/2006/relationships/themeOverride" Target="../theme/themeOverride3.xml"/><Relationship Id="rId2"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8.png"/><Relationship Id="rId5" Type="http://schemas.openxmlformats.org/officeDocument/2006/relationships/image" Target="../media/image42.jpeg"/><Relationship Id="rId1" Type="http://schemas.openxmlformats.org/officeDocument/2006/relationships/themeOverride" Target="../theme/themeOverride4.xml"/><Relationship Id="rId2"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8.png"/><Relationship Id="rId5" Type="http://schemas.openxmlformats.org/officeDocument/2006/relationships/image" Target="../media/image43.jpeg"/><Relationship Id="rId1" Type="http://schemas.openxmlformats.org/officeDocument/2006/relationships/themeOverride" Target="../theme/themeOverride5.xml"/><Relationship Id="rId2"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8.png"/><Relationship Id="rId5" Type="http://schemas.openxmlformats.org/officeDocument/2006/relationships/image" Target="../media/image44.jpeg"/><Relationship Id="rId1" Type="http://schemas.openxmlformats.org/officeDocument/2006/relationships/themeOverride" Target="../theme/themeOverride6.xml"/><Relationship Id="rId2"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8.png"/><Relationship Id="rId5" Type="http://schemas.openxmlformats.org/officeDocument/2006/relationships/image" Target="../media/image45.jpeg"/><Relationship Id="rId1" Type="http://schemas.openxmlformats.org/officeDocument/2006/relationships/themeOverride" Target="../theme/themeOverride7.xml"/><Relationship Id="rId2"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8.png"/><Relationship Id="rId5" Type="http://schemas.openxmlformats.org/officeDocument/2006/relationships/image" Target="../media/image46.jpeg"/><Relationship Id="rId6" Type="http://schemas.openxmlformats.org/officeDocument/2006/relationships/image" Target="../media/image47.jpeg"/><Relationship Id="rId1" Type="http://schemas.openxmlformats.org/officeDocument/2006/relationships/themeOverride" Target="../theme/themeOverride8.xml"/><Relationship Id="rId2"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8.png"/><Relationship Id="rId5" Type="http://schemas.openxmlformats.org/officeDocument/2006/relationships/image" Target="../media/image48.jpeg"/><Relationship Id="rId1" Type="http://schemas.openxmlformats.org/officeDocument/2006/relationships/themeOverride" Target="../theme/themeOverride9.xml"/><Relationship Id="rId2"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8.png"/><Relationship Id="rId5" Type="http://schemas.openxmlformats.org/officeDocument/2006/relationships/image" Target="../media/image49.jpeg"/><Relationship Id="rId1" Type="http://schemas.openxmlformats.org/officeDocument/2006/relationships/themeOverride" Target="../theme/themeOverride10.xml"/><Relationship Id="rId2"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8.png"/><Relationship Id="rId5" Type="http://schemas.openxmlformats.org/officeDocument/2006/relationships/image" Target="../media/image50.png"/><Relationship Id="rId6" Type="http://schemas.openxmlformats.org/officeDocument/2006/relationships/image" Target="../media/image51.jpeg"/><Relationship Id="rId1" Type="http://schemas.openxmlformats.org/officeDocument/2006/relationships/themeOverride" Target="../theme/themeOverride11.xml"/><Relationship Id="rId2"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8.png"/><Relationship Id="rId5" Type="http://schemas.openxmlformats.org/officeDocument/2006/relationships/image" Target="../media/image44.jpeg"/><Relationship Id="rId1" Type="http://schemas.openxmlformats.org/officeDocument/2006/relationships/themeOverride" Target="../theme/themeOverride12.xml"/><Relationship Id="rId2"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38.png"/><Relationship Id="rId5" Type="http://schemas.openxmlformats.org/officeDocument/2006/relationships/image" Target="../media/image52.jpeg"/><Relationship Id="rId1" Type="http://schemas.openxmlformats.org/officeDocument/2006/relationships/themeOverride" Target="../theme/themeOverride13.xml"/><Relationship Id="rId2"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8.png"/><Relationship Id="rId5" Type="http://schemas.openxmlformats.org/officeDocument/2006/relationships/image" Target="../media/image53.jpeg"/><Relationship Id="rId1" Type="http://schemas.openxmlformats.org/officeDocument/2006/relationships/themeOverride" Target="../theme/themeOverride14.xml"/><Relationship Id="rId2"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8.png"/><Relationship Id="rId5" Type="http://schemas.openxmlformats.org/officeDocument/2006/relationships/image" Target="../media/image54.jpeg"/><Relationship Id="rId1" Type="http://schemas.openxmlformats.org/officeDocument/2006/relationships/themeOverride" Target="../theme/themeOverride15.xml"/><Relationship Id="rId2"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8.png"/><Relationship Id="rId5" Type="http://schemas.openxmlformats.org/officeDocument/2006/relationships/image" Target="../media/image55.jpeg"/><Relationship Id="rId1" Type="http://schemas.openxmlformats.org/officeDocument/2006/relationships/themeOverride" Target="../theme/themeOverride16.xml"/><Relationship Id="rId2"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38.png"/><Relationship Id="rId5" Type="http://schemas.openxmlformats.org/officeDocument/2006/relationships/image" Target="../media/image56.jpeg"/><Relationship Id="rId1" Type="http://schemas.openxmlformats.org/officeDocument/2006/relationships/themeOverride" Target="../theme/themeOverride17.xml"/><Relationship Id="rId2"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8.png"/><Relationship Id="rId5" Type="http://schemas.openxmlformats.org/officeDocument/2006/relationships/image" Target="../media/image57.jpeg"/><Relationship Id="rId1" Type="http://schemas.openxmlformats.org/officeDocument/2006/relationships/themeOverride" Target="../theme/themeOverride18.xml"/><Relationship Id="rId2"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8.png"/><Relationship Id="rId5" Type="http://schemas.openxmlformats.org/officeDocument/2006/relationships/image" Target="../media/image58.jpeg"/><Relationship Id="rId1" Type="http://schemas.openxmlformats.org/officeDocument/2006/relationships/themeOverride" Target="../theme/themeOverride19.xml"/><Relationship Id="rId2"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8.png"/><Relationship Id="rId5" Type="http://schemas.openxmlformats.org/officeDocument/2006/relationships/image" Target="../media/image59.jpeg"/><Relationship Id="rId1" Type="http://schemas.openxmlformats.org/officeDocument/2006/relationships/themeOverride" Target="../theme/themeOverride20.xml"/><Relationship Id="rId2"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8.png"/><Relationship Id="rId5" Type="http://schemas.openxmlformats.org/officeDocument/2006/relationships/image" Target="../media/image60.jpeg"/><Relationship Id="rId1" Type="http://schemas.openxmlformats.org/officeDocument/2006/relationships/themeOverride" Target="../theme/themeOverride21.xml"/><Relationship Id="rId2"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8.png"/><Relationship Id="rId5" Type="http://schemas.openxmlformats.org/officeDocument/2006/relationships/image" Target="../media/image61.jpeg"/><Relationship Id="rId1" Type="http://schemas.openxmlformats.org/officeDocument/2006/relationships/themeOverride" Target="../theme/themeOverride22.xml"/><Relationship Id="rId2"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38.png"/><Relationship Id="rId5" Type="http://schemas.openxmlformats.org/officeDocument/2006/relationships/image" Target="../media/image62.jpeg"/><Relationship Id="rId1" Type="http://schemas.openxmlformats.org/officeDocument/2006/relationships/themeOverride" Target="../theme/themeOverride23.xml"/><Relationship Id="rId2"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8.png"/><Relationship Id="rId5" Type="http://schemas.openxmlformats.org/officeDocument/2006/relationships/image" Target="../media/image63.jpeg"/><Relationship Id="rId1" Type="http://schemas.openxmlformats.org/officeDocument/2006/relationships/themeOverride" Target="../theme/themeOverride24.xml"/><Relationship Id="rId2"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38.png"/><Relationship Id="rId5" Type="http://schemas.openxmlformats.org/officeDocument/2006/relationships/image" Target="../media/image64.jpeg"/><Relationship Id="rId1" Type="http://schemas.openxmlformats.org/officeDocument/2006/relationships/themeOverride" Target="../theme/themeOverride25.xml"/><Relationship Id="rId2"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38.png"/><Relationship Id="rId5" Type="http://schemas.openxmlformats.org/officeDocument/2006/relationships/image" Target="../media/image65.jpeg"/><Relationship Id="rId1" Type="http://schemas.openxmlformats.org/officeDocument/2006/relationships/themeOverride" Target="../theme/themeOverride26.xml"/><Relationship Id="rId2"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38.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themeOverride" Target="../theme/themeOverride27.xml"/><Relationship Id="rId2"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38.png"/><Relationship Id="rId5" Type="http://schemas.openxmlformats.org/officeDocument/2006/relationships/image" Target="../media/image68.jpeg"/><Relationship Id="rId6" Type="http://schemas.openxmlformats.org/officeDocument/2006/relationships/image" Target="../media/image69.png"/><Relationship Id="rId1" Type="http://schemas.openxmlformats.org/officeDocument/2006/relationships/themeOverride" Target="../theme/themeOverride28.xml"/><Relationship Id="rId2"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8.png"/><Relationship Id="rId5" Type="http://schemas.openxmlformats.org/officeDocument/2006/relationships/image" Target="../media/image70.jpeg"/><Relationship Id="rId1" Type="http://schemas.openxmlformats.org/officeDocument/2006/relationships/themeOverride" Target="../theme/themeOverride29.xml"/><Relationship Id="rId2"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8.png"/><Relationship Id="rId5" Type="http://schemas.openxmlformats.org/officeDocument/2006/relationships/image" Target="../media/image71.jpeg"/><Relationship Id="rId6" Type="http://schemas.openxmlformats.org/officeDocument/2006/relationships/image" Target="../media/image72.png"/><Relationship Id="rId1" Type="http://schemas.openxmlformats.org/officeDocument/2006/relationships/themeOverride" Target="../theme/themeOverride30.xml"/><Relationship Id="rId2"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8.png"/><Relationship Id="rId5" Type="http://schemas.openxmlformats.org/officeDocument/2006/relationships/image" Target="../media/image73.jpeg"/><Relationship Id="rId1" Type="http://schemas.openxmlformats.org/officeDocument/2006/relationships/themeOverride" Target="../theme/themeOverride31.xml"/><Relationship Id="rId2"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8.png"/><Relationship Id="rId5" Type="http://schemas.openxmlformats.org/officeDocument/2006/relationships/image" Target="../media/image74.jpeg"/><Relationship Id="rId1" Type="http://schemas.openxmlformats.org/officeDocument/2006/relationships/themeOverride" Target="../theme/themeOverride32.xml"/><Relationship Id="rId2"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77.jpeg"/><Relationship Id="rId5" Type="http://schemas.openxmlformats.org/officeDocument/2006/relationships/image" Target="../media/image34.pn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446550"/>
          </a:xfrm>
          <a:prstGeom prst="rect">
            <a:avLst/>
          </a:prstGeom>
          <a:noFill/>
          <a:ln w="9525">
            <a:noFill/>
            <a:miter lim="800000"/>
            <a:headEnd/>
            <a:tailEnd/>
          </a:ln>
        </p:spPr>
        <p:txBody>
          <a:bodyPr>
            <a:prstTxWarp prst="textNoShape">
              <a:avLst/>
            </a:prstTxWarp>
            <a:spAutoFit/>
          </a:bodyPr>
          <a:lstStyle/>
          <a:p>
            <a:pPr algn="ctr"/>
            <a:r>
              <a:rPr lang="en-US" sz="4000" dirty="0" smtClean="0">
                <a:solidFill>
                  <a:srgbClr val="49176D"/>
                </a:solidFill>
                <a:latin typeface="Georgia" pitchFamily="1" charset="0"/>
                <a:ea typeface="Georgia" pitchFamily="1" charset="0"/>
                <a:cs typeface="Georgia" pitchFamily="1" charset="0"/>
              </a:rPr>
              <a:t>Working with teachers and schools</a:t>
            </a:r>
          </a:p>
          <a:p>
            <a:pPr algn="ctr"/>
            <a:r>
              <a:rPr lang="en-US" sz="4000" dirty="0" smtClean="0">
                <a:solidFill>
                  <a:srgbClr val="49176D"/>
                </a:solidFill>
                <a:latin typeface="Georgia" pitchFamily="1" charset="0"/>
                <a:ea typeface="Georgia" pitchFamily="1" charset="0"/>
                <a:cs typeface="Georgia" pitchFamily="1" charset="0"/>
              </a:rPr>
              <a:t>to reach K-12 students</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266700" y="1917397"/>
            <a:ext cx="8390733"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Kevin Dilley, Sciencenter, Ithaca, NY</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Barbara </a:t>
            </a:r>
            <a:r>
              <a:rPr lang="en-US" sz="2400" b="1" dirty="0" err="1" smtClean="0">
                <a:solidFill>
                  <a:srgbClr val="0C4225"/>
                </a:solidFill>
                <a:latin typeface="Calibri" charset="0"/>
                <a:ea typeface="MS Mincho" charset="0"/>
                <a:cs typeface="MS Mincho" charset="0"/>
              </a:rPr>
              <a:t>McMillin</a:t>
            </a:r>
            <a:r>
              <a:rPr lang="en-US" sz="2400" b="1" dirty="0" smtClean="0">
                <a:solidFill>
                  <a:srgbClr val="0C4225"/>
                </a:solidFill>
                <a:latin typeface="Calibri" charset="0"/>
                <a:ea typeface="MS Mincho" charset="0"/>
                <a:cs typeface="MS Mincho" charset="0"/>
              </a:rPr>
              <a:t>, Children’s Museum in Oak Lawn, Oak Lawn,  IL</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Cheryl </a:t>
            </a:r>
            <a:r>
              <a:rPr lang="en-US" sz="2400" b="1" dirty="0" err="1" smtClean="0">
                <a:solidFill>
                  <a:srgbClr val="0C4225"/>
                </a:solidFill>
                <a:latin typeface="Calibri" charset="0"/>
                <a:ea typeface="MS Mincho" charset="0"/>
                <a:cs typeface="MS Mincho" charset="0"/>
              </a:rPr>
              <a:t>Glasford</a:t>
            </a:r>
            <a:r>
              <a:rPr lang="en-US" sz="2400" b="1" dirty="0" smtClean="0">
                <a:solidFill>
                  <a:srgbClr val="0C4225"/>
                </a:solidFill>
                <a:latin typeface="Calibri" charset="0"/>
                <a:ea typeface="MS Mincho" charset="0"/>
                <a:cs typeface="MS Mincho" charset="0"/>
              </a:rPr>
              <a:t>, Omaha Children’s Museum, Omaha, NE</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Corrine </a:t>
            </a:r>
            <a:r>
              <a:rPr lang="en-US" sz="2400" b="1" dirty="0" err="1" smtClean="0">
                <a:solidFill>
                  <a:srgbClr val="0C4225"/>
                </a:solidFill>
                <a:latin typeface="Calibri" charset="0"/>
                <a:ea typeface="MS Mincho" charset="0"/>
                <a:cs typeface="MS Mincho" charset="0"/>
              </a:rPr>
              <a:t>Doron</a:t>
            </a:r>
            <a:r>
              <a:rPr lang="en-US" sz="2400" b="1" dirty="0" smtClean="0">
                <a:solidFill>
                  <a:srgbClr val="0C4225"/>
                </a:solidFill>
                <a:latin typeface="Calibri" charset="0"/>
                <a:ea typeface="MS Mincho" charset="0"/>
                <a:cs typeface="MS Mincho" charset="0"/>
              </a:rPr>
              <a:t>, Sony Wonder Technology Lab, New York, NY</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Sarah Thomas, </a:t>
            </a:r>
            <a:r>
              <a:rPr lang="en-US" sz="2400" b="1" dirty="0" err="1" smtClean="0">
                <a:solidFill>
                  <a:srgbClr val="0C4225"/>
                </a:solidFill>
                <a:latin typeface="Calibri" charset="0"/>
                <a:ea typeface="MS Mincho" charset="0"/>
                <a:cs typeface="MS Mincho" charset="0"/>
              </a:rPr>
              <a:t>Explorit</a:t>
            </a:r>
            <a:r>
              <a:rPr lang="en-US" sz="2400" b="1" dirty="0" smtClean="0">
                <a:solidFill>
                  <a:srgbClr val="0C4225"/>
                </a:solidFill>
                <a:latin typeface="Calibri" charset="0"/>
                <a:ea typeface="MS Mincho" charset="0"/>
                <a:cs typeface="MS Mincho" charset="0"/>
              </a:rPr>
              <a:t> Science Center, Davis, CA</a:t>
            </a: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4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4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4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244730" y="1149306"/>
            <a:ext cx="6857728" cy="4559659"/>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4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225598" y="1171223"/>
            <a:ext cx="6926942" cy="4605679"/>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SC_044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SC_044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139026" y="1151102"/>
            <a:ext cx="6907646" cy="4592850"/>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4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in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266700" y="1917397"/>
            <a:ext cx="8390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a:spcBef>
                <a:spcPct val="35000"/>
              </a:spcBef>
              <a:buClr>
                <a:srgbClr val="000000"/>
              </a:buClr>
            </a:pPr>
            <a:r>
              <a:rPr lang="en-US" sz="2800" b="1" dirty="0" smtClean="0">
                <a:solidFill>
                  <a:srgbClr val="0C4225"/>
                </a:solidFill>
                <a:latin typeface="Calibri" charset="0"/>
                <a:ea typeface="MS Mincho" charset="0"/>
                <a:cs typeface="MS Mincho" charset="0"/>
              </a:rPr>
              <a:t>Barbara </a:t>
            </a:r>
            <a:r>
              <a:rPr lang="en-US" sz="2800" b="1" dirty="0" err="1" smtClean="0">
                <a:solidFill>
                  <a:srgbClr val="0C4225"/>
                </a:solidFill>
                <a:latin typeface="Calibri" charset="0"/>
                <a:ea typeface="MS Mincho" charset="0"/>
                <a:cs typeface="MS Mincho" charset="0"/>
              </a:rPr>
              <a:t>McMillin</a:t>
            </a:r>
            <a:endParaRPr lang="en-US" sz="2800" b="1" dirty="0" smtClean="0">
              <a:solidFill>
                <a:srgbClr val="0C4225"/>
              </a:solidFill>
              <a:latin typeface="Calibri" charset="0"/>
              <a:ea typeface="MS Mincho" charset="0"/>
              <a:cs typeface="MS Mincho" charset="0"/>
            </a:endParaRPr>
          </a:p>
        </p:txBody>
      </p:sp>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5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132376" y="1138454"/>
            <a:ext cx="6870764" cy="456832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5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133587" y="1158492"/>
            <a:ext cx="6914179" cy="4597194"/>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5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142261" y="1160700"/>
            <a:ext cx="6888349" cy="4580019"/>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103667" y="1135037"/>
            <a:ext cx="6965534" cy="4631339"/>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5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136822" y="1155261"/>
            <a:ext cx="6894884" cy="4584364"/>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507597"/>
            <a:ext cx="862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Omaha Children’s Museum</a:t>
            </a:r>
            <a:endParaRPr lang="en-US" sz="4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2998" y="1682065"/>
            <a:ext cx="5145672" cy="3859254"/>
          </a:xfrm>
          <a:prstGeom prst="rect">
            <a:avLst/>
          </a:prstGeom>
        </p:spPr>
      </p:pic>
      <p:pic>
        <p:nvPicPr>
          <p:cNvPr id="11" name="Picture 3" descr="NISE_log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7794"/>
            <a:ext cx="9144000" cy="6096000"/>
          </a:xfrm>
          <a:prstGeom prst="rect">
            <a:avLst/>
          </a:prstGeom>
        </p:spPr>
      </p:pic>
    </p:spTree>
    <p:extLst>
      <p:ext uri="{BB962C8B-B14F-4D97-AF65-F5344CB8AC3E}">
        <p14:creationId xmlns:p14="http://schemas.microsoft.com/office/powerpoint/2010/main" val="13952380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8800039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11" y="0"/>
            <a:ext cx="8983378" cy="6858000"/>
          </a:xfrm>
          <a:prstGeom prst="rect">
            <a:avLst/>
          </a:prstGeom>
        </p:spPr>
      </p:pic>
    </p:spTree>
    <p:extLst>
      <p:ext uri="{BB962C8B-B14F-4D97-AF65-F5344CB8AC3E}">
        <p14:creationId xmlns:p14="http://schemas.microsoft.com/office/powerpoint/2010/main" val="21511625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7317"/>
            <a:ext cx="9144000" cy="5343365"/>
          </a:xfrm>
          <a:prstGeom prst="rect">
            <a:avLst/>
          </a:prstGeom>
        </p:spPr>
      </p:pic>
    </p:spTree>
    <p:extLst>
      <p:ext uri="{BB962C8B-B14F-4D97-AF65-F5344CB8AC3E}">
        <p14:creationId xmlns:p14="http://schemas.microsoft.com/office/powerpoint/2010/main" val="3817268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123.jpg"/>
          <p:cNvPicPr>
            <a:picLocks noChangeAspect="1"/>
          </p:cNvPicPr>
          <p:nvPr/>
        </p:nvPicPr>
        <p:blipFill>
          <a:blip r:embed="rId3"/>
          <a:stretch>
            <a:fillRect/>
          </a:stretch>
        </p:blipFill>
        <p:spPr>
          <a:xfrm>
            <a:off x="16513" y="0"/>
            <a:ext cx="9127487" cy="6845615"/>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1600" y="0"/>
            <a:ext cx="3860800" cy="6858000"/>
          </a:xfrm>
          <a:prstGeom prst="rect">
            <a:avLst/>
          </a:prstGeom>
        </p:spPr>
      </p:pic>
    </p:spTree>
    <p:extLst>
      <p:ext uri="{BB962C8B-B14F-4D97-AF65-F5344CB8AC3E}">
        <p14:creationId xmlns:p14="http://schemas.microsoft.com/office/powerpoint/2010/main" val="19607704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0" y="1251158"/>
            <a:ext cx="9093050" cy="420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Sony Wonder Technology Lab</a:t>
            </a:r>
            <a:endParaRPr lang="en-US" sz="4000" dirty="0">
              <a:solidFill>
                <a:srgbClr val="49176D"/>
              </a:solidFill>
              <a:latin typeface="Georgia" charset="0"/>
              <a:ea typeface="ＭＳ Ｐゴシック" charset="0"/>
              <a:cs typeface="Georgia"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147" y="1532688"/>
            <a:ext cx="2230682" cy="106264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000" y="1532687"/>
            <a:ext cx="8573473" cy="5149101"/>
          </a:xfrm>
          <a:prstGeom prst="rect">
            <a:avLst/>
          </a:prstGeom>
        </p:spPr>
      </p:pic>
      <p:sp>
        <p:nvSpPr>
          <p:cNvPr id="9" name="TextBox 8"/>
          <p:cNvSpPr txBox="1"/>
          <p:nvPr/>
        </p:nvSpPr>
        <p:spPr>
          <a:xfrm>
            <a:off x="334725" y="5293736"/>
            <a:ext cx="3226621"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accent4">
                    <a:lumMod val="40000"/>
                    <a:lumOff val="60000"/>
                  </a:schemeClr>
                </a:solidFill>
              </a:rPr>
              <a:t>Midtown East, NYC</a:t>
            </a:r>
          </a:p>
          <a:p>
            <a:pPr marL="285750" indent="-285750">
              <a:buFont typeface="Wingdings" panose="05000000000000000000" pitchFamily="2" charset="2"/>
              <a:buChar char="Ø"/>
            </a:pPr>
            <a:r>
              <a:rPr lang="en-US" dirty="0" smtClean="0">
                <a:solidFill>
                  <a:schemeClr val="accent4">
                    <a:lumMod val="40000"/>
                    <a:lumOff val="60000"/>
                  </a:schemeClr>
                </a:solidFill>
              </a:rPr>
              <a:t>14,000 sq. ft. of exhibits</a:t>
            </a:r>
          </a:p>
          <a:p>
            <a:pPr marL="285750" indent="-285750">
              <a:buFont typeface="Wingdings" panose="05000000000000000000" pitchFamily="2" charset="2"/>
              <a:buChar char="Ø"/>
            </a:pPr>
            <a:r>
              <a:rPr lang="en-US" dirty="0" smtClean="0">
                <a:solidFill>
                  <a:schemeClr val="accent4">
                    <a:lumMod val="40000"/>
                    <a:lumOff val="60000"/>
                  </a:schemeClr>
                </a:solidFill>
              </a:rPr>
              <a:t>Annually 200,000 visitors</a:t>
            </a:r>
          </a:p>
          <a:p>
            <a:pPr marL="285750" indent="-285750">
              <a:buFont typeface="Wingdings" panose="05000000000000000000" pitchFamily="2" charset="2"/>
              <a:buChar char="Ø"/>
            </a:pPr>
            <a:r>
              <a:rPr lang="en-US" dirty="0" smtClean="0">
                <a:solidFill>
                  <a:schemeClr val="accent4">
                    <a:lumMod val="40000"/>
                    <a:lumOff val="60000"/>
                  </a:schemeClr>
                </a:solidFill>
              </a:rPr>
              <a:t>65% school/ camp groups </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Sony Wonder Technology Lab</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1840719" y="1532688"/>
            <a:ext cx="4942417"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ctr" eaLnBrk="1" hangingPunct="1">
              <a:lnSpc>
                <a:spcPct val="90000"/>
              </a:lnSpc>
              <a:spcBef>
                <a:spcPct val="50000"/>
              </a:spcBef>
              <a:defRPr/>
            </a:pPr>
            <a:r>
              <a:rPr lang="en-US" sz="4000" dirty="0" smtClean="0">
                <a:solidFill>
                  <a:prstClr val="black"/>
                </a:solidFill>
                <a:latin typeface="Calibri" charset="0"/>
              </a:rPr>
              <a:t>Our </a:t>
            </a:r>
            <a:r>
              <a:rPr lang="en-US" sz="4000" dirty="0" err="1" smtClean="0">
                <a:solidFill>
                  <a:prstClr val="black"/>
                </a:solidFill>
                <a:latin typeface="Calibri" charset="0"/>
              </a:rPr>
              <a:t>Nano</a:t>
            </a:r>
            <a:r>
              <a:rPr lang="en-US" sz="4000" dirty="0" smtClean="0">
                <a:solidFill>
                  <a:prstClr val="black"/>
                </a:solidFill>
                <a:latin typeface="Calibri" charset="0"/>
              </a:rPr>
              <a:t> Exhibit</a:t>
            </a:r>
            <a:endParaRPr lang="en-US" sz="4000"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796" y="2363203"/>
            <a:ext cx="6774407" cy="4143165"/>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2800" dirty="0" smtClean="0">
                <a:solidFill>
                  <a:srgbClr val="49176D"/>
                </a:solidFill>
                <a:latin typeface="Georgia" charset="0"/>
                <a:ea typeface="ＭＳ Ｐゴシック" charset="0"/>
                <a:cs typeface="Georgia" charset="0"/>
              </a:rPr>
              <a:t>Sony Wonder Technology Lab: </a:t>
            </a:r>
            <a:r>
              <a:rPr lang="en-US" sz="2800" dirty="0" err="1" smtClean="0">
                <a:solidFill>
                  <a:srgbClr val="49176D"/>
                </a:solidFill>
                <a:latin typeface="Georgia" charset="0"/>
                <a:ea typeface="ＭＳ Ｐゴシック" charset="0"/>
                <a:cs typeface="Georgia" charset="0"/>
              </a:rPr>
              <a:t>Nano</a:t>
            </a:r>
            <a:r>
              <a:rPr lang="en-US" sz="2800" dirty="0" smtClean="0">
                <a:solidFill>
                  <a:srgbClr val="49176D"/>
                </a:solidFill>
                <a:latin typeface="Georgia" charset="0"/>
                <a:ea typeface="ＭＳ Ｐゴシック" charset="0"/>
                <a:cs typeface="Georgia" charset="0"/>
              </a:rPr>
              <a:t> Exhibit Video</a:t>
            </a:r>
            <a:endParaRPr lang="en-US" sz="28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Sony Wonder Technology Lab</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1840719" y="1532688"/>
            <a:ext cx="4942417"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ctr" eaLnBrk="1" hangingPunct="1">
              <a:lnSpc>
                <a:spcPct val="90000"/>
              </a:lnSpc>
              <a:spcBef>
                <a:spcPct val="50000"/>
              </a:spcBef>
              <a:defRPr/>
            </a:pPr>
            <a:r>
              <a:rPr lang="en-US" sz="4000" dirty="0" smtClean="0">
                <a:solidFill>
                  <a:prstClr val="black"/>
                </a:solidFill>
                <a:latin typeface="Calibri" charset="0"/>
              </a:rPr>
              <a:t>Our School Program</a:t>
            </a:r>
            <a:endParaRPr lang="en-US" sz="4000"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34999" y="2410507"/>
            <a:ext cx="7760369" cy="2339102"/>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solidFill>
                  <a:schemeClr val="accent4">
                    <a:lumMod val="75000"/>
                  </a:schemeClr>
                </a:solidFill>
              </a:rPr>
              <a:t>School Demos</a:t>
            </a:r>
          </a:p>
          <a:p>
            <a:pPr marL="285750" indent="-285750">
              <a:buFont typeface="Wingdings" panose="05000000000000000000" pitchFamily="2" charset="2"/>
              <a:buChar char="Ø"/>
            </a:pPr>
            <a:r>
              <a:rPr lang="en-US" sz="3200" dirty="0" smtClean="0">
                <a:solidFill>
                  <a:schemeClr val="accent4">
                    <a:lumMod val="75000"/>
                  </a:schemeClr>
                </a:solidFill>
              </a:rPr>
              <a:t>How We </a:t>
            </a:r>
            <a:r>
              <a:rPr lang="en-US" sz="3200" dirty="0">
                <a:solidFill>
                  <a:schemeClr val="accent4">
                    <a:lumMod val="75000"/>
                  </a:schemeClr>
                </a:solidFill>
              </a:rPr>
              <a:t>U</a:t>
            </a:r>
            <a:r>
              <a:rPr lang="en-US" sz="3200" dirty="0" smtClean="0">
                <a:solidFill>
                  <a:schemeClr val="accent4">
                    <a:lumMod val="75000"/>
                  </a:schemeClr>
                </a:solidFill>
              </a:rPr>
              <a:t>sed the </a:t>
            </a:r>
            <a:r>
              <a:rPr lang="en-US" sz="3200" dirty="0" err="1" smtClean="0">
                <a:solidFill>
                  <a:schemeClr val="accent4">
                    <a:lumMod val="75000"/>
                  </a:schemeClr>
                </a:solidFill>
                <a:hlinkClick r:id="rId3"/>
              </a:rPr>
              <a:t>NISENet</a:t>
            </a:r>
            <a:r>
              <a:rPr lang="en-US" sz="3200" dirty="0" smtClean="0">
                <a:solidFill>
                  <a:schemeClr val="accent4">
                    <a:lumMod val="75000"/>
                  </a:schemeClr>
                </a:solidFill>
                <a:hlinkClick r:id="rId3"/>
              </a:rPr>
              <a:t> Resources</a:t>
            </a:r>
            <a:endParaRPr lang="en-US" sz="3200" dirty="0" smtClean="0">
              <a:solidFill>
                <a:schemeClr val="accent4">
                  <a:lumMod val="75000"/>
                </a:schemeClr>
              </a:solidFill>
            </a:endParaRPr>
          </a:p>
          <a:p>
            <a:pPr marL="285750" indent="-285750">
              <a:buFont typeface="Wingdings" panose="05000000000000000000" pitchFamily="2" charset="2"/>
              <a:buChar char="Ø"/>
            </a:pPr>
            <a:r>
              <a:rPr lang="en-US" sz="3200" dirty="0" smtClean="0">
                <a:solidFill>
                  <a:schemeClr val="accent4">
                    <a:lumMod val="75000"/>
                  </a:schemeClr>
                </a:solidFill>
              </a:rPr>
              <a:t>Staff Training</a:t>
            </a:r>
          </a:p>
          <a:p>
            <a:pPr marL="285750" indent="-285750">
              <a:buFont typeface="Wingdings" panose="05000000000000000000" pitchFamily="2" charset="2"/>
              <a:buChar char="Ø"/>
            </a:pPr>
            <a:r>
              <a:rPr lang="en-US" sz="3200" dirty="0" smtClean="0">
                <a:solidFill>
                  <a:schemeClr val="accent4">
                    <a:lumMod val="75000"/>
                  </a:schemeClr>
                </a:solidFill>
              </a:rPr>
              <a:t>What Teachers Tell Us</a:t>
            </a:r>
          </a:p>
          <a:p>
            <a:pPr marL="285750" indent="-285750">
              <a:buFont typeface="Wingdings" panose="05000000000000000000" pitchFamily="2" charset="2"/>
              <a:buChar char="Ø"/>
            </a:pPr>
            <a:endParaRPr lang="en-US" dirty="0">
              <a:solidFill>
                <a:schemeClr val="accent4">
                  <a:lumMod val="75000"/>
                </a:schemeClr>
              </a:solidFill>
            </a:endParaRPr>
          </a:p>
        </p:txBody>
      </p:sp>
    </p:spTree>
    <p:extLst>
      <p:ext uri="{BB962C8B-B14F-4D97-AF65-F5344CB8AC3E}">
        <p14:creationId xmlns:p14="http://schemas.microsoft.com/office/powerpoint/2010/main" val="22288490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7358" y="1756611"/>
            <a:ext cx="8181474" cy="2769989"/>
          </a:xfrm>
          <a:prstGeom prst="rect">
            <a:avLst/>
          </a:prstGeom>
          <a:noFill/>
        </p:spPr>
        <p:txBody>
          <a:bodyPr wrap="square" rtlCol="0">
            <a:spAutoFit/>
          </a:bodyPr>
          <a:lstStyle/>
          <a:p>
            <a:r>
              <a:rPr lang="en-US" sz="2800" u="sng" dirty="0" smtClean="0"/>
              <a:t>Corrine Doron</a:t>
            </a:r>
          </a:p>
          <a:p>
            <a:r>
              <a:rPr lang="en-US" sz="2800" dirty="0" smtClean="0"/>
              <a:t>Senior Manager of Programs</a:t>
            </a:r>
          </a:p>
          <a:p>
            <a:r>
              <a:rPr lang="en-US" sz="2800" dirty="0" smtClean="0"/>
              <a:t>corrine_doron@sonyusa.co</a:t>
            </a:r>
            <a:r>
              <a:rPr lang="en-US" sz="2800" dirty="0"/>
              <a:t>m</a:t>
            </a:r>
          </a:p>
          <a:p>
            <a:endParaRPr lang="en-US" dirty="0" smtClean="0"/>
          </a:p>
          <a:p>
            <a:endParaRPr lang="en-US" dirty="0"/>
          </a:p>
          <a:p>
            <a:endParaRPr lang="en-US" dirty="0" smtClean="0"/>
          </a:p>
          <a:p>
            <a:r>
              <a:rPr lang="en-US" sz="3600" dirty="0" smtClean="0"/>
              <a:t>SONYWONDERTECHLAB.COM</a:t>
            </a:r>
            <a:endParaRPr lang="en-US" sz="3600" dirty="0"/>
          </a:p>
        </p:txBody>
      </p:sp>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lnSpc>
                <a:spcPct val="110000"/>
              </a:lnSpc>
            </a:pPr>
            <a:r>
              <a:rPr lang="en-US" sz="3000">
                <a:solidFill>
                  <a:schemeClr val="tx1"/>
                </a:solidFill>
                <a:latin typeface="B Futura Bold" charset="0"/>
              </a:rPr>
              <a:t>Beyond the Walls, Within the Community: Creating the Link.</a:t>
            </a:r>
            <a:r>
              <a:rPr lang="en-US" sz="2600">
                <a:solidFill>
                  <a:schemeClr val="tx1"/>
                </a:solidFill>
                <a:latin typeface="B Futura Bold" charset="0"/>
              </a:rPr>
              <a:t> </a:t>
            </a:r>
            <a:endParaRPr lang="en-US"/>
          </a:p>
        </p:txBody>
      </p:sp>
      <p:sp>
        <p:nvSpPr>
          <p:cNvPr id="2065" name="Text Box 17"/>
          <p:cNvSpPr txBox="1">
            <a:spLocks noChangeArrowheads="1"/>
          </p:cNvSpPr>
          <p:nvPr/>
        </p:nvSpPr>
        <p:spPr bwMode="auto">
          <a:xfrm>
            <a:off x="533400" y="2743200"/>
            <a:ext cx="2590800" cy="3065463"/>
          </a:xfrm>
          <a:prstGeom prst="rect">
            <a:avLst/>
          </a:prstGeom>
          <a:noFill/>
          <a:ln w="9525">
            <a:noFill/>
            <a:miter lim="800000"/>
            <a:headEnd/>
            <a:tailEnd/>
          </a:ln>
          <a:effectLst/>
        </p:spPr>
        <p:txBody>
          <a:bodyPr>
            <a:prstTxWarp prst="textNoShape">
              <a:avLst/>
            </a:prstTxWarp>
            <a:spAutoFit/>
          </a:bodyPr>
          <a:lstStyle/>
          <a:p>
            <a:pPr>
              <a:lnSpc>
                <a:spcPct val="90000"/>
              </a:lnSpc>
            </a:pPr>
            <a:r>
              <a:rPr lang="en-US" sz="3000" b="1"/>
              <a:t>Mission: </a:t>
            </a:r>
          </a:p>
          <a:p>
            <a:r>
              <a:rPr lang="en-US" sz="2800" i="1"/>
              <a:t>To ignite and foster curiosity about science and nature through inquiry and discovery.</a:t>
            </a:r>
          </a:p>
        </p:txBody>
      </p:sp>
      <p:pic>
        <p:nvPicPr>
          <p:cNvPr id="2066"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1800" y="2590800"/>
            <a:ext cx="5029200" cy="3387725"/>
          </a:xfrm>
          <a:prstGeom prst="rect">
            <a:avLst/>
          </a:prstGeom>
          <a:noFill/>
        </p:spPr>
      </p:pic>
      <p:sp>
        <p:nvSpPr>
          <p:cNvPr id="2068" name="Rectangle 20"/>
          <p:cNvSpPr>
            <a:spLocks noGrp="1" noChangeArrowheads="1"/>
          </p:cNvSpPr>
          <p:nvPr>
            <p:ph type="body" sz="half" idx="1"/>
          </p:nvPr>
        </p:nvSpPr>
        <p:spPr>
          <a:xfrm>
            <a:off x="457200" y="2057400"/>
            <a:ext cx="7924800" cy="1066800"/>
          </a:xfrm>
        </p:spPr>
        <p:txBody>
          <a:bodyPr/>
          <a:lstStyle/>
          <a:p>
            <a:pPr>
              <a:lnSpc>
                <a:spcPct val="90000"/>
              </a:lnSpc>
              <a:buFontTx/>
              <a:buNone/>
            </a:pPr>
            <a:r>
              <a:rPr lang="en-US" sz="2400"/>
              <a:t>Sarah Thomas, Explorit Science Center</a:t>
            </a:r>
          </a:p>
          <a:p>
            <a:pPr>
              <a:lnSpc>
                <a:spcPct val="90000"/>
              </a:lnSpc>
              <a:buFontTx/>
              <a:buNone/>
            </a:pPr>
            <a:endParaRPr lang="en-US" sz="2400"/>
          </a:p>
          <a:p>
            <a:pPr>
              <a:lnSpc>
                <a:spcPct val="90000"/>
              </a:lnSpc>
              <a:buFontTx/>
              <a:buNone/>
            </a:pPr>
            <a:endParaRPr lang="en-US" sz="2400"/>
          </a:p>
          <a:p>
            <a:pPr>
              <a:lnSpc>
                <a:spcPct val="90000"/>
              </a:lnSpc>
              <a:buFontTx/>
              <a:buNone/>
            </a:pPr>
            <a:endParaRPr lang="en-US" sz="2400"/>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solidFill>
                  <a:schemeClr val="tx1"/>
                </a:solidFill>
                <a:latin typeface="B Futura Bold" charset="0"/>
              </a:rPr>
              <a:t>Explorit Science Center</a:t>
            </a:r>
            <a:endParaRPr lang="en-US"/>
          </a:p>
        </p:txBody>
      </p:sp>
      <p:sp>
        <p:nvSpPr>
          <p:cNvPr id="53251" name="Rectangle 3"/>
          <p:cNvSpPr>
            <a:spLocks noGrp="1" noChangeArrowheads="1"/>
          </p:cNvSpPr>
          <p:nvPr>
            <p:ph type="body" sz="half" idx="1"/>
          </p:nvPr>
        </p:nvSpPr>
        <p:spPr>
          <a:xfrm>
            <a:off x="533400" y="2362200"/>
            <a:ext cx="2743200" cy="2362200"/>
          </a:xfrm>
        </p:spPr>
        <p:txBody>
          <a:bodyPr/>
          <a:lstStyle/>
          <a:p>
            <a:pPr>
              <a:buFontTx/>
              <a:buNone/>
            </a:pPr>
            <a:r>
              <a:rPr lang="en-US" sz="3600"/>
              <a:t>Think it.</a:t>
            </a:r>
          </a:p>
          <a:p>
            <a:pPr>
              <a:buFontTx/>
              <a:buNone/>
            </a:pPr>
            <a:r>
              <a:rPr lang="en-US" sz="3600"/>
              <a:t>		Try it.</a:t>
            </a:r>
          </a:p>
          <a:p>
            <a:pPr>
              <a:buFontTx/>
              <a:buNone/>
            </a:pPr>
            <a:r>
              <a:rPr lang="en-US" sz="3600" b="1"/>
              <a:t>Explorit.</a:t>
            </a:r>
            <a:endParaRPr lang="en-US" sz="2800"/>
          </a:p>
        </p:txBody>
      </p:sp>
      <p:sp>
        <p:nvSpPr>
          <p:cNvPr id="53252" name="Rectangle 4"/>
          <p:cNvSpPr>
            <a:spLocks noChangeArrowheads="1"/>
          </p:cNvSpPr>
          <p:nvPr/>
        </p:nvSpPr>
        <p:spPr bwMode="auto">
          <a:xfrm>
            <a:off x="381000" y="5486400"/>
            <a:ext cx="8458200" cy="9906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80000"/>
              </a:lnSpc>
              <a:spcBef>
                <a:spcPct val="20000"/>
              </a:spcBef>
              <a:buFontTx/>
              <a:buChar char="•"/>
            </a:pPr>
            <a:r>
              <a:rPr lang="en-US" sz="2800"/>
              <a:t>Established 1982 by community educators</a:t>
            </a:r>
          </a:p>
          <a:p>
            <a:pPr marL="342900" indent="-342900" eaLnBrk="1" hangingPunct="1">
              <a:lnSpc>
                <a:spcPct val="80000"/>
              </a:lnSpc>
              <a:spcBef>
                <a:spcPct val="20000"/>
              </a:spcBef>
              <a:buFontTx/>
              <a:buChar char="•"/>
            </a:pPr>
            <a:r>
              <a:rPr lang="en-US" sz="2800"/>
              <a:t>Independent non-profit</a:t>
            </a:r>
            <a:endParaRPr lang="en-US"/>
          </a:p>
        </p:txBody>
      </p:sp>
      <p:pic>
        <p:nvPicPr>
          <p:cNvPr id="532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1752600"/>
            <a:ext cx="5249863" cy="3443288"/>
          </a:xfrm>
          <a:prstGeom prst="rect">
            <a:avLst/>
          </a:prstGeom>
          <a:noFill/>
          <a:effectLst>
            <a:outerShdw blurRad="63500" dist="107763" dir="2700000" algn="ctr" rotWithShape="0">
              <a:srgbClr val="000000">
                <a:alpha val="74998"/>
              </a:srgbClr>
            </a:outerShdw>
          </a:effectLst>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029200" y="685800"/>
            <a:ext cx="4114800" cy="3810000"/>
          </a:xfrm>
          <a:noFill/>
          <a:ln/>
        </p:spPr>
        <p:txBody>
          <a:bodyPr/>
          <a:lstStyle/>
          <a:p>
            <a:r>
              <a:rPr lang="en-US">
                <a:solidFill>
                  <a:schemeClr val="tx1"/>
                </a:solidFill>
                <a:latin typeface="B Futura Bold" charset="0"/>
              </a:rPr>
              <a:t>Explorit’s </a:t>
            </a:r>
            <a:br>
              <a:rPr lang="en-US">
                <a:solidFill>
                  <a:schemeClr val="tx1"/>
                </a:solidFill>
                <a:latin typeface="B Futura Bold" charset="0"/>
              </a:rPr>
            </a:br>
            <a:r>
              <a:rPr lang="en-US">
                <a:solidFill>
                  <a:schemeClr val="tx1"/>
                </a:solidFill>
                <a:latin typeface="B Futura Bold" charset="0"/>
              </a:rPr>
              <a:t>Style </a:t>
            </a:r>
            <a:br>
              <a:rPr lang="en-US">
                <a:solidFill>
                  <a:schemeClr val="tx1"/>
                </a:solidFill>
                <a:latin typeface="B Futura Bold" charset="0"/>
              </a:rPr>
            </a:br>
            <a:r>
              <a:rPr lang="en-US">
                <a:solidFill>
                  <a:schemeClr val="tx1"/>
                </a:solidFill>
                <a:latin typeface="B Futura Bold" charset="0"/>
              </a:rPr>
              <a:t/>
            </a:r>
            <a:br>
              <a:rPr lang="en-US">
                <a:solidFill>
                  <a:schemeClr val="tx1"/>
                </a:solidFill>
                <a:latin typeface="B Futura Bold" charset="0"/>
              </a:rPr>
            </a:br>
            <a:r>
              <a:rPr lang="en-US">
                <a:solidFill>
                  <a:schemeClr val="tx1"/>
                </a:solidFill>
                <a:latin typeface="B Futura Bold" charset="0"/>
              </a:rPr>
              <a:t>Hands-On…</a:t>
            </a:r>
          </a:p>
        </p:txBody>
      </p:sp>
      <p:pic>
        <p:nvPicPr>
          <p:cNvPr id="24592"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762000"/>
            <a:ext cx="3451225" cy="510857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123-1.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381000"/>
            <a:ext cx="4343400" cy="1752600"/>
          </a:xfrm>
          <a:noFill/>
          <a:ln/>
        </p:spPr>
        <p:txBody>
          <a:bodyPr/>
          <a:lstStyle/>
          <a:p>
            <a:r>
              <a:rPr lang="en-US">
                <a:solidFill>
                  <a:schemeClr val="tx1"/>
                </a:solidFill>
                <a:latin typeface="B Futura Bold" charset="0"/>
              </a:rPr>
              <a:t>Minds-On…</a:t>
            </a:r>
          </a:p>
        </p:txBody>
      </p:sp>
      <p:pic>
        <p:nvPicPr>
          <p:cNvPr id="8909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0200" y="1905000"/>
            <a:ext cx="5791200" cy="4157663"/>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6" name="Rectangle 8"/>
          <p:cNvSpPr>
            <a:spLocks noGrp="1" noChangeArrowheads="1"/>
          </p:cNvSpPr>
          <p:nvPr>
            <p:ph type="title"/>
          </p:nvPr>
        </p:nvSpPr>
        <p:spPr>
          <a:xfrm>
            <a:off x="381000" y="457200"/>
            <a:ext cx="8305800" cy="1143000"/>
          </a:xfrm>
          <a:noFill/>
          <a:ln/>
        </p:spPr>
        <p:txBody>
          <a:bodyPr/>
          <a:lstStyle/>
          <a:p>
            <a:r>
              <a:rPr lang="en-US">
                <a:solidFill>
                  <a:schemeClr val="tx1"/>
                </a:solidFill>
                <a:latin typeface="B Futura Bold" charset="0"/>
              </a:rPr>
              <a:t>Target audience</a:t>
            </a:r>
            <a:endParaRPr lang="en-US"/>
          </a:p>
        </p:txBody>
      </p:sp>
      <p:sp>
        <p:nvSpPr>
          <p:cNvPr id="22537" name="Rectangle 9"/>
          <p:cNvSpPr>
            <a:spLocks noGrp="1" noChangeArrowheads="1"/>
          </p:cNvSpPr>
          <p:nvPr>
            <p:ph type="body" sz="half" idx="1"/>
          </p:nvPr>
        </p:nvSpPr>
        <p:spPr>
          <a:xfrm>
            <a:off x="304800" y="1905000"/>
            <a:ext cx="3505200" cy="4191000"/>
          </a:xfrm>
          <a:noFill/>
          <a:ln/>
        </p:spPr>
        <p:txBody>
          <a:bodyPr/>
          <a:lstStyle/>
          <a:p>
            <a:pPr>
              <a:lnSpc>
                <a:spcPct val="90000"/>
              </a:lnSpc>
            </a:pPr>
            <a:r>
              <a:rPr lang="en-US" sz="2400"/>
              <a:t>Serving nearly 30,000 annually</a:t>
            </a:r>
          </a:p>
          <a:p>
            <a:pPr>
              <a:lnSpc>
                <a:spcPct val="90000"/>
              </a:lnSpc>
            </a:pPr>
            <a:endParaRPr lang="en-US" sz="2400"/>
          </a:p>
          <a:p>
            <a:pPr>
              <a:lnSpc>
                <a:spcPct val="90000"/>
              </a:lnSpc>
            </a:pPr>
            <a:r>
              <a:rPr lang="en-US" sz="2400"/>
              <a:t>Reaching rural, urban and underserved communities </a:t>
            </a:r>
          </a:p>
          <a:p>
            <a:pPr>
              <a:lnSpc>
                <a:spcPct val="90000"/>
              </a:lnSpc>
            </a:pPr>
            <a:endParaRPr lang="en-US" sz="2400"/>
          </a:p>
          <a:p>
            <a:pPr>
              <a:lnSpc>
                <a:spcPct val="90000"/>
              </a:lnSpc>
            </a:pPr>
            <a:r>
              <a:rPr lang="en-US" sz="2400"/>
              <a:t>Targeting K-6 children, families, and teachers</a:t>
            </a:r>
          </a:p>
        </p:txBody>
      </p:sp>
      <p:pic>
        <p:nvPicPr>
          <p:cNvPr id="22540" name="Picture 12"/>
          <p:cNvPicPr>
            <a:picLocks noGrp="1" noChangeAspect="1" noChangeArrowheads="1"/>
          </p:cNvPicPr>
          <p:nvPr>
            <p:ph type="clipArt" sz="half" idx="2"/>
          </p:nvPr>
        </p:nvPicPr>
        <p:blipFill>
          <a:blip r:embed="rId5" cstate="email">
            <a:extLst>
              <a:ext uri="{28A0092B-C50C-407E-A947-70E740481C1C}">
                <a14:useLocalDpi xmlns:a14="http://schemas.microsoft.com/office/drawing/2010/main"/>
              </a:ext>
            </a:extLst>
          </a:blip>
          <a:srcRect/>
          <a:stretch>
            <a:fillRect/>
          </a:stretch>
        </p:blipFill>
        <p:spPr>
          <a:xfrm>
            <a:off x="4114800" y="1892300"/>
            <a:ext cx="4419600" cy="3213100"/>
          </a:xfrm>
          <a:ln/>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0188" name="Rectangle 1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4000">
                <a:latin typeface="B Futura Bold" charset="0"/>
              </a:rPr>
              <a:t>Program Reach: 15 Counties</a:t>
            </a:r>
            <a:endParaRPr lang="en-US" sz="4400">
              <a:solidFill>
                <a:schemeClr val="tx2"/>
              </a:solidFill>
            </a:endParaRPr>
          </a:p>
        </p:txBody>
      </p:sp>
      <p:pic>
        <p:nvPicPr>
          <p:cNvPr id="50200" name="Picture 24" descr="232323232%7Ffp83232&gt;ydnpcuvbwsnrcgu;9&lt;6&gt;nu=6485&gt;354&gt;239&gt;WSNRCG=36_56586_732_nu0mrj"/>
          <p:cNvPicPr>
            <a:picLocks noChangeAspect="1" noChangeArrowheads="1"/>
          </p:cNvPicPr>
          <p:nvPr/>
        </p:nvPicPr>
        <p:blipFill>
          <a:blip r:embed="rId5"/>
          <a:srcRect/>
          <a:stretch>
            <a:fillRect/>
          </a:stretch>
        </p:blipFill>
        <p:spPr bwMode="auto">
          <a:xfrm>
            <a:off x="381000" y="990600"/>
            <a:ext cx="7315200" cy="54864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12" name="Rectangle 8"/>
          <p:cNvSpPr>
            <a:spLocks noGrp="1" noChangeArrowheads="1"/>
          </p:cNvSpPr>
          <p:nvPr>
            <p:ph type="title"/>
          </p:nvPr>
        </p:nvSpPr>
        <p:spPr>
          <a:xfrm>
            <a:off x="685800" y="0"/>
            <a:ext cx="7772400" cy="1828800"/>
          </a:xfrm>
          <a:noFill/>
          <a:ln/>
        </p:spPr>
        <p:txBody>
          <a:bodyPr/>
          <a:lstStyle/>
          <a:p>
            <a:r>
              <a:rPr lang="en-US">
                <a:solidFill>
                  <a:schemeClr val="tx1"/>
                </a:solidFill>
                <a:latin typeface="B Futura Bold" charset="0"/>
              </a:rPr>
              <a:t>Programs and Services</a:t>
            </a:r>
            <a:endParaRPr lang="en-US"/>
          </a:p>
        </p:txBody>
      </p:sp>
      <p:sp>
        <p:nvSpPr>
          <p:cNvPr id="21513" name="Rectangle 9"/>
          <p:cNvSpPr>
            <a:spLocks noGrp="1" noChangeArrowheads="1"/>
          </p:cNvSpPr>
          <p:nvPr>
            <p:ph type="body" sz="half" idx="1"/>
          </p:nvPr>
        </p:nvSpPr>
        <p:spPr>
          <a:xfrm>
            <a:off x="685800" y="1905000"/>
            <a:ext cx="3810000" cy="4343400"/>
          </a:xfrm>
          <a:noFill/>
          <a:ln/>
        </p:spPr>
        <p:txBody>
          <a:bodyPr/>
          <a:lstStyle/>
          <a:p>
            <a:pPr>
              <a:lnSpc>
                <a:spcPct val="70000"/>
              </a:lnSpc>
            </a:pPr>
            <a:r>
              <a:rPr lang="en-US" sz="2400"/>
              <a:t>Interactive Exhibits</a:t>
            </a:r>
          </a:p>
          <a:p>
            <a:pPr>
              <a:lnSpc>
                <a:spcPct val="70000"/>
              </a:lnSpc>
            </a:pPr>
            <a:endParaRPr lang="en-US" sz="2400"/>
          </a:p>
          <a:p>
            <a:pPr>
              <a:lnSpc>
                <a:spcPct val="70000"/>
              </a:lnSpc>
            </a:pPr>
            <a:r>
              <a:rPr lang="en-US" sz="2400"/>
              <a:t>Weekend Family Programs</a:t>
            </a:r>
          </a:p>
          <a:p>
            <a:pPr>
              <a:lnSpc>
                <a:spcPct val="70000"/>
              </a:lnSpc>
            </a:pPr>
            <a:endParaRPr lang="en-US" sz="2400"/>
          </a:p>
          <a:p>
            <a:pPr>
              <a:lnSpc>
                <a:spcPct val="70000"/>
              </a:lnSpc>
            </a:pPr>
            <a:r>
              <a:rPr lang="en-US" sz="2400"/>
              <a:t>School Outreach &amp; Field Trips</a:t>
            </a:r>
          </a:p>
          <a:p>
            <a:pPr>
              <a:lnSpc>
                <a:spcPct val="70000"/>
              </a:lnSpc>
            </a:pPr>
            <a:endParaRPr lang="en-US" sz="2400"/>
          </a:p>
          <a:p>
            <a:pPr>
              <a:lnSpc>
                <a:spcPct val="70000"/>
              </a:lnSpc>
            </a:pPr>
            <a:r>
              <a:rPr lang="en-US" sz="2400"/>
              <a:t>Science &amp; Health Nights</a:t>
            </a:r>
          </a:p>
          <a:p>
            <a:pPr>
              <a:lnSpc>
                <a:spcPct val="70000"/>
              </a:lnSpc>
            </a:pPr>
            <a:endParaRPr lang="en-US" sz="2400"/>
          </a:p>
          <a:p>
            <a:pPr>
              <a:lnSpc>
                <a:spcPct val="70000"/>
              </a:lnSpc>
            </a:pPr>
            <a:r>
              <a:rPr lang="en-US" sz="2400"/>
              <a:t>Classes &amp; Camps for Kids</a:t>
            </a:r>
          </a:p>
          <a:p>
            <a:pPr>
              <a:lnSpc>
                <a:spcPct val="70000"/>
              </a:lnSpc>
            </a:pPr>
            <a:endParaRPr lang="en-US" sz="2400"/>
          </a:p>
          <a:p>
            <a:pPr>
              <a:lnSpc>
                <a:spcPct val="70000"/>
              </a:lnSpc>
            </a:pPr>
            <a:r>
              <a:rPr lang="en-US" sz="2400"/>
              <a:t>Teacher Workshops</a:t>
            </a:r>
            <a:endParaRPr lang="en-US" sz="2800"/>
          </a:p>
        </p:txBody>
      </p:sp>
      <p:pic>
        <p:nvPicPr>
          <p:cNvPr id="21516"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0" y="1905000"/>
            <a:ext cx="2997200" cy="3741738"/>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9940" name="Picture 4" descr="IM00036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200400"/>
            <a:ext cx="4953000" cy="3714750"/>
          </a:xfrm>
          <a:prstGeom prst="rect">
            <a:avLst/>
          </a:prstGeom>
          <a:noFill/>
        </p:spPr>
      </p:pic>
      <p:pic>
        <p:nvPicPr>
          <p:cNvPr id="39938" name="Picture 2" descr="Exhibit-gard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6813" y="0"/>
            <a:ext cx="5437187" cy="3578225"/>
          </a:xfrm>
          <a:prstGeom prst="rect">
            <a:avLst/>
          </a:prstGeom>
          <a:noFill/>
        </p:spPr>
      </p:pic>
      <p:sp>
        <p:nvSpPr>
          <p:cNvPr id="39941" name="Text Box 5"/>
          <p:cNvSpPr txBox="1">
            <a:spLocks noChangeArrowheads="1"/>
          </p:cNvSpPr>
          <p:nvPr/>
        </p:nvSpPr>
        <p:spPr bwMode="auto">
          <a:xfrm>
            <a:off x="441325" y="300038"/>
            <a:ext cx="2909888" cy="1244600"/>
          </a:xfrm>
          <a:prstGeom prst="rect">
            <a:avLst/>
          </a:prstGeom>
          <a:noFill/>
          <a:ln w="9525">
            <a:noFill/>
            <a:miter lim="800000"/>
            <a:headEnd/>
            <a:tailEnd/>
          </a:ln>
          <a:effectLst/>
        </p:spPr>
        <p:txBody>
          <a:bodyPr wrap="none">
            <a:prstTxWarp prst="textNoShape">
              <a:avLst/>
            </a:prstTxWarp>
            <a:spAutoFit/>
          </a:bodyPr>
          <a:lstStyle/>
          <a:p>
            <a:r>
              <a:rPr lang="en-US" sz="2800" b="1"/>
              <a:t>On Site Programs</a:t>
            </a:r>
            <a:endParaRPr lang="en-US" sz="2600"/>
          </a:p>
          <a:p>
            <a:endParaRPr lang="en-US" sz="2600"/>
          </a:p>
          <a:p>
            <a:pPr eaLnBrk="1" hangingPunct="1">
              <a:lnSpc>
                <a:spcPct val="70000"/>
              </a:lnSpc>
              <a:spcBef>
                <a:spcPct val="20000"/>
              </a:spcBef>
            </a:pPr>
            <a:endParaRPr lang="en-US"/>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0596" name="Text Box 4"/>
          <p:cNvSpPr txBox="1">
            <a:spLocks noChangeArrowheads="1"/>
          </p:cNvSpPr>
          <p:nvPr/>
        </p:nvSpPr>
        <p:spPr bwMode="auto">
          <a:xfrm>
            <a:off x="441325" y="300038"/>
            <a:ext cx="2909888" cy="1244600"/>
          </a:xfrm>
          <a:prstGeom prst="rect">
            <a:avLst/>
          </a:prstGeom>
          <a:noFill/>
          <a:ln w="9525">
            <a:noFill/>
            <a:miter lim="800000"/>
            <a:headEnd/>
            <a:tailEnd/>
          </a:ln>
          <a:effectLst/>
        </p:spPr>
        <p:txBody>
          <a:bodyPr wrap="none">
            <a:prstTxWarp prst="textNoShape">
              <a:avLst/>
            </a:prstTxWarp>
            <a:spAutoFit/>
          </a:bodyPr>
          <a:lstStyle/>
          <a:p>
            <a:r>
              <a:rPr lang="en-US" sz="2800" b="1"/>
              <a:t>On Site Programs</a:t>
            </a:r>
            <a:endParaRPr lang="en-US" sz="2600"/>
          </a:p>
          <a:p>
            <a:endParaRPr lang="en-US" sz="2600"/>
          </a:p>
          <a:p>
            <a:pPr eaLnBrk="1" hangingPunct="1">
              <a:lnSpc>
                <a:spcPct val="70000"/>
              </a:lnSpc>
              <a:spcBef>
                <a:spcPct val="20000"/>
              </a:spcBef>
            </a:pPr>
            <a:endParaRPr lang="en-US"/>
          </a:p>
        </p:txBody>
      </p:sp>
      <p:pic>
        <p:nvPicPr>
          <p:cNvPr id="110597" name="Picture 5" descr="Mace_building_exterior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441325" y="300038"/>
            <a:ext cx="2909888" cy="1244600"/>
          </a:xfrm>
          <a:prstGeom prst="rect">
            <a:avLst/>
          </a:prstGeom>
          <a:noFill/>
          <a:ln w="9525">
            <a:noFill/>
            <a:miter lim="800000"/>
            <a:headEnd/>
            <a:tailEnd/>
          </a:ln>
          <a:effectLst/>
        </p:spPr>
        <p:txBody>
          <a:bodyPr wrap="none">
            <a:prstTxWarp prst="textNoShape">
              <a:avLst/>
            </a:prstTxWarp>
            <a:spAutoFit/>
          </a:bodyPr>
          <a:lstStyle/>
          <a:p>
            <a:r>
              <a:rPr lang="en-US" sz="2800" b="1"/>
              <a:t>On Site Programs</a:t>
            </a:r>
            <a:endParaRPr lang="en-US" sz="2600"/>
          </a:p>
          <a:p>
            <a:endParaRPr lang="en-US" sz="2600"/>
          </a:p>
          <a:p>
            <a:pPr eaLnBrk="1" hangingPunct="1">
              <a:lnSpc>
                <a:spcPct val="70000"/>
              </a:lnSpc>
              <a:spcBef>
                <a:spcPct val="20000"/>
              </a:spcBef>
            </a:pPr>
            <a:endParaRPr lang="en-US"/>
          </a:p>
        </p:txBody>
      </p:sp>
      <p:pic>
        <p:nvPicPr>
          <p:cNvPr id="114692" name="Picture 4" descr="HPIM441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381000" y="423863"/>
            <a:ext cx="4953000" cy="1785937"/>
          </a:xfrm>
          <a:prstGeom prst="rect">
            <a:avLst/>
          </a:prstGeom>
          <a:noFill/>
          <a:ln w="9525">
            <a:noFill/>
            <a:miter lim="800000"/>
            <a:headEnd/>
            <a:tailEnd/>
          </a:ln>
          <a:effectLst/>
        </p:spPr>
        <p:txBody>
          <a:bodyPr>
            <a:prstTxWarp prst="textNoShape">
              <a:avLst/>
            </a:prstTxWarp>
            <a:spAutoFit/>
          </a:bodyPr>
          <a:lstStyle/>
          <a:p>
            <a:r>
              <a:rPr lang="en-US" sz="2800" b="1"/>
              <a:t>Traveling Programs</a:t>
            </a:r>
          </a:p>
          <a:p>
            <a:endParaRPr lang="en-US" sz="2800" b="1"/>
          </a:p>
          <a:p>
            <a:pPr eaLnBrk="1" hangingPunct="1">
              <a:lnSpc>
                <a:spcPct val="70000"/>
              </a:lnSpc>
              <a:spcBef>
                <a:spcPct val="20000"/>
              </a:spcBef>
            </a:pPr>
            <a:r>
              <a:rPr lang="en-US"/>
              <a:t>Over 60% of total audience reached with mobile programs throughout 15 counties</a:t>
            </a:r>
          </a:p>
        </p:txBody>
      </p:sp>
      <p:pic>
        <p:nvPicPr>
          <p:cNvPr id="37896" name="Picture 8" descr="CA_ma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1254125"/>
            <a:ext cx="2901950" cy="2719388"/>
          </a:xfrm>
          <a:prstGeom prst="rect">
            <a:avLst/>
          </a:prstGeom>
          <a:noFill/>
          <a:ln w="9525">
            <a:noFill/>
            <a:miter lim="800000"/>
            <a:headEnd/>
            <a:tailEnd/>
          </a:ln>
        </p:spPr>
      </p:pic>
      <p:pic>
        <p:nvPicPr>
          <p:cNvPr id="37898" name="Picture 10"/>
          <p:cNvPicPr>
            <a:picLocks noGrp="1" noChangeAspect="1" noChangeArrowheads="1"/>
          </p:cNvPicPr>
          <p:nvPr>
            <p:ph type="clipArt" sz="half" idx="2"/>
          </p:nvPr>
        </p:nvPicPr>
        <p:blipFill>
          <a:blip r:embed="rId6" cstate="email">
            <a:extLst>
              <a:ext uri="{28A0092B-C50C-407E-A947-70E740481C1C}">
                <a14:useLocalDpi xmlns:a14="http://schemas.microsoft.com/office/drawing/2010/main"/>
              </a:ext>
            </a:extLst>
          </a:blip>
          <a:srcRect/>
          <a:stretch>
            <a:fillRect/>
          </a:stretch>
        </p:blipFill>
        <p:spPr>
          <a:xfrm>
            <a:off x="1752600" y="2514600"/>
            <a:ext cx="3086100" cy="4114800"/>
          </a:xfrm>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2647" name="Picture 7" descr="232323232%7Ffp83232&gt;ydnpcuvbwsnrcgu;9&lt;6&gt;nu=6485&gt;354&gt;239&gt;WSNRCG=36_56586_732_nu0mrj"/>
          <p:cNvPicPr>
            <a:picLocks noGrp="1" noChangeAspect="1" noChangeArrowheads="1"/>
          </p:cNvPicPr>
          <p:nvPr>
            <p:ph type="clipArt" sz="half" idx="2"/>
          </p:nvPr>
        </p:nvPicPr>
        <p:blipFill>
          <a:blip r:embed="rId5"/>
          <a:srcRect/>
          <a:stretch>
            <a:fillRect/>
          </a:stretch>
        </p:blipFill>
        <p:spPr>
          <a:xfrm>
            <a:off x="0" y="0"/>
            <a:ext cx="9144000" cy="6858000"/>
          </a:xfrm>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Programs </a:t>
            </a:r>
            <a:endParaRPr lang="en-US" sz="3000" b="1"/>
          </a:p>
        </p:txBody>
      </p:sp>
      <p:sp>
        <p:nvSpPr>
          <p:cNvPr id="56324" name="Rectangle 4"/>
          <p:cNvSpPr>
            <a:spLocks noChangeArrowheads="1"/>
          </p:cNvSpPr>
          <p:nvPr/>
        </p:nvSpPr>
        <p:spPr bwMode="auto">
          <a:xfrm>
            <a:off x="533400" y="1219200"/>
            <a:ext cx="4648200" cy="17526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000">
                <a:solidFill>
                  <a:srgbClr val="FFFFFF"/>
                </a:solidFill>
              </a:rPr>
              <a:t>60 minute programs that take place in K-6 classrooms.</a:t>
            </a:r>
            <a:endParaRPr lang="en-US" sz="3000"/>
          </a:p>
          <a:p>
            <a:pPr marL="342900" indent="-342900" eaLnBrk="1" hangingPunct="1">
              <a:spcBef>
                <a:spcPct val="20000"/>
              </a:spcBef>
              <a:buFontTx/>
              <a:buChar char="•"/>
            </a:pPr>
            <a:r>
              <a:rPr lang="en-US" sz="3000">
                <a:solidFill>
                  <a:srgbClr val="FFFFFF"/>
                </a:solidFill>
              </a:rPr>
              <a:t>Developed to fulfill Explorit’s long term goal of increasing traveling outreach to underserved children and schools. </a:t>
            </a:r>
          </a:p>
          <a:p>
            <a:pPr marL="342900" indent="-342900" eaLnBrk="1" hangingPunct="1">
              <a:spcBef>
                <a:spcPct val="20000"/>
              </a:spcBef>
              <a:buFontTx/>
              <a:buChar char="•"/>
            </a:pPr>
            <a:r>
              <a:rPr lang="en-US" sz="3000">
                <a:solidFill>
                  <a:srgbClr val="FFFFFF"/>
                </a:solidFill>
              </a:rPr>
              <a:t>8 topics, 2 new for the 2014-15 school year. </a:t>
            </a:r>
          </a:p>
          <a:p>
            <a:pPr marL="342900" indent="-342900" eaLnBrk="1" hangingPunct="1">
              <a:spcBef>
                <a:spcPct val="20000"/>
              </a:spcBef>
            </a:pPr>
            <a:endParaRPr lang="en-US" sz="3000">
              <a:solidFill>
                <a:srgbClr val="FFFFFF"/>
              </a:solidFill>
            </a:endParaRPr>
          </a:p>
          <a:p>
            <a:pPr marL="342900" indent="-342900" eaLnBrk="1" hangingPunct="1">
              <a:spcBef>
                <a:spcPct val="20000"/>
              </a:spcBef>
            </a:pPr>
            <a:r>
              <a:rPr lang="en-US" sz="3000">
                <a:solidFill>
                  <a:srgbClr val="FFFFFF"/>
                </a:solidFill>
              </a:rPr>
              <a:t>  </a:t>
            </a:r>
          </a:p>
          <a:p>
            <a:pPr marL="342900" indent="-342900" eaLnBrk="1" hangingPunct="1">
              <a:spcBef>
                <a:spcPct val="20000"/>
              </a:spcBef>
            </a:pPr>
            <a:endParaRPr lang="en-US" sz="3000">
              <a:solidFill>
                <a:srgbClr val="FFFFFF"/>
              </a:solidFill>
            </a:endParaRPr>
          </a:p>
          <a:p>
            <a:pPr marL="342900" indent="-342900" eaLnBrk="1" hangingPunct="1">
              <a:spcBef>
                <a:spcPct val="20000"/>
              </a:spcBef>
              <a:buFontTx/>
              <a:buChar char="•"/>
            </a:pPr>
            <a:endParaRPr lang="en-US" sz="3000">
              <a:solidFill>
                <a:srgbClr val="FFFFFF"/>
              </a:solidFill>
            </a:endParaRPr>
          </a:p>
          <a:p>
            <a:pPr marL="342900" indent="-342900" eaLnBrk="1" hangingPunct="1">
              <a:spcBef>
                <a:spcPct val="20000"/>
              </a:spcBef>
              <a:buFontTx/>
              <a:buChar char="•"/>
            </a:pPr>
            <a:endParaRPr lang="en-US" sz="2800" i="1">
              <a:solidFill>
                <a:srgbClr val="FFFFFF"/>
              </a:solidFill>
            </a:endParaRPr>
          </a:p>
        </p:txBody>
      </p:sp>
      <p:pic>
        <p:nvPicPr>
          <p:cNvPr id="56327"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9538" y="1390650"/>
            <a:ext cx="3649662" cy="417195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123-2.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Topics </a:t>
            </a:r>
            <a:endParaRPr lang="en-US" sz="3000" b="1"/>
          </a:p>
        </p:txBody>
      </p:sp>
      <p:sp>
        <p:nvSpPr>
          <p:cNvPr id="67587" name="Rectangle 3"/>
          <p:cNvSpPr>
            <a:spLocks noChangeArrowheads="1"/>
          </p:cNvSpPr>
          <p:nvPr/>
        </p:nvSpPr>
        <p:spPr bwMode="auto">
          <a:xfrm>
            <a:off x="381000" y="1600200"/>
            <a:ext cx="3733800" cy="30480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200">
                <a:latin typeface="Arial" charset="0"/>
              </a:rPr>
              <a:t>Amazing Animals (K - 4) Investigate animal traits, characteristics, and adaptations with specimens and live animals.</a:t>
            </a:r>
            <a:r>
              <a:rPr lang="en-US" sz="3200">
                <a:solidFill>
                  <a:srgbClr val="000000"/>
                </a:solidFill>
                <a:latin typeface="Arial" charset="0"/>
              </a:rPr>
              <a:t> </a:t>
            </a:r>
            <a:endParaRPr lang="en-US" sz="2800" i="1">
              <a:solidFill>
                <a:srgbClr val="FFFFFF"/>
              </a:solidFill>
            </a:endParaRPr>
          </a:p>
        </p:txBody>
      </p:sp>
      <p:pic>
        <p:nvPicPr>
          <p:cNvPr id="67590" name="Picture 6" descr="Blizard at Animals CA copy"/>
          <p:cNvPicPr>
            <a:picLocks noChangeAspect="1" noChangeArrowheads="1"/>
          </p:cNvPicPr>
          <p:nvPr/>
        </p:nvPicPr>
        <p:blipFill>
          <a:blip r:embed="rId5"/>
          <a:srcRect/>
          <a:stretch>
            <a:fillRect/>
          </a:stretch>
        </p:blipFill>
        <p:spPr bwMode="auto">
          <a:xfrm>
            <a:off x="4267200" y="1447800"/>
            <a:ext cx="4876800" cy="36576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Topics </a:t>
            </a:r>
            <a:endParaRPr lang="en-US" sz="3000" b="1"/>
          </a:p>
        </p:txBody>
      </p:sp>
      <p:sp>
        <p:nvSpPr>
          <p:cNvPr id="106499" name="Rectangle 3"/>
          <p:cNvSpPr>
            <a:spLocks noChangeArrowheads="1"/>
          </p:cNvSpPr>
          <p:nvPr/>
        </p:nvSpPr>
        <p:spPr bwMode="auto">
          <a:xfrm>
            <a:off x="533400" y="1219200"/>
            <a:ext cx="3505200" cy="30480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200">
                <a:latin typeface="Arial" charset="0"/>
              </a:rPr>
              <a:t>Earth</a:t>
            </a:r>
            <a:r>
              <a:rPr lang="en-US" sz="3200">
                <a:latin typeface="Arial" charset="0"/>
                <a:ea typeface="ヒラギノ角ゴ ProN W3" charset="-128"/>
                <a:cs typeface="ヒラギノ角ゴ ProN W3" charset="-128"/>
              </a:rPr>
              <a:t>’s</a:t>
            </a:r>
            <a:r>
              <a:rPr lang="en-US" sz="3200">
                <a:latin typeface="Arial" charset="0"/>
              </a:rPr>
              <a:t> Features (2 - 6) Explore the forces and characteristics of volcanoes, earthquakes, rocks, and mineral forms.</a:t>
            </a:r>
            <a:r>
              <a:rPr lang="en-US" sz="3200">
                <a:solidFill>
                  <a:srgbClr val="000000"/>
                </a:solidFill>
                <a:latin typeface="Arial" charset="0"/>
              </a:rPr>
              <a:t> </a:t>
            </a:r>
          </a:p>
        </p:txBody>
      </p:sp>
      <p:pic>
        <p:nvPicPr>
          <p:cNvPr id="106500" name="Picture 4" descr="C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1524000"/>
            <a:ext cx="4876800" cy="367347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Topics </a:t>
            </a:r>
            <a:endParaRPr lang="en-US" sz="3000" b="1"/>
          </a:p>
        </p:txBody>
      </p:sp>
      <p:sp>
        <p:nvSpPr>
          <p:cNvPr id="108547" name="Rectangle 3"/>
          <p:cNvSpPr>
            <a:spLocks noChangeArrowheads="1"/>
          </p:cNvSpPr>
          <p:nvPr/>
        </p:nvSpPr>
        <p:spPr bwMode="auto">
          <a:xfrm>
            <a:off x="533400" y="1219200"/>
            <a:ext cx="3733800" cy="39624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200">
                <a:latin typeface="Arial" charset="0"/>
              </a:rPr>
              <a:t>Explorations in Energy (3 - 6) Experiment with energy sources and how they can be converted into heat, light, and motion. </a:t>
            </a:r>
          </a:p>
        </p:txBody>
      </p:sp>
      <p:pic>
        <p:nvPicPr>
          <p:cNvPr id="108548" name="Picture 4" descr="Hairrais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91000" y="1752600"/>
            <a:ext cx="4953000" cy="3300413"/>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Topics </a:t>
            </a:r>
            <a:endParaRPr lang="en-US" sz="3000" b="1"/>
          </a:p>
        </p:txBody>
      </p:sp>
      <p:sp>
        <p:nvSpPr>
          <p:cNvPr id="116739" name="Rectangle 3"/>
          <p:cNvSpPr>
            <a:spLocks noChangeArrowheads="1"/>
          </p:cNvSpPr>
          <p:nvPr/>
        </p:nvSpPr>
        <p:spPr bwMode="auto">
          <a:xfrm>
            <a:off x="533400" y="1219200"/>
            <a:ext cx="3733800" cy="39624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200">
                <a:latin typeface="Arial" charset="0"/>
              </a:rPr>
              <a:t>Simple Machines (K - 4) Explore the six main types of simple machines while experimenting with the forces of motion.</a:t>
            </a:r>
            <a:r>
              <a:rPr lang="en-US" sz="3200">
                <a:solidFill>
                  <a:srgbClr val="000000"/>
                </a:solidFill>
                <a:latin typeface="Arial" charset="0"/>
              </a:rPr>
              <a:t> </a:t>
            </a:r>
          </a:p>
        </p:txBody>
      </p:sp>
      <p:pic>
        <p:nvPicPr>
          <p:cNvPr id="116741" name="Picture 5" descr="IMG_146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52900" y="1447800"/>
            <a:ext cx="4991100" cy="374332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Topics </a:t>
            </a:r>
            <a:endParaRPr lang="en-US" sz="3000" b="1"/>
          </a:p>
        </p:txBody>
      </p:sp>
      <p:sp>
        <p:nvSpPr>
          <p:cNvPr id="118787" name="Rectangle 3"/>
          <p:cNvSpPr>
            <a:spLocks noChangeArrowheads="1"/>
          </p:cNvSpPr>
          <p:nvPr/>
        </p:nvSpPr>
        <p:spPr bwMode="auto">
          <a:xfrm>
            <a:off x="533400" y="1219200"/>
            <a:ext cx="3505200" cy="39624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200">
                <a:latin typeface="Arial" charset="0"/>
              </a:rPr>
              <a:t>Microscopes and Magnifiers (3 - 6) learn about the microscope parts and reveal the minute wonders of pond water life.</a:t>
            </a:r>
            <a:r>
              <a:rPr lang="en-US" sz="3200">
                <a:solidFill>
                  <a:srgbClr val="000000"/>
                </a:solidFill>
                <a:latin typeface="Arial" charset="0"/>
              </a:rPr>
              <a:t> </a:t>
            </a:r>
          </a:p>
        </p:txBody>
      </p:sp>
      <p:pic>
        <p:nvPicPr>
          <p:cNvPr id="118789" name="Picture 5" descr="Explorit_scop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1295400"/>
            <a:ext cx="5181600" cy="354965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Topics </a:t>
            </a:r>
            <a:endParaRPr lang="en-US" sz="3000" b="1"/>
          </a:p>
        </p:txBody>
      </p:sp>
      <p:sp>
        <p:nvSpPr>
          <p:cNvPr id="120835" name="Rectangle 3"/>
          <p:cNvSpPr>
            <a:spLocks noChangeArrowheads="1"/>
          </p:cNvSpPr>
          <p:nvPr/>
        </p:nvSpPr>
        <p:spPr bwMode="auto">
          <a:xfrm>
            <a:off x="533400" y="1219200"/>
            <a:ext cx="3505200" cy="39624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200">
                <a:latin typeface="Arial" charset="0"/>
              </a:rPr>
              <a:t>Neighborhood Ecosystems (K - 6) Explore the soil, plants, and animals in the schoolyard ecosystem.</a:t>
            </a:r>
            <a:endParaRPr lang="en-US" sz="3200">
              <a:solidFill>
                <a:srgbClr val="000000"/>
              </a:solidFill>
              <a:latin typeface="Arial" charset="0"/>
            </a:endParaRPr>
          </a:p>
        </p:txBody>
      </p:sp>
      <p:pic>
        <p:nvPicPr>
          <p:cNvPr id="120838" name="Picture 6" descr="10690347_734665083284978_5323357518303381561_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91000" y="1066800"/>
            <a:ext cx="4545013" cy="4545013"/>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Topics- NEW 2015!</a:t>
            </a:r>
            <a:endParaRPr lang="en-US" sz="3000" b="1"/>
          </a:p>
        </p:txBody>
      </p:sp>
      <p:sp>
        <p:nvSpPr>
          <p:cNvPr id="122883" name="Rectangle 3"/>
          <p:cNvSpPr>
            <a:spLocks noChangeArrowheads="1"/>
          </p:cNvSpPr>
          <p:nvPr/>
        </p:nvSpPr>
        <p:spPr bwMode="auto">
          <a:xfrm>
            <a:off x="533400" y="1219200"/>
            <a:ext cx="3276600" cy="39624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200">
                <a:latin typeface="Arial" charset="0"/>
              </a:rPr>
              <a:t>Light &amp; Sound (1 - 5) Discover waves - see the sound waves of your voice or use vibrations to move objects.</a:t>
            </a:r>
            <a:endParaRPr lang="en-US" sz="3200">
              <a:solidFill>
                <a:srgbClr val="000000"/>
              </a:solidFill>
              <a:latin typeface="Arial" charset="0"/>
            </a:endParaRPr>
          </a:p>
        </p:txBody>
      </p:sp>
      <p:pic>
        <p:nvPicPr>
          <p:cNvPr id="122885" name="Picture 5" descr="mik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81400" y="1600200"/>
            <a:ext cx="5562600" cy="36576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81000" y="457200"/>
            <a:ext cx="7696200" cy="685800"/>
          </a:xfrm>
          <a:prstGeom prst="rect">
            <a:avLst/>
          </a:prstGeom>
          <a:noFill/>
          <a:ln w="9525">
            <a:noFill/>
            <a:miter lim="800000"/>
            <a:headEnd/>
            <a:tailEnd/>
          </a:ln>
          <a:effectLst/>
        </p:spPr>
        <p:txBody>
          <a:bodyPr anchor="ctr">
            <a:prstTxWarp prst="textNoShape">
              <a:avLst/>
            </a:prstTxWarp>
          </a:bodyPr>
          <a:lstStyle/>
          <a:p>
            <a:r>
              <a:rPr lang="en-US" sz="3000" b="1">
                <a:solidFill>
                  <a:srgbClr val="FFFFFF"/>
                </a:solidFill>
              </a:rPr>
              <a:t>Classroom Adventure Topics- NEW 2015!</a:t>
            </a:r>
            <a:endParaRPr lang="en-US" sz="3000" b="1"/>
          </a:p>
        </p:txBody>
      </p:sp>
      <p:sp>
        <p:nvSpPr>
          <p:cNvPr id="124931" name="Rectangle 3"/>
          <p:cNvSpPr>
            <a:spLocks noChangeArrowheads="1"/>
          </p:cNvSpPr>
          <p:nvPr/>
        </p:nvSpPr>
        <p:spPr bwMode="auto">
          <a:xfrm>
            <a:off x="533400" y="1219200"/>
            <a:ext cx="3810000" cy="46482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ct val="20000"/>
              </a:spcBef>
              <a:buFontTx/>
              <a:buChar char="•"/>
            </a:pPr>
            <a:r>
              <a:rPr lang="en-US" sz="3200">
                <a:latin typeface="Arial" charset="0"/>
              </a:rPr>
              <a:t>Nanotechnology   (4 - 6) Investigate the nano technology in nature, health, energy, and the environment.</a:t>
            </a:r>
            <a:r>
              <a:rPr lang="en-US" sz="3200">
                <a:solidFill>
                  <a:srgbClr val="000000"/>
                </a:solidFill>
                <a:latin typeface="Arial" charset="0"/>
              </a:rPr>
              <a:t> </a:t>
            </a:r>
          </a:p>
        </p:txBody>
      </p:sp>
      <p:pic>
        <p:nvPicPr>
          <p:cNvPr id="124933" name="Picture 5" descr="hr_0473_341_601__0473341601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4083844" y="1797844"/>
            <a:ext cx="5791200" cy="4329112"/>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9162" name="Text Box 10"/>
          <p:cNvSpPr txBox="1">
            <a:spLocks noChangeArrowheads="1"/>
          </p:cNvSpPr>
          <p:nvPr/>
        </p:nvSpPr>
        <p:spPr bwMode="auto">
          <a:xfrm>
            <a:off x="1295400" y="838200"/>
            <a:ext cx="61722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49163" name="Text Box 11"/>
          <p:cNvSpPr txBox="1">
            <a:spLocks noChangeArrowheads="1"/>
          </p:cNvSpPr>
          <p:nvPr/>
        </p:nvSpPr>
        <p:spPr bwMode="auto">
          <a:xfrm>
            <a:off x="609600" y="533400"/>
            <a:ext cx="7772400" cy="15541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a:latin typeface="B Futura Bold" charset="0"/>
              </a:rPr>
              <a:t>Nanotechnology Classroom Adventure </a:t>
            </a:r>
            <a:r>
              <a:rPr lang="en-US" sz="3200"/>
              <a:t>was developed through a mini grant from NISE network. </a:t>
            </a:r>
            <a:r>
              <a:rPr lang="en-US" sz="3200">
                <a:latin typeface="Futura" charset="0"/>
              </a:rPr>
              <a:t> </a:t>
            </a:r>
          </a:p>
        </p:txBody>
      </p:sp>
      <p:pic>
        <p:nvPicPr>
          <p:cNvPr id="49167" name="Picture 15" descr="hr_0473_341_602__0473341602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3000" y="0"/>
            <a:ext cx="10287000" cy="68580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1000" y="1905000"/>
            <a:ext cx="3276600" cy="51816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endParaRPr lang="en-US" sz="1800">
              <a:latin typeface="Arial" charset="0"/>
            </a:endParaRPr>
          </a:p>
        </p:txBody>
      </p:sp>
      <p:sp>
        <p:nvSpPr>
          <p:cNvPr id="40969" name="Text Box 9"/>
          <p:cNvSpPr txBox="1">
            <a:spLocks noChangeArrowheads="1"/>
          </p:cNvSpPr>
          <p:nvPr/>
        </p:nvSpPr>
        <p:spPr bwMode="auto">
          <a:xfrm>
            <a:off x="457200" y="1676400"/>
            <a:ext cx="2971800" cy="457200"/>
          </a:xfrm>
          <a:prstGeom prst="rect">
            <a:avLst/>
          </a:prstGeom>
          <a:noFill/>
          <a:ln w="9525">
            <a:noFill/>
            <a:miter lim="800000"/>
            <a:headEnd/>
            <a:tailEnd/>
          </a:ln>
          <a:effectLst/>
        </p:spPr>
        <p:txBody>
          <a:bodyPr>
            <a:prstTxWarp prst="textNoShape">
              <a:avLst/>
            </a:prstTxWarp>
            <a:spAutoFit/>
          </a:bodyPr>
          <a:lstStyle/>
          <a:p>
            <a:endParaRPr lang="en-US"/>
          </a:p>
        </p:txBody>
      </p:sp>
      <p:pic>
        <p:nvPicPr>
          <p:cNvPr id="40974" name="Picture 14" descr="hr_0473_335_967__0473335967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1200150" y="857250"/>
            <a:ext cx="6858000" cy="51435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SC_043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0666" name="Picture 10" descr="hr_0473_336_899__0473336899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42863" y="414337"/>
            <a:ext cx="8839200" cy="587692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sz="half" idx="1"/>
          </p:nvPr>
        </p:nvSpPr>
        <p:spPr>
          <a:xfrm>
            <a:off x="304800" y="1600200"/>
            <a:ext cx="5105400" cy="4648200"/>
          </a:xfrm>
          <a:noFill/>
          <a:ln/>
        </p:spPr>
        <p:txBody>
          <a:bodyPr/>
          <a:lstStyle/>
          <a:p>
            <a:pPr>
              <a:lnSpc>
                <a:spcPct val="90000"/>
              </a:lnSpc>
              <a:buFontTx/>
              <a:buNone/>
            </a:pPr>
            <a:r>
              <a:rPr lang="en-US" sz="2600" i="1"/>
              <a:t>Introducing new CA programs</a:t>
            </a:r>
            <a:r>
              <a:rPr lang="en-US" sz="2600"/>
              <a:t>:</a:t>
            </a:r>
            <a:r>
              <a:rPr lang="en-US" sz="2600" i="1"/>
              <a:t> </a:t>
            </a:r>
            <a:endParaRPr lang="en-US" sz="2600"/>
          </a:p>
          <a:p>
            <a:pPr>
              <a:lnSpc>
                <a:spcPct val="90000"/>
              </a:lnSpc>
            </a:pPr>
            <a:r>
              <a:rPr lang="en-US" sz="2600"/>
              <a:t>Teachers book programs they’re familiar with. </a:t>
            </a:r>
          </a:p>
          <a:p>
            <a:pPr>
              <a:lnSpc>
                <a:spcPct val="90000"/>
              </a:lnSpc>
            </a:pPr>
            <a:r>
              <a:rPr lang="en-US" sz="2600"/>
              <a:t>“Nano” doesn’t seem like it fits into NGSS.</a:t>
            </a:r>
          </a:p>
          <a:p>
            <a:pPr>
              <a:lnSpc>
                <a:spcPct val="90000"/>
              </a:lnSpc>
            </a:pPr>
            <a:r>
              <a:rPr lang="en-US" sz="2600"/>
              <a:t>“Nano” is an unfamiliar topic to many teachers. </a:t>
            </a:r>
          </a:p>
          <a:p>
            <a:pPr>
              <a:lnSpc>
                <a:spcPct val="90000"/>
              </a:lnSpc>
            </a:pPr>
            <a:r>
              <a:rPr lang="en-US" sz="2600"/>
              <a:t>Because of a lack of prior knowledge, the Nano CA requires more introduction background than our other CA programs. </a:t>
            </a:r>
          </a:p>
          <a:p>
            <a:pPr>
              <a:lnSpc>
                <a:spcPct val="90000"/>
              </a:lnSpc>
              <a:buFontTx/>
              <a:buNone/>
            </a:pPr>
            <a:endParaRPr lang="en-US" sz="2400"/>
          </a:p>
          <a:p>
            <a:pPr>
              <a:lnSpc>
                <a:spcPct val="90000"/>
              </a:lnSpc>
              <a:buFontTx/>
              <a:buNone/>
            </a:pPr>
            <a:endParaRPr lang="en-US" sz="2400"/>
          </a:p>
        </p:txBody>
      </p:sp>
      <p:sp>
        <p:nvSpPr>
          <p:cNvPr id="71684" name="Rectangle 4"/>
          <p:cNvSpPr>
            <a:spLocks noChangeArrowheads="1"/>
          </p:cNvSpPr>
          <p:nvPr/>
        </p:nvSpPr>
        <p:spPr bwMode="auto">
          <a:xfrm>
            <a:off x="762000" y="3810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4400">
                <a:latin typeface="B Futura Bold" charset="0"/>
              </a:rPr>
              <a:t>Challenges</a:t>
            </a:r>
            <a:endParaRPr lang="en-US" sz="4400">
              <a:solidFill>
                <a:schemeClr val="tx2"/>
              </a:solidFill>
            </a:endParaRPr>
          </a:p>
        </p:txBody>
      </p:sp>
      <p:pic>
        <p:nvPicPr>
          <p:cNvPr id="71688"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1676400"/>
            <a:ext cx="3373438" cy="38100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body" sz="half" idx="1"/>
          </p:nvPr>
        </p:nvSpPr>
        <p:spPr>
          <a:xfrm>
            <a:off x="381000" y="990600"/>
            <a:ext cx="5638800" cy="4953000"/>
          </a:xfrm>
        </p:spPr>
        <p:txBody>
          <a:bodyPr/>
          <a:lstStyle/>
          <a:p>
            <a:pPr>
              <a:buFontTx/>
              <a:buNone/>
            </a:pPr>
            <a:r>
              <a:rPr lang="en-US" sz="2400" u="sng"/>
              <a:t>Question: </a:t>
            </a:r>
          </a:p>
          <a:p>
            <a:pPr>
              <a:buFontTx/>
              <a:buNone/>
            </a:pPr>
            <a:r>
              <a:rPr lang="en-US" sz="2400"/>
              <a:t>Does the current CA format meet the needs of our teachers?  </a:t>
            </a:r>
          </a:p>
          <a:p>
            <a:pPr>
              <a:buFontTx/>
              <a:buNone/>
            </a:pPr>
            <a:r>
              <a:rPr lang="en-US" sz="2400" u="sng"/>
              <a:t>Preliminary Findings (data still being collected and analyzed)</a:t>
            </a:r>
            <a:r>
              <a:rPr lang="en-US" sz="2400"/>
              <a:t>:</a:t>
            </a:r>
          </a:p>
          <a:p>
            <a:r>
              <a:rPr lang="en-US" sz="2400">
                <a:solidFill>
                  <a:srgbClr val="FFFFFF"/>
                </a:solidFill>
              </a:rPr>
              <a:t>60 min. programs are preferable to longer programs. </a:t>
            </a:r>
          </a:p>
          <a:p>
            <a:r>
              <a:rPr lang="en-US" sz="2400">
                <a:solidFill>
                  <a:srgbClr val="FFFFFF"/>
                </a:solidFill>
              </a:rPr>
              <a:t>A pre-requisite video would be a welcome addition. </a:t>
            </a:r>
          </a:p>
          <a:p>
            <a:r>
              <a:rPr lang="en-US" sz="2400">
                <a:solidFill>
                  <a:srgbClr val="FFFFFF"/>
                </a:solidFill>
              </a:rPr>
              <a:t>The station/rotation format is preferred over a whole class participation project.</a:t>
            </a:r>
            <a:r>
              <a:rPr lang="en-US" sz="2000">
                <a:solidFill>
                  <a:srgbClr val="FFFFFF"/>
                </a:solidFill>
              </a:rPr>
              <a:t>  </a:t>
            </a:r>
          </a:p>
          <a:p>
            <a:endParaRPr lang="en-US" sz="2000"/>
          </a:p>
        </p:txBody>
      </p:sp>
      <p:sp>
        <p:nvSpPr>
          <p:cNvPr id="58374" name="Rectangle 6"/>
          <p:cNvSpPr>
            <a:spLocks noChangeArrowheads="1"/>
          </p:cNvSpPr>
          <p:nvPr/>
        </p:nvSpPr>
        <p:spPr bwMode="auto">
          <a:xfrm>
            <a:off x="685800" y="228600"/>
            <a:ext cx="7696200" cy="762000"/>
          </a:xfrm>
          <a:prstGeom prst="rect">
            <a:avLst/>
          </a:prstGeom>
          <a:noFill/>
          <a:ln w="9525">
            <a:noFill/>
            <a:miter lim="800000"/>
            <a:headEnd/>
            <a:tailEnd/>
          </a:ln>
          <a:effectLst/>
        </p:spPr>
        <p:txBody>
          <a:bodyPr anchor="ctr">
            <a:prstTxWarp prst="textNoShape">
              <a:avLst/>
            </a:prstTxWarp>
          </a:bodyPr>
          <a:lstStyle/>
          <a:p>
            <a:pPr algn="ctr" eaLnBrk="1" hangingPunct="1"/>
            <a:r>
              <a:rPr lang="en-US" sz="3800">
                <a:latin typeface="B Futura Bold" charset="0"/>
              </a:rPr>
              <a:t>TBI Survey</a:t>
            </a:r>
            <a:endParaRPr lang="en-US" sz="4400">
              <a:solidFill>
                <a:schemeClr val="tx2"/>
              </a:solidFill>
            </a:endParaRPr>
          </a:p>
        </p:txBody>
      </p:sp>
      <p:pic>
        <p:nvPicPr>
          <p:cNvPr id="58376"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3475" y="1295400"/>
            <a:ext cx="2625725" cy="416877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447800" y="0"/>
            <a:ext cx="6781800" cy="1219200"/>
          </a:xfrm>
          <a:noFill/>
          <a:ln/>
        </p:spPr>
        <p:txBody>
          <a:bodyPr/>
          <a:lstStyle/>
          <a:p>
            <a:r>
              <a:rPr lang="en-US" sz="4000">
                <a:solidFill>
                  <a:schemeClr val="tx1"/>
                </a:solidFill>
                <a:latin typeface="B Futura Bold" charset="0"/>
              </a:rPr>
              <a:t>TBI SURVEY FINDINGS</a:t>
            </a:r>
            <a:r>
              <a:rPr lang="en-US" sz="3200">
                <a:solidFill>
                  <a:schemeClr val="tx1"/>
                </a:solidFill>
                <a:latin typeface="B Futura Bold" charset="0"/>
              </a:rPr>
              <a:t>  </a:t>
            </a:r>
            <a:endParaRPr lang="en-US"/>
          </a:p>
        </p:txBody>
      </p:sp>
      <p:pic>
        <p:nvPicPr>
          <p:cNvPr id="80900" name="Picture 4" descr="Screen shot 2015-06-01 at 8"/>
          <p:cNvPicPr>
            <a:picLocks noChangeAspect="1" noChangeArrowheads="1"/>
          </p:cNvPicPr>
          <p:nvPr/>
        </p:nvPicPr>
        <p:blipFill>
          <a:blip r:embed="rId5"/>
          <a:srcRect/>
          <a:stretch>
            <a:fillRect/>
          </a:stretch>
        </p:blipFill>
        <p:spPr bwMode="auto">
          <a:xfrm>
            <a:off x="762000" y="914400"/>
            <a:ext cx="7734300" cy="2362200"/>
          </a:xfrm>
          <a:prstGeom prst="rect">
            <a:avLst/>
          </a:prstGeom>
          <a:noFill/>
        </p:spPr>
      </p:pic>
      <p:pic>
        <p:nvPicPr>
          <p:cNvPr id="80903" name="Picture 7" descr="Screen shot 2015-06-01 at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3200" y="3408363"/>
            <a:ext cx="3524250" cy="3449637"/>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2467" name="Rectangle 3"/>
          <p:cNvSpPr>
            <a:spLocks noGrp="1" noChangeArrowheads="1"/>
          </p:cNvSpPr>
          <p:nvPr>
            <p:ph type="body" sz="half" idx="1"/>
          </p:nvPr>
        </p:nvSpPr>
        <p:spPr>
          <a:xfrm>
            <a:off x="152400" y="1600200"/>
            <a:ext cx="4876800" cy="4648200"/>
          </a:xfrm>
        </p:spPr>
        <p:txBody>
          <a:bodyPr/>
          <a:lstStyle/>
          <a:p>
            <a:pPr>
              <a:buFontTx/>
              <a:buNone/>
            </a:pPr>
            <a:r>
              <a:rPr lang="en-US" sz="3000" i="1"/>
              <a:t>Bookings from September 2014-June 2015: </a:t>
            </a:r>
          </a:p>
          <a:p>
            <a:pPr>
              <a:buFontTx/>
              <a:buNone/>
            </a:pPr>
            <a:endParaRPr lang="en-US" sz="3000" i="1"/>
          </a:p>
          <a:p>
            <a:pPr>
              <a:buFontTx/>
              <a:buNone/>
            </a:pPr>
            <a:endParaRPr lang="en-US" sz="3000" i="1"/>
          </a:p>
        </p:txBody>
      </p:sp>
      <p:sp>
        <p:nvSpPr>
          <p:cNvPr id="62470" name="Rectangle 6"/>
          <p:cNvSpPr>
            <a:spLocks noGrp="1" noChangeArrowheads="1"/>
          </p:cNvSpPr>
          <p:nvPr>
            <p:ph type="title"/>
          </p:nvPr>
        </p:nvSpPr>
        <p:spPr>
          <a:xfrm>
            <a:off x="685800" y="152400"/>
            <a:ext cx="7772400" cy="1143000"/>
          </a:xfrm>
          <a:noFill/>
          <a:ln/>
        </p:spPr>
        <p:txBody>
          <a:bodyPr/>
          <a:lstStyle/>
          <a:p>
            <a:r>
              <a:rPr lang="en-US">
                <a:solidFill>
                  <a:schemeClr val="tx1"/>
                </a:solidFill>
                <a:latin typeface="B Futura Bold" charset="0"/>
              </a:rPr>
              <a:t>2014-15 CA Programs</a:t>
            </a:r>
            <a:endParaRPr lang="en-US"/>
          </a:p>
        </p:txBody>
      </p:sp>
      <p:pic>
        <p:nvPicPr>
          <p:cNvPr id="6247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1905000"/>
            <a:ext cx="4114800" cy="3263900"/>
          </a:xfrm>
          <a:prstGeom prst="rect">
            <a:avLst/>
          </a:prstGeom>
          <a:noFill/>
        </p:spPr>
      </p:pic>
      <p:pic>
        <p:nvPicPr>
          <p:cNvPr id="62485" name="Picture 21" descr="Screen shot 2015-06-01 at 7"/>
          <p:cNvPicPr>
            <a:picLocks noChangeAspect="1" noChangeArrowheads="1"/>
          </p:cNvPicPr>
          <p:nvPr/>
        </p:nvPicPr>
        <p:blipFill>
          <a:blip r:embed="rId6"/>
          <a:srcRect/>
          <a:stretch>
            <a:fillRect/>
          </a:stretch>
        </p:blipFill>
        <p:spPr bwMode="auto">
          <a:xfrm>
            <a:off x="381000" y="2667000"/>
            <a:ext cx="4114800" cy="3011488"/>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2707" name="Rectangle 3"/>
          <p:cNvSpPr>
            <a:spLocks noGrp="1" noChangeArrowheads="1"/>
          </p:cNvSpPr>
          <p:nvPr>
            <p:ph type="title"/>
          </p:nvPr>
        </p:nvSpPr>
        <p:spPr>
          <a:xfrm>
            <a:off x="152400" y="152400"/>
            <a:ext cx="8839200" cy="2133600"/>
          </a:xfrm>
          <a:noFill/>
          <a:ln/>
        </p:spPr>
        <p:txBody>
          <a:bodyPr/>
          <a:lstStyle/>
          <a:p>
            <a:r>
              <a:rPr lang="en-US" sz="4000">
                <a:solidFill>
                  <a:schemeClr val="tx1"/>
                </a:solidFill>
                <a:latin typeface="B Futura Bold" charset="0"/>
              </a:rPr>
              <a:t>Faced with challenges, but also </a:t>
            </a:r>
            <a:br>
              <a:rPr lang="en-US" sz="4000">
                <a:solidFill>
                  <a:schemeClr val="tx1"/>
                </a:solidFill>
                <a:latin typeface="B Futura Bold" charset="0"/>
              </a:rPr>
            </a:br>
            <a:r>
              <a:rPr lang="en-US" sz="4000">
                <a:solidFill>
                  <a:schemeClr val="tx1"/>
                </a:solidFill>
                <a:latin typeface="B Futura Bold" charset="0"/>
              </a:rPr>
              <a:t>opportunities for growth…</a:t>
            </a:r>
            <a:endParaRPr lang="en-US"/>
          </a:p>
        </p:txBody>
      </p:sp>
      <p:pic>
        <p:nvPicPr>
          <p:cNvPr id="7270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2209800"/>
            <a:ext cx="6324600" cy="403225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304800"/>
            <a:ext cx="8610600" cy="1066800"/>
          </a:xfrm>
          <a:noFill/>
          <a:ln/>
        </p:spPr>
        <p:txBody>
          <a:bodyPr/>
          <a:lstStyle/>
          <a:p>
            <a:r>
              <a:rPr lang="en-US" sz="4000">
                <a:solidFill>
                  <a:schemeClr val="tx1"/>
                </a:solidFill>
                <a:latin typeface="B Futura Bold" charset="0"/>
              </a:rPr>
              <a:t>Learning about the new NGSS</a:t>
            </a:r>
            <a:endParaRPr lang="en-US"/>
          </a:p>
        </p:txBody>
      </p:sp>
      <p:pic>
        <p:nvPicPr>
          <p:cNvPr id="7680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77400" y="1752600"/>
            <a:ext cx="3406775" cy="3513138"/>
          </a:xfrm>
          <a:prstGeom prst="rect">
            <a:avLst/>
          </a:prstGeom>
          <a:noFill/>
        </p:spPr>
      </p:pic>
      <p:pic>
        <p:nvPicPr>
          <p:cNvPr id="76806" name="Picture 6" descr="Screen shot 2015-06-01 at 7"/>
          <p:cNvPicPr>
            <a:picLocks noChangeAspect="1" noChangeArrowheads="1"/>
          </p:cNvPicPr>
          <p:nvPr/>
        </p:nvPicPr>
        <p:blipFill>
          <a:blip r:embed="rId6"/>
          <a:srcRect/>
          <a:stretch>
            <a:fillRect/>
          </a:stretch>
        </p:blipFill>
        <p:spPr bwMode="auto">
          <a:xfrm>
            <a:off x="457200" y="1371600"/>
            <a:ext cx="7315200" cy="5103813"/>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533400"/>
            <a:ext cx="8763000" cy="1447800"/>
          </a:xfrm>
          <a:noFill/>
          <a:ln/>
        </p:spPr>
        <p:txBody>
          <a:bodyPr/>
          <a:lstStyle/>
          <a:p>
            <a:r>
              <a:rPr lang="en-US" sz="3800">
                <a:solidFill>
                  <a:schemeClr val="tx1"/>
                </a:solidFill>
                <a:latin typeface="B Futura Bold" charset="0"/>
              </a:rPr>
              <a:t>Trying new marketing strategies: </a:t>
            </a:r>
            <a:r>
              <a:rPr lang="en-US" sz="4000">
                <a:solidFill>
                  <a:schemeClr val="tx1"/>
                </a:solidFill>
                <a:latin typeface="B Futura Bold" charset="0"/>
              </a:rPr>
              <a:t> </a:t>
            </a:r>
            <a:br>
              <a:rPr lang="en-US" sz="4000">
                <a:solidFill>
                  <a:schemeClr val="tx1"/>
                </a:solidFill>
                <a:latin typeface="B Futura Bold" charset="0"/>
              </a:rPr>
            </a:br>
            <a:endParaRPr lang="en-US"/>
          </a:p>
        </p:txBody>
      </p:sp>
      <p:sp>
        <p:nvSpPr>
          <p:cNvPr id="78855" name="Text Box 7"/>
          <p:cNvSpPr txBox="1">
            <a:spLocks noChangeArrowheads="1"/>
          </p:cNvSpPr>
          <p:nvPr/>
        </p:nvSpPr>
        <p:spPr bwMode="auto">
          <a:xfrm>
            <a:off x="304800" y="1447800"/>
            <a:ext cx="4495800" cy="5310188"/>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Font typeface="Times" charset="0"/>
              <a:buChar char="•"/>
            </a:pPr>
            <a:r>
              <a:rPr lang="en-US" sz="3600"/>
              <a:t>Offering discounts on new programs.</a:t>
            </a:r>
          </a:p>
          <a:p>
            <a:pPr marL="457200" indent="-457200">
              <a:spcBef>
                <a:spcPct val="50000"/>
              </a:spcBef>
              <a:buFont typeface="Times" charset="0"/>
              <a:buChar char="•"/>
            </a:pPr>
            <a:r>
              <a:rPr lang="en-US" sz="3600"/>
              <a:t>Piloting the programs for free.</a:t>
            </a:r>
          </a:p>
          <a:p>
            <a:pPr marL="457200" indent="-457200">
              <a:spcBef>
                <a:spcPct val="50000"/>
              </a:spcBef>
              <a:buFont typeface="Times" charset="0"/>
              <a:buChar char="•"/>
            </a:pPr>
            <a:r>
              <a:rPr lang="en-US" sz="3600"/>
              <a:t>Reaching out to PTO/PTA.</a:t>
            </a:r>
          </a:p>
          <a:p>
            <a:pPr marL="457200" indent="-457200">
              <a:spcBef>
                <a:spcPct val="50000"/>
              </a:spcBef>
              <a:buFont typeface="Times" charset="0"/>
              <a:buChar char="•"/>
            </a:pPr>
            <a:r>
              <a:rPr lang="en-US" sz="3600"/>
              <a:t>Teacher specific commercial (watch).</a:t>
            </a:r>
            <a:endParaRPr lang="en-US" sz="3600">
              <a:latin typeface="B Futura Bold" charset="0"/>
            </a:endParaRPr>
          </a:p>
        </p:txBody>
      </p:sp>
      <p:pic>
        <p:nvPicPr>
          <p:cNvPr id="78857"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2438400"/>
            <a:ext cx="4419600" cy="2719388"/>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6982" name="Picture 6" descr="hr_0473_336_898__0473336898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1365250" y="1149350"/>
            <a:ext cx="6858000" cy="455930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380273" y="336593"/>
            <a:ext cx="65977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Questions &amp; Discussion</a:t>
            </a:r>
          </a:p>
          <a:p>
            <a:pPr algn="ctr"/>
            <a:endParaRPr lang="en-US" sz="2000" dirty="0">
              <a:solidFill>
                <a:srgbClr val="0C4225"/>
              </a:solidFill>
              <a:latin typeface="Georgia" charset="0"/>
              <a:cs typeface="Georgia" charset="0"/>
            </a:endParaRPr>
          </a:p>
        </p:txBody>
      </p:sp>
      <p:pic>
        <p:nvPicPr>
          <p:cNvPr id="2" name="Picture 1" descr="Questions low 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94710"/>
            <a:ext cx="9144000" cy="5275619"/>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SC_043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email">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SC_043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Children’s Museum at Oak Lawn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4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0.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1.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2.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3.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4.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5.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6.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7.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8.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19.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0.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1.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2.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3.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4.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5.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6.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7.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8.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9.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3.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30.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31.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32.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4.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5.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6.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7.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8.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9.xml><?xml version="1.0" encoding="utf-8"?>
<a:themeOverride xmlns:a="http://schemas.openxmlformats.org/drawingml/2006/main">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otalTime>5837</TotalTime>
  <Words>1052</Words>
  <Application>Microsoft Macintosh PowerPoint</Application>
  <PresentationFormat>On-screen Show (4:3)</PresentationFormat>
  <Paragraphs>231</Paragraphs>
  <Slides>70</Slides>
  <Notes>38</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Office Theme</vt:lpstr>
      <vt:lpstr>3_Office Theme</vt:lpstr>
      <vt:lpstr>PowerPoint Presentation</vt:lpstr>
      <vt:lpstr>Children’s Museum in Oak Lawn</vt:lpstr>
      <vt:lpstr>Children’s Museum at Oak Lawn</vt:lpstr>
      <vt:lpstr>Children’s Museum at Oak Lawn</vt:lpstr>
      <vt:lpstr>Children’s Museum at Oak Lawn</vt:lpstr>
      <vt:lpstr>Children’s Museum at Oak Lawn</vt:lpstr>
      <vt:lpstr>Children’s Museum at Oak Lawn</vt:lpstr>
      <vt:lpstr>Children’s Museum at Oak Lawn</vt:lpstr>
      <vt:lpstr>Children’s Museum at Oak Lawn</vt:lpstr>
      <vt:lpstr>Children’s Museum at Oak Lawn</vt:lpstr>
      <vt:lpstr>Children’s Museum at Oak Lawn</vt:lpstr>
      <vt:lpstr>PowerPoint Presentation</vt:lpstr>
      <vt:lpstr>PowerPoint Presentation</vt:lpstr>
      <vt:lpstr>Children’s Museum at Oak Lawn</vt:lpstr>
      <vt:lpstr>Children’s Museum at Oak Lawn</vt:lpstr>
      <vt:lpstr>PowerPoint Presentation</vt:lpstr>
      <vt:lpstr>Children’s Museum at Oak Lawn</vt:lpstr>
      <vt:lpstr>Children’s Museum at Oak Lawn</vt:lpstr>
      <vt:lpstr>Children’s Museum at Oak Lawn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Sony Wonder Technology Lab</vt:lpstr>
      <vt:lpstr>Sony Wonder Technology Lab</vt:lpstr>
      <vt:lpstr>Sony Wonder Technology Lab: Nano Exhibit Video</vt:lpstr>
      <vt:lpstr>Sony Wonder Technology Lab</vt:lpstr>
      <vt:lpstr>PowerPoint Presentation</vt:lpstr>
      <vt:lpstr>Beyond the Walls, Within the Community: Creating the Link. </vt:lpstr>
      <vt:lpstr>Explorit Science Center</vt:lpstr>
      <vt:lpstr>Explorit’s  Style   Hands-On…</vt:lpstr>
      <vt:lpstr>Minds-On…</vt:lpstr>
      <vt:lpstr>Target audience</vt:lpstr>
      <vt:lpstr>PowerPoint Presentation</vt:lpstr>
      <vt:lpstr>Programs and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TBI SURVEY FINDINGS  </vt:lpstr>
      <vt:lpstr>2014-15 CA Programs</vt:lpstr>
      <vt:lpstr>Faced with challenges, but also  opportunities for growth…</vt:lpstr>
      <vt:lpstr>Learning about the new NGSS</vt:lpstr>
      <vt:lpstr>Trying new marketing strategies:   </vt:lpstr>
      <vt:lpstr>PowerPoint Presentation</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497</cp:revision>
  <dcterms:created xsi:type="dcterms:W3CDTF">2015-06-24T18:42:01Z</dcterms:created>
  <dcterms:modified xsi:type="dcterms:W3CDTF">2015-06-24T23:19:29Z</dcterms:modified>
</cp:coreProperties>
</file>