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3"/>
  </p:notesMasterIdLst>
  <p:sldIdLst>
    <p:sldId id="259" r:id="rId2"/>
    <p:sldId id="267" r:id="rId3"/>
    <p:sldId id="301" r:id="rId4"/>
    <p:sldId id="270" r:id="rId5"/>
    <p:sldId id="264" r:id="rId6"/>
    <p:sldId id="269" r:id="rId7"/>
    <p:sldId id="272" r:id="rId8"/>
    <p:sldId id="273" r:id="rId9"/>
    <p:sldId id="274" r:id="rId10"/>
    <p:sldId id="275" r:id="rId11"/>
    <p:sldId id="277" r:id="rId12"/>
    <p:sldId id="262" r:id="rId13"/>
    <p:sldId id="265" r:id="rId14"/>
    <p:sldId id="289" r:id="rId15"/>
    <p:sldId id="276" r:id="rId16"/>
    <p:sldId id="288" r:id="rId17"/>
    <p:sldId id="287" r:id="rId18"/>
    <p:sldId id="290" r:id="rId19"/>
    <p:sldId id="283" r:id="rId20"/>
    <p:sldId id="298" r:id="rId21"/>
    <p:sldId id="291" r:id="rId22"/>
    <p:sldId id="280" r:id="rId23"/>
    <p:sldId id="294" r:id="rId24"/>
    <p:sldId id="293" r:id="rId25"/>
    <p:sldId id="299" r:id="rId26"/>
    <p:sldId id="286" r:id="rId27"/>
    <p:sldId id="300" r:id="rId28"/>
    <p:sldId id="296" r:id="rId29"/>
    <p:sldId id="263" r:id="rId30"/>
    <p:sldId id="284" r:id="rId31"/>
    <p:sldId id="279" r:id="rId3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clrMru>
    <a:srgbClr val="4C4484"/>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5000" autoAdjust="0"/>
  </p:normalViewPr>
  <p:slideViewPr>
    <p:cSldViewPr snapToGrid="0" snapToObjects="1">
      <p:cViewPr varScale="1">
        <p:scale>
          <a:sx n="80" d="100"/>
          <a:sy n="80" d="100"/>
        </p:scale>
        <p:origin x="-1216" y="-104"/>
      </p:cViewPr>
      <p:guideLst>
        <p:guide orient="horz" pos="2160"/>
        <p:guide pos="2880"/>
      </p:guideLst>
    </p:cSldViewPr>
  </p:slideViewPr>
  <p:notesTextViewPr>
    <p:cViewPr>
      <p:scale>
        <a:sx n="100" d="100"/>
        <a:sy n="100" d="100"/>
      </p:scale>
      <p:origin x="0" y="912"/>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notesMaster" Target="notesMasters/notesMaster1.xml"/><Relationship Id="rId34" Type="http://schemas.openxmlformats.org/officeDocument/2006/relationships/printerSettings" Target="printerSettings/printerSettings1.bin"/><Relationship Id="rId35" Type="http://schemas.openxmlformats.org/officeDocument/2006/relationships/presProps" Target="presProps.xml"/><Relationship Id="rId36" Type="http://schemas.openxmlformats.org/officeDocument/2006/relationships/viewProps" Target="view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theme" Target="theme/theme1.xml"/><Relationship Id="rId3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02AFB6A-0F19-FF4D-A7F5-81B23ABA906A}" type="datetimeFigureOut">
              <a:rPr lang="en-US" smtClean="0"/>
              <a:t>7/16/18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CE29F74-4F52-614B-8207-CBBF7622C894}" type="slidenum">
              <a:rPr lang="en-US" smtClean="0"/>
              <a:t>‹#›</a:t>
            </a:fld>
            <a:endParaRPr lang="en-US"/>
          </a:p>
        </p:txBody>
      </p:sp>
    </p:spTree>
    <p:extLst>
      <p:ext uri="{BB962C8B-B14F-4D97-AF65-F5344CB8AC3E}">
        <p14:creationId xmlns:p14="http://schemas.microsoft.com/office/powerpoint/2010/main" val="266845982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Welcome to our </a:t>
            </a:r>
            <a:r>
              <a:rPr lang="en-US" i="1" dirty="0" smtClean="0"/>
              <a:t>Explore</a:t>
            </a:r>
            <a:r>
              <a:rPr lang="en-US" i="1" baseline="0" dirty="0" smtClean="0"/>
              <a:t> Science: </a:t>
            </a:r>
            <a:r>
              <a:rPr lang="en-US" i="1" dirty="0" smtClean="0"/>
              <a:t>Let’s Do Chemistry</a:t>
            </a:r>
            <a:r>
              <a:rPr lang="en-US" i="1" baseline="0" dirty="0" smtClean="0"/>
              <a:t> </a:t>
            </a:r>
            <a:r>
              <a:rPr lang="en-US" baseline="0" dirty="0" smtClean="0"/>
              <a:t>e</a:t>
            </a:r>
            <a:r>
              <a:rPr lang="en-US" dirty="0" smtClean="0"/>
              <a:t>vent overview and training! In this presentation, we’re going to go through</a:t>
            </a:r>
            <a:r>
              <a:rPr lang="en-US" baseline="0" dirty="0" smtClean="0"/>
              <a:t> quite a bit of information related to the national Let’s DO Chemistry project, as well as the programming we are doing here. We’ll have time at the end for questions, but feel free to ask for clarification throughout. Throughout this presentation I’ll refer to the project and kit as </a:t>
            </a:r>
            <a:r>
              <a:rPr lang="en-US" i="1" baseline="0" dirty="0" smtClean="0"/>
              <a:t>Let’s Do Chemistry</a:t>
            </a:r>
            <a:r>
              <a:rPr lang="en-US" baseline="0" dirty="0" smtClean="0"/>
              <a:t>, which is the tagline for the kit materials and resources.</a:t>
            </a:r>
            <a:endParaRPr lang="en-US" dirty="0" smtClean="0"/>
          </a:p>
          <a:p>
            <a:endParaRPr lang="en-US" dirty="0"/>
          </a:p>
        </p:txBody>
      </p:sp>
      <p:sp>
        <p:nvSpPr>
          <p:cNvPr id="4" name="Slide Number Placeholder 3"/>
          <p:cNvSpPr>
            <a:spLocks noGrp="1"/>
          </p:cNvSpPr>
          <p:nvPr>
            <p:ph type="sldNum" sz="quarter" idx="10"/>
          </p:nvPr>
        </p:nvSpPr>
        <p:spPr/>
        <p:txBody>
          <a:bodyPr/>
          <a:lstStyle/>
          <a:p>
            <a:fld id="{3CE29F74-4F52-614B-8207-CBBF7622C894}" type="slidenum">
              <a:rPr lang="en-US" smtClean="0"/>
              <a:t>1</a:t>
            </a:fld>
            <a:endParaRPr lang="en-US"/>
          </a:p>
        </p:txBody>
      </p:sp>
    </p:spTree>
    <p:extLst>
      <p:ext uri="{BB962C8B-B14F-4D97-AF65-F5344CB8AC3E}">
        <p14:creationId xmlns:p14="http://schemas.microsoft.com/office/powerpoint/2010/main" val="29294814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spcBef>
                <a:spcPts val="0"/>
              </a:spcBef>
              <a:spcAft>
                <a:spcPts val="0"/>
              </a:spcAft>
              <a:buClr>
                <a:schemeClr val="dk1"/>
              </a:buClr>
              <a:buSzPts val="2800"/>
              <a:buFont typeface="Arial"/>
              <a:buNone/>
            </a:pPr>
            <a:r>
              <a:rPr lang="en-US" sz="1200" b="1" i="0" u="none" strike="noStrike" cap="none" dirty="0" smtClean="0">
                <a:solidFill>
                  <a:schemeClr val="dk1"/>
                </a:solidFill>
                <a:latin typeface="+mn-lt"/>
                <a:ea typeface="Calibri"/>
                <a:cs typeface="Calibri"/>
                <a:sym typeface="Calibri"/>
              </a:rPr>
              <a:t>Relevance </a:t>
            </a:r>
            <a:r>
              <a:rPr lang="en-US" sz="1200" b="0" i="0" u="none" strike="noStrike" cap="none" dirty="0" smtClean="0">
                <a:solidFill>
                  <a:schemeClr val="dk1"/>
                </a:solidFill>
                <a:latin typeface="+mn-lt"/>
                <a:ea typeface="Calibri"/>
                <a:cs typeface="Calibri"/>
                <a:sym typeface="Calibri"/>
              </a:rPr>
              <a:t>involves both personal </a:t>
            </a:r>
            <a:r>
              <a:rPr lang="en-US" sz="1200" b="0" i="1" u="none" strike="noStrike" cap="none" dirty="0" smtClean="0">
                <a:solidFill>
                  <a:schemeClr val="dk1"/>
                </a:solidFill>
                <a:latin typeface="+mn-lt"/>
                <a:ea typeface="Calibri"/>
                <a:cs typeface="Calibri"/>
                <a:sym typeface="Calibri"/>
              </a:rPr>
              <a:t>experience </a:t>
            </a:r>
            <a:r>
              <a:rPr lang="en-US" sz="1200" b="0" i="0" u="none" strike="noStrike" cap="none" dirty="0" smtClean="0">
                <a:solidFill>
                  <a:schemeClr val="dk1"/>
                </a:solidFill>
                <a:latin typeface="+mn-lt"/>
                <a:ea typeface="Calibri"/>
                <a:cs typeface="Calibri"/>
                <a:sym typeface="Calibri"/>
              </a:rPr>
              <a:t>and broader </a:t>
            </a:r>
            <a:r>
              <a:rPr lang="en-US" sz="1200" b="0" i="1" u="none" strike="noStrike" cap="none" dirty="0" smtClean="0">
                <a:solidFill>
                  <a:schemeClr val="dk1"/>
                </a:solidFill>
                <a:latin typeface="+mn-lt"/>
                <a:ea typeface="Calibri"/>
                <a:cs typeface="Calibri"/>
                <a:sym typeface="Calibri"/>
              </a:rPr>
              <a:t>applications.</a:t>
            </a:r>
            <a:r>
              <a:rPr lang="en-US" sz="1200" b="0" i="0" u="none" strike="noStrike" cap="none" baseline="0" dirty="0" smtClean="0">
                <a:solidFill>
                  <a:schemeClr val="tx1"/>
                </a:solidFill>
                <a:latin typeface="+mn-lt"/>
                <a:ea typeface="+mn-ea"/>
                <a:cs typeface="+mn-cs"/>
                <a:sym typeface="Calibri"/>
              </a:rPr>
              <a:t> </a:t>
            </a:r>
            <a:r>
              <a:rPr lang="en-US" sz="1200" b="0" i="0" u="none" strike="noStrike" cap="none" dirty="0" smtClean="0">
                <a:solidFill>
                  <a:schemeClr val="dk1"/>
                </a:solidFill>
                <a:latin typeface="+mn-lt"/>
                <a:ea typeface="Calibri"/>
                <a:cs typeface="Calibri"/>
                <a:sym typeface="Calibri"/>
              </a:rPr>
              <a:t>Relevance</a:t>
            </a:r>
            <a:r>
              <a:rPr lang="en-US" sz="1200" b="1" i="0" u="none" strike="noStrike" cap="none" dirty="0" smtClean="0">
                <a:solidFill>
                  <a:schemeClr val="dk1"/>
                </a:solidFill>
                <a:latin typeface="+mn-lt"/>
                <a:ea typeface="Calibri"/>
                <a:cs typeface="Calibri"/>
                <a:sym typeface="Calibri"/>
              </a:rPr>
              <a:t> </a:t>
            </a:r>
            <a:r>
              <a:rPr lang="en-US" sz="1200" b="0" i="0" u="none" strike="noStrike" cap="none" dirty="0" smtClean="0">
                <a:solidFill>
                  <a:schemeClr val="dk1"/>
                </a:solidFill>
                <a:latin typeface="+mn-lt"/>
                <a:ea typeface="Calibri"/>
                <a:cs typeface="Calibri"/>
                <a:sym typeface="Calibri"/>
              </a:rPr>
              <a:t>involves making connections to familiar experiences, everyday life, and the ways that chemistry is used.</a:t>
            </a:r>
            <a:endParaRPr lang="en-US" dirty="0" smtClean="0"/>
          </a:p>
          <a:p>
            <a:pPr marL="0" marR="0" lvl="0" indent="0" algn="l" rtl="0">
              <a:lnSpc>
                <a:spcPct val="100000"/>
              </a:lnSpc>
              <a:spcBef>
                <a:spcPts val="0"/>
              </a:spcBef>
              <a:spcAft>
                <a:spcPts val="0"/>
              </a:spcAft>
              <a:buClr>
                <a:schemeClr val="dk1"/>
              </a:buClr>
              <a:buSzPts val="800"/>
              <a:buFont typeface="Gill Sans"/>
              <a:buNone/>
            </a:pPr>
            <a:endParaRPr lang="en-US" sz="1200" b="0" i="0" u="none" strike="noStrike" cap="none" dirty="0" smtClean="0">
              <a:solidFill>
                <a:schemeClr val="dk1"/>
              </a:solidFill>
              <a:latin typeface="Gill Sans"/>
              <a:ea typeface="Gill Sans"/>
              <a:cs typeface="Gill Sans"/>
              <a:sym typeface="Gill Sans"/>
            </a:endParaRPr>
          </a:p>
          <a:p>
            <a:pPr marL="0" marR="0" lvl="0" indent="0" algn="l" rtl="0">
              <a:spcBef>
                <a:spcPts val="0"/>
              </a:spcBef>
              <a:spcAft>
                <a:spcPts val="0"/>
              </a:spcAft>
              <a:buClr>
                <a:schemeClr val="dk1"/>
              </a:buClr>
              <a:buSzPts val="2800"/>
              <a:buFont typeface="Arial"/>
              <a:buNone/>
            </a:pPr>
            <a:r>
              <a:rPr lang="en-US" sz="1200" b="0" i="0" u="none" strike="noStrike" cap="none" dirty="0" smtClean="0">
                <a:solidFill>
                  <a:schemeClr val="dk1"/>
                </a:solidFill>
                <a:latin typeface="+mn-lt"/>
                <a:ea typeface="Calibri"/>
                <a:cs typeface="Calibri"/>
                <a:sym typeface="Calibri"/>
              </a:rPr>
              <a:t>Learners who discover the </a:t>
            </a:r>
            <a:r>
              <a:rPr lang="en-US" sz="1200" b="1" i="0" u="none" strike="noStrike" cap="none" dirty="0" smtClean="0">
                <a:solidFill>
                  <a:schemeClr val="dk1"/>
                </a:solidFill>
                <a:latin typeface="+mn-lt"/>
                <a:ea typeface="Calibri"/>
                <a:cs typeface="Calibri"/>
                <a:sym typeface="Calibri"/>
              </a:rPr>
              <a:t>relevance </a:t>
            </a:r>
            <a:r>
              <a:rPr lang="en-US" sz="1200" b="0" i="0" u="none" strike="noStrike" cap="none" dirty="0" smtClean="0">
                <a:solidFill>
                  <a:schemeClr val="dk1"/>
                </a:solidFill>
                <a:latin typeface="+mn-lt"/>
                <a:ea typeface="Calibri"/>
                <a:cs typeface="Calibri"/>
                <a:sym typeface="Calibri"/>
              </a:rPr>
              <a:t>of chemistry may…</a:t>
            </a:r>
            <a:endParaRPr lang="en-US" sz="1200" b="0" i="1" u="none" strike="noStrike" cap="none" dirty="0" smtClean="0">
              <a:solidFill>
                <a:schemeClr val="dk1"/>
              </a:solidFill>
              <a:latin typeface="+mn-lt"/>
              <a:ea typeface="Calibri"/>
              <a:cs typeface="Calibri"/>
              <a:sym typeface="Calibri"/>
            </a:endParaRPr>
          </a:p>
          <a:p>
            <a:pPr marL="0" marR="0" lvl="0" indent="0" algn="l" rtl="0">
              <a:spcBef>
                <a:spcPts val="560"/>
              </a:spcBef>
              <a:spcAft>
                <a:spcPts val="0"/>
              </a:spcAft>
              <a:buClr>
                <a:schemeClr val="dk1"/>
              </a:buClr>
              <a:buSzPts val="2800"/>
              <a:buFont typeface="Arial"/>
              <a:buNone/>
            </a:pPr>
            <a:r>
              <a:rPr lang="en-US" sz="1200" b="0" i="0" u="none" strike="noStrike" cap="none" dirty="0" smtClean="0">
                <a:solidFill>
                  <a:schemeClr val="dk1"/>
                </a:solidFill>
                <a:latin typeface="+mn-lt"/>
                <a:ea typeface="Calibri"/>
                <a:cs typeface="Calibri"/>
                <a:sym typeface="Calibri"/>
              </a:rPr>
              <a:t>…notice uses and applications of chemistry</a:t>
            </a:r>
          </a:p>
          <a:p>
            <a:pPr marL="0" marR="0" lvl="0" indent="0" algn="l" rtl="0">
              <a:spcBef>
                <a:spcPts val="560"/>
              </a:spcBef>
              <a:spcAft>
                <a:spcPts val="0"/>
              </a:spcAft>
              <a:buClr>
                <a:schemeClr val="dk1"/>
              </a:buClr>
              <a:buSzPts val="2800"/>
              <a:buFont typeface="Arial"/>
              <a:buNone/>
            </a:pPr>
            <a:r>
              <a:rPr lang="en-US" sz="1200" b="0" i="0" u="none" strike="noStrike" cap="none" dirty="0" smtClean="0">
                <a:solidFill>
                  <a:schemeClr val="dk1"/>
                </a:solidFill>
                <a:latin typeface="+mn-lt"/>
                <a:ea typeface="Calibri"/>
                <a:cs typeface="Calibri"/>
                <a:sym typeface="Calibri"/>
              </a:rPr>
              <a:t>….remember things they’ve done before</a:t>
            </a:r>
            <a:endParaRPr lang="en-US" dirty="0" smtClean="0"/>
          </a:p>
          <a:p>
            <a:pPr marL="0" marR="0" lvl="0" indent="0" algn="l" rtl="0">
              <a:spcBef>
                <a:spcPts val="560"/>
              </a:spcBef>
              <a:spcAft>
                <a:spcPts val="0"/>
              </a:spcAft>
              <a:buClr>
                <a:schemeClr val="dk1"/>
              </a:buClr>
              <a:buSzPts val="2800"/>
              <a:buFont typeface="Arial"/>
              <a:buNone/>
            </a:pPr>
            <a:r>
              <a:rPr lang="en-US" sz="1200" b="0" i="0" u="none" strike="noStrike" cap="none" dirty="0" smtClean="0">
                <a:solidFill>
                  <a:schemeClr val="dk1"/>
                </a:solidFill>
                <a:latin typeface="+mn-lt"/>
                <a:ea typeface="Calibri"/>
                <a:cs typeface="Calibri"/>
                <a:sym typeface="Calibri"/>
              </a:rPr>
              <a:t>...make connections to everyday life</a:t>
            </a:r>
            <a:endParaRPr lang="en-US" dirty="0" smtClean="0"/>
          </a:p>
          <a:p>
            <a:pPr marL="0" marR="0" lvl="0" indent="0" algn="l" rtl="0">
              <a:spcBef>
                <a:spcPts val="560"/>
              </a:spcBef>
              <a:spcAft>
                <a:spcPts val="0"/>
              </a:spcAft>
              <a:buClr>
                <a:schemeClr val="dk1"/>
              </a:buClr>
              <a:buSzPts val="2800"/>
              <a:buFont typeface="Arial"/>
              <a:buNone/>
            </a:pPr>
            <a:r>
              <a:rPr lang="en-US" sz="1200" b="0" i="0" u="none" strike="noStrike" cap="none" dirty="0" smtClean="0">
                <a:solidFill>
                  <a:schemeClr val="dk1"/>
                </a:solidFill>
                <a:latin typeface="+mn-lt"/>
                <a:ea typeface="Calibri"/>
                <a:cs typeface="Calibri"/>
                <a:sym typeface="Calibri"/>
              </a:rPr>
              <a:t>…talk about how chemistry can solve (or create) problems or how chemistry relates to issues that</a:t>
            </a:r>
            <a:r>
              <a:rPr lang="en-US" sz="1200" b="0" i="0" u="none" strike="noStrike" cap="none" baseline="0" dirty="0" smtClean="0">
                <a:solidFill>
                  <a:schemeClr val="dk1"/>
                </a:solidFill>
                <a:latin typeface="+mn-lt"/>
                <a:ea typeface="Calibri"/>
                <a:cs typeface="Calibri"/>
                <a:sym typeface="Calibri"/>
              </a:rPr>
              <a:t> are important to them</a:t>
            </a:r>
            <a:endParaRPr lang="en-US" sz="1200" b="0" i="0" u="none" strike="noStrike" cap="none" dirty="0" smtClean="0">
              <a:solidFill>
                <a:schemeClr val="dk1"/>
              </a:solidFill>
              <a:latin typeface="+mn-lt"/>
              <a:ea typeface="Calibri"/>
              <a:cs typeface="Calibri"/>
              <a:sym typeface="Calibri"/>
            </a:endParaRPr>
          </a:p>
          <a:p>
            <a:pPr marL="0" marR="0" lvl="0" indent="0" algn="l" rtl="0">
              <a:spcBef>
                <a:spcPts val="560"/>
              </a:spcBef>
              <a:spcAft>
                <a:spcPts val="0"/>
              </a:spcAft>
              <a:buClr>
                <a:schemeClr val="dk1"/>
              </a:buClr>
              <a:buSzPts val="2800"/>
              <a:buFont typeface="Arial"/>
              <a:buNone/>
            </a:pPr>
            <a:endParaRPr lang="en-US" sz="1200" b="0" i="0" u="none" strike="noStrike" cap="none" dirty="0" smtClean="0">
              <a:solidFill>
                <a:schemeClr val="dk1"/>
              </a:solidFill>
              <a:latin typeface="+mn-lt"/>
              <a:ea typeface="Calibri"/>
              <a:cs typeface="Calibri"/>
              <a:sym typeface="Calibri"/>
            </a:endParaRPr>
          </a:p>
          <a:p>
            <a:pPr marL="0" marR="0" lvl="0" indent="0" algn="l" rtl="0">
              <a:spcBef>
                <a:spcPts val="560"/>
              </a:spcBef>
              <a:spcAft>
                <a:spcPts val="0"/>
              </a:spcAft>
              <a:buClr>
                <a:schemeClr val="dk1"/>
              </a:buClr>
              <a:buSzPts val="2800"/>
              <a:buFont typeface="Arial"/>
              <a:buNone/>
            </a:pPr>
            <a:r>
              <a:rPr lang="en-US" sz="1200" b="0" i="0" u="none" strike="noStrike" cap="none" dirty="0" smtClean="0">
                <a:solidFill>
                  <a:schemeClr val="dk1"/>
                </a:solidFill>
                <a:latin typeface="+mn-lt"/>
                <a:ea typeface="Calibri"/>
                <a:cs typeface="Calibri"/>
                <a:sym typeface="Calibri"/>
              </a:rPr>
              <a:t>Thinking back to the Gum &amp; Chocolate activity, what are some ways the activity supported increased relevance?</a:t>
            </a:r>
          </a:p>
          <a:p>
            <a:endParaRPr lang="en-US" dirty="0"/>
          </a:p>
        </p:txBody>
      </p:sp>
      <p:sp>
        <p:nvSpPr>
          <p:cNvPr id="4" name="Slide Number Placeholder 3"/>
          <p:cNvSpPr>
            <a:spLocks noGrp="1"/>
          </p:cNvSpPr>
          <p:nvPr>
            <p:ph type="sldNum" sz="quarter" idx="10"/>
          </p:nvPr>
        </p:nvSpPr>
        <p:spPr/>
        <p:txBody>
          <a:bodyPr/>
          <a:lstStyle/>
          <a:p>
            <a:fld id="{3CE29F74-4F52-614B-8207-CBBF7622C894}" type="slidenum">
              <a:rPr lang="en-US" smtClean="0"/>
              <a:t>10</a:t>
            </a:fld>
            <a:endParaRPr lang="en-US"/>
          </a:p>
        </p:txBody>
      </p:sp>
    </p:spTree>
    <p:extLst>
      <p:ext uri="{BB962C8B-B14F-4D97-AF65-F5344CB8AC3E}">
        <p14:creationId xmlns:p14="http://schemas.microsoft.com/office/powerpoint/2010/main" val="31487174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spcBef>
                <a:spcPts val="0"/>
              </a:spcBef>
              <a:spcAft>
                <a:spcPts val="0"/>
              </a:spcAft>
              <a:buClr>
                <a:schemeClr val="dk1"/>
              </a:buClr>
              <a:buSzPts val="2800"/>
              <a:buFont typeface="Arial"/>
              <a:buNone/>
            </a:pPr>
            <a:r>
              <a:rPr lang="en-US" sz="1200" b="1" i="0" u="none" strike="noStrike" cap="none" dirty="0" smtClean="0">
                <a:solidFill>
                  <a:schemeClr val="dk1"/>
                </a:solidFill>
                <a:latin typeface="+mn-lt"/>
                <a:ea typeface="Calibri"/>
                <a:cs typeface="Calibri"/>
                <a:sym typeface="Calibri"/>
              </a:rPr>
              <a:t>Self-efficacy </a:t>
            </a:r>
            <a:r>
              <a:rPr lang="en-US" sz="1200" b="0" i="0" u="none" strike="noStrike" cap="none" dirty="0" smtClean="0">
                <a:solidFill>
                  <a:schemeClr val="dk1"/>
                </a:solidFill>
                <a:latin typeface="+mn-lt"/>
                <a:ea typeface="Calibri"/>
                <a:cs typeface="Calibri"/>
                <a:sym typeface="Calibri"/>
              </a:rPr>
              <a:t>is feeling confident in the ability to learn, talk about, and use chemistry. Self-efficacy is encouraged by activities that are </a:t>
            </a:r>
            <a:r>
              <a:rPr lang="en-US" sz="1200" b="0" i="1" u="none" strike="noStrike" cap="none" dirty="0" smtClean="0">
                <a:solidFill>
                  <a:schemeClr val="dk1"/>
                </a:solidFill>
                <a:latin typeface="+mn-lt"/>
                <a:ea typeface="Calibri"/>
                <a:cs typeface="Calibri"/>
                <a:sym typeface="Calibri"/>
              </a:rPr>
              <a:t>easy to do and understand </a:t>
            </a:r>
            <a:r>
              <a:rPr lang="en-US" sz="1200" b="0" i="0" u="none" strike="noStrike" cap="none" dirty="0" smtClean="0">
                <a:solidFill>
                  <a:schemeClr val="dk1"/>
                </a:solidFill>
                <a:latin typeface="+mn-lt"/>
                <a:ea typeface="Calibri"/>
                <a:cs typeface="Calibri"/>
                <a:sym typeface="Calibri"/>
              </a:rPr>
              <a:t>and that are </a:t>
            </a:r>
            <a:r>
              <a:rPr lang="en-US" sz="1200" b="0" i="1" u="none" strike="noStrike" cap="none" dirty="0" smtClean="0">
                <a:solidFill>
                  <a:schemeClr val="dk1"/>
                </a:solidFill>
                <a:latin typeface="+mn-lt"/>
                <a:ea typeface="Calibri"/>
                <a:cs typeface="Calibri"/>
                <a:sym typeface="Calibri"/>
              </a:rPr>
              <a:t>hands-on.</a:t>
            </a:r>
            <a:endParaRPr lang="en-US" dirty="0" smtClean="0"/>
          </a:p>
          <a:p>
            <a:pPr marL="0" marR="0" lvl="0" indent="0" algn="l" rtl="0">
              <a:spcBef>
                <a:spcPts val="0"/>
              </a:spcBef>
              <a:spcAft>
                <a:spcPts val="0"/>
              </a:spcAft>
              <a:buFont typeface="Arial"/>
              <a:buNone/>
            </a:pPr>
            <a:endParaRPr lang="en-US" sz="1200" b="0" i="0" u="none" strike="noStrike" cap="none" dirty="0" smtClean="0">
              <a:solidFill>
                <a:schemeClr val="dk1"/>
              </a:solidFill>
              <a:latin typeface="Gill Sans"/>
              <a:ea typeface="Gill Sans"/>
              <a:cs typeface="Gill Sans"/>
              <a:sym typeface="Gill Sans"/>
            </a:endParaRPr>
          </a:p>
          <a:p>
            <a:pPr marL="0" marR="0" lvl="0" indent="0" algn="l" rtl="0">
              <a:spcBef>
                <a:spcPts val="0"/>
              </a:spcBef>
              <a:spcAft>
                <a:spcPts val="0"/>
              </a:spcAft>
              <a:buClr>
                <a:schemeClr val="dk1"/>
              </a:buClr>
              <a:buSzPts val="2800"/>
              <a:buFont typeface="Arial"/>
              <a:buNone/>
            </a:pPr>
            <a:r>
              <a:rPr lang="en-US" sz="1400" b="0" i="0" u="none" strike="noStrike" cap="none" dirty="0" smtClean="0">
                <a:solidFill>
                  <a:schemeClr val="dk1"/>
                </a:solidFill>
                <a:latin typeface="+mn-lt"/>
                <a:ea typeface="Calibri"/>
                <a:cs typeface="Calibri"/>
                <a:sym typeface="Calibri"/>
              </a:rPr>
              <a:t>Learners who develop </a:t>
            </a:r>
            <a:r>
              <a:rPr lang="en-US" sz="1400" b="1" i="0" u="none" strike="noStrike" cap="none" dirty="0" smtClean="0">
                <a:solidFill>
                  <a:schemeClr val="dk1"/>
                </a:solidFill>
                <a:latin typeface="+mn-lt"/>
                <a:ea typeface="Calibri"/>
                <a:cs typeface="Calibri"/>
                <a:sym typeface="Calibri"/>
              </a:rPr>
              <a:t>self-efficacy </a:t>
            </a:r>
            <a:r>
              <a:rPr lang="en-US" sz="1400" b="0" i="0" u="none" strike="noStrike" cap="none" dirty="0" smtClean="0">
                <a:solidFill>
                  <a:schemeClr val="dk1"/>
                </a:solidFill>
                <a:latin typeface="+mn-lt"/>
                <a:ea typeface="Calibri"/>
                <a:cs typeface="Calibri"/>
                <a:sym typeface="Calibri"/>
              </a:rPr>
              <a:t>by doing hands-on chemistry may…</a:t>
            </a:r>
            <a:endParaRPr lang="en-US" sz="1200" b="0" i="0" u="none" strike="noStrike" cap="none" dirty="0" smtClean="0">
              <a:solidFill>
                <a:schemeClr val="dk1"/>
              </a:solidFill>
              <a:latin typeface="+mn-lt"/>
              <a:ea typeface="Calibri"/>
              <a:cs typeface="Calibri"/>
              <a:sym typeface="Calibri"/>
            </a:endParaRPr>
          </a:p>
          <a:p>
            <a:pPr marL="0" marR="0" lvl="0" indent="0" algn="l" rtl="0">
              <a:spcBef>
                <a:spcPts val="480"/>
              </a:spcBef>
              <a:spcAft>
                <a:spcPts val="0"/>
              </a:spcAft>
              <a:buClr>
                <a:schemeClr val="dk1"/>
              </a:buClr>
              <a:buSzPts val="2400"/>
              <a:buFont typeface="Arial"/>
              <a:buNone/>
            </a:pPr>
            <a:r>
              <a:rPr lang="en-US" sz="1200" b="0" i="0" u="none" strike="noStrike" cap="none" dirty="0" smtClean="0">
                <a:solidFill>
                  <a:schemeClr val="dk1"/>
                </a:solidFill>
                <a:latin typeface="+mn-lt"/>
                <a:ea typeface="Calibri"/>
                <a:cs typeface="Calibri"/>
                <a:sym typeface="Calibri"/>
              </a:rPr>
              <a:t>…feel confident about what they’re doing</a:t>
            </a:r>
            <a:endParaRPr lang="en-US" sz="1200" b="0" i="1" u="none" strike="noStrike" cap="none" dirty="0" smtClean="0">
              <a:solidFill>
                <a:schemeClr val="dk1"/>
              </a:solidFill>
              <a:latin typeface="+mn-lt"/>
              <a:ea typeface="Calibri"/>
              <a:cs typeface="Calibri"/>
              <a:sym typeface="Calibri"/>
            </a:endParaRPr>
          </a:p>
          <a:p>
            <a:pPr marL="0" marR="0" lvl="0" indent="0" algn="l" rtl="0">
              <a:spcBef>
                <a:spcPts val="480"/>
              </a:spcBef>
              <a:spcAft>
                <a:spcPts val="0"/>
              </a:spcAft>
              <a:buClr>
                <a:schemeClr val="dk1"/>
              </a:buClr>
              <a:buSzPts val="2400"/>
              <a:buFont typeface="Arial"/>
              <a:buNone/>
            </a:pPr>
            <a:r>
              <a:rPr lang="en-US" sz="1200" b="0" i="0" u="none" strike="noStrike" cap="none" dirty="0" smtClean="0">
                <a:solidFill>
                  <a:schemeClr val="dk1"/>
                </a:solidFill>
                <a:latin typeface="+mn-lt"/>
                <a:ea typeface="Calibri"/>
                <a:cs typeface="Calibri"/>
                <a:sym typeface="Calibri"/>
              </a:rPr>
              <a:t>...come up with things to try</a:t>
            </a:r>
            <a:endParaRPr lang="en-US" dirty="0" smtClean="0"/>
          </a:p>
          <a:p>
            <a:pPr marL="0" marR="0" lvl="0" indent="0" algn="l" rtl="0">
              <a:spcBef>
                <a:spcPts val="480"/>
              </a:spcBef>
              <a:spcAft>
                <a:spcPts val="0"/>
              </a:spcAft>
              <a:buClr>
                <a:schemeClr val="dk1"/>
              </a:buClr>
              <a:buSzPts val="2400"/>
              <a:buFont typeface="Arial"/>
              <a:buNone/>
            </a:pPr>
            <a:r>
              <a:rPr lang="en-US" sz="1200" b="0" i="0" u="none" strike="noStrike" cap="none" dirty="0" smtClean="0">
                <a:solidFill>
                  <a:schemeClr val="dk1"/>
                </a:solidFill>
                <a:latin typeface="+mn-lt"/>
                <a:ea typeface="Calibri"/>
                <a:cs typeface="Calibri"/>
                <a:sym typeface="Calibri"/>
              </a:rPr>
              <a:t>...investigate their own questions</a:t>
            </a:r>
          </a:p>
          <a:p>
            <a:pPr marL="0" marR="0" lvl="0" indent="0" algn="l" rtl="0">
              <a:spcBef>
                <a:spcPts val="480"/>
              </a:spcBef>
              <a:spcAft>
                <a:spcPts val="0"/>
              </a:spcAft>
              <a:buClr>
                <a:schemeClr val="dk1"/>
              </a:buClr>
              <a:buSzPts val="2400"/>
              <a:buFont typeface="Arial"/>
              <a:buNone/>
            </a:pPr>
            <a:r>
              <a:rPr lang="en-US" sz="1200" b="0" i="0" u="none" strike="noStrike" cap="none" dirty="0" smtClean="0">
                <a:solidFill>
                  <a:schemeClr val="dk1"/>
                </a:solidFill>
                <a:latin typeface="+mn-lt"/>
                <a:ea typeface="Calibri"/>
                <a:cs typeface="Calibri"/>
                <a:sym typeface="Calibri"/>
              </a:rPr>
              <a:t>...figure things out on their own</a:t>
            </a:r>
            <a:endParaRPr lang="en-US" dirty="0" smtClean="0"/>
          </a:p>
          <a:p>
            <a:pPr marL="0" marR="0" lvl="0" indent="0" algn="l" rtl="0">
              <a:spcBef>
                <a:spcPts val="480"/>
              </a:spcBef>
              <a:spcAft>
                <a:spcPts val="0"/>
              </a:spcAft>
              <a:buClr>
                <a:schemeClr val="dk1"/>
              </a:buClr>
              <a:buSzPts val="2400"/>
              <a:buFont typeface="Arial"/>
              <a:buNone/>
            </a:pPr>
            <a:r>
              <a:rPr lang="en-US" sz="1200" b="0" i="0" u="none" strike="noStrike" cap="none" dirty="0" smtClean="0">
                <a:solidFill>
                  <a:schemeClr val="dk1"/>
                </a:solidFill>
                <a:latin typeface="+mn-lt"/>
                <a:ea typeface="Calibri"/>
                <a:cs typeface="Calibri"/>
                <a:sym typeface="Calibri"/>
              </a:rPr>
              <a:t>…think of themselves as someone who can do chemistry</a:t>
            </a:r>
            <a:endParaRPr lang="en-US" sz="1200" b="0" i="0" u="none" strike="noStrike" cap="none" dirty="0" smtClean="0">
              <a:solidFill>
                <a:schemeClr val="dk1"/>
              </a:solidFill>
              <a:latin typeface="Gill Sans"/>
              <a:ea typeface="Gill Sans"/>
              <a:cs typeface="Gill Sans"/>
              <a:sym typeface="Gill Sans"/>
            </a:endParaRPr>
          </a:p>
          <a:p>
            <a:pPr marL="0" marR="0" lvl="0" indent="0" algn="l" rtl="0">
              <a:spcBef>
                <a:spcPts val="560"/>
              </a:spcBef>
              <a:spcAft>
                <a:spcPts val="0"/>
              </a:spcAft>
              <a:buClr>
                <a:schemeClr val="dk1"/>
              </a:buClr>
              <a:buSzPts val="2800"/>
              <a:buFont typeface="Arial"/>
              <a:buNone/>
            </a:pPr>
            <a:endParaRPr lang="en-US" sz="1200" b="0" i="0" u="none" strike="noStrike" cap="none" dirty="0" smtClean="0">
              <a:solidFill>
                <a:schemeClr val="dk1"/>
              </a:solidFill>
              <a:latin typeface="+mn-lt"/>
              <a:ea typeface="Calibri"/>
              <a:cs typeface="Calibri"/>
              <a:sym typeface="Calibri"/>
            </a:endParaRPr>
          </a:p>
          <a:p>
            <a:pPr marL="0" marR="0" lvl="0" indent="0" algn="l" rtl="0">
              <a:spcBef>
                <a:spcPts val="560"/>
              </a:spcBef>
              <a:spcAft>
                <a:spcPts val="0"/>
              </a:spcAft>
              <a:buClr>
                <a:schemeClr val="dk1"/>
              </a:buClr>
              <a:buSzPts val="2800"/>
              <a:buFont typeface="Arial"/>
              <a:buNone/>
            </a:pPr>
            <a:r>
              <a:rPr lang="en-US" sz="1200" b="0" i="0" u="none" strike="noStrike" cap="none" dirty="0" smtClean="0">
                <a:solidFill>
                  <a:schemeClr val="dk1"/>
                </a:solidFill>
                <a:latin typeface="+mn-lt"/>
                <a:ea typeface="Calibri"/>
                <a:cs typeface="Calibri"/>
                <a:sym typeface="Calibri"/>
              </a:rPr>
              <a:t>Thinking back to the Gum &amp; Chocolate activity, what are some ways the activity supported increased self-efficacy?</a:t>
            </a:r>
          </a:p>
          <a:p>
            <a:pPr marL="0" marR="0" lvl="0" indent="0" algn="l" rtl="0">
              <a:spcBef>
                <a:spcPts val="0"/>
              </a:spcBef>
              <a:spcAft>
                <a:spcPts val="0"/>
              </a:spcAft>
              <a:buFont typeface="Arial"/>
              <a:buNone/>
            </a:pPr>
            <a:endParaRPr lang="en-US" sz="1200" b="0" i="0" u="none" strike="noStrike" cap="none" dirty="0" smtClean="0">
              <a:solidFill>
                <a:schemeClr val="dk1"/>
              </a:solidFill>
              <a:latin typeface="Gill Sans"/>
              <a:ea typeface="Gill Sans"/>
              <a:cs typeface="Gill Sans"/>
              <a:sym typeface="Gill Sans"/>
            </a:endParaRPr>
          </a:p>
          <a:p>
            <a:pPr marL="0" marR="0" lvl="0" indent="0" algn="l" rtl="0">
              <a:spcBef>
                <a:spcPts val="0"/>
              </a:spcBef>
              <a:spcAft>
                <a:spcPts val="0"/>
              </a:spcAft>
              <a:buFont typeface="Arial"/>
              <a:buNone/>
            </a:pPr>
            <a:r>
              <a:rPr lang="en-US" sz="1200" b="0" i="1" u="none" strike="noStrike" cap="none" dirty="0" smtClean="0">
                <a:solidFill>
                  <a:schemeClr val="dk1"/>
                </a:solidFill>
                <a:latin typeface="Gill Sans"/>
                <a:ea typeface="Gill Sans"/>
                <a:cs typeface="Gill Sans"/>
                <a:sym typeface="Gill Sans"/>
              </a:rPr>
              <a:t>Note, for this project, self-efficacy relates to a domain (like chemistry.) It is not a general sense of confidence.</a:t>
            </a:r>
            <a:endParaRPr lang="en-US" i="1" dirty="0" smtClean="0"/>
          </a:p>
        </p:txBody>
      </p:sp>
      <p:sp>
        <p:nvSpPr>
          <p:cNvPr id="4" name="Slide Number Placeholder 3"/>
          <p:cNvSpPr>
            <a:spLocks noGrp="1"/>
          </p:cNvSpPr>
          <p:nvPr>
            <p:ph type="sldNum" sz="quarter" idx="10"/>
          </p:nvPr>
        </p:nvSpPr>
        <p:spPr/>
        <p:txBody>
          <a:bodyPr/>
          <a:lstStyle/>
          <a:p>
            <a:fld id="{3CE29F74-4F52-614B-8207-CBBF7622C894}" type="slidenum">
              <a:rPr lang="en-US" smtClean="0"/>
              <a:t>11</a:t>
            </a:fld>
            <a:endParaRPr lang="en-US"/>
          </a:p>
        </p:txBody>
      </p:sp>
    </p:spTree>
    <p:extLst>
      <p:ext uri="{BB962C8B-B14F-4D97-AF65-F5344CB8AC3E}">
        <p14:creationId xmlns:p14="http://schemas.microsoft.com/office/powerpoint/2010/main" val="31487174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cap="none" dirty="0" smtClean="0">
                <a:solidFill>
                  <a:srgbClr val="000000"/>
                </a:solidFill>
                <a:latin typeface="Gill Sans"/>
                <a:ea typeface="Gill Sans"/>
                <a:cs typeface="Gill Sans"/>
                <a:sym typeface="Gill Sans"/>
              </a:rPr>
              <a:t>Supporting</a:t>
            </a:r>
            <a:r>
              <a:rPr lang="en-US" sz="1200" b="0" i="0" u="none" strike="noStrike" cap="none" baseline="0" dirty="0" smtClean="0">
                <a:solidFill>
                  <a:srgbClr val="000000"/>
                </a:solidFill>
                <a:latin typeface="Gill Sans"/>
                <a:ea typeface="Gill Sans"/>
                <a:cs typeface="Gill Sans"/>
                <a:sym typeface="Gill Sans"/>
              </a:rPr>
              <a:t> interest, relevance, and self-efficacy as tools to generate positive attitudes can translate beyond the activities we present as part of our event!</a:t>
            </a:r>
            <a:endParaRPr lang="en-US" sz="1200" b="0" i="0" u="none" strike="noStrike" cap="none" dirty="0" smtClean="0">
              <a:solidFill>
                <a:srgbClr val="000000"/>
              </a:solidFill>
              <a:latin typeface="Gill Sans"/>
              <a:ea typeface="Gill Sans"/>
              <a:cs typeface="Gill Sans"/>
              <a:sym typeface="Gill Sans"/>
            </a:endParaRPr>
          </a:p>
          <a:p>
            <a:endParaRPr lang="en-US" dirty="0"/>
          </a:p>
        </p:txBody>
      </p:sp>
      <p:sp>
        <p:nvSpPr>
          <p:cNvPr id="4" name="Slide Number Placeholder 3"/>
          <p:cNvSpPr>
            <a:spLocks noGrp="1"/>
          </p:cNvSpPr>
          <p:nvPr>
            <p:ph type="sldNum" sz="quarter" idx="10"/>
          </p:nvPr>
        </p:nvSpPr>
        <p:spPr/>
        <p:txBody>
          <a:bodyPr/>
          <a:lstStyle/>
          <a:p>
            <a:fld id="{3CE29F74-4F52-614B-8207-CBBF7622C894}" type="slidenum">
              <a:rPr lang="en-US" smtClean="0"/>
              <a:t>12</a:t>
            </a:fld>
            <a:endParaRPr lang="en-US"/>
          </a:p>
        </p:txBody>
      </p:sp>
    </p:spTree>
    <p:extLst>
      <p:ext uri="{BB962C8B-B14F-4D97-AF65-F5344CB8AC3E}">
        <p14:creationId xmlns:p14="http://schemas.microsoft.com/office/powerpoint/2010/main" val="8702104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u="none" strike="noStrike" cap="none" dirty="0" smtClean="0">
                <a:solidFill>
                  <a:schemeClr val="dk1"/>
                </a:solidFill>
                <a:latin typeface="Gill Sans"/>
                <a:ea typeface="Gill Sans"/>
                <a:cs typeface="Gill Sans"/>
                <a:sym typeface="Gill Sans"/>
              </a:rPr>
              <a:t>***If your training schedule</a:t>
            </a:r>
            <a:r>
              <a:rPr lang="en-US" sz="1200" b="1" i="1" u="none" strike="noStrike" cap="none" baseline="0" dirty="0" smtClean="0">
                <a:solidFill>
                  <a:schemeClr val="dk1"/>
                </a:solidFill>
                <a:latin typeface="Gill Sans"/>
                <a:ea typeface="Gill Sans"/>
                <a:cs typeface="Gill Sans"/>
                <a:sym typeface="Gill Sans"/>
              </a:rPr>
              <a:t> allows</a:t>
            </a:r>
            <a:r>
              <a:rPr lang="en-US" sz="1200" b="1" i="1" u="none" strike="noStrike" cap="none" dirty="0" smtClean="0">
                <a:solidFill>
                  <a:schemeClr val="dk1"/>
                </a:solidFill>
                <a:latin typeface="Gill Sans"/>
                <a:ea typeface="Gill Sans"/>
                <a:cs typeface="Gill Sans"/>
                <a:sym typeface="Gill Sans"/>
              </a:rPr>
              <a:t>***</a:t>
            </a:r>
            <a:r>
              <a:rPr lang="en-US" sz="1200" b="1" i="1" u="none" strike="noStrike" cap="none" baseline="0" dirty="0" smtClean="0">
                <a:solidFill>
                  <a:schemeClr val="dk1"/>
                </a:solidFill>
                <a:latin typeface="Gill Sans"/>
                <a:ea typeface="Gill Sans"/>
                <a:cs typeface="Gill Sans"/>
                <a:sym typeface="Gill Sans"/>
              </a:rPr>
              <a:t> </a:t>
            </a:r>
          </a:p>
          <a:p>
            <a:endParaRPr lang="en-US" sz="1200" b="0" i="0" u="none" strike="noStrike" cap="none" dirty="0" smtClean="0">
              <a:solidFill>
                <a:schemeClr val="dk1"/>
              </a:solidFill>
              <a:latin typeface="Gill Sans"/>
              <a:ea typeface="Gill Sans"/>
              <a:cs typeface="Gill Sans"/>
              <a:sym typeface="Gill Sans"/>
            </a:endParaRPr>
          </a:p>
          <a:p>
            <a:r>
              <a:rPr lang="en-US" sz="1200" b="0" i="0" u="none" strike="noStrike" cap="none" dirty="0" smtClean="0">
                <a:solidFill>
                  <a:schemeClr val="dk1"/>
                </a:solidFill>
                <a:latin typeface="Gill Sans"/>
                <a:ea typeface="Gill Sans"/>
                <a:cs typeface="Gill Sans"/>
                <a:sym typeface="Gill Sans"/>
              </a:rPr>
              <a:t>Playing the Atoms to Atoms game will help us develop a better sense of what chemistry is and  what chemists do. These example might also help us broaden</a:t>
            </a:r>
            <a:r>
              <a:rPr lang="en-US" sz="1200" b="0" i="0" u="none" strike="noStrike" cap="none" baseline="0" dirty="0" smtClean="0">
                <a:solidFill>
                  <a:schemeClr val="dk1"/>
                </a:solidFill>
                <a:latin typeface="Gill Sans"/>
                <a:ea typeface="Gill Sans"/>
                <a:cs typeface="Gill Sans"/>
                <a:sym typeface="Gill Sans"/>
              </a:rPr>
              <a:t> our definition of chemistry.</a:t>
            </a:r>
          </a:p>
          <a:p>
            <a:endParaRPr lang="en-US" sz="1200" b="1" i="1" u="none" strike="noStrike" cap="none" baseline="0" dirty="0" smtClean="0">
              <a:solidFill>
                <a:schemeClr val="dk1"/>
              </a:solidFill>
              <a:latin typeface="Gill Sans"/>
              <a:ea typeface="Gill Sans"/>
              <a:cs typeface="Gill Sans"/>
              <a:sym typeface="Gill Sans"/>
            </a:endParaRPr>
          </a:p>
          <a:p>
            <a:r>
              <a:rPr lang="en-US" sz="1200" b="0" i="1" u="none" strike="noStrike" cap="none" baseline="0" dirty="0" smtClean="0">
                <a:solidFill>
                  <a:schemeClr val="dk1"/>
                </a:solidFill>
                <a:latin typeface="Gill Sans"/>
                <a:ea typeface="Gill Sans"/>
                <a:cs typeface="Gill Sans"/>
                <a:sym typeface="Gill Sans"/>
              </a:rPr>
              <a:t>Play the Atoms to Atoms game with the participant trainees. Refer to the training guide included in the </a:t>
            </a:r>
            <a:r>
              <a:rPr lang="en-US" sz="1200" b="0" i="0" u="none" strike="noStrike" cap="none" baseline="0" dirty="0" smtClean="0">
                <a:solidFill>
                  <a:schemeClr val="dk1"/>
                </a:solidFill>
                <a:latin typeface="Gill Sans"/>
                <a:ea typeface="Gill Sans"/>
                <a:cs typeface="Gill Sans"/>
                <a:sym typeface="Gill Sans"/>
              </a:rPr>
              <a:t>Let’s Do Chemistry </a:t>
            </a:r>
            <a:r>
              <a:rPr lang="en-US" sz="1200" b="0" i="1" u="none" strike="noStrike" cap="none" baseline="0" dirty="0" smtClean="0">
                <a:solidFill>
                  <a:schemeClr val="dk1"/>
                </a:solidFill>
                <a:latin typeface="Gill Sans"/>
                <a:ea typeface="Gill Sans"/>
                <a:cs typeface="Gill Sans"/>
                <a:sym typeface="Gill Sans"/>
              </a:rPr>
              <a:t>kit for instructions and tips. You can also share this activity with public audiences.</a:t>
            </a:r>
            <a:endParaRPr lang="en-US" sz="1200" b="0" i="1" u="none" strike="noStrike" cap="none" dirty="0" smtClean="0">
              <a:solidFill>
                <a:schemeClr val="dk1"/>
              </a:solidFill>
              <a:latin typeface="Gill Sans"/>
              <a:ea typeface="Gill Sans"/>
              <a:cs typeface="Gill Sans"/>
              <a:sym typeface="Gill Sans"/>
            </a:endParaRPr>
          </a:p>
          <a:p>
            <a:endParaRPr lang="en-US" dirty="0"/>
          </a:p>
        </p:txBody>
      </p:sp>
      <p:sp>
        <p:nvSpPr>
          <p:cNvPr id="4" name="Slide Number Placeholder 3"/>
          <p:cNvSpPr>
            <a:spLocks noGrp="1"/>
          </p:cNvSpPr>
          <p:nvPr>
            <p:ph type="sldNum" sz="quarter" idx="10"/>
          </p:nvPr>
        </p:nvSpPr>
        <p:spPr/>
        <p:txBody>
          <a:bodyPr/>
          <a:lstStyle/>
          <a:p>
            <a:fld id="{3CE29F74-4F52-614B-8207-CBBF7622C894}" type="slidenum">
              <a:rPr lang="en-US" smtClean="0"/>
              <a:t>13</a:t>
            </a:fld>
            <a:endParaRPr lang="en-US"/>
          </a:p>
        </p:txBody>
      </p:sp>
    </p:spTree>
    <p:extLst>
      <p:ext uri="{BB962C8B-B14F-4D97-AF65-F5344CB8AC3E}">
        <p14:creationId xmlns:p14="http://schemas.microsoft.com/office/powerpoint/2010/main" val="11391138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spcBef>
                <a:spcPts val="0"/>
              </a:spcBef>
              <a:spcAft>
                <a:spcPts val="0"/>
              </a:spcAft>
              <a:buFont typeface="Arial"/>
              <a:buNone/>
            </a:pPr>
            <a:r>
              <a:rPr lang="en-US" sz="1200" b="1" i="0" u="none" strike="noStrike" cap="none" dirty="0" smtClean="0">
                <a:solidFill>
                  <a:srgbClr val="000000"/>
                </a:solidFill>
                <a:latin typeface="Gill Sans"/>
                <a:ea typeface="Gill Sans"/>
                <a:cs typeface="Gill Sans"/>
                <a:sym typeface="Gill Sans"/>
              </a:rPr>
              <a:t>For educators: </a:t>
            </a:r>
            <a:r>
              <a:rPr lang="en-US" sz="1200" b="0" i="0" u="none" strike="noStrike" cap="none" dirty="0" smtClean="0">
                <a:solidFill>
                  <a:srgbClr val="000000"/>
                </a:solidFill>
                <a:latin typeface="Gill Sans"/>
                <a:ea typeface="Gill Sans"/>
                <a:cs typeface="Gill Sans"/>
                <a:sym typeface="Gill Sans"/>
              </a:rPr>
              <a:t>You can use many of the same strategies you use to create other fun learning experiences. You are not at a disadvantage if you don’t know  lot of chemistry!</a:t>
            </a:r>
          </a:p>
          <a:p>
            <a:pPr marL="0" marR="0" lvl="0" indent="0" algn="l" rtl="0">
              <a:spcBef>
                <a:spcPts val="0"/>
              </a:spcBef>
              <a:spcAft>
                <a:spcPts val="0"/>
              </a:spcAft>
              <a:buFont typeface="Arial"/>
              <a:buNone/>
            </a:pPr>
            <a:endParaRPr lang="en-US" dirty="0" smtClean="0"/>
          </a:p>
          <a:p>
            <a:pPr marL="0" marR="0" lvl="0" indent="0" algn="l" rtl="0">
              <a:spcBef>
                <a:spcPts val="0"/>
              </a:spcBef>
              <a:spcAft>
                <a:spcPts val="0"/>
              </a:spcAft>
              <a:buFont typeface="Arial"/>
              <a:buNone/>
            </a:pPr>
            <a:r>
              <a:rPr lang="en-US" sz="1200" b="1" i="0" u="none" strike="noStrike" cap="none" dirty="0" smtClean="0">
                <a:solidFill>
                  <a:srgbClr val="000000"/>
                </a:solidFill>
                <a:latin typeface="Gill Sans"/>
                <a:ea typeface="Gill Sans"/>
                <a:cs typeface="Gill Sans"/>
                <a:sym typeface="Gill Sans"/>
              </a:rPr>
              <a:t>For chemists: </a:t>
            </a:r>
            <a:r>
              <a:rPr lang="en-US" sz="1200" b="0" i="0" u="none" strike="noStrike" cap="none" dirty="0" smtClean="0">
                <a:solidFill>
                  <a:srgbClr val="000000"/>
                </a:solidFill>
                <a:latin typeface="Gill Sans"/>
                <a:ea typeface="Gill Sans"/>
                <a:cs typeface="Gill Sans"/>
                <a:sym typeface="Gill Sans"/>
              </a:rPr>
              <a:t>Don’t worry about sharing everything you know about chemistry today! Relax and have fun with your participants and it will create a foundation for future learning. </a:t>
            </a:r>
          </a:p>
          <a:p>
            <a:endParaRPr lang="en-US" dirty="0"/>
          </a:p>
        </p:txBody>
      </p:sp>
      <p:sp>
        <p:nvSpPr>
          <p:cNvPr id="4" name="Slide Number Placeholder 3"/>
          <p:cNvSpPr>
            <a:spLocks noGrp="1"/>
          </p:cNvSpPr>
          <p:nvPr>
            <p:ph type="sldNum" sz="quarter" idx="10"/>
          </p:nvPr>
        </p:nvSpPr>
        <p:spPr/>
        <p:txBody>
          <a:bodyPr/>
          <a:lstStyle/>
          <a:p>
            <a:fld id="{3CE29F74-4F52-614B-8207-CBBF7622C894}" type="slidenum">
              <a:rPr lang="en-US" smtClean="0"/>
              <a:t>14</a:t>
            </a:fld>
            <a:endParaRPr lang="en-US"/>
          </a:p>
        </p:txBody>
      </p:sp>
    </p:spTree>
    <p:extLst>
      <p:ext uri="{BB962C8B-B14F-4D97-AF65-F5344CB8AC3E}">
        <p14:creationId xmlns:p14="http://schemas.microsoft.com/office/powerpoint/2010/main" val="35718377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we’ll think</a:t>
            </a:r>
            <a:r>
              <a:rPr lang="en-US" baseline="0" dirty="0" smtClean="0"/>
              <a:t> focus on the specifics of our event, logistics, and, importantly, safety.</a:t>
            </a:r>
            <a:endParaRPr lang="en-US" dirty="0"/>
          </a:p>
        </p:txBody>
      </p:sp>
      <p:sp>
        <p:nvSpPr>
          <p:cNvPr id="4" name="Slide Number Placeholder 3"/>
          <p:cNvSpPr>
            <a:spLocks noGrp="1"/>
          </p:cNvSpPr>
          <p:nvPr>
            <p:ph type="sldNum" sz="quarter" idx="10"/>
          </p:nvPr>
        </p:nvSpPr>
        <p:spPr/>
        <p:txBody>
          <a:bodyPr/>
          <a:lstStyle/>
          <a:p>
            <a:fld id="{3CE29F74-4F52-614B-8207-CBBF7622C894}" type="slidenum">
              <a:rPr lang="en-US" smtClean="0"/>
              <a:t>15</a:t>
            </a:fld>
            <a:endParaRPr lang="en-US"/>
          </a:p>
        </p:txBody>
      </p:sp>
    </p:spTree>
    <p:extLst>
      <p:ext uri="{BB962C8B-B14F-4D97-AF65-F5344CB8AC3E}">
        <p14:creationId xmlns:p14="http://schemas.microsoft.com/office/powerpoint/2010/main" val="8061348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i="1" dirty="0" smtClean="0"/>
              <a:t>In</a:t>
            </a:r>
            <a:r>
              <a:rPr lang="en-US" i="1" baseline="0" dirty="0" smtClean="0"/>
              <a:t> this section of the presentation, y</a:t>
            </a:r>
            <a:r>
              <a:rPr lang="en-US" i="1" dirty="0" smtClean="0"/>
              <a:t>ou can add in more</a:t>
            </a:r>
            <a:r>
              <a:rPr lang="en-US" i="1" baseline="0" dirty="0" smtClean="0"/>
              <a:t> information about your event and specific program, as well as information about your own institution.</a:t>
            </a:r>
            <a:endParaRPr lang="en-US" i="1" dirty="0" smtClean="0"/>
          </a:p>
          <a:p>
            <a:endParaRPr lang="en-US" dirty="0"/>
          </a:p>
        </p:txBody>
      </p:sp>
      <p:sp>
        <p:nvSpPr>
          <p:cNvPr id="4" name="Slide Number Placeholder 3"/>
          <p:cNvSpPr>
            <a:spLocks noGrp="1"/>
          </p:cNvSpPr>
          <p:nvPr>
            <p:ph type="sldNum" sz="quarter" idx="10"/>
          </p:nvPr>
        </p:nvSpPr>
        <p:spPr/>
        <p:txBody>
          <a:bodyPr/>
          <a:lstStyle/>
          <a:p>
            <a:fld id="{3CE29F74-4F52-614B-8207-CBBF7622C894}" type="slidenum">
              <a:rPr lang="en-US" smtClean="0"/>
              <a:t>16</a:t>
            </a:fld>
            <a:endParaRPr lang="en-US"/>
          </a:p>
        </p:txBody>
      </p:sp>
    </p:spTree>
    <p:extLst>
      <p:ext uri="{BB962C8B-B14F-4D97-AF65-F5344CB8AC3E}">
        <p14:creationId xmlns:p14="http://schemas.microsoft.com/office/powerpoint/2010/main" val="12379431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Add information specific to your institution and setting here. Consultant other staff who may want</a:t>
            </a:r>
            <a:r>
              <a:rPr lang="en-US" i="1" baseline="0" dirty="0" smtClean="0"/>
              <a:t> to share specific information regarding event safety. Remember some of the volunteers at your event may be unfamiliar with your building and facilitates. </a:t>
            </a:r>
            <a:r>
              <a:rPr lang="en-US" i="1" dirty="0" smtClean="0"/>
              <a:t>The </a:t>
            </a:r>
            <a:r>
              <a:rPr lang="en-US" i="0" dirty="0" smtClean="0"/>
              <a:t>Let’s Do Chemistry Safety Guide</a:t>
            </a:r>
            <a:r>
              <a:rPr lang="en-US" i="0" baseline="0" dirty="0" smtClean="0"/>
              <a:t> </a:t>
            </a:r>
            <a:r>
              <a:rPr lang="en-US" i="1" baseline="0" dirty="0" smtClean="0"/>
              <a:t>includes additional links and resources to help you think broadly about event safety.</a:t>
            </a:r>
            <a:endParaRPr lang="en-US" i="1" dirty="0"/>
          </a:p>
        </p:txBody>
      </p:sp>
      <p:sp>
        <p:nvSpPr>
          <p:cNvPr id="4" name="Slide Number Placeholder 3"/>
          <p:cNvSpPr>
            <a:spLocks noGrp="1"/>
          </p:cNvSpPr>
          <p:nvPr>
            <p:ph type="sldNum" sz="quarter" idx="10"/>
          </p:nvPr>
        </p:nvSpPr>
        <p:spPr/>
        <p:txBody>
          <a:bodyPr/>
          <a:lstStyle/>
          <a:p>
            <a:fld id="{3CE29F74-4F52-614B-8207-CBBF7622C894}" type="slidenum">
              <a:rPr lang="en-US" smtClean="0"/>
              <a:t>17</a:t>
            </a:fld>
            <a:endParaRPr lang="en-US"/>
          </a:p>
        </p:txBody>
      </p:sp>
    </p:spTree>
    <p:extLst>
      <p:ext uri="{BB962C8B-B14F-4D97-AF65-F5344CB8AC3E}">
        <p14:creationId xmlns:p14="http://schemas.microsoft.com/office/powerpoint/2010/main" val="22963929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Learning</a:t>
            </a:r>
            <a:r>
              <a:rPr lang="en-US" baseline="0" dirty="0" smtClean="0"/>
              <a:t> and using safe practices is an integral part of learning and doing hands-on chemistry. Safety should be a part of all stages of planning implementing the Let’s Do Chemistry activities and events.</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r>
              <a:rPr lang="en-US" sz="1200" kern="1200" dirty="0" smtClean="0">
                <a:solidFill>
                  <a:schemeClr val="tx1"/>
                </a:solidFill>
                <a:effectLst/>
                <a:latin typeface="+mn-lt"/>
                <a:ea typeface="+mn-ea"/>
                <a:cs typeface="+mn-cs"/>
              </a:rPr>
              <a:t>Always follow and model prudent practices when doing chemistry activities. Think about:</a:t>
            </a:r>
          </a:p>
          <a:p>
            <a:pPr marL="171450" lvl="0" indent="-171450">
              <a:buFont typeface="Arial"/>
              <a:buChar char="•"/>
            </a:pPr>
            <a:r>
              <a:rPr lang="en-US" sz="1200" kern="1200" dirty="0" smtClean="0">
                <a:solidFill>
                  <a:schemeClr val="tx1"/>
                </a:solidFill>
                <a:effectLst/>
                <a:latin typeface="+mn-lt"/>
                <a:ea typeface="+mn-ea"/>
                <a:cs typeface="+mn-cs"/>
              </a:rPr>
              <a:t>What </a:t>
            </a:r>
            <a:r>
              <a:rPr lang="en-US" sz="1200" b="1" kern="1200" dirty="0" smtClean="0">
                <a:solidFill>
                  <a:schemeClr val="tx1"/>
                </a:solidFill>
                <a:effectLst/>
                <a:latin typeface="+mn-lt"/>
                <a:ea typeface="+mn-ea"/>
                <a:cs typeface="+mn-cs"/>
              </a:rPr>
              <a:t>hazards </a:t>
            </a:r>
            <a:r>
              <a:rPr lang="en-US" sz="1200" kern="1200" dirty="0" smtClean="0">
                <a:solidFill>
                  <a:schemeClr val="tx1"/>
                </a:solidFill>
                <a:effectLst/>
                <a:latin typeface="+mn-lt"/>
                <a:ea typeface="+mn-ea"/>
                <a:cs typeface="+mn-cs"/>
              </a:rPr>
              <a:t>exist and what associated risks may arise from these hazards?</a:t>
            </a:r>
          </a:p>
          <a:p>
            <a:pPr marL="171450" lvl="0" indent="-171450">
              <a:buFont typeface="Arial"/>
              <a:buChar char="•"/>
            </a:pPr>
            <a:r>
              <a:rPr lang="en-US" sz="1200" kern="1200" dirty="0" smtClean="0">
                <a:solidFill>
                  <a:schemeClr val="tx1"/>
                </a:solidFill>
                <a:effectLst/>
                <a:latin typeface="+mn-lt"/>
                <a:ea typeface="+mn-ea"/>
                <a:cs typeface="+mn-cs"/>
              </a:rPr>
              <a:t>How to </a:t>
            </a:r>
            <a:r>
              <a:rPr lang="en-US" sz="1200" b="1" kern="1200" dirty="0" smtClean="0">
                <a:solidFill>
                  <a:schemeClr val="tx1"/>
                </a:solidFill>
                <a:effectLst/>
                <a:latin typeface="+mn-lt"/>
                <a:ea typeface="+mn-ea"/>
                <a:cs typeface="+mn-cs"/>
              </a:rPr>
              <a:t>minimize </a:t>
            </a:r>
            <a:r>
              <a:rPr lang="en-US" sz="1200" kern="1200" dirty="0" smtClean="0">
                <a:solidFill>
                  <a:schemeClr val="tx1"/>
                </a:solidFill>
                <a:effectLst/>
                <a:latin typeface="+mn-lt"/>
                <a:ea typeface="+mn-ea"/>
                <a:cs typeface="+mn-cs"/>
              </a:rPr>
              <a:t>risks through protocols we have designed into the activities and training materials.</a:t>
            </a:r>
          </a:p>
          <a:p>
            <a:pPr marL="171450" lvl="0" indent="-171450">
              <a:buFont typeface="Arial"/>
              <a:buChar char="•"/>
            </a:pPr>
            <a:r>
              <a:rPr lang="en-US" sz="1200" kern="1200" dirty="0" smtClean="0">
                <a:solidFill>
                  <a:schemeClr val="tx1"/>
                </a:solidFill>
                <a:effectLst/>
                <a:latin typeface="+mn-lt"/>
                <a:ea typeface="+mn-ea"/>
                <a:cs typeface="+mn-cs"/>
              </a:rPr>
              <a:t>How </a:t>
            </a:r>
            <a:r>
              <a:rPr lang="en-US" sz="1200" b="1" kern="1200" dirty="0" smtClean="0">
                <a:solidFill>
                  <a:schemeClr val="tx1"/>
                </a:solidFill>
                <a:effectLst/>
                <a:latin typeface="+mn-lt"/>
                <a:ea typeface="+mn-ea"/>
                <a:cs typeface="+mn-cs"/>
              </a:rPr>
              <a:t>safe practices and protocols</a:t>
            </a:r>
            <a:r>
              <a:rPr lang="en-US" sz="1200" kern="1200" dirty="0" smtClean="0">
                <a:solidFill>
                  <a:schemeClr val="tx1"/>
                </a:solidFill>
                <a:effectLst/>
                <a:latin typeface="+mn-lt"/>
                <a:ea typeface="+mn-ea"/>
                <a:cs typeface="+mn-cs"/>
              </a:rPr>
              <a:t> should best be communicated with facilitators, participants, and other.</a:t>
            </a:r>
          </a:p>
          <a:p>
            <a:pPr marL="0" lvl="0" indent="0">
              <a:buFont typeface="Arial"/>
              <a:buNone/>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effectLst/>
                <a:latin typeface="+mn-lt"/>
                <a:ea typeface="+mn-ea"/>
                <a:cs typeface="+mn-cs"/>
              </a:rPr>
              <a:t>PPE stands for personal protective equipment. Most activities in the Let’s Do Chemistry</a:t>
            </a:r>
            <a:r>
              <a:rPr lang="en-US" sz="1200" i="1" kern="1200" baseline="0" dirty="0" smtClean="0">
                <a:solidFill>
                  <a:schemeClr val="tx1"/>
                </a:solidFill>
                <a:effectLst/>
                <a:latin typeface="+mn-lt"/>
                <a:ea typeface="+mn-ea"/>
                <a:cs typeface="+mn-cs"/>
              </a:rPr>
              <a:t> kit do not require PPE. However, both Sublimation Bubbles and Rocket Reactions do require that everyone (participants and facilitators) wear full coverage goggles. We also suggest gloves for some activities.</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i="1"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i="1" kern="1200" baseline="0" dirty="0" smtClean="0">
                <a:solidFill>
                  <a:schemeClr val="tx1"/>
                </a:solidFill>
                <a:effectLst/>
                <a:latin typeface="+mn-lt"/>
                <a:ea typeface="+mn-ea"/>
                <a:cs typeface="+mn-cs"/>
              </a:rPr>
              <a:t>Each activity kit also includes a labeling kit (water-resistant labels and permanent pens). Before doing the activity with the public be sure all tools and materials are </a:t>
            </a:r>
            <a:r>
              <a:rPr lang="en-US" sz="1200" i="1" kern="1200" baseline="0" smtClean="0">
                <a:solidFill>
                  <a:schemeClr val="tx1"/>
                </a:solidFill>
                <a:effectLst/>
                <a:latin typeface="+mn-lt"/>
                <a:ea typeface="+mn-ea"/>
                <a:cs typeface="+mn-cs"/>
              </a:rPr>
              <a:t>correctly labeled.</a:t>
            </a:r>
            <a:endParaRPr lang="en-US" sz="1200" i="1"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i="1"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effectLst/>
                <a:latin typeface="+mn-lt"/>
                <a:ea typeface="+mn-ea"/>
                <a:cs typeface="+mn-cs"/>
              </a:rPr>
              <a:t>Your </a:t>
            </a:r>
            <a:r>
              <a:rPr lang="en-US" sz="1200" i="1" kern="1200" dirty="0" smtClean="0">
                <a:solidFill>
                  <a:schemeClr val="tx1"/>
                </a:solidFill>
                <a:effectLst/>
                <a:latin typeface="+mn-lt"/>
                <a:ea typeface="+mn-ea"/>
                <a:cs typeface="+mn-cs"/>
              </a:rPr>
              <a:t>institution may have special rules or protocols for chemistry related activities, so check with your facilities staff, safety committee, and/or others. </a:t>
            </a:r>
            <a:r>
              <a:rPr lang="en-US" i="1" dirty="0" smtClean="0"/>
              <a:t>The </a:t>
            </a:r>
            <a:r>
              <a:rPr lang="en-US" i="0" dirty="0" smtClean="0"/>
              <a:t>Let’s Do Chemistry Safety Guide</a:t>
            </a:r>
            <a:r>
              <a:rPr lang="en-US" i="0" baseline="0" dirty="0" smtClean="0"/>
              <a:t> </a:t>
            </a:r>
            <a:r>
              <a:rPr lang="en-US" i="1" baseline="0" dirty="0" smtClean="0"/>
              <a:t>included in the kit covers topics including suggestions for planning a safe event, specific tips, chemical safety guidelines, protocols, and precautions. Each activity facilitator guide and training video also offers specific information about safety.</a:t>
            </a:r>
            <a:endParaRPr lang="en-US" dirty="0"/>
          </a:p>
        </p:txBody>
      </p:sp>
      <p:sp>
        <p:nvSpPr>
          <p:cNvPr id="4" name="Slide Number Placeholder 3"/>
          <p:cNvSpPr>
            <a:spLocks noGrp="1"/>
          </p:cNvSpPr>
          <p:nvPr>
            <p:ph type="sldNum" sz="quarter" idx="10"/>
          </p:nvPr>
        </p:nvSpPr>
        <p:spPr/>
        <p:txBody>
          <a:bodyPr/>
          <a:lstStyle/>
          <a:p>
            <a:fld id="{3CE29F74-4F52-614B-8207-CBBF7622C894}" type="slidenum">
              <a:rPr lang="en-US" smtClean="0"/>
              <a:t>18</a:t>
            </a:fld>
            <a:endParaRPr lang="en-US"/>
          </a:p>
        </p:txBody>
      </p:sp>
    </p:spTree>
    <p:extLst>
      <p:ext uri="{BB962C8B-B14F-4D97-AF65-F5344CB8AC3E}">
        <p14:creationId xmlns:p14="http://schemas.microsoft.com/office/powerpoint/2010/main" val="30792734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section of today’s presentation focuses on some specific skills and strategies that will be useful in leading hands-on chemistry activities with public audiences.</a:t>
            </a:r>
            <a:endParaRPr lang="en-US" dirty="0"/>
          </a:p>
        </p:txBody>
      </p:sp>
      <p:sp>
        <p:nvSpPr>
          <p:cNvPr id="4" name="Slide Number Placeholder 3"/>
          <p:cNvSpPr>
            <a:spLocks noGrp="1"/>
          </p:cNvSpPr>
          <p:nvPr>
            <p:ph type="sldNum" sz="quarter" idx="10"/>
          </p:nvPr>
        </p:nvSpPr>
        <p:spPr/>
        <p:txBody>
          <a:bodyPr/>
          <a:lstStyle/>
          <a:p>
            <a:fld id="{3CE29F74-4F52-614B-8207-CBBF7622C894}" type="slidenum">
              <a:rPr lang="en-US" smtClean="0"/>
              <a:t>19</a:t>
            </a:fld>
            <a:endParaRPr lang="en-US"/>
          </a:p>
        </p:txBody>
      </p:sp>
    </p:spTree>
    <p:extLst>
      <p:ext uri="{BB962C8B-B14F-4D97-AF65-F5344CB8AC3E}">
        <p14:creationId xmlns:p14="http://schemas.microsoft.com/office/powerpoint/2010/main" val="1743124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hangingPunct="0"/>
            <a:r>
              <a:rPr lang="en-US" sz="1200" kern="1200" dirty="0" smtClean="0">
                <a:solidFill>
                  <a:schemeClr val="tx1"/>
                </a:solidFill>
                <a:latin typeface="Gill Sans" charset="0"/>
                <a:ea typeface="ＭＳ Ｐゴシック" charset="-128"/>
                <a:cs typeface="ＭＳ Ｐゴシック" charset="-128"/>
              </a:rPr>
              <a:t>This training has four parts:</a:t>
            </a:r>
          </a:p>
          <a:p>
            <a:pPr marL="0" indent="0" hangingPunct="0">
              <a:buNone/>
            </a:pPr>
            <a:r>
              <a:rPr lang="en-US" sz="1200" kern="1200" dirty="0" smtClean="0">
                <a:solidFill>
                  <a:schemeClr val="tx1"/>
                </a:solidFill>
                <a:latin typeface="Gill Sans" charset="0"/>
                <a:ea typeface="ＭＳ Ｐゴシック" charset="-128"/>
                <a:cs typeface="ＭＳ Ｐゴシック" charset="-128"/>
              </a:rPr>
              <a:t>1. Quick introduction to the </a:t>
            </a:r>
            <a:r>
              <a:rPr lang="en-US" sz="1200" i="1" kern="1200" dirty="0" smtClean="0">
                <a:solidFill>
                  <a:schemeClr val="tx1"/>
                </a:solidFill>
                <a:latin typeface="Gill Sans" charset="0"/>
                <a:ea typeface="ＭＳ Ｐゴシック" charset="-128"/>
                <a:cs typeface="ＭＳ Ｐゴシック" charset="-128"/>
              </a:rPr>
              <a:t>Let’s Do Chemistry </a:t>
            </a:r>
            <a:r>
              <a:rPr lang="en-US" sz="1200" kern="1200" dirty="0" smtClean="0">
                <a:solidFill>
                  <a:schemeClr val="tx1"/>
                </a:solidFill>
                <a:latin typeface="Gill Sans" charset="0"/>
                <a:ea typeface="ＭＳ Ｐゴシック" charset="-128"/>
                <a:cs typeface="ＭＳ Ｐゴシック" charset="-128"/>
              </a:rPr>
              <a:t>activity kits and project</a:t>
            </a:r>
          </a:p>
          <a:p>
            <a:pPr marL="0" indent="0" hangingPunct="0">
              <a:buNone/>
            </a:pPr>
            <a:r>
              <a:rPr lang="en-US" sz="1200" kern="1200" dirty="0" smtClean="0">
                <a:solidFill>
                  <a:schemeClr val="tx1"/>
                </a:solidFill>
                <a:latin typeface="Gill Sans" charset="0"/>
                <a:ea typeface="ＭＳ Ｐゴシック" charset="-128"/>
                <a:cs typeface="ＭＳ Ｐゴシック" charset="-128"/>
              </a:rPr>
              <a:t>2.</a:t>
            </a:r>
            <a:r>
              <a:rPr lang="en-US" sz="1200" kern="1200" baseline="0" dirty="0" smtClean="0">
                <a:solidFill>
                  <a:schemeClr val="tx1"/>
                </a:solidFill>
                <a:latin typeface="Gill Sans" charset="0"/>
                <a:ea typeface="ＭＳ Ｐゴシック" charset="-128"/>
                <a:cs typeface="ＭＳ Ｐゴシック" charset="-128"/>
              </a:rPr>
              <a:t> </a:t>
            </a:r>
            <a:r>
              <a:rPr lang="en-US" sz="1200" kern="1200" dirty="0" smtClean="0">
                <a:solidFill>
                  <a:schemeClr val="tx1"/>
                </a:solidFill>
                <a:latin typeface="Gill Sans" charset="0"/>
                <a:ea typeface="ＭＳ Ｐゴシック" charset="-128"/>
                <a:cs typeface="ＭＳ Ｐゴシック" charset="-128"/>
              </a:rPr>
              <a:t>Overview of the</a:t>
            </a:r>
            <a:r>
              <a:rPr lang="en-US" sz="1200" kern="1200" baseline="0" dirty="0" smtClean="0">
                <a:solidFill>
                  <a:schemeClr val="tx1"/>
                </a:solidFill>
                <a:latin typeface="Gill Sans" charset="0"/>
                <a:ea typeface="ＭＳ Ｐゴシック" charset="-128"/>
                <a:cs typeface="ＭＳ Ｐゴシック" charset="-128"/>
              </a:rPr>
              <a:t> chemistry content and activity learning goals</a:t>
            </a:r>
          </a:p>
          <a:p>
            <a:pPr marL="0" indent="0" hangingPunct="0">
              <a:buNone/>
            </a:pPr>
            <a:r>
              <a:rPr lang="en-US" sz="1200" kern="1200" baseline="0" dirty="0" smtClean="0">
                <a:solidFill>
                  <a:schemeClr val="tx1"/>
                </a:solidFill>
                <a:latin typeface="Gill Sans" charset="0"/>
                <a:ea typeface="ＭＳ Ｐゴシック" charset="-128"/>
                <a:cs typeface="ＭＳ Ｐゴシック" charset="-128"/>
              </a:rPr>
              <a:t>3. A section specifically on safety protocols and practices </a:t>
            </a:r>
          </a:p>
          <a:p>
            <a:pPr marL="0" indent="0" hangingPunct="0">
              <a:buNone/>
            </a:pPr>
            <a:r>
              <a:rPr lang="en-US" sz="1200" kern="1200" baseline="0" dirty="0" smtClean="0">
                <a:solidFill>
                  <a:schemeClr val="tx1"/>
                </a:solidFill>
                <a:latin typeface="Gill Sans" charset="0"/>
                <a:ea typeface="ＭＳ Ｐゴシック" charset="-128"/>
                <a:cs typeface="ＭＳ Ｐゴシック" charset="-128"/>
              </a:rPr>
              <a:t>4. Tips to help you successfully lead the activities</a:t>
            </a:r>
            <a:endParaRPr lang="en-US" sz="1200" b="0" i="0" u="none" strike="noStrike" cap="none" dirty="0" smtClean="0">
              <a:solidFill>
                <a:schemeClr val="dk1"/>
              </a:solidFill>
              <a:latin typeface="Gill Sans"/>
              <a:ea typeface="Gill Sans"/>
              <a:cs typeface="Gill Sans"/>
              <a:sym typeface="Gill Sans"/>
            </a:endParaRPr>
          </a:p>
          <a:p>
            <a:endParaRPr lang="en-US" dirty="0"/>
          </a:p>
        </p:txBody>
      </p:sp>
      <p:sp>
        <p:nvSpPr>
          <p:cNvPr id="4" name="Slide Number Placeholder 3"/>
          <p:cNvSpPr>
            <a:spLocks noGrp="1"/>
          </p:cNvSpPr>
          <p:nvPr>
            <p:ph type="sldNum" sz="quarter" idx="10"/>
          </p:nvPr>
        </p:nvSpPr>
        <p:spPr/>
        <p:txBody>
          <a:bodyPr/>
          <a:lstStyle/>
          <a:p>
            <a:fld id="{3CE29F74-4F52-614B-8207-CBBF7622C894}" type="slidenum">
              <a:rPr lang="en-US" smtClean="0"/>
              <a:t>2</a:t>
            </a:fld>
            <a:endParaRPr lang="en-US"/>
          </a:p>
        </p:txBody>
      </p:sp>
    </p:spTree>
    <p:extLst>
      <p:ext uri="{BB962C8B-B14F-4D97-AF65-F5344CB8AC3E}">
        <p14:creationId xmlns:p14="http://schemas.microsoft.com/office/powerpoint/2010/main" val="35934476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sz="1200" kern="1200" baseline="0" dirty="0" smtClean="0">
                <a:solidFill>
                  <a:schemeClr val="tx1"/>
                </a:solidFill>
                <a:latin typeface="+mn-lt"/>
                <a:ea typeface="ＭＳ Ｐゴシック" charset="-128"/>
                <a:cs typeface="ＭＳ Ｐゴシック" charset="-128"/>
              </a:rPr>
              <a:t>Each activity in the </a:t>
            </a:r>
            <a:r>
              <a:rPr lang="en-US" sz="1200" i="1" kern="1200" baseline="0" dirty="0" smtClean="0">
                <a:solidFill>
                  <a:schemeClr val="tx1"/>
                </a:solidFill>
                <a:latin typeface="+mn-lt"/>
                <a:ea typeface="ＭＳ Ｐゴシック" charset="-128"/>
                <a:cs typeface="ＭＳ Ｐゴシック" charset="-128"/>
              </a:rPr>
              <a:t>Let’s Do Chemistry </a:t>
            </a:r>
            <a:r>
              <a:rPr lang="en-US" sz="1200" kern="1200" baseline="0" dirty="0" smtClean="0">
                <a:solidFill>
                  <a:schemeClr val="tx1"/>
                </a:solidFill>
                <a:latin typeface="+mn-lt"/>
                <a:ea typeface="ＭＳ Ｐゴシック" charset="-128"/>
                <a:cs typeface="ＭＳ Ｐゴシック" charset="-128"/>
              </a:rPr>
              <a:t>kit comes complete with all the materials and supplies you need. They’re all packaged together in one cardboard box. In the box, you’ll find two kinds of print materials: one kind that you can use and share with participants, and one kind with extra information just for you, the activity facilitator. </a:t>
            </a:r>
            <a:r>
              <a:rPr lang="en-US" sz="1200" kern="1200" baseline="0" dirty="0" smtClean="0">
                <a:solidFill>
                  <a:schemeClr val="tx1"/>
                </a:solidFill>
                <a:latin typeface="+mn-lt"/>
                <a:ea typeface="ＭＳ Ｐゴシック" charset="-128"/>
                <a:cs typeface="ＭＳ Ｐゴシック" charset="-128"/>
              </a:rPr>
              <a:t>Each activity box also included the SDS (Safety Data Sheets) for any chemicals used in the activity. Those should be kept close-by. If </a:t>
            </a:r>
            <a:r>
              <a:rPr lang="en-US" sz="1200" kern="1200" baseline="0" dirty="0" smtClean="0">
                <a:solidFill>
                  <a:schemeClr val="tx1"/>
                </a:solidFill>
                <a:latin typeface="+mn-lt"/>
                <a:ea typeface="ＭＳ Ｐゴシック" charset="-128"/>
                <a:cs typeface="ＭＳ Ｐゴシック" charset="-128"/>
              </a:rPr>
              <a:t>your activity requires </a:t>
            </a:r>
            <a:r>
              <a:rPr lang="en-US" sz="1200" kern="1200" baseline="0" dirty="0" smtClean="0">
                <a:solidFill>
                  <a:schemeClr val="tx1"/>
                </a:solidFill>
                <a:latin typeface="+mn-lt"/>
                <a:ea typeface="ＭＳ Ｐゴシック" charset="-128"/>
                <a:cs typeface="ＭＳ Ｐゴシック" charset="-128"/>
              </a:rPr>
              <a:t>additional special </a:t>
            </a:r>
            <a:r>
              <a:rPr lang="en-US" sz="1200" kern="1200" baseline="0" dirty="0" smtClean="0">
                <a:solidFill>
                  <a:schemeClr val="tx1"/>
                </a:solidFill>
                <a:latin typeface="+mn-lt"/>
                <a:ea typeface="ＭＳ Ｐゴシック" charset="-128"/>
                <a:cs typeface="ＭＳ Ｐゴシック" charset="-128"/>
              </a:rPr>
              <a:t>safety equipment, be sure you’ve collected those from the event planner or coordinator. Those are not packaged inside the activity box because they’re so bulky!</a:t>
            </a:r>
          </a:p>
          <a:p>
            <a:pPr marL="0" marR="0" indent="0" algn="l" defTabSz="914400" rtl="0" eaLnBrk="1" fontAlgn="base" latinLnBrk="0" hangingPunct="1">
              <a:lnSpc>
                <a:spcPct val="100000"/>
              </a:lnSpc>
              <a:spcBef>
                <a:spcPct val="0"/>
              </a:spcBef>
              <a:spcAft>
                <a:spcPct val="0"/>
              </a:spcAft>
              <a:buClrTx/>
              <a:buSzTx/>
              <a:buFontTx/>
              <a:buNone/>
              <a:tabLst/>
              <a:defRPr/>
            </a:pPr>
            <a:endParaRPr lang="en-US" sz="1200" kern="1200" baseline="0" dirty="0" smtClean="0">
              <a:solidFill>
                <a:schemeClr val="tx1"/>
              </a:solidFill>
              <a:latin typeface="+mn-lt"/>
              <a:ea typeface="ＭＳ Ｐゴシック" charset="-128"/>
              <a:cs typeface="ＭＳ Ｐゴシック" charset="-128"/>
            </a:endParaRPr>
          </a:p>
          <a:p>
            <a:pPr marL="0" marR="0" indent="0" algn="l" defTabSz="914400" rtl="0" eaLnBrk="1" fontAlgn="base" latinLnBrk="0" hangingPunct="1">
              <a:lnSpc>
                <a:spcPct val="100000"/>
              </a:lnSpc>
              <a:spcBef>
                <a:spcPct val="0"/>
              </a:spcBef>
              <a:spcAft>
                <a:spcPct val="0"/>
              </a:spcAft>
              <a:buClrTx/>
              <a:buSzTx/>
              <a:buFontTx/>
              <a:buNone/>
              <a:tabLst/>
              <a:defRPr/>
            </a:pPr>
            <a:r>
              <a:rPr lang="en-US" sz="1200" kern="1200" baseline="0" dirty="0" smtClean="0">
                <a:solidFill>
                  <a:schemeClr val="tx1"/>
                </a:solidFill>
                <a:latin typeface="+mn-lt"/>
                <a:ea typeface="ＭＳ Ｐゴシック" charset="-128"/>
                <a:cs typeface="ＭＳ Ｐゴシック" charset="-128"/>
              </a:rPr>
              <a:t>There is a colorful activity guide with step-by-step illustrations and photos that will help (you and) participants do the activity. Some activities also include colorful information sheets or other graphic materials. All of these public facing materials are available in English and Spanish! There are also more plain-looking materials that provide extra information for you as activity facilitators. You should review these prior to doing the activity. Unlike the other materials, these are just for you and are not meant to be shared with participants. </a:t>
            </a:r>
          </a:p>
          <a:p>
            <a:pPr marL="0" marR="0" indent="0" algn="l" defTabSz="914400" rtl="0" eaLnBrk="1" fontAlgn="base" latinLnBrk="0" hangingPunct="1">
              <a:lnSpc>
                <a:spcPct val="100000"/>
              </a:lnSpc>
              <a:spcBef>
                <a:spcPct val="0"/>
              </a:spcBef>
              <a:spcAft>
                <a:spcPct val="0"/>
              </a:spcAft>
              <a:buClrTx/>
              <a:buSzTx/>
              <a:buFontTx/>
              <a:buNone/>
              <a:tabLst/>
              <a:defRPr/>
            </a:pPr>
            <a:endParaRPr lang="en-US" sz="1200" kern="1200" baseline="0" dirty="0" smtClean="0">
              <a:solidFill>
                <a:schemeClr val="tx1"/>
              </a:solidFill>
              <a:latin typeface="+mn-lt"/>
              <a:ea typeface="ＭＳ Ｐゴシック" charset="-128"/>
              <a:cs typeface="ＭＳ Ｐゴシック" charset="-128"/>
            </a:endParaRPr>
          </a:p>
          <a:p>
            <a:pPr marL="0" marR="0" indent="0" algn="l" defTabSz="914400" rtl="0" eaLnBrk="1" fontAlgn="base" latinLnBrk="0" hangingPunct="1">
              <a:lnSpc>
                <a:spcPct val="100000"/>
              </a:lnSpc>
              <a:spcBef>
                <a:spcPct val="0"/>
              </a:spcBef>
              <a:spcAft>
                <a:spcPct val="0"/>
              </a:spcAft>
              <a:buClrTx/>
              <a:buSzTx/>
              <a:buFontTx/>
              <a:buNone/>
              <a:tabLst/>
              <a:defRPr/>
            </a:pPr>
            <a:r>
              <a:rPr lang="en-US" sz="1200" kern="1200" baseline="0" dirty="0" smtClean="0">
                <a:solidFill>
                  <a:schemeClr val="tx1"/>
                </a:solidFill>
                <a:latin typeface="+mn-lt"/>
                <a:ea typeface="ＭＳ Ｐゴシック" charset="-128"/>
                <a:cs typeface="ＭＳ Ｐゴシック" charset="-128"/>
              </a:rPr>
              <a:t>Finally, please note that there is a training video for each activity, which you can watch to help you learn the activity before you do it with participants. </a:t>
            </a:r>
          </a:p>
          <a:p>
            <a:pPr marL="0" marR="0" indent="0" algn="l" defTabSz="914400" rtl="0" eaLnBrk="1" fontAlgn="base" latinLnBrk="0" hangingPunct="1">
              <a:lnSpc>
                <a:spcPct val="100000"/>
              </a:lnSpc>
              <a:spcBef>
                <a:spcPct val="0"/>
              </a:spcBef>
              <a:spcAft>
                <a:spcPct val="0"/>
              </a:spcAft>
              <a:buClrTx/>
              <a:buSzTx/>
              <a:buFontTx/>
              <a:buNone/>
              <a:tabLst/>
              <a:defRPr/>
            </a:pPr>
            <a:endParaRPr lang="en-US" sz="1200" i="1" kern="1200" baseline="0" dirty="0" smtClean="0">
              <a:solidFill>
                <a:schemeClr val="tx1"/>
              </a:solidFill>
              <a:latin typeface="+mn-lt"/>
              <a:ea typeface="ＭＳ Ｐゴシック" charset="-128"/>
              <a:cs typeface="ＭＳ Ｐゴシック" charset="-128"/>
            </a:endParaRPr>
          </a:p>
          <a:p>
            <a:pPr marL="0" marR="0" indent="0" algn="l" defTabSz="914400" rtl="0" eaLnBrk="1" fontAlgn="base" latinLnBrk="0" hangingPunct="1">
              <a:lnSpc>
                <a:spcPct val="100000"/>
              </a:lnSpc>
              <a:spcBef>
                <a:spcPct val="0"/>
              </a:spcBef>
              <a:spcAft>
                <a:spcPct val="0"/>
              </a:spcAft>
              <a:buClrTx/>
              <a:buSzTx/>
              <a:buFontTx/>
              <a:buNone/>
              <a:tabLst/>
              <a:defRPr/>
            </a:pPr>
            <a:r>
              <a:rPr lang="en-US" i="1" baseline="0" dirty="0" smtClean="0"/>
              <a:t>We encourage you to read the </a:t>
            </a:r>
            <a:r>
              <a:rPr lang="en-US" i="0" baseline="0" dirty="0" smtClean="0"/>
              <a:t>Let’s Do Chemistry Planning and Partnership Guide </a:t>
            </a:r>
            <a:r>
              <a:rPr lang="en-US" i="1" baseline="0" dirty="0" smtClean="0"/>
              <a:t>and the </a:t>
            </a:r>
            <a:r>
              <a:rPr lang="en-US" i="0" baseline="0" dirty="0" smtClean="0"/>
              <a:t>Safety Guide </a:t>
            </a:r>
            <a:r>
              <a:rPr lang="en-US" i="1" baseline="0" dirty="0" smtClean="0"/>
              <a:t>included in the kit well in advance of your event training. Become familiar with each of the activities and  all of the safety information so that you can train staff and volunteers. We also suggest that you share the training video links for each activity ahead of time with facilitators, as well as digital copies of the written materials, so they can prepare in advance. These digital files can be found on the </a:t>
            </a:r>
            <a:r>
              <a:rPr lang="en-US" i="1" baseline="0" dirty="0" err="1" smtClean="0"/>
              <a:t>thumbdrive</a:t>
            </a:r>
            <a:r>
              <a:rPr lang="en-US" i="1" baseline="0" dirty="0" smtClean="0"/>
              <a:t> included in the physical kit and online at </a:t>
            </a:r>
            <a:r>
              <a:rPr lang="en-US" i="1" baseline="0" dirty="0" err="1" smtClean="0"/>
              <a:t>www.nisenet.org</a:t>
            </a:r>
            <a:r>
              <a:rPr lang="en-US" i="1" baseline="0" dirty="0" smtClean="0"/>
              <a:t>/chemistry-kit.</a:t>
            </a:r>
            <a:endParaRPr lang="en-US" i="1" dirty="0" smtClean="0"/>
          </a:p>
          <a:p>
            <a:pPr marL="0" marR="0" indent="0" algn="l" defTabSz="914400" rtl="0" eaLnBrk="1" fontAlgn="base" latinLnBrk="0" hangingPunct="1">
              <a:lnSpc>
                <a:spcPct val="100000"/>
              </a:lnSpc>
              <a:spcBef>
                <a:spcPct val="0"/>
              </a:spcBef>
              <a:spcAft>
                <a:spcPct val="0"/>
              </a:spcAft>
              <a:buClrTx/>
              <a:buSzTx/>
              <a:buFontTx/>
              <a:buNone/>
              <a:tabLst/>
              <a:defRPr/>
            </a:pPr>
            <a:endParaRPr lang="en-US" sz="1200" kern="1200" baseline="0" dirty="0" smtClean="0">
              <a:solidFill>
                <a:schemeClr val="tx1"/>
              </a:solidFill>
              <a:latin typeface="+mn-lt"/>
              <a:ea typeface="ＭＳ Ｐゴシック" charset="-128"/>
              <a:cs typeface="ＭＳ Ｐゴシック" charset="-128"/>
            </a:endParaRPr>
          </a:p>
        </p:txBody>
      </p:sp>
      <p:sp>
        <p:nvSpPr>
          <p:cNvPr id="4" name="Slide Number Placeholder 3"/>
          <p:cNvSpPr>
            <a:spLocks noGrp="1"/>
          </p:cNvSpPr>
          <p:nvPr>
            <p:ph type="sldNum" sz="quarter" idx="10"/>
          </p:nvPr>
        </p:nvSpPr>
        <p:spPr/>
        <p:txBody>
          <a:bodyPr/>
          <a:lstStyle/>
          <a:p>
            <a:fld id="{3CE29F74-4F52-614B-8207-CBBF7622C894}" type="slidenum">
              <a:rPr lang="en-US" smtClean="0"/>
              <a:t>20</a:t>
            </a:fld>
            <a:endParaRPr lang="en-US"/>
          </a:p>
        </p:txBody>
      </p:sp>
    </p:spTree>
    <p:extLst>
      <p:ext uri="{BB962C8B-B14F-4D97-AF65-F5344CB8AC3E}">
        <p14:creationId xmlns:p14="http://schemas.microsoft.com/office/powerpoint/2010/main" val="30792734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i="0"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i="0" kern="1200" dirty="0" smtClean="0">
                <a:solidFill>
                  <a:schemeClr val="tx1"/>
                </a:solidFill>
                <a:effectLst/>
                <a:latin typeface="+mn-lt"/>
                <a:ea typeface="+mn-ea"/>
                <a:cs typeface="+mn-cs"/>
              </a:rPr>
              <a:t>We’ll have a chance to become more familiar with our activities soon, but now</a:t>
            </a:r>
            <a:r>
              <a:rPr lang="en-US" sz="1200" i="0" kern="1200" baseline="0" dirty="0" smtClean="0">
                <a:solidFill>
                  <a:schemeClr val="tx1"/>
                </a:solidFill>
                <a:effectLst/>
                <a:latin typeface="+mn-lt"/>
                <a:ea typeface="+mn-ea"/>
                <a:cs typeface="+mn-cs"/>
              </a:rPr>
              <a:t> we’re going to watch a short video together. This (hopefully) humorous video offers a general introduction to some key facilitation strategies you can use when doing the Let’s Do Chemistry activities with public audiences.</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i="0"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i="0" kern="1200" dirty="0" smtClean="0">
                <a:solidFill>
                  <a:schemeClr val="tx1"/>
                </a:solidFill>
                <a:effectLst/>
                <a:latin typeface="+mn-lt"/>
                <a:ea typeface="+mn-ea"/>
                <a:cs typeface="+mn-cs"/>
              </a:rPr>
              <a:t>The </a:t>
            </a:r>
            <a:r>
              <a:rPr lang="en-US" sz="1200" b="1" kern="1200" dirty="0" smtClean="0">
                <a:solidFill>
                  <a:schemeClr val="tx1"/>
                </a:solidFill>
                <a:effectLst/>
                <a:latin typeface="+mn-lt"/>
                <a:ea typeface="+mn-ea"/>
                <a:cs typeface="+mn-cs"/>
              </a:rPr>
              <a:t>purpose of the training video is to:</a:t>
            </a:r>
          </a:p>
          <a:p>
            <a:pPr marL="171450" lvl="0" indent="-171450">
              <a:buFont typeface="Arial"/>
              <a:buChar char="•"/>
            </a:pPr>
            <a:r>
              <a:rPr lang="en-US" sz="1200" kern="1200" dirty="0" smtClean="0">
                <a:solidFill>
                  <a:schemeClr val="tx1"/>
                </a:solidFill>
                <a:effectLst/>
                <a:latin typeface="+mn-lt"/>
                <a:ea typeface="+mn-ea"/>
                <a:cs typeface="+mn-cs"/>
              </a:rPr>
              <a:t>Introduce educators and volunteers to the goals of the project, especially helping participants develop </a:t>
            </a:r>
            <a:r>
              <a:rPr lang="en-US" sz="1200" b="1" kern="1200" dirty="0" smtClean="0">
                <a:solidFill>
                  <a:schemeClr val="tx1"/>
                </a:solidFill>
                <a:effectLst/>
                <a:latin typeface="+mn-lt"/>
                <a:ea typeface="+mn-ea"/>
                <a:cs typeface="+mn-cs"/>
              </a:rPr>
              <a:t>positive attitudes </a:t>
            </a:r>
            <a:r>
              <a:rPr lang="en-US" sz="1200" kern="1200" dirty="0" smtClean="0">
                <a:solidFill>
                  <a:schemeClr val="tx1"/>
                </a:solidFill>
                <a:effectLst/>
                <a:latin typeface="+mn-lt"/>
                <a:ea typeface="+mn-ea"/>
                <a:cs typeface="+mn-cs"/>
              </a:rPr>
              <a:t>toward chemistry.</a:t>
            </a:r>
          </a:p>
          <a:p>
            <a:pPr marL="171450" lvl="0" indent="-171450">
              <a:buFont typeface="Arial"/>
              <a:buChar char="•"/>
            </a:pPr>
            <a:r>
              <a:rPr lang="en-US" sz="1200" kern="1200" dirty="0" smtClean="0">
                <a:solidFill>
                  <a:schemeClr val="tx1"/>
                </a:solidFill>
                <a:effectLst/>
                <a:latin typeface="+mn-lt"/>
                <a:ea typeface="+mn-ea"/>
                <a:cs typeface="+mn-cs"/>
              </a:rPr>
              <a:t>Share some specific strategies you</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can use to help participants develop </a:t>
            </a:r>
            <a:r>
              <a:rPr lang="en-US" sz="1200" b="1" kern="1200" dirty="0" smtClean="0">
                <a:solidFill>
                  <a:schemeClr val="tx1"/>
                </a:solidFill>
                <a:effectLst/>
                <a:latin typeface="+mn-lt"/>
                <a:ea typeface="+mn-ea"/>
                <a:cs typeface="+mn-cs"/>
              </a:rPr>
              <a:t>interest, relevance, and self-efficacy.</a:t>
            </a:r>
          </a:p>
          <a:p>
            <a:pPr marL="171450" lvl="0" indent="-171450">
              <a:buFont typeface="Arial"/>
              <a:buChar char="•"/>
            </a:pPr>
            <a:r>
              <a:rPr lang="en-US" sz="1200" kern="1200" dirty="0" smtClean="0">
                <a:solidFill>
                  <a:schemeClr val="tx1"/>
                </a:solidFill>
                <a:effectLst/>
                <a:latin typeface="+mn-lt"/>
                <a:ea typeface="+mn-ea"/>
                <a:cs typeface="+mn-cs"/>
              </a:rPr>
              <a:t>And, clarify that while all the activities are about chemistry, and visitors will certainly learn chemistry concepts, it’s most important that both you and</a:t>
            </a:r>
            <a:r>
              <a:rPr lang="en-US" sz="1200" kern="1200" baseline="0" dirty="0" smtClean="0">
                <a:solidFill>
                  <a:schemeClr val="tx1"/>
                </a:solidFill>
                <a:effectLst/>
                <a:latin typeface="+mn-lt"/>
                <a:ea typeface="+mn-ea"/>
                <a:cs typeface="+mn-cs"/>
              </a:rPr>
              <a:t> the participants</a:t>
            </a:r>
            <a:r>
              <a:rPr lang="en-US" sz="1200" kern="1200" dirty="0" smtClean="0">
                <a:solidFill>
                  <a:schemeClr val="tx1"/>
                </a:solidFill>
                <a:effectLst/>
                <a:latin typeface="+mn-lt"/>
                <a:ea typeface="+mn-ea"/>
                <a:cs typeface="+mn-cs"/>
              </a:rPr>
              <a:t> have fun and get excited about learning chemistry (not that they learn all the chemistry in the world right here, right now!)</a:t>
            </a:r>
          </a:p>
          <a:p>
            <a:r>
              <a:rPr lang="en-US" sz="1200" b="1"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Remember! There are also additional training for each of </a:t>
            </a:r>
            <a:r>
              <a:rPr lang="en-US" sz="1200" i="1" kern="1200" dirty="0" smtClean="0">
                <a:solidFill>
                  <a:schemeClr val="tx1"/>
                </a:solidFill>
                <a:effectLst/>
                <a:latin typeface="+mn-lt"/>
                <a:ea typeface="+mn-ea"/>
                <a:cs typeface="+mn-cs"/>
              </a:rPr>
              <a:t>the Let’s Do Chemistry </a:t>
            </a:r>
            <a:r>
              <a:rPr lang="en-US" sz="1200" kern="1200" dirty="0" smtClean="0">
                <a:solidFill>
                  <a:schemeClr val="tx1"/>
                </a:solidFill>
                <a:effectLst/>
                <a:latin typeface="+mn-lt"/>
                <a:ea typeface="+mn-ea"/>
                <a:cs typeface="+mn-cs"/>
              </a:rPr>
              <a:t>activities. </a:t>
            </a:r>
            <a:endParaRPr lang="en-US" sz="1200" i="1"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i="1"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effectLst/>
                <a:latin typeface="+mn-lt"/>
                <a:ea typeface="+mn-ea"/>
                <a:cs typeface="+mn-cs"/>
              </a:rPr>
              <a:t>Play the </a:t>
            </a:r>
            <a:r>
              <a:rPr lang="en-US" sz="1200" i="0" kern="1200" dirty="0" err="1" smtClean="0">
                <a:solidFill>
                  <a:schemeClr val="tx1"/>
                </a:solidFill>
                <a:effectLst/>
                <a:latin typeface="+mn-lt"/>
                <a:ea typeface="+mn-ea"/>
                <a:cs typeface="+mn-cs"/>
              </a:rPr>
              <a:t>Chem</a:t>
            </a:r>
            <a:r>
              <a:rPr lang="en-US" sz="1200" i="0" kern="1200" dirty="0" smtClean="0">
                <a:solidFill>
                  <a:schemeClr val="tx1"/>
                </a:solidFill>
                <a:effectLst/>
                <a:latin typeface="+mn-lt"/>
                <a:ea typeface="+mn-ea"/>
                <a:cs typeface="+mn-cs"/>
              </a:rPr>
              <a:t>-Attitudes with Dr.</a:t>
            </a:r>
            <a:r>
              <a:rPr lang="en-US" sz="1200" i="0" kern="1200" baseline="0" dirty="0" smtClean="0">
                <a:solidFill>
                  <a:schemeClr val="tx1"/>
                </a:solidFill>
                <a:effectLst/>
                <a:latin typeface="+mn-lt"/>
                <a:ea typeface="+mn-ea"/>
                <a:cs typeface="+mn-cs"/>
              </a:rPr>
              <a:t> Braxton </a:t>
            </a:r>
            <a:r>
              <a:rPr lang="en-US" sz="1200" i="0" kern="1200" baseline="0" dirty="0" err="1" smtClean="0">
                <a:solidFill>
                  <a:schemeClr val="tx1"/>
                </a:solidFill>
                <a:effectLst/>
                <a:latin typeface="+mn-lt"/>
                <a:ea typeface="+mn-ea"/>
                <a:cs typeface="+mn-cs"/>
              </a:rPr>
              <a:t>Hazleby</a:t>
            </a:r>
            <a:r>
              <a:rPr lang="en-US" sz="1200" i="0" kern="1200" baseline="0" dirty="0" smtClean="0">
                <a:solidFill>
                  <a:schemeClr val="tx1"/>
                </a:solidFill>
                <a:effectLst/>
                <a:latin typeface="+mn-lt"/>
                <a:ea typeface="+mn-ea"/>
                <a:cs typeface="+mn-cs"/>
              </a:rPr>
              <a:t> </a:t>
            </a:r>
            <a:r>
              <a:rPr lang="en-US" sz="1200" i="1" kern="1200" baseline="0" dirty="0" smtClean="0">
                <a:solidFill>
                  <a:schemeClr val="tx1"/>
                </a:solidFill>
                <a:effectLst/>
                <a:latin typeface="+mn-lt"/>
                <a:ea typeface="+mn-ea"/>
                <a:cs typeface="+mn-cs"/>
              </a:rPr>
              <a:t>facilitation video now. The video is not imbedded in this presentation. The video is about 14 minutes long. You can download or stream the video here, </a:t>
            </a:r>
            <a:r>
              <a:rPr lang="en-US" sz="1200" i="1" kern="1200" baseline="0" dirty="0" smtClean="0">
                <a:solidFill>
                  <a:srgbClr val="0000FF"/>
                </a:solidFill>
                <a:effectLst/>
                <a:latin typeface="+mn-lt"/>
                <a:ea typeface="+mn-ea"/>
                <a:cs typeface="+mn-cs"/>
              </a:rPr>
              <a:t>https://</a:t>
            </a:r>
            <a:r>
              <a:rPr lang="en-US" sz="1200" i="1" kern="1200" baseline="0" dirty="0" err="1" smtClean="0">
                <a:solidFill>
                  <a:srgbClr val="0000FF"/>
                </a:solidFill>
                <a:effectLst/>
                <a:latin typeface="+mn-lt"/>
                <a:ea typeface="+mn-ea"/>
                <a:cs typeface="+mn-cs"/>
              </a:rPr>
              <a:t>vimeopro.com</a:t>
            </a:r>
            <a:r>
              <a:rPr lang="en-US" sz="1200" i="1" kern="1200" baseline="0" dirty="0" smtClean="0">
                <a:solidFill>
                  <a:srgbClr val="0000FF"/>
                </a:solidFill>
                <a:effectLst/>
                <a:latin typeface="+mn-lt"/>
                <a:ea typeface="+mn-ea"/>
                <a:cs typeface="+mn-cs"/>
              </a:rPr>
              <a:t>/</a:t>
            </a:r>
            <a:r>
              <a:rPr lang="en-US" sz="1200" i="1" kern="1200" baseline="0" dirty="0" err="1" smtClean="0">
                <a:solidFill>
                  <a:srgbClr val="0000FF"/>
                </a:solidFill>
                <a:effectLst/>
                <a:latin typeface="+mn-lt"/>
                <a:ea typeface="+mn-ea"/>
                <a:cs typeface="+mn-cs"/>
              </a:rPr>
              <a:t>nisenet</a:t>
            </a:r>
            <a:r>
              <a:rPr lang="en-US" sz="1200" i="1" kern="1200" baseline="0" dirty="0" smtClean="0">
                <a:solidFill>
                  <a:srgbClr val="0000FF"/>
                </a:solidFill>
                <a:effectLst/>
                <a:latin typeface="+mn-lt"/>
                <a:ea typeface="+mn-ea"/>
                <a:cs typeface="+mn-cs"/>
              </a:rPr>
              <a:t>/explore-science-lets-do-chemistry-training-films.</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i="1" kern="1200" baseline="0" dirty="0" smtClean="0">
              <a:solidFill>
                <a:srgbClr val="0000FF"/>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3CE29F74-4F52-614B-8207-CBBF7622C894}" type="slidenum">
              <a:rPr lang="en-US" smtClean="0"/>
              <a:t>21</a:t>
            </a:fld>
            <a:endParaRPr lang="en-US"/>
          </a:p>
        </p:txBody>
      </p:sp>
    </p:spTree>
    <p:extLst>
      <p:ext uri="{BB962C8B-B14F-4D97-AF65-F5344CB8AC3E}">
        <p14:creationId xmlns:p14="http://schemas.microsoft.com/office/powerpoint/2010/main" val="19658573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i="1" u="none" strike="noStrike" cap="none" baseline="0" dirty="0" smtClean="0">
              <a:solidFill>
                <a:schemeClr val="dk1"/>
              </a:solidFill>
              <a:latin typeface="Gill Sans"/>
              <a:ea typeface="Gill Sans"/>
              <a:cs typeface="Gill Sans"/>
              <a:sym typeface="Gill Sans"/>
            </a:endParaRPr>
          </a:p>
          <a:p>
            <a:r>
              <a:rPr lang="en-US" sz="1200" b="0" i="0" u="none" strike="noStrike" cap="none" baseline="0" dirty="0" smtClean="0">
                <a:solidFill>
                  <a:schemeClr val="dk1"/>
                </a:solidFill>
                <a:latin typeface="Gill Sans"/>
                <a:ea typeface="Gill Sans"/>
                <a:cs typeface="Gill Sans"/>
                <a:sym typeface="Gill Sans"/>
              </a:rPr>
              <a:t>As we saw in the video, asking good questions and really listening to participants is a great way to engage visitors in these activities. We’re going to play a game together that will help us practice this idea in person.</a:t>
            </a:r>
          </a:p>
          <a:p>
            <a:endParaRPr lang="en-US" sz="1200" b="0" i="1" u="none" strike="noStrike" cap="none" baseline="0" dirty="0" smtClean="0">
              <a:solidFill>
                <a:schemeClr val="dk1"/>
              </a:solidFill>
              <a:latin typeface="Gill Sans"/>
              <a:ea typeface="Gill Sans"/>
              <a:cs typeface="Gill Sans"/>
              <a:sym typeface="Gill Sans"/>
            </a:endParaRPr>
          </a:p>
          <a:p>
            <a:endParaRPr lang="en-US" sz="1200" b="0" i="1" u="none" strike="noStrike" cap="none" baseline="0" dirty="0" smtClean="0">
              <a:solidFill>
                <a:schemeClr val="dk1"/>
              </a:solidFill>
              <a:latin typeface="Gill Sans"/>
              <a:ea typeface="Gill Sans"/>
              <a:cs typeface="Gill Sans"/>
              <a:sym typeface="Gill Sans"/>
            </a:endParaRPr>
          </a:p>
          <a:p>
            <a:r>
              <a:rPr lang="en-US" sz="1200" b="0" i="1" u="none" strike="noStrike" cap="none" baseline="0" dirty="0" smtClean="0">
                <a:solidFill>
                  <a:schemeClr val="dk1"/>
                </a:solidFill>
                <a:latin typeface="Gill Sans"/>
                <a:ea typeface="Gill Sans"/>
                <a:cs typeface="Gill Sans"/>
                <a:sym typeface="Gill Sans"/>
              </a:rPr>
              <a:t>Play the What’s in the Box? </a:t>
            </a:r>
            <a:r>
              <a:rPr lang="en-US" sz="1200" b="0" i="1" u="none" strike="noStrike" cap="none" baseline="0" dirty="0" err="1" smtClean="0">
                <a:solidFill>
                  <a:schemeClr val="dk1"/>
                </a:solidFill>
                <a:latin typeface="Gill Sans"/>
                <a:ea typeface="Gill Sans"/>
                <a:cs typeface="Gill Sans"/>
                <a:sym typeface="Gill Sans"/>
              </a:rPr>
              <a:t>improv</a:t>
            </a:r>
            <a:r>
              <a:rPr lang="en-US" sz="1200" b="0" i="1" u="none" strike="noStrike" cap="none" baseline="0" dirty="0" smtClean="0">
                <a:solidFill>
                  <a:schemeClr val="dk1"/>
                </a:solidFill>
                <a:latin typeface="Gill Sans"/>
                <a:ea typeface="Gill Sans"/>
                <a:cs typeface="Gill Sans"/>
                <a:sym typeface="Gill Sans"/>
              </a:rPr>
              <a:t> game with the participant trainees. You may wish to model one interaction with a volunteer before asking everyone to pair up. Refer to the training guide included in the </a:t>
            </a:r>
            <a:r>
              <a:rPr lang="en-US" sz="1200" b="0" i="0" u="none" strike="noStrike" cap="none" baseline="0" dirty="0" smtClean="0">
                <a:solidFill>
                  <a:schemeClr val="dk1"/>
                </a:solidFill>
                <a:latin typeface="Gill Sans"/>
                <a:ea typeface="Gill Sans"/>
                <a:cs typeface="Gill Sans"/>
                <a:sym typeface="Gill Sans"/>
              </a:rPr>
              <a:t>Let’s Do Chemistry </a:t>
            </a:r>
            <a:r>
              <a:rPr lang="en-US" sz="1200" b="0" i="1" u="none" strike="noStrike" cap="none" baseline="0" dirty="0" smtClean="0">
                <a:solidFill>
                  <a:schemeClr val="dk1"/>
                </a:solidFill>
                <a:latin typeface="Gill Sans"/>
                <a:ea typeface="Gill Sans"/>
                <a:cs typeface="Gill Sans"/>
                <a:sym typeface="Gill Sans"/>
              </a:rPr>
              <a:t>kit for instructions and tips. </a:t>
            </a:r>
            <a:endParaRPr lang="en-US" dirty="0"/>
          </a:p>
        </p:txBody>
      </p:sp>
      <p:sp>
        <p:nvSpPr>
          <p:cNvPr id="4" name="Slide Number Placeholder 3"/>
          <p:cNvSpPr>
            <a:spLocks noGrp="1"/>
          </p:cNvSpPr>
          <p:nvPr>
            <p:ph type="sldNum" sz="quarter" idx="10"/>
          </p:nvPr>
        </p:nvSpPr>
        <p:spPr/>
        <p:txBody>
          <a:bodyPr/>
          <a:lstStyle/>
          <a:p>
            <a:fld id="{3CE29F74-4F52-614B-8207-CBBF7622C894}" type="slidenum">
              <a:rPr lang="en-US" smtClean="0"/>
              <a:t>22</a:t>
            </a:fld>
            <a:endParaRPr lang="en-US"/>
          </a:p>
        </p:txBody>
      </p:sp>
    </p:spTree>
    <p:extLst>
      <p:ext uri="{BB962C8B-B14F-4D97-AF65-F5344CB8AC3E}">
        <p14:creationId xmlns:p14="http://schemas.microsoft.com/office/powerpoint/2010/main" val="209825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cap="none" dirty="0" smtClean="0">
                <a:solidFill>
                  <a:schemeClr val="dk1"/>
                </a:solidFill>
                <a:latin typeface="Gill Sans"/>
                <a:ea typeface="Gill Sans"/>
                <a:cs typeface="Gill Sans"/>
                <a:sym typeface="Gill Sans"/>
              </a:rPr>
              <a:t>Playing What’s in the box will help us remember and practice the importance of</a:t>
            </a:r>
            <a:r>
              <a:rPr lang="en-US" sz="1200" b="0" i="0" u="none" strike="noStrike" cap="none" baseline="0" dirty="0" smtClean="0">
                <a:solidFill>
                  <a:schemeClr val="dk1"/>
                </a:solidFill>
                <a:latin typeface="Gill Sans"/>
                <a:ea typeface="Gill Sans"/>
                <a:cs typeface="Gill Sans"/>
                <a:sym typeface="Gill Sans"/>
              </a:rPr>
              <a:t> asking good questions, listening to participant responses, and building off those responses to develop a conversation. </a:t>
            </a:r>
            <a:r>
              <a:rPr lang="en-US" sz="1100" b="1" dirty="0" smtClean="0"/>
              <a:t>Questions</a:t>
            </a:r>
            <a:r>
              <a:rPr lang="en-US" sz="1100" dirty="0" smtClean="0"/>
              <a:t> are one of our most important tools as facilitators!</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100" dirty="0" smtClean="0"/>
          </a:p>
          <a:p>
            <a:pPr marL="0" marR="0" lvl="0" indent="0" algn="l" rtl="0">
              <a:spcBef>
                <a:spcPts val="0"/>
              </a:spcBef>
              <a:spcAft>
                <a:spcPts val="0"/>
              </a:spcAft>
              <a:buClr>
                <a:schemeClr val="dk1"/>
              </a:buClr>
              <a:buSzPts val="3200"/>
              <a:buFont typeface="Arial"/>
              <a:buNone/>
            </a:pPr>
            <a:r>
              <a:rPr lang="en-US" sz="1100" dirty="0" smtClean="0"/>
              <a:t>Good questions inspire confidence and encourage participants to think like a scientist. Ask questions that allow them to use their own experience, make observations, and test their own answers.</a:t>
            </a:r>
            <a:r>
              <a:rPr lang="en-US" sz="1100" baseline="0" dirty="0" smtClean="0"/>
              <a:t> </a:t>
            </a:r>
            <a:r>
              <a:rPr lang="en-US" sz="1100" dirty="0" smtClean="0"/>
              <a:t>What are some good questions you ask participants?</a:t>
            </a:r>
          </a:p>
          <a:p>
            <a:pPr marL="0" marR="0" lvl="0" indent="0" algn="l" rtl="0">
              <a:lnSpc>
                <a:spcPct val="100000"/>
              </a:lnSpc>
              <a:spcBef>
                <a:spcPts val="0"/>
              </a:spcBef>
              <a:spcAft>
                <a:spcPts val="0"/>
              </a:spcAft>
              <a:buClr>
                <a:schemeClr val="dk1"/>
              </a:buClr>
              <a:buSzPts val="800"/>
              <a:buFont typeface="Arial"/>
              <a:buNone/>
            </a:pPr>
            <a:endParaRPr lang="en-US" sz="1100" dirty="0" smtClean="0">
              <a:latin typeface="Arial"/>
              <a:ea typeface="Arial"/>
              <a:cs typeface="Arial"/>
              <a:sym typeface="Arial"/>
            </a:endParaRPr>
          </a:p>
          <a:p>
            <a:pPr marL="0" marR="0" lvl="0" indent="0" algn="l" rtl="0">
              <a:lnSpc>
                <a:spcPct val="100000"/>
              </a:lnSpc>
              <a:spcBef>
                <a:spcPts val="0"/>
              </a:spcBef>
              <a:spcAft>
                <a:spcPts val="0"/>
              </a:spcAft>
              <a:buClr>
                <a:schemeClr val="dk1"/>
              </a:buClr>
              <a:buSzPts val="800"/>
              <a:buFont typeface="Arial"/>
              <a:buNone/>
            </a:pPr>
            <a:r>
              <a:rPr lang="en-US" sz="1100" dirty="0" smtClean="0">
                <a:latin typeface="Arial"/>
                <a:ea typeface="Arial"/>
                <a:cs typeface="Arial"/>
                <a:sym typeface="Arial"/>
              </a:rPr>
              <a:t>The types of questions you ask and the way you ask them can dramatically impact the way a visitor interacts with your activity. Think about how participants come up with an answer to your question. </a:t>
            </a:r>
          </a:p>
          <a:p>
            <a:pPr marL="628650" marR="0" lvl="1" indent="-171450" algn="l" rtl="0">
              <a:lnSpc>
                <a:spcPct val="100000"/>
              </a:lnSpc>
              <a:spcBef>
                <a:spcPts val="0"/>
              </a:spcBef>
              <a:spcAft>
                <a:spcPts val="0"/>
              </a:spcAft>
              <a:buClr>
                <a:schemeClr val="dk1"/>
              </a:buClr>
              <a:buSzPts val="800"/>
              <a:buFont typeface="Arial"/>
              <a:buChar char="•"/>
            </a:pPr>
            <a:r>
              <a:rPr lang="en-US" sz="1100" dirty="0" smtClean="0">
                <a:latin typeface="Arial"/>
                <a:ea typeface="Arial"/>
                <a:cs typeface="Arial"/>
                <a:sym typeface="Arial"/>
              </a:rPr>
              <a:t>Prior knowledge (there is a right answer that they have to know) </a:t>
            </a:r>
          </a:p>
          <a:p>
            <a:pPr marL="628650" marR="0" lvl="1" indent="-171450" algn="l" rtl="0">
              <a:lnSpc>
                <a:spcPct val="100000"/>
              </a:lnSpc>
              <a:spcBef>
                <a:spcPts val="0"/>
              </a:spcBef>
              <a:spcAft>
                <a:spcPts val="0"/>
              </a:spcAft>
              <a:buClr>
                <a:schemeClr val="dk1"/>
              </a:buClr>
              <a:buSzPts val="800"/>
              <a:buFont typeface="Arial"/>
              <a:buChar char="•"/>
            </a:pPr>
            <a:r>
              <a:rPr lang="en-US" sz="1100" dirty="0" smtClean="0">
                <a:latin typeface="Arial"/>
                <a:ea typeface="Arial"/>
                <a:cs typeface="Arial"/>
                <a:sym typeface="Arial"/>
              </a:rPr>
              <a:t>Their own ideas, opinions, or experiences (no one right answer) </a:t>
            </a:r>
          </a:p>
          <a:p>
            <a:pPr marL="628650" marR="0" lvl="1" indent="-171450" algn="l" rtl="0">
              <a:lnSpc>
                <a:spcPct val="100000"/>
              </a:lnSpc>
              <a:spcBef>
                <a:spcPts val="0"/>
              </a:spcBef>
              <a:spcAft>
                <a:spcPts val="0"/>
              </a:spcAft>
              <a:buClr>
                <a:schemeClr val="dk1"/>
              </a:buClr>
              <a:buSzPts val="800"/>
              <a:buFont typeface="Arial"/>
              <a:buChar char="•"/>
            </a:pPr>
            <a:r>
              <a:rPr lang="en-US" sz="1100" dirty="0" smtClean="0">
                <a:latin typeface="Arial"/>
                <a:ea typeface="Arial"/>
                <a:cs typeface="Arial"/>
                <a:sym typeface="Arial"/>
              </a:rPr>
              <a:t>Direct observation (if they don’t know, there is a way to figure it out together with the tools you have in front of you)</a:t>
            </a:r>
          </a:p>
          <a:p>
            <a:pPr marL="0" marR="0" lvl="0" indent="0" algn="l" rtl="0">
              <a:lnSpc>
                <a:spcPct val="100000"/>
              </a:lnSpc>
              <a:spcBef>
                <a:spcPts val="0"/>
              </a:spcBef>
              <a:spcAft>
                <a:spcPts val="0"/>
              </a:spcAft>
              <a:buFont typeface="Arial"/>
              <a:buNone/>
            </a:pPr>
            <a:r>
              <a:rPr lang="en-US" sz="1100" dirty="0" smtClean="0">
                <a:latin typeface="Arial"/>
                <a:ea typeface="Arial"/>
                <a:cs typeface="Arial"/>
                <a:sym typeface="Arial"/>
              </a:rPr>
              <a:t>Avoid asking questions where you have the “right” answer in your head, and you’re expecting participants to guess what you’re thinking. If a question you’re asking isn’t working, try changing it up. Experiment with your questions!</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i="0" u="none" strike="noStrike" cap="none" baseline="0" dirty="0" smtClean="0">
              <a:solidFill>
                <a:schemeClr val="dk1"/>
              </a:solidFill>
              <a:latin typeface="Gill Sans"/>
              <a:ea typeface="Gill Sans"/>
              <a:cs typeface="Gill Sans"/>
              <a:sym typeface="Gill San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1" u="none" strike="noStrike" cap="none" baseline="0" dirty="0" smtClean="0">
                <a:solidFill>
                  <a:schemeClr val="dk1"/>
                </a:solidFill>
                <a:latin typeface="Gill Sans"/>
                <a:ea typeface="Gill Sans"/>
                <a:cs typeface="Gill Sans"/>
                <a:sym typeface="Gill Sans"/>
              </a:rPr>
              <a:t>Use the debrief questions outlined above and refer to the training guide included in the </a:t>
            </a:r>
            <a:r>
              <a:rPr lang="en-US" sz="1200" b="0" i="0" u="none" strike="noStrike" cap="none" baseline="0" dirty="0" smtClean="0">
                <a:solidFill>
                  <a:schemeClr val="dk1"/>
                </a:solidFill>
                <a:latin typeface="Gill Sans"/>
                <a:ea typeface="Gill Sans"/>
                <a:cs typeface="Gill Sans"/>
                <a:sym typeface="Gill Sans"/>
              </a:rPr>
              <a:t>Let’s Do Chemistry </a:t>
            </a:r>
            <a:r>
              <a:rPr lang="en-US" sz="1200" b="0" i="1" u="none" strike="noStrike" cap="none" baseline="0" dirty="0" smtClean="0">
                <a:solidFill>
                  <a:schemeClr val="dk1"/>
                </a:solidFill>
                <a:latin typeface="Gill Sans"/>
                <a:ea typeface="Gill Sans"/>
                <a:cs typeface="Gill Sans"/>
                <a:sym typeface="Gill Sans"/>
              </a:rPr>
              <a:t>kit for additional tips. </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i="1" u="none" strike="noStrike" cap="none" baseline="0" dirty="0" smtClean="0">
              <a:solidFill>
                <a:schemeClr val="dk1"/>
              </a:solidFill>
              <a:latin typeface="Gill Sans"/>
              <a:ea typeface="Gill Sans"/>
              <a:cs typeface="Gill Sans"/>
              <a:sym typeface="Gill San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i="0" u="none" strike="noStrike" cap="none" baseline="0" dirty="0" smtClean="0">
              <a:solidFill>
                <a:schemeClr val="dk1"/>
              </a:solidFill>
              <a:latin typeface="Gill Sans"/>
              <a:ea typeface="Gill Sans"/>
              <a:cs typeface="Gill Sans"/>
              <a:sym typeface="Gill Sans"/>
            </a:endParaRPr>
          </a:p>
          <a:p>
            <a:endParaRPr lang="en-US" dirty="0"/>
          </a:p>
        </p:txBody>
      </p:sp>
      <p:sp>
        <p:nvSpPr>
          <p:cNvPr id="4" name="Slide Number Placeholder 3"/>
          <p:cNvSpPr>
            <a:spLocks noGrp="1"/>
          </p:cNvSpPr>
          <p:nvPr>
            <p:ph type="sldNum" sz="quarter" idx="10"/>
          </p:nvPr>
        </p:nvSpPr>
        <p:spPr/>
        <p:txBody>
          <a:bodyPr/>
          <a:lstStyle/>
          <a:p>
            <a:fld id="{3CE29F74-4F52-614B-8207-CBBF7622C894}" type="slidenum">
              <a:rPr lang="en-US" smtClean="0"/>
              <a:t>23</a:t>
            </a:fld>
            <a:endParaRPr lang="en-US"/>
          </a:p>
        </p:txBody>
      </p:sp>
    </p:spTree>
    <p:extLst>
      <p:ext uri="{BB962C8B-B14F-4D97-AF65-F5344CB8AC3E}">
        <p14:creationId xmlns:p14="http://schemas.microsoft.com/office/powerpoint/2010/main" val="8971859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are some examples of quick tips for leading these </a:t>
            </a:r>
            <a:r>
              <a:rPr lang="en-US" i="1" dirty="0" smtClean="0"/>
              <a:t>Let’s Do Chemistry </a:t>
            </a:r>
            <a:r>
              <a:rPr lang="en-US" dirty="0" smtClean="0"/>
              <a:t>activities. A</a:t>
            </a:r>
            <a:r>
              <a:rPr lang="en-US" baseline="0" dirty="0" smtClean="0"/>
              <a:t> one-page sheet of a</a:t>
            </a:r>
            <a:r>
              <a:rPr lang="en-US" dirty="0" smtClean="0"/>
              <a:t>dditional tips, that follow this general flow of </a:t>
            </a:r>
            <a:r>
              <a:rPr lang="en-US" i="1" dirty="0" smtClean="0"/>
              <a:t>invite</a:t>
            </a:r>
            <a:r>
              <a:rPr lang="en-US" i="1" baseline="0" dirty="0" smtClean="0"/>
              <a:t> participation, support exploration, and deepen understanding</a:t>
            </a:r>
            <a:r>
              <a:rPr lang="en-US" i="1" dirty="0" smtClean="0"/>
              <a:t> </a:t>
            </a:r>
            <a:r>
              <a:rPr lang="en-US" dirty="0" smtClean="0"/>
              <a:t>can be found in each activity box</a:t>
            </a:r>
            <a:r>
              <a:rPr lang="en-US" baseline="0" dirty="0" smtClean="0"/>
              <a:t> for easy reference.</a:t>
            </a:r>
          </a:p>
          <a:p>
            <a:endParaRPr lang="en-US" baseline="0" dirty="0" smtClean="0"/>
          </a:p>
        </p:txBody>
      </p:sp>
      <p:sp>
        <p:nvSpPr>
          <p:cNvPr id="4" name="Slide Number Placeholder 3"/>
          <p:cNvSpPr>
            <a:spLocks noGrp="1"/>
          </p:cNvSpPr>
          <p:nvPr>
            <p:ph type="sldNum" sz="quarter" idx="10"/>
          </p:nvPr>
        </p:nvSpPr>
        <p:spPr/>
        <p:txBody>
          <a:bodyPr/>
          <a:lstStyle/>
          <a:p>
            <a:fld id="{3CE29F74-4F52-614B-8207-CBBF7622C894}" type="slidenum">
              <a:rPr lang="en-US" smtClean="0"/>
              <a:t>24</a:t>
            </a:fld>
            <a:endParaRPr lang="en-US"/>
          </a:p>
        </p:txBody>
      </p:sp>
    </p:spTree>
    <p:extLst>
      <p:ext uri="{BB962C8B-B14F-4D97-AF65-F5344CB8AC3E}">
        <p14:creationId xmlns:p14="http://schemas.microsoft.com/office/powerpoint/2010/main" val="9012044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baseline="0" dirty="0" smtClean="0"/>
              <a:t>You may choose to give facilitations some time now to read over their activity materials, practice, and become familiar with their activity before doing the activity with a public audience.</a:t>
            </a:r>
            <a:endParaRPr lang="en-US" dirty="0"/>
          </a:p>
        </p:txBody>
      </p:sp>
      <p:sp>
        <p:nvSpPr>
          <p:cNvPr id="4" name="Slide Number Placeholder 3"/>
          <p:cNvSpPr>
            <a:spLocks noGrp="1"/>
          </p:cNvSpPr>
          <p:nvPr>
            <p:ph type="sldNum" sz="quarter" idx="10"/>
          </p:nvPr>
        </p:nvSpPr>
        <p:spPr/>
        <p:txBody>
          <a:bodyPr/>
          <a:lstStyle/>
          <a:p>
            <a:fld id="{3CE29F74-4F52-614B-8207-CBBF7622C894}" type="slidenum">
              <a:rPr lang="en-US" smtClean="0"/>
              <a:t>25</a:t>
            </a:fld>
            <a:endParaRPr lang="en-US"/>
          </a:p>
        </p:txBody>
      </p:sp>
    </p:spTree>
    <p:extLst>
      <p:ext uri="{BB962C8B-B14F-4D97-AF65-F5344CB8AC3E}">
        <p14:creationId xmlns:p14="http://schemas.microsoft.com/office/powerpoint/2010/main" val="389314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E29F74-4F52-614B-8207-CBBF7622C894}" type="slidenum">
              <a:rPr lang="en-US" smtClean="0"/>
              <a:t>26</a:t>
            </a:fld>
            <a:endParaRPr lang="en-US"/>
          </a:p>
        </p:txBody>
      </p:sp>
    </p:spTree>
    <p:extLst>
      <p:ext uri="{BB962C8B-B14F-4D97-AF65-F5344CB8AC3E}">
        <p14:creationId xmlns:p14="http://schemas.microsoft.com/office/powerpoint/2010/main" val="20905650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CE29F74-4F52-614B-8207-CBBF7622C894}" type="slidenum">
              <a:rPr lang="en-US" smtClean="0"/>
              <a:t>27</a:t>
            </a:fld>
            <a:endParaRPr lang="en-US"/>
          </a:p>
        </p:txBody>
      </p:sp>
    </p:spTree>
    <p:extLst>
      <p:ext uri="{BB962C8B-B14F-4D97-AF65-F5344CB8AC3E}">
        <p14:creationId xmlns:p14="http://schemas.microsoft.com/office/powerpoint/2010/main" val="29328155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Additional slide templates</a:t>
            </a:r>
            <a:endParaRPr lang="en-US" i="1" dirty="0"/>
          </a:p>
        </p:txBody>
      </p:sp>
      <p:sp>
        <p:nvSpPr>
          <p:cNvPr id="4" name="Slide Number Placeholder 3"/>
          <p:cNvSpPr>
            <a:spLocks noGrp="1"/>
          </p:cNvSpPr>
          <p:nvPr>
            <p:ph type="sldNum" sz="quarter" idx="10"/>
          </p:nvPr>
        </p:nvSpPr>
        <p:spPr/>
        <p:txBody>
          <a:bodyPr/>
          <a:lstStyle/>
          <a:p>
            <a:fld id="{3CE29F74-4F52-614B-8207-CBBF7622C894}" type="slidenum">
              <a:rPr lang="en-US" smtClean="0"/>
              <a:t>28</a:t>
            </a:fld>
            <a:endParaRPr lang="en-US"/>
          </a:p>
        </p:txBody>
      </p:sp>
    </p:spTree>
    <p:extLst>
      <p:ext uri="{BB962C8B-B14F-4D97-AF65-F5344CB8AC3E}">
        <p14:creationId xmlns:p14="http://schemas.microsoft.com/office/powerpoint/2010/main" val="3046986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i="1" dirty="0" smtClean="0"/>
              <a:t>Additional slide templates</a:t>
            </a:r>
          </a:p>
          <a:p>
            <a:endParaRPr lang="en-US" dirty="0"/>
          </a:p>
        </p:txBody>
      </p:sp>
      <p:sp>
        <p:nvSpPr>
          <p:cNvPr id="4" name="Slide Number Placeholder 3"/>
          <p:cNvSpPr>
            <a:spLocks noGrp="1"/>
          </p:cNvSpPr>
          <p:nvPr>
            <p:ph type="sldNum" sz="quarter" idx="10"/>
          </p:nvPr>
        </p:nvSpPr>
        <p:spPr/>
        <p:txBody>
          <a:bodyPr/>
          <a:lstStyle/>
          <a:p>
            <a:fld id="{3CE29F74-4F52-614B-8207-CBBF7622C894}" type="slidenum">
              <a:rPr lang="en-US" smtClean="0"/>
              <a:t>29</a:t>
            </a:fld>
            <a:endParaRPr lang="en-US"/>
          </a:p>
        </p:txBody>
      </p:sp>
    </p:spTree>
    <p:extLst>
      <p:ext uri="{BB962C8B-B14F-4D97-AF65-F5344CB8AC3E}">
        <p14:creationId xmlns:p14="http://schemas.microsoft.com/office/powerpoint/2010/main" val="13333360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Font typeface="Arial"/>
              <a:buNone/>
            </a:pPr>
            <a:endParaRPr lang="en-US" sz="1200" baseline="0" dirty="0" smtClean="0">
              <a:latin typeface="Arial"/>
              <a:ea typeface="Arial"/>
              <a:cs typeface="Arial"/>
              <a:sym typeface="Arial"/>
            </a:endParaRPr>
          </a:p>
          <a:p>
            <a:pPr marL="0" marR="0" lvl="0" indent="0" algn="l" rtl="0">
              <a:lnSpc>
                <a:spcPct val="100000"/>
              </a:lnSpc>
              <a:spcBef>
                <a:spcPts val="0"/>
              </a:spcBef>
              <a:spcAft>
                <a:spcPts val="0"/>
              </a:spcAft>
              <a:buFont typeface="Arial"/>
              <a:buNone/>
            </a:pPr>
            <a:r>
              <a:rPr lang="en-US" sz="1200" baseline="0" dirty="0" smtClean="0">
                <a:latin typeface="Arial"/>
                <a:ea typeface="Arial"/>
                <a:cs typeface="Arial"/>
                <a:sym typeface="Arial"/>
              </a:rPr>
              <a:t>First, let’s start by experiencing some chemistry in action! Together, we’re going to do a hands-on (mouths-on!) chemistry activity. This activity requires eating gum and chocolate, so please let me know now if you have any food sensitivities or allergies.</a:t>
            </a:r>
          </a:p>
          <a:p>
            <a:pPr marL="0" marR="0" lvl="0" indent="0" algn="l" rtl="0">
              <a:lnSpc>
                <a:spcPct val="100000"/>
              </a:lnSpc>
              <a:spcBef>
                <a:spcPts val="0"/>
              </a:spcBef>
              <a:spcAft>
                <a:spcPts val="0"/>
              </a:spcAft>
              <a:buFont typeface="Arial"/>
              <a:buNone/>
            </a:pPr>
            <a:endParaRPr lang="en-US" sz="1200" baseline="0" dirty="0" smtClean="0">
              <a:latin typeface="Arial"/>
              <a:ea typeface="Arial"/>
              <a:cs typeface="Arial"/>
              <a:sym typeface="Arial"/>
            </a:endParaRPr>
          </a:p>
          <a:p>
            <a:pPr marL="0" marR="0" lvl="0" indent="0" algn="l" rtl="0">
              <a:lnSpc>
                <a:spcPct val="100000"/>
              </a:lnSpc>
              <a:spcBef>
                <a:spcPts val="0"/>
              </a:spcBef>
              <a:spcAft>
                <a:spcPts val="0"/>
              </a:spcAft>
              <a:buFont typeface="Arial"/>
              <a:buNone/>
            </a:pPr>
            <a:endParaRPr lang="en-US" sz="1200" b="0" i="1" baseline="0" dirty="0" smtClean="0">
              <a:latin typeface="Arial"/>
              <a:ea typeface="Arial"/>
              <a:cs typeface="Arial"/>
              <a:sym typeface="Arial"/>
            </a:endParaRPr>
          </a:p>
          <a:p>
            <a:pPr marL="0" marR="0" lvl="0" indent="0" algn="l" rtl="0">
              <a:lnSpc>
                <a:spcPct val="100000"/>
              </a:lnSpc>
              <a:spcBef>
                <a:spcPts val="0"/>
              </a:spcBef>
              <a:spcAft>
                <a:spcPts val="0"/>
              </a:spcAft>
              <a:buFont typeface="Arial"/>
              <a:buNone/>
            </a:pPr>
            <a:r>
              <a:rPr lang="en-US" sz="1200" b="0" i="1" u="none" strike="noStrike" cap="none" baseline="0" dirty="0" smtClean="0">
                <a:solidFill>
                  <a:schemeClr val="dk1"/>
                </a:solidFill>
                <a:latin typeface="Gill Sans"/>
                <a:ea typeface="Gill Sans"/>
                <a:cs typeface="Gill Sans"/>
                <a:sym typeface="Gill Sans"/>
              </a:rPr>
              <a:t>Refer to the training guide included in the </a:t>
            </a:r>
            <a:r>
              <a:rPr lang="en-US" sz="1200" b="0" i="0" u="none" strike="noStrike" cap="none" baseline="0" dirty="0" smtClean="0">
                <a:solidFill>
                  <a:schemeClr val="dk1"/>
                </a:solidFill>
                <a:latin typeface="Gill Sans"/>
                <a:ea typeface="Gill Sans"/>
                <a:cs typeface="Gill Sans"/>
                <a:sym typeface="Gill Sans"/>
              </a:rPr>
              <a:t>Let’s Do Chemistry </a:t>
            </a:r>
            <a:r>
              <a:rPr lang="en-US" sz="1200" b="0" i="1" u="none" strike="noStrike" cap="none" baseline="0" dirty="0" smtClean="0">
                <a:solidFill>
                  <a:schemeClr val="dk1"/>
                </a:solidFill>
                <a:latin typeface="Gill Sans"/>
                <a:ea typeface="Gill Sans"/>
                <a:cs typeface="Gill Sans"/>
                <a:sym typeface="Gill Sans"/>
              </a:rPr>
              <a:t>kit for instructions and tips. </a:t>
            </a:r>
            <a:r>
              <a:rPr lang="en-US" sz="1200" i="1" baseline="0" dirty="0" smtClean="0">
                <a:latin typeface="Arial"/>
                <a:ea typeface="Arial"/>
                <a:cs typeface="Arial"/>
                <a:sym typeface="Arial"/>
              </a:rPr>
              <a:t>If a participant is unable to complete this activity due to food allergies or sensitivities to gum or chocolate, invite them to partner up with another participant to share observations. </a:t>
            </a:r>
          </a:p>
          <a:p>
            <a:pPr marL="0" marR="0" lvl="0" indent="0" algn="l" rtl="0">
              <a:lnSpc>
                <a:spcPct val="100000"/>
              </a:lnSpc>
              <a:spcBef>
                <a:spcPts val="0"/>
              </a:spcBef>
              <a:spcAft>
                <a:spcPts val="0"/>
              </a:spcAft>
              <a:buFont typeface="Arial"/>
              <a:buNone/>
            </a:pPr>
            <a:endParaRPr lang="en-US" sz="1200" i="1" baseline="0" dirty="0" smtClean="0">
              <a:latin typeface="Arial"/>
              <a:ea typeface="Arial"/>
              <a:cs typeface="Arial"/>
              <a:sym typeface="Arial"/>
            </a:endParaRPr>
          </a:p>
          <a:p>
            <a:pPr marL="0" marR="0" lvl="0" indent="0" algn="l" rtl="0">
              <a:lnSpc>
                <a:spcPct val="100000"/>
              </a:lnSpc>
              <a:spcBef>
                <a:spcPts val="0"/>
              </a:spcBef>
              <a:spcAft>
                <a:spcPts val="0"/>
              </a:spcAft>
              <a:buFont typeface="Arial"/>
              <a:buNone/>
            </a:pPr>
            <a:r>
              <a:rPr lang="en-US" sz="1200" b="1" i="1" baseline="0" dirty="0" smtClean="0">
                <a:latin typeface="Arial"/>
                <a:ea typeface="Arial"/>
                <a:cs typeface="Arial"/>
                <a:sym typeface="Arial"/>
              </a:rPr>
              <a:t>***You can also share this activity with public audiences, but please remember to specifically be aware of food sensitivities and allergies.  The gum and chocolate in this activity also present a choking hazard to children under 3.***</a:t>
            </a:r>
            <a:endParaRPr lang="en-US" sz="1200" b="1" i="1" dirty="0" smtClean="0">
              <a:latin typeface="Arial"/>
              <a:ea typeface="Arial"/>
              <a:cs typeface="Arial"/>
              <a:sym typeface="Arial"/>
            </a:endParaRPr>
          </a:p>
          <a:p>
            <a:endParaRPr lang="en-US" dirty="0"/>
          </a:p>
        </p:txBody>
      </p:sp>
      <p:sp>
        <p:nvSpPr>
          <p:cNvPr id="4" name="Slide Number Placeholder 3"/>
          <p:cNvSpPr>
            <a:spLocks noGrp="1"/>
          </p:cNvSpPr>
          <p:nvPr>
            <p:ph type="sldNum" sz="quarter" idx="10"/>
          </p:nvPr>
        </p:nvSpPr>
        <p:spPr/>
        <p:txBody>
          <a:bodyPr/>
          <a:lstStyle/>
          <a:p>
            <a:fld id="{3CE29F74-4F52-614B-8207-CBBF7622C894}" type="slidenum">
              <a:rPr lang="en-US" smtClean="0"/>
              <a:t>3</a:t>
            </a:fld>
            <a:endParaRPr lang="en-US"/>
          </a:p>
        </p:txBody>
      </p:sp>
    </p:spTree>
    <p:extLst>
      <p:ext uri="{BB962C8B-B14F-4D97-AF65-F5344CB8AC3E}">
        <p14:creationId xmlns:p14="http://schemas.microsoft.com/office/powerpoint/2010/main" val="196585732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i="1" dirty="0" smtClean="0"/>
              <a:t>Additional slide templates</a:t>
            </a:r>
          </a:p>
          <a:p>
            <a:endParaRPr lang="en-US" dirty="0"/>
          </a:p>
        </p:txBody>
      </p:sp>
      <p:sp>
        <p:nvSpPr>
          <p:cNvPr id="4" name="Slide Number Placeholder 3"/>
          <p:cNvSpPr>
            <a:spLocks noGrp="1"/>
          </p:cNvSpPr>
          <p:nvPr>
            <p:ph type="sldNum" sz="quarter" idx="10"/>
          </p:nvPr>
        </p:nvSpPr>
        <p:spPr/>
        <p:txBody>
          <a:bodyPr/>
          <a:lstStyle/>
          <a:p>
            <a:fld id="{3CE29F74-4F52-614B-8207-CBBF7622C894}" type="slidenum">
              <a:rPr lang="en-US" smtClean="0"/>
              <a:t>30</a:t>
            </a:fld>
            <a:endParaRPr lang="en-US"/>
          </a:p>
        </p:txBody>
      </p:sp>
    </p:spTree>
    <p:extLst>
      <p:ext uri="{BB962C8B-B14F-4D97-AF65-F5344CB8AC3E}">
        <p14:creationId xmlns:p14="http://schemas.microsoft.com/office/powerpoint/2010/main" val="130840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i="1" dirty="0" smtClean="0"/>
              <a:t>Additional slide templates</a:t>
            </a:r>
          </a:p>
          <a:p>
            <a:endParaRPr lang="en-US" dirty="0"/>
          </a:p>
        </p:txBody>
      </p:sp>
      <p:sp>
        <p:nvSpPr>
          <p:cNvPr id="4" name="Slide Number Placeholder 3"/>
          <p:cNvSpPr>
            <a:spLocks noGrp="1"/>
          </p:cNvSpPr>
          <p:nvPr>
            <p:ph type="sldNum" sz="quarter" idx="10"/>
          </p:nvPr>
        </p:nvSpPr>
        <p:spPr/>
        <p:txBody>
          <a:bodyPr/>
          <a:lstStyle/>
          <a:p>
            <a:fld id="{3CE29F74-4F52-614B-8207-CBBF7622C894}" type="slidenum">
              <a:rPr lang="en-US" smtClean="0"/>
              <a:t>31</a:t>
            </a:fld>
            <a:endParaRPr lang="en-US"/>
          </a:p>
        </p:txBody>
      </p:sp>
    </p:spTree>
    <p:extLst>
      <p:ext uri="{BB962C8B-B14F-4D97-AF65-F5344CB8AC3E}">
        <p14:creationId xmlns:p14="http://schemas.microsoft.com/office/powerpoint/2010/main" val="33426644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Gill Sans"/>
              <a:buNone/>
            </a:pPr>
            <a:r>
              <a:rPr lang="en-US" sz="1200" b="0" i="0" u="none" strike="noStrike" kern="1200" cap="none" dirty="0" smtClean="0">
                <a:solidFill>
                  <a:schemeClr val="tx1"/>
                </a:solidFill>
                <a:latin typeface="Gill Sans"/>
                <a:ea typeface="ＭＳ Ｐゴシック" charset="-128"/>
                <a:cs typeface="ＭＳ Ｐゴシック" charset="-128"/>
                <a:sym typeface="Gill Sans"/>
              </a:rPr>
              <a:t>The </a:t>
            </a:r>
            <a:r>
              <a:rPr lang="en-US" sz="1200" b="0" i="1" u="none" strike="noStrike" kern="1200" cap="none" dirty="0" smtClean="0">
                <a:solidFill>
                  <a:schemeClr val="tx1"/>
                </a:solidFill>
                <a:latin typeface="Gill Sans"/>
                <a:ea typeface="ＭＳ Ｐゴシック" charset="-128"/>
                <a:cs typeface="ＭＳ Ｐゴシック" charset="-128"/>
                <a:sym typeface="Gill Sans"/>
              </a:rPr>
              <a:t>Let’s Do Chemistry </a:t>
            </a:r>
            <a:r>
              <a:rPr lang="en-US" sz="1200" b="0" i="0" u="none" strike="noStrike" kern="1200" cap="none" dirty="0" smtClean="0">
                <a:solidFill>
                  <a:schemeClr val="tx1"/>
                </a:solidFill>
                <a:latin typeface="Gill Sans"/>
                <a:ea typeface="ＭＳ Ｐゴシック" charset="-128"/>
                <a:cs typeface="ＭＳ Ｐゴシック" charset="-128"/>
                <a:sym typeface="Gill Sans"/>
              </a:rPr>
              <a:t>projects represents an effort by the National Informal STEM Education Network (NISE Net)</a:t>
            </a:r>
            <a:r>
              <a:rPr lang="en-US" sz="1200" b="0" i="0" u="none" strike="noStrike" kern="1200" cap="none" baseline="0" dirty="0" smtClean="0">
                <a:solidFill>
                  <a:schemeClr val="tx1"/>
                </a:solidFill>
                <a:latin typeface="Gill Sans"/>
                <a:ea typeface="ＭＳ Ｐゴシック" charset="-128"/>
                <a:cs typeface="ＭＳ Ｐゴシック" charset="-128"/>
                <a:sym typeface="Gill Sans"/>
              </a:rPr>
              <a:t> in collaboration with the American Chemical Society to </a:t>
            </a:r>
            <a:r>
              <a:rPr lang="en-US" sz="1200" b="1" i="0" u="none" strike="noStrike" kern="1200" cap="none" baseline="0" dirty="0" smtClean="0">
                <a:solidFill>
                  <a:schemeClr val="tx1"/>
                </a:solidFill>
                <a:latin typeface="Gill Sans"/>
                <a:ea typeface="ＭＳ Ｐゴシック" charset="-128"/>
                <a:cs typeface="ＭＳ Ｐゴシック" charset="-128"/>
                <a:sym typeface="Gill Sans"/>
              </a:rPr>
              <a:t>encourage positive attitudes</a:t>
            </a:r>
            <a:r>
              <a:rPr lang="en-US" sz="1200" b="0" i="0" u="none" strike="noStrike" kern="1200" cap="none" baseline="0" dirty="0" smtClean="0">
                <a:solidFill>
                  <a:schemeClr val="tx1"/>
                </a:solidFill>
                <a:latin typeface="Gill Sans"/>
                <a:ea typeface="ＭＳ Ｐゴシック" charset="-128"/>
                <a:cs typeface="ＭＳ Ｐゴシック" charset="-128"/>
                <a:sym typeface="Gill Sans"/>
              </a:rPr>
              <a:t> toward learning about chemistry through engaging, hands-on activities.</a:t>
            </a:r>
          </a:p>
          <a:p>
            <a:pPr marL="0" marR="0" lvl="0" indent="0" algn="l" rtl="0">
              <a:lnSpc>
                <a:spcPct val="100000"/>
              </a:lnSpc>
              <a:spcBef>
                <a:spcPts val="0"/>
              </a:spcBef>
              <a:spcAft>
                <a:spcPts val="0"/>
              </a:spcAft>
              <a:buClr>
                <a:schemeClr val="dk1"/>
              </a:buClr>
              <a:buSzPts val="1200"/>
              <a:buFont typeface="Gill Sans"/>
              <a:buNone/>
            </a:pPr>
            <a:endParaRPr lang="en-US" sz="1200" b="0" i="0" u="none" strike="noStrike" kern="1200" cap="none" baseline="0" dirty="0" smtClean="0">
              <a:solidFill>
                <a:schemeClr val="tx1"/>
              </a:solidFill>
              <a:latin typeface="Gill Sans"/>
              <a:ea typeface="ＭＳ Ｐゴシック" charset="-128"/>
              <a:cs typeface="ＭＳ Ｐゴシック" charset="-128"/>
              <a:sym typeface="Gill Sans"/>
            </a:endParaRPr>
          </a:p>
          <a:p>
            <a:pPr marL="0" marR="0" lvl="0" indent="0" algn="l" rtl="0">
              <a:lnSpc>
                <a:spcPct val="100000"/>
              </a:lnSpc>
              <a:spcBef>
                <a:spcPts val="0"/>
              </a:spcBef>
              <a:spcAft>
                <a:spcPts val="0"/>
              </a:spcAft>
              <a:buClr>
                <a:schemeClr val="dk1"/>
              </a:buClr>
              <a:buSzPts val="1200"/>
              <a:buFont typeface="Gill Sans"/>
              <a:buNone/>
            </a:pPr>
            <a:r>
              <a:rPr lang="en-US" sz="1200" b="0" i="0" u="none" strike="noStrike" kern="1200" cap="none" baseline="0" dirty="0" smtClean="0">
                <a:solidFill>
                  <a:schemeClr val="tx1"/>
                </a:solidFill>
                <a:latin typeface="Gill Sans"/>
                <a:ea typeface="ＭＳ Ｐゴシック" charset="-128"/>
                <a:cs typeface="ＭＳ Ｐゴシック" charset="-128"/>
                <a:sym typeface="Gill Sans"/>
              </a:rPr>
              <a:t>This year, 2018, the NISE Network has sent out 250 physical </a:t>
            </a:r>
            <a:r>
              <a:rPr lang="en-US" sz="1200" b="0" i="1" u="none" strike="noStrike" kern="1200" cap="none" dirty="0" smtClean="0">
                <a:solidFill>
                  <a:schemeClr val="tx1"/>
                </a:solidFill>
                <a:latin typeface="Gill Sans"/>
                <a:ea typeface="ＭＳ Ｐゴシック" charset="-128"/>
                <a:cs typeface="ＭＳ Ｐゴシック" charset="-128"/>
                <a:sym typeface="Gill Sans"/>
              </a:rPr>
              <a:t>Explore Science:</a:t>
            </a:r>
            <a:r>
              <a:rPr lang="en-US" sz="1200" b="0" i="1" u="none" strike="noStrike" kern="1200" cap="none" baseline="0" dirty="0" smtClean="0">
                <a:solidFill>
                  <a:schemeClr val="tx1"/>
                </a:solidFill>
                <a:latin typeface="Gill Sans"/>
                <a:ea typeface="ＭＳ Ｐゴシック" charset="-128"/>
                <a:cs typeface="ＭＳ Ｐゴシック" charset="-128"/>
                <a:sym typeface="Gill Sans"/>
              </a:rPr>
              <a:t> Let’s Do</a:t>
            </a:r>
            <a:r>
              <a:rPr lang="en-US" sz="1200" b="0" i="1" u="none" strike="noStrike" kern="1200" cap="none" dirty="0" smtClean="0">
                <a:solidFill>
                  <a:schemeClr val="tx1"/>
                </a:solidFill>
                <a:latin typeface="Gill Sans"/>
                <a:ea typeface="ＭＳ Ｐゴシック" charset="-128"/>
                <a:cs typeface="ＭＳ Ｐゴシック" charset="-128"/>
                <a:sym typeface="Gill Sans"/>
              </a:rPr>
              <a:t> Chemistry </a:t>
            </a:r>
            <a:r>
              <a:rPr lang="en-US" sz="1200" b="0" i="0" u="none" strike="noStrike" kern="1200" cap="none" dirty="0" smtClean="0">
                <a:solidFill>
                  <a:schemeClr val="tx1"/>
                </a:solidFill>
                <a:latin typeface="Gill Sans"/>
                <a:ea typeface="ＭＳ Ｐゴシック" charset="-128"/>
                <a:cs typeface="ＭＳ Ｐゴシック" charset="-128"/>
                <a:sym typeface="Gill Sans"/>
              </a:rPr>
              <a:t>kits. We</a:t>
            </a:r>
            <a:r>
              <a:rPr lang="en-US" sz="1200" b="0" i="0" u="none" strike="noStrike" kern="1200" cap="none" baseline="0" dirty="0" smtClean="0">
                <a:solidFill>
                  <a:schemeClr val="tx1"/>
                </a:solidFill>
                <a:latin typeface="Gill Sans"/>
                <a:ea typeface="ＭＳ Ｐゴシック" charset="-128"/>
                <a:cs typeface="ＭＳ Ｐゴシック" charset="-128"/>
                <a:sym typeface="Gill Sans"/>
              </a:rPr>
              <a:t> are joining museums, science centers, other informal science education institutions, and American Chemical Society local sections and student chapters across the country to host events this fall and throughout the year.</a:t>
            </a:r>
          </a:p>
          <a:p>
            <a:pPr marL="0" marR="0" lvl="0" indent="0" algn="l" defTabSz="457200" rtl="0" eaLnBrk="1" fontAlgn="auto" latinLnBrk="0" hangingPunct="1">
              <a:lnSpc>
                <a:spcPct val="100000"/>
              </a:lnSpc>
              <a:spcBef>
                <a:spcPts val="0"/>
              </a:spcBef>
              <a:spcAft>
                <a:spcPts val="0"/>
              </a:spcAft>
              <a:buClr>
                <a:schemeClr val="dk1"/>
              </a:buClr>
              <a:buSzPts val="1200"/>
              <a:buFont typeface="Gill Sans"/>
              <a:buNone/>
              <a:tabLst/>
              <a:defRPr/>
            </a:pPr>
            <a:endParaRPr lang="en-US" sz="1200" b="0" i="0" u="none" strike="noStrike" kern="1200" cap="none" baseline="0" dirty="0" smtClean="0">
              <a:solidFill>
                <a:schemeClr val="tx1"/>
              </a:solidFill>
              <a:latin typeface="Gill Sans"/>
              <a:ea typeface="ＭＳ Ｐゴシック" charset="-128"/>
              <a:cs typeface="ＭＳ Ｐゴシック" charset="-128"/>
              <a:sym typeface="Gill Sans"/>
            </a:endParaRPr>
          </a:p>
          <a:p>
            <a:pPr marL="0" marR="0" lvl="0" indent="0" algn="l" defTabSz="457200" rtl="0" eaLnBrk="1" fontAlgn="auto" latinLnBrk="0" hangingPunct="1">
              <a:lnSpc>
                <a:spcPct val="100000"/>
              </a:lnSpc>
              <a:spcBef>
                <a:spcPts val="0"/>
              </a:spcBef>
              <a:spcAft>
                <a:spcPts val="0"/>
              </a:spcAft>
              <a:buClr>
                <a:schemeClr val="dk1"/>
              </a:buClr>
              <a:buSzPts val="1200"/>
              <a:buFont typeface="Gill Sans"/>
              <a:buNone/>
              <a:tabLst/>
              <a:defRPr/>
            </a:pPr>
            <a:r>
              <a:rPr lang="en-US" sz="1200" b="0" i="0" u="none" strike="noStrike" kern="1200" cap="none" baseline="0" dirty="0" smtClean="0">
                <a:solidFill>
                  <a:schemeClr val="tx1"/>
                </a:solidFill>
                <a:latin typeface="Gill Sans"/>
                <a:ea typeface="ＭＳ Ｐゴシック" charset="-128"/>
                <a:cs typeface="ＭＳ Ｐゴシック" charset="-128"/>
                <a:sym typeface="Gill Sans"/>
              </a:rPr>
              <a:t>The NISE Net team includes </a:t>
            </a:r>
            <a:r>
              <a:rPr lang="en-US" sz="1200" b="0" i="0" u="none" strike="noStrike" kern="1200" cap="none" baseline="0" dirty="0" smtClean="0">
                <a:solidFill>
                  <a:schemeClr val="dk1"/>
                </a:solidFill>
                <a:latin typeface="+mn-lt"/>
                <a:ea typeface="Calibri"/>
                <a:cs typeface="Calibri"/>
                <a:sym typeface="Calibri"/>
              </a:rPr>
              <a:t>m</a:t>
            </a:r>
            <a:r>
              <a:rPr lang="en-US" sz="1200" kern="1200" dirty="0" smtClean="0">
                <a:solidFill>
                  <a:schemeClr val="dk1"/>
                </a:solidFill>
                <a:latin typeface="+mn-lt"/>
                <a:ea typeface="Calibri"/>
                <a:cs typeface="Calibri"/>
                <a:sym typeface="Calibri"/>
              </a:rPr>
              <a:t>useum educators and researchers from the Museum of Science in Boston, the Science Museum of Minnesota, Arizona State University, and Sciencenter in Ithaca, New York. The ACS team</a:t>
            </a:r>
            <a:r>
              <a:rPr lang="en-US" sz="1200" kern="1200" baseline="0" dirty="0" smtClean="0">
                <a:solidFill>
                  <a:schemeClr val="dk1"/>
                </a:solidFill>
                <a:latin typeface="+mn-lt"/>
                <a:ea typeface="Calibri"/>
                <a:cs typeface="Calibri"/>
                <a:sym typeface="Calibri"/>
              </a:rPr>
              <a:t> includes</a:t>
            </a:r>
            <a:r>
              <a:rPr lang="en-US" sz="900" kern="1200" baseline="0" dirty="0" smtClean="0">
                <a:solidFill>
                  <a:schemeClr val="tx1"/>
                </a:solidFill>
                <a:latin typeface="+mn-lt"/>
                <a:ea typeface="+mn-ea"/>
                <a:cs typeface="+mn-cs"/>
                <a:sym typeface="Calibri"/>
              </a:rPr>
              <a:t> </a:t>
            </a:r>
            <a:r>
              <a:rPr lang="en-US" sz="1200" b="0" i="0" u="none" strike="noStrike" kern="1200" cap="none" baseline="0" dirty="0" smtClean="0">
                <a:solidFill>
                  <a:schemeClr val="dk1"/>
                </a:solidFill>
                <a:latin typeface="Gill Sans"/>
                <a:ea typeface="Gill Sans"/>
                <a:cs typeface="Gill Sans"/>
                <a:sym typeface="Gill Sans"/>
              </a:rPr>
              <a:t>c</a:t>
            </a:r>
            <a:r>
              <a:rPr lang="en-US" sz="1200" b="0" i="0" u="none" strike="noStrike" cap="none" dirty="0" smtClean="0">
                <a:solidFill>
                  <a:schemeClr val="dk1"/>
                </a:solidFill>
                <a:latin typeface="Gill Sans"/>
                <a:ea typeface="Gill Sans"/>
                <a:cs typeface="Gill Sans"/>
                <a:sym typeface="Gill Sans"/>
              </a:rPr>
              <a:t>hemists, science communicators, and educators from the association.</a:t>
            </a:r>
            <a:r>
              <a:rPr lang="en-US" sz="1200" b="0" i="0" u="none" strike="noStrike" cap="none" baseline="0" dirty="0" smtClean="0">
                <a:solidFill>
                  <a:schemeClr val="dk1"/>
                </a:solidFill>
                <a:latin typeface="Gill Sans"/>
                <a:ea typeface="Gill Sans"/>
                <a:cs typeface="Gill Sans"/>
                <a:sym typeface="Gill Sans"/>
              </a:rPr>
              <a:t> Additional advice, expertise, and oversight are contributed by the ACS Committee on Chemical Safety, the ACS Committee on Community Activities, the Children’s Creativity Museum in San Francisco, the Children’s Museum of Houston, The Franklin Institute, The Lawrence Hall of Science at the University of California Berkeley, the Museum of Life and Science in Durham, North Carolina, and the University of Notre Dame.</a:t>
            </a:r>
            <a:endParaRPr lang="en-US" sz="1200" b="0" i="0" u="none" strike="noStrike" cap="none" dirty="0" smtClean="0">
              <a:solidFill>
                <a:schemeClr val="dk1"/>
              </a:solidFill>
              <a:latin typeface="Gill Sans"/>
              <a:ea typeface="Gill Sans"/>
              <a:cs typeface="Gill Sans"/>
              <a:sym typeface="Gill Sans"/>
            </a:endParaRPr>
          </a:p>
          <a:p>
            <a:endParaRPr lang="en-US" dirty="0"/>
          </a:p>
        </p:txBody>
      </p:sp>
      <p:sp>
        <p:nvSpPr>
          <p:cNvPr id="4" name="Slide Number Placeholder 3"/>
          <p:cNvSpPr>
            <a:spLocks noGrp="1"/>
          </p:cNvSpPr>
          <p:nvPr>
            <p:ph type="sldNum" sz="quarter" idx="10"/>
          </p:nvPr>
        </p:nvSpPr>
        <p:spPr/>
        <p:txBody>
          <a:bodyPr/>
          <a:lstStyle/>
          <a:p>
            <a:fld id="{3CE29F74-4F52-614B-8207-CBBF7622C894}" type="slidenum">
              <a:rPr lang="en-US" smtClean="0"/>
              <a:t>4</a:t>
            </a:fld>
            <a:endParaRPr lang="en-US"/>
          </a:p>
        </p:txBody>
      </p:sp>
    </p:spTree>
    <p:extLst>
      <p:ext uri="{BB962C8B-B14F-4D97-AF65-F5344CB8AC3E}">
        <p14:creationId xmlns:p14="http://schemas.microsoft.com/office/powerpoint/2010/main" val="16669641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First we’ll jump into a quick overview of the content and learning goals.</a:t>
            </a:r>
            <a:endParaRPr lang="en-US" dirty="0"/>
          </a:p>
        </p:txBody>
      </p:sp>
      <p:sp>
        <p:nvSpPr>
          <p:cNvPr id="4" name="Slide Number Placeholder 3"/>
          <p:cNvSpPr>
            <a:spLocks noGrp="1"/>
          </p:cNvSpPr>
          <p:nvPr>
            <p:ph type="sldNum" sz="quarter" idx="10"/>
          </p:nvPr>
        </p:nvSpPr>
        <p:spPr/>
        <p:txBody>
          <a:bodyPr/>
          <a:lstStyle/>
          <a:p>
            <a:fld id="{3CE29F74-4F52-614B-8207-CBBF7622C894}" type="slidenum">
              <a:rPr lang="en-US" smtClean="0"/>
              <a:t>5</a:t>
            </a:fld>
            <a:endParaRPr lang="en-US"/>
          </a:p>
        </p:txBody>
      </p:sp>
    </p:spTree>
    <p:extLst>
      <p:ext uri="{BB962C8B-B14F-4D97-AF65-F5344CB8AC3E}">
        <p14:creationId xmlns:p14="http://schemas.microsoft.com/office/powerpoint/2010/main" val="31770962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u="none" strike="noStrike" cap="none" dirty="0" smtClean="0">
                <a:solidFill>
                  <a:schemeClr val="dk1"/>
                </a:solidFill>
                <a:latin typeface="Gill Sans"/>
                <a:ea typeface="Gill Sans"/>
                <a:cs typeface="Gill Sans"/>
                <a:sym typeface="Gill Sans"/>
              </a:rPr>
              <a:t>The big</a:t>
            </a:r>
            <a:r>
              <a:rPr lang="en-US" sz="1200" b="0" i="0" u="none" strike="noStrike" cap="none" baseline="0" dirty="0" smtClean="0">
                <a:solidFill>
                  <a:schemeClr val="dk1"/>
                </a:solidFill>
                <a:latin typeface="Gill Sans"/>
                <a:ea typeface="Gill Sans"/>
                <a:cs typeface="Gill Sans"/>
                <a:sym typeface="Gill Sans"/>
              </a:rPr>
              <a:t> picture project goal is to develop positive attitudes towards chemistry and more specifically toward learning about chemistry. But what is chemistry? </a:t>
            </a:r>
            <a:r>
              <a:rPr lang="en-US" sz="1200" b="0" i="0" u="none" strike="noStrike" cap="none" dirty="0" smtClean="0">
                <a:solidFill>
                  <a:schemeClr val="dk1"/>
                </a:solidFill>
                <a:latin typeface="Gill Sans"/>
                <a:ea typeface="Gill Sans"/>
                <a:cs typeface="Gill Sans"/>
                <a:sym typeface="Gill Sans"/>
              </a:rPr>
              <a:t>What could you say if this family asked you what chemistry is? Can you find some examples of chemistry</a:t>
            </a:r>
            <a:r>
              <a:rPr lang="en-US" sz="1200" b="0" i="0" u="none" strike="noStrike" cap="none" baseline="0" dirty="0" smtClean="0">
                <a:solidFill>
                  <a:schemeClr val="dk1"/>
                </a:solidFill>
                <a:latin typeface="Gill Sans"/>
                <a:ea typeface="Gill Sans"/>
                <a:cs typeface="Gill Sans"/>
                <a:sym typeface="Gill Sans"/>
              </a:rPr>
              <a:t> here in this photo?</a:t>
            </a:r>
            <a:endParaRPr lang="en-US" dirty="0" smtClean="0"/>
          </a:p>
          <a:p>
            <a:pPr marL="0" marR="0" lvl="0" indent="0" algn="l" rtl="0">
              <a:spcBef>
                <a:spcPts val="0"/>
              </a:spcBef>
              <a:spcAft>
                <a:spcPts val="0"/>
              </a:spcAft>
              <a:buFont typeface="Arial"/>
              <a:buNone/>
            </a:pPr>
            <a:endParaRPr lang="en-US" sz="1200" b="0" i="0" u="none" strike="noStrike" cap="none" dirty="0" smtClean="0">
              <a:solidFill>
                <a:schemeClr val="dk1"/>
              </a:solidFill>
              <a:latin typeface="Gill Sans"/>
              <a:ea typeface="Gill Sans"/>
              <a:cs typeface="Gill Sans"/>
              <a:sym typeface="Gill Sans"/>
            </a:endParaRPr>
          </a:p>
          <a:p>
            <a:pPr marL="0" marR="0" lvl="0" indent="0" algn="l" rtl="0">
              <a:spcBef>
                <a:spcPts val="0"/>
              </a:spcBef>
              <a:spcAft>
                <a:spcPts val="0"/>
              </a:spcAft>
              <a:buFont typeface="Arial"/>
              <a:buNone/>
            </a:pPr>
            <a:r>
              <a:rPr lang="en-US" sz="1200" b="0" i="1" u="none" strike="noStrike" cap="none" dirty="0" smtClean="0">
                <a:solidFill>
                  <a:schemeClr val="dk1"/>
                </a:solidFill>
                <a:latin typeface="Gill Sans"/>
                <a:ea typeface="Gill Sans"/>
                <a:cs typeface="Gill Sans"/>
                <a:sym typeface="Gill Sans"/>
              </a:rPr>
              <a:t>Hint: You’ve just done an activity that involves chemistry</a:t>
            </a:r>
            <a:r>
              <a:rPr lang="en-US" sz="1200" b="0" i="1" u="none" strike="noStrike" cap="none" baseline="0" dirty="0" smtClean="0">
                <a:solidFill>
                  <a:schemeClr val="dk1"/>
                </a:solidFill>
                <a:latin typeface="Gill Sans"/>
                <a:ea typeface="Gill Sans"/>
                <a:cs typeface="Gill Sans"/>
                <a:sym typeface="Gill Sans"/>
              </a:rPr>
              <a:t> (gum and chocolate). Encourage participant trainees to offer ideas of their own before going onto the next slide.</a:t>
            </a:r>
            <a:endParaRPr lang="en-US" i="1" dirty="0" smtClean="0"/>
          </a:p>
          <a:p>
            <a:endParaRPr lang="en-US" dirty="0"/>
          </a:p>
        </p:txBody>
      </p:sp>
      <p:sp>
        <p:nvSpPr>
          <p:cNvPr id="4" name="Slide Number Placeholder 3"/>
          <p:cNvSpPr>
            <a:spLocks noGrp="1"/>
          </p:cNvSpPr>
          <p:nvPr>
            <p:ph type="sldNum" sz="quarter" idx="10"/>
          </p:nvPr>
        </p:nvSpPr>
        <p:spPr/>
        <p:txBody>
          <a:bodyPr/>
          <a:lstStyle/>
          <a:p>
            <a:fld id="{3CE29F74-4F52-614B-8207-CBBF7622C894}" type="slidenum">
              <a:rPr lang="en-US" smtClean="0"/>
              <a:t>6</a:t>
            </a:fld>
            <a:endParaRPr lang="en-US"/>
          </a:p>
        </p:txBody>
      </p:sp>
    </p:spTree>
    <p:extLst>
      <p:ext uri="{BB962C8B-B14F-4D97-AF65-F5344CB8AC3E}">
        <p14:creationId xmlns:p14="http://schemas.microsoft.com/office/powerpoint/2010/main" val="1024082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spcBef>
                <a:spcPts val="0"/>
              </a:spcBef>
              <a:spcAft>
                <a:spcPts val="0"/>
              </a:spcAft>
              <a:buFont typeface="Arial"/>
              <a:buNone/>
            </a:pPr>
            <a:r>
              <a:rPr lang="en-US" sz="1200" b="0" i="0" u="none" strike="noStrike" cap="none" dirty="0" smtClean="0">
                <a:solidFill>
                  <a:schemeClr val="dk1"/>
                </a:solidFill>
                <a:latin typeface="Gill Sans"/>
                <a:ea typeface="Gill Sans"/>
                <a:cs typeface="Gill Sans"/>
                <a:sym typeface="Gill Sans"/>
              </a:rPr>
              <a:t>This definition isn’t precise, but it’s a good introduction that will be supported by the activities in the kit. </a:t>
            </a:r>
          </a:p>
          <a:p>
            <a:pPr marL="171450" marR="0" lvl="0" indent="-171450" algn="l" rtl="0">
              <a:spcBef>
                <a:spcPts val="0"/>
              </a:spcBef>
              <a:spcAft>
                <a:spcPts val="0"/>
              </a:spcAft>
              <a:buFont typeface="Arial"/>
              <a:buChar char="•"/>
            </a:pPr>
            <a:endParaRPr lang="en-US" sz="1200" b="0" i="0" u="none" strike="noStrike" cap="none" dirty="0" smtClean="0">
              <a:solidFill>
                <a:schemeClr val="dk1"/>
              </a:solidFill>
              <a:latin typeface="Gill Sans"/>
              <a:ea typeface="Gill Sans"/>
              <a:cs typeface="Gill Sans"/>
              <a:sym typeface="Gill Sans"/>
            </a:endParaRPr>
          </a:p>
          <a:p>
            <a:pPr marL="0" marR="0" lvl="0" indent="0" algn="l" rtl="0">
              <a:spcBef>
                <a:spcPts val="0"/>
              </a:spcBef>
              <a:spcAft>
                <a:spcPts val="0"/>
              </a:spcAft>
              <a:buNone/>
            </a:pPr>
            <a:r>
              <a:rPr lang="en-US" sz="1200" b="1" i="0" u="none" strike="noStrike" cap="none" dirty="0" smtClean="0">
                <a:solidFill>
                  <a:srgbClr val="000000"/>
                </a:solidFill>
                <a:latin typeface="+mn-lt"/>
                <a:ea typeface="Calibri"/>
                <a:cs typeface="Calibri"/>
                <a:sym typeface="Calibri"/>
              </a:rPr>
              <a:t>Chemistry can help us answer questions like:</a:t>
            </a:r>
            <a:endParaRPr lang="en-US" dirty="0" smtClean="0"/>
          </a:p>
          <a:p>
            <a:pPr marL="171450" marR="0" lvl="0" indent="-171450" algn="l" rtl="0">
              <a:spcBef>
                <a:spcPts val="0"/>
              </a:spcBef>
              <a:spcAft>
                <a:spcPts val="0"/>
              </a:spcAft>
              <a:buClr>
                <a:srgbClr val="000000"/>
              </a:buClr>
              <a:buSzPts val="2400"/>
              <a:buFont typeface="Arial"/>
              <a:buChar char="•"/>
            </a:pPr>
            <a:r>
              <a:rPr lang="en-US" sz="1200" b="0" i="1" u="none" strike="noStrike" cap="none" dirty="0" smtClean="0">
                <a:solidFill>
                  <a:srgbClr val="000000"/>
                </a:solidFill>
                <a:latin typeface="+mn-lt"/>
                <a:ea typeface="Calibri"/>
                <a:cs typeface="Calibri"/>
                <a:sym typeface="Calibri"/>
              </a:rPr>
              <a:t>What is air made of?</a:t>
            </a:r>
            <a:endParaRPr lang="en-US" dirty="0" smtClean="0"/>
          </a:p>
          <a:p>
            <a:pPr marL="171450" marR="0" lvl="0" indent="-171450" algn="l" rtl="0">
              <a:spcBef>
                <a:spcPts val="0"/>
              </a:spcBef>
              <a:spcAft>
                <a:spcPts val="0"/>
              </a:spcAft>
              <a:buClr>
                <a:srgbClr val="000000"/>
              </a:buClr>
              <a:buSzPts val="2400"/>
              <a:buFont typeface="Arial"/>
              <a:buChar char="•"/>
            </a:pPr>
            <a:r>
              <a:rPr lang="en-US" sz="1200" b="0" i="1" u="none" strike="noStrike" cap="none" dirty="0" smtClean="0">
                <a:solidFill>
                  <a:srgbClr val="000000"/>
                </a:solidFill>
                <a:latin typeface="+mn-lt"/>
                <a:ea typeface="Calibri"/>
                <a:cs typeface="Calibri"/>
                <a:sym typeface="Calibri"/>
              </a:rPr>
              <a:t>What makes slime stretchy?</a:t>
            </a:r>
            <a:endParaRPr lang="en-US" dirty="0" smtClean="0"/>
          </a:p>
          <a:p>
            <a:pPr marL="171450" marR="0" lvl="0" indent="-171450" algn="l" rtl="0">
              <a:spcBef>
                <a:spcPts val="0"/>
              </a:spcBef>
              <a:spcAft>
                <a:spcPts val="0"/>
              </a:spcAft>
              <a:buClr>
                <a:srgbClr val="000000"/>
              </a:buClr>
              <a:buSzPts val="2400"/>
              <a:buFont typeface="Arial"/>
              <a:buChar char="•"/>
            </a:pPr>
            <a:r>
              <a:rPr lang="en-US" sz="1200" b="0" i="1" u="none" strike="noStrike" cap="none" dirty="0" smtClean="0">
                <a:solidFill>
                  <a:srgbClr val="000000"/>
                </a:solidFill>
                <a:latin typeface="+mn-lt"/>
                <a:ea typeface="Calibri"/>
                <a:cs typeface="Calibri"/>
                <a:sym typeface="Calibri"/>
              </a:rPr>
              <a:t>What kind of fuel will launch a toy rocket?</a:t>
            </a:r>
            <a:endParaRPr lang="en-US" dirty="0" smtClean="0"/>
          </a:p>
          <a:p>
            <a:pPr marL="171450" marR="0" lvl="0" indent="-171450" algn="l" rtl="0">
              <a:spcBef>
                <a:spcPts val="0"/>
              </a:spcBef>
              <a:spcAft>
                <a:spcPts val="0"/>
              </a:spcAft>
              <a:buClr>
                <a:srgbClr val="000000"/>
              </a:buClr>
              <a:buSzPts val="2400"/>
              <a:buFont typeface="Arial"/>
              <a:buChar char="•"/>
            </a:pPr>
            <a:r>
              <a:rPr lang="en-US" sz="1200" b="0" i="1" u="none" strike="noStrike" cap="none" dirty="0" smtClean="0">
                <a:solidFill>
                  <a:srgbClr val="000000"/>
                </a:solidFill>
                <a:latin typeface="+mn-lt"/>
                <a:ea typeface="Calibri"/>
                <a:cs typeface="Calibri"/>
                <a:sym typeface="Calibri"/>
              </a:rPr>
              <a:t>What happens if you mix gum and chocolate?</a:t>
            </a:r>
            <a:endParaRPr lang="en-US" dirty="0" smtClean="0"/>
          </a:p>
          <a:p>
            <a:pPr marL="171450" marR="0" lvl="0" indent="-171450" algn="l" rtl="0">
              <a:spcBef>
                <a:spcPts val="0"/>
              </a:spcBef>
              <a:spcAft>
                <a:spcPts val="0"/>
              </a:spcAft>
              <a:buClr>
                <a:srgbClr val="000000"/>
              </a:buClr>
              <a:buSzPts val="2400"/>
              <a:buFont typeface="Arial"/>
              <a:buChar char="•"/>
            </a:pPr>
            <a:r>
              <a:rPr lang="en-US" sz="1200" b="0" i="1" u="none" strike="noStrike" cap="none" dirty="0" smtClean="0">
                <a:solidFill>
                  <a:srgbClr val="000000"/>
                </a:solidFill>
                <a:latin typeface="+mn-lt"/>
                <a:ea typeface="Calibri"/>
                <a:cs typeface="Calibri"/>
                <a:sym typeface="Calibri"/>
              </a:rPr>
              <a:t>How can we make sure our</a:t>
            </a:r>
            <a:r>
              <a:rPr lang="en-US" sz="1200" b="0" i="1" u="none" strike="noStrike" cap="none" baseline="0" dirty="0" smtClean="0">
                <a:solidFill>
                  <a:srgbClr val="000000"/>
                </a:solidFill>
                <a:latin typeface="+mn-lt"/>
                <a:ea typeface="Calibri"/>
                <a:cs typeface="Calibri"/>
                <a:sym typeface="Calibri"/>
              </a:rPr>
              <a:t> </a:t>
            </a:r>
            <a:r>
              <a:rPr lang="en-US" sz="1200" b="0" i="1" u="none" strike="noStrike" cap="none" dirty="0" smtClean="0">
                <a:solidFill>
                  <a:srgbClr val="000000"/>
                </a:solidFill>
                <a:latin typeface="+mn-lt"/>
                <a:ea typeface="Calibri"/>
                <a:cs typeface="Calibri"/>
                <a:sym typeface="Calibri"/>
              </a:rPr>
              <a:t>water is safe to drink?</a:t>
            </a:r>
            <a:endParaRPr lang="en-US" dirty="0" smtClean="0"/>
          </a:p>
          <a:p>
            <a:pPr marL="171450" marR="0" lvl="0" indent="-171450" algn="l" rtl="0">
              <a:spcBef>
                <a:spcPts val="0"/>
              </a:spcBef>
              <a:spcAft>
                <a:spcPts val="0"/>
              </a:spcAft>
              <a:buClr>
                <a:srgbClr val="000000"/>
              </a:buClr>
              <a:buSzPts val="2400"/>
              <a:buFont typeface="Arial"/>
              <a:buChar char="•"/>
            </a:pPr>
            <a:r>
              <a:rPr lang="en-US" sz="1200" b="0" i="1" u="none" strike="noStrike" cap="none" dirty="0" smtClean="0">
                <a:solidFill>
                  <a:srgbClr val="000000"/>
                </a:solidFill>
                <a:latin typeface="+mn-lt"/>
                <a:ea typeface="Calibri"/>
                <a:cs typeface="Calibri"/>
                <a:sym typeface="Calibri"/>
              </a:rPr>
              <a:t>What are stars made of?</a:t>
            </a:r>
            <a:endParaRPr lang="en-US" dirty="0" smtClean="0"/>
          </a:p>
          <a:p>
            <a:pPr marL="342900" marR="0" lvl="0" indent="-190500" algn="l" rtl="0">
              <a:spcBef>
                <a:spcPts val="0"/>
              </a:spcBef>
              <a:spcAft>
                <a:spcPts val="0"/>
              </a:spcAft>
              <a:buClr>
                <a:srgbClr val="FFFFFF"/>
              </a:buClr>
              <a:buSzPts val="2400"/>
              <a:buFont typeface="Arial"/>
              <a:buNone/>
            </a:pPr>
            <a:endParaRPr lang="en-US" sz="1200" b="0" i="0" u="none" strike="noStrike" cap="none" dirty="0" smtClean="0">
              <a:solidFill>
                <a:srgbClr val="000000"/>
              </a:solidFill>
              <a:latin typeface="+mn-lt"/>
              <a:ea typeface="Calibri"/>
              <a:cs typeface="Calibri"/>
              <a:sym typeface="Calibri"/>
            </a:endParaRPr>
          </a:p>
          <a:p>
            <a:pPr marL="0" marR="0" lvl="0" indent="0" algn="l" rtl="0">
              <a:spcBef>
                <a:spcPts val="0"/>
              </a:spcBef>
              <a:spcAft>
                <a:spcPts val="0"/>
              </a:spcAft>
              <a:buNone/>
            </a:pPr>
            <a:r>
              <a:rPr lang="en-US" sz="1200" b="0" i="0" u="none" strike="noStrike" cap="none" dirty="0" smtClean="0">
                <a:solidFill>
                  <a:srgbClr val="000000"/>
                </a:solidFill>
                <a:latin typeface="+mn-lt"/>
                <a:ea typeface="Calibri"/>
                <a:cs typeface="Calibri"/>
                <a:sym typeface="Calibri"/>
              </a:rPr>
              <a:t>Our </a:t>
            </a:r>
            <a:r>
              <a:rPr lang="en-US" sz="1200" b="0" i="1" u="none" strike="noStrike" cap="none" dirty="0" smtClean="0">
                <a:solidFill>
                  <a:srgbClr val="000000"/>
                </a:solidFill>
                <a:latin typeface="+mn-lt"/>
                <a:ea typeface="Calibri"/>
                <a:cs typeface="Calibri"/>
                <a:sym typeface="Calibri"/>
              </a:rPr>
              <a:t>Let’s Do Chemistry </a:t>
            </a:r>
            <a:r>
              <a:rPr lang="en-US" sz="1200" b="0" i="0" u="none" strike="noStrike" cap="none" dirty="0" smtClean="0">
                <a:solidFill>
                  <a:srgbClr val="000000"/>
                </a:solidFill>
                <a:latin typeface="+mn-lt"/>
                <a:ea typeface="Calibri"/>
                <a:cs typeface="Calibri"/>
                <a:sym typeface="Calibri"/>
              </a:rPr>
              <a:t>activities investigate some of these questions, and many more! And</a:t>
            </a:r>
            <a:r>
              <a:rPr lang="en-US" sz="1200" b="0" i="0" u="none" strike="noStrike" cap="none" baseline="0" dirty="0" smtClean="0">
                <a:solidFill>
                  <a:srgbClr val="000000"/>
                </a:solidFill>
                <a:latin typeface="+mn-lt"/>
                <a:ea typeface="Calibri"/>
                <a:cs typeface="Calibri"/>
                <a:sym typeface="Calibri"/>
              </a:rPr>
              <a:t> remember, y</a:t>
            </a:r>
            <a:r>
              <a:rPr lang="en-US" sz="1200" b="0" i="0" u="none" strike="noStrike" cap="none" dirty="0" smtClean="0">
                <a:solidFill>
                  <a:srgbClr val="000000"/>
                </a:solidFill>
                <a:latin typeface="+mn-lt"/>
                <a:ea typeface="Calibri"/>
                <a:cs typeface="Calibri"/>
                <a:sym typeface="Calibri"/>
              </a:rPr>
              <a:t>ou</a:t>
            </a:r>
            <a:r>
              <a:rPr lang="en-US" sz="1200" b="0" i="0" u="none" strike="noStrike" cap="none" baseline="0" dirty="0" smtClean="0">
                <a:solidFill>
                  <a:srgbClr val="000000"/>
                </a:solidFill>
                <a:latin typeface="+mn-lt"/>
                <a:ea typeface="Calibri"/>
                <a:cs typeface="Calibri"/>
                <a:sym typeface="Calibri"/>
              </a:rPr>
              <a:t> don’t have to be a chemist to learn, use, and talk about chemistry.</a:t>
            </a:r>
            <a:endParaRPr lang="en-US" dirty="0" smtClean="0"/>
          </a:p>
          <a:p>
            <a:endParaRPr lang="en-US" dirty="0"/>
          </a:p>
        </p:txBody>
      </p:sp>
      <p:sp>
        <p:nvSpPr>
          <p:cNvPr id="4" name="Slide Number Placeholder 3"/>
          <p:cNvSpPr>
            <a:spLocks noGrp="1"/>
          </p:cNvSpPr>
          <p:nvPr>
            <p:ph type="sldNum" sz="quarter" idx="10"/>
          </p:nvPr>
        </p:nvSpPr>
        <p:spPr/>
        <p:txBody>
          <a:bodyPr/>
          <a:lstStyle/>
          <a:p>
            <a:fld id="{3CE29F74-4F52-614B-8207-CBBF7622C894}" type="slidenum">
              <a:rPr lang="en-US" smtClean="0"/>
              <a:t>7</a:t>
            </a:fld>
            <a:endParaRPr lang="en-US"/>
          </a:p>
        </p:txBody>
      </p:sp>
    </p:spTree>
    <p:extLst>
      <p:ext uri="{BB962C8B-B14F-4D97-AF65-F5344CB8AC3E}">
        <p14:creationId xmlns:p14="http://schemas.microsoft.com/office/powerpoint/2010/main" val="33808375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cap="none" dirty="0" smtClean="0">
                <a:solidFill>
                  <a:srgbClr val="000000"/>
                </a:solidFill>
                <a:latin typeface="Gill Sans"/>
                <a:ea typeface="Gill Sans"/>
                <a:cs typeface="Gill Sans"/>
                <a:sym typeface="Gill Sans"/>
              </a:rPr>
              <a:t>How do you</a:t>
            </a:r>
            <a:r>
              <a:rPr lang="en-US" sz="1200" b="0" i="0" u="none" strike="noStrike" cap="none" baseline="0" dirty="0" smtClean="0">
                <a:solidFill>
                  <a:srgbClr val="000000"/>
                </a:solidFill>
                <a:latin typeface="Gill Sans"/>
                <a:ea typeface="Gill Sans"/>
                <a:cs typeface="Gill Sans"/>
                <a:sym typeface="Gill Sans"/>
              </a:rPr>
              <a:t> create activities that influence public attitudes and not just teach them the content? The project team had that same question, so a large part of this project was focused on studying facilitated activities to learn best practices and methods of supporting indicators of positive attitudes. Defined as increased </a:t>
            </a:r>
            <a:r>
              <a:rPr lang="en-US" sz="1200" b="0" i="1" u="none" strike="noStrike" cap="none" baseline="0" dirty="0" smtClean="0">
                <a:solidFill>
                  <a:srgbClr val="000000"/>
                </a:solidFill>
                <a:latin typeface="Gill Sans"/>
                <a:ea typeface="Gill Sans"/>
                <a:cs typeface="Gill Sans"/>
                <a:sym typeface="Gill Sans"/>
              </a:rPr>
              <a:t>interest, relevance, and self-efficacy</a:t>
            </a:r>
            <a:r>
              <a:rPr lang="en-US" sz="1200" b="0" i="0" u="none" strike="noStrike" cap="none" baseline="0" dirty="0" smtClean="0">
                <a:solidFill>
                  <a:srgbClr val="000000"/>
                </a:solidFill>
                <a:latin typeface="Gill Sans"/>
                <a:ea typeface="Gill Sans"/>
                <a:cs typeface="Gill Sans"/>
                <a:sym typeface="Gill Sans"/>
              </a:rPr>
              <a:t>. One of the outcomes of that research are the activities in the </a:t>
            </a:r>
            <a:r>
              <a:rPr lang="en-US" sz="1200" b="0" i="1" u="none" strike="noStrike" cap="none" baseline="0" dirty="0" smtClean="0">
                <a:solidFill>
                  <a:srgbClr val="000000"/>
                </a:solidFill>
                <a:latin typeface="Gill Sans"/>
                <a:ea typeface="Gill Sans"/>
                <a:cs typeface="Gill Sans"/>
                <a:sym typeface="Gill Sans"/>
              </a:rPr>
              <a:t>Let’s Do Chemistry </a:t>
            </a:r>
            <a:r>
              <a:rPr lang="en-US" sz="1200" b="0" i="0" u="none" strike="noStrike" cap="none" baseline="0" dirty="0" smtClean="0">
                <a:solidFill>
                  <a:srgbClr val="000000"/>
                </a:solidFill>
                <a:latin typeface="Gill Sans"/>
                <a:ea typeface="Gill Sans"/>
                <a:cs typeface="Gill Sans"/>
                <a:sym typeface="Gill Sans"/>
              </a:rPr>
              <a:t>kit that we’ll be using during our event.</a:t>
            </a:r>
            <a:endParaRPr lang="en-US" sz="1200" b="0" i="0" u="none" strike="noStrike" cap="none" dirty="0" smtClean="0">
              <a:solidFill>
                <a:srgbClr val="000000"/>
              </a:solidFill>
              <a:latin typeface="Gill Sans"/>
              <a:ea typeface="Gill Sans"/>
              <a:cs typeface="Gill Sans"/>
              <a:sym typeface="Gill San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0" i="0" u="none" strike="noStrike" cap="none" dirty="0" smtClean="0">
              <a:solidFill>
                <a:srgbClr val="000000"/>
              </a:solidFill>
              <a:latin typeface="Gill Sans"/>
              <a:ea typeface="Gill Sans"/>
              <a:cs typeface="Gill Sans"/>
              <a:sym typeface="Gill San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cap="none" dirty="0" smtClean="0">
                <a:solidFill>
                  <a:srgbClr val="000000"/>
                </a:solidFill>
                <a:latin typeface="Gill Sans"/>
                <a:ea typeface="Gill Sans"/>
                <a:cs typeface="Gill Sans"/>
                <a:sym typeface="Gill Sans"/>
              </a:rPr>
              <a:t>We’re going to (relatively quickly) explore what we mean by interest, relevance, and self-efficacy</a:t>
            </a:r>
            <a:r>
              <a:rPr lang="en-US" sz="1200" b="0" i="0" u="none" strike="noStrike" cap="none" baseline="0" dirty="0" smtClean="0">
                <a:solidFill>
                  <a:srgbClr val="000000"/>
                </a:solidFill>
                <a:latin typeface="Gill Sans"/>
                <a:ea typeface="Gill Sans"/>
                <a:cs typeface="Gill Sans"/>
                <a:sym typeface="Gill Sans"/>
              </a:rPr>
              <a:t> and provide you resources to support these goals. You can find more specific information about how these goals connect to specific activities in the written facilitator guides and training videos for each activity.</a:t>
            </a:r>
            <a:endParaRPr lang="en-US" dirty="0" smtClean="0"/>
          </a:p>
          <a:p>
            <a:endParaRPr lang="en-US" dirty="0"/>
          </a:p>
        </p:txBody>
      </p:sp>
      <p:sp>
        <p:nvSpPr>
          <p:cNvPr id="4" name="Slide Number Placeholder 3"/>
          <p:cNvSpPr>
            <a:spLocks noGrp="1"/>
          </p:cNvSpPr>
          <p:nvPr>
            <p:ph type="sldNum" sz="quarter" idx="10"/>
          </p:nvPr>
        </p:nvSpPr>
        <p:spPr/>
        <p:txBody>
          <a:bodyPr/>
          <a:lstStyle/>
          <a:p>
            <a:fld id="{3CE29F74-4F52-614B-8207-CBBF7622C894}" type="slidenum">
              <a:rPr lang="en-US" smtClean="0"/>
              <a:t>8</a:t>
            </a:fld>
            <a:endParaRPr lang="en-US"/>
          </a:p>
        </p:txBody>
      </p:sp>
    </p:spTree>
    <p:extLst>
      <p:ext uri="{BB962C8B-B14F-4D97-AF65-F5344CB8AC3E}">
        <p14:creationId xmlns:p14="http://schemas.microsoft.com/office/powerpoint/2010/main" val="31487174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spcBef>
                <a:spcPts val="0"/>
              </a:spcBef>
              <a:spcAft>
                <a:spcPts val="0"/>
              </a:spcAft>
              <a:buFont typeface="Arial"/>
              <a:buNone/>
            </a:pPr>
            <a:r>
              <a:rPr lang="en-US" sz="1200" b="1" i="0" u="none" strike="noStrike" cap="none" dirty="0" smtClean="0">
                <a:solidFill>
                  <a:schemeClr val="dk1"/>
                </a:solidFill>
                <a:latin typeface="Gill Sans"/>
                <a:ea typeface="Gill Sans"/>
                <a:cs typeface="Gill Sans"/>
                <a:sym typeface="Gill Sans"/>
              </a:rPr>
              <a:t>Interest</a:t>
            </a:r>
            <a:r>
              <a:rPr lang="en-US" sz="1200" b="0" i="1" u="none" strike="noStrike" cap="none" dirty="0" smtClean="0">
                <a:solidFill>
                  <a:schemeClr val="dk1"/>
                </a:solidFill>
                <a:latin typeface="Gill Sans"/>
                <a:ea typeface="Gill Sans"/>
                <a:cs typeface="Gill Sans"/>
                <a:sym typeface="Gill Sans"/>
              </a:rPr>
              <a:t> </a:t>
            </a:r>
            <a:r>
              <a:rPr lang="en-US" sz="1200" b="0" i="0" u="none" strike="noStrike" cap="none" dirty="0" smtClean="0">
                <a:solidFill>
                  <a:schemeClr val="dk1"/>
                </a:solidFill>
                <a:latin typeface="Gill Sans"/>
                <a:ea typeface="Gill Sans"/>
                <a:cs typeface="Gill Sans"/>
                <a:sym typeface="Gill Sans"/>
              </a:rPr>
              <a:t>is the feeling of having your attention, concern, or curiosity particularly engaged by something.</a:t>
            </a:r>
            <a:r>
              <a:rPr lang="en-US" sz="1200" b="0" i="0" u="none" strike="noStrike" cap="none" baseline="0" dirty="0" smtClean="0">
                <a:solidFill>
                  <a:schemeClr val="dk1"/>
                </a:solidFill>
                <a:latin typeface="Gill Sans"/>
                <a:ea typeface="Gill Sans"/>
                <a:cs typeface="Gill Sans"/>
                <a:sym typeface="Gill Sans"/>
              </a:rPr>
              <a:t> Interest involves both f</a:t>
            </a:r>
            <a:r>
              <a:rPr lang="en-US" sz="1200" b="0" i="0" u="none" strike="noStrike" cap="none" dirty="0" smtClean="0">
                <a:solidFill>
                  <a:schemeClr val="dk1"/>
                </a:solidFill>
                <a:latin typeface="Gill Sans"/>
                <a:ea typeface="Gill Sans"/>
                <a:cs typeface="Gill Sans"/>
                <a:sym typeface="Gill Sans"/>
              </a:rPr>
              <a:t>eeling and thinking.</a:t>
            </a:r>
            <a:r>
              <a:rPr lang="en-US" sz="1200" b="0" i="0" u="none" strike="noStrike" cap="none" baseline="0" dirty="0" smtClean="0">
                <a:solidFill>
                  <a:schemeClr val="dk1"/>
                </a:solidFill>
                <a:latin typeface="Gill Sans"/>
                <a:ea typeface="Gill Sans"/>
                <a:cs typeface="Gill Sans"/>
                <a:sym typeface="Gill Sans"/>
              </a:rPr>
              <a:t> It’s both </a:t>
            </a:r>
            <a:r>
              <a:rPr lang="en-US" sz="1200" b="0" i="0" u="none" strike="noStrike" cap="none" dirty="0" smtClean="0">
                <a:solidFill>
                  <a:schemeClr val="dk1"/>
                </a:solidFill>
                <a:latin typeface="Gill Sans"/>
                <a:ea typeface="Gill Sans"/>
                <a:cs typeface="Gill Sans"/>
                <a:sym typeface="Gill Sans"/>
              </a:rPr>
              <a:t>affective and cognitive.</a:t>
            </a:r>
            <a:r>
              <a:rPr lang="en-US" sz="1200" b="0" i="0" u="none" strike="noStrike" cap="none" baseline="0" dirty="0" smtClean="0">
                <a:solidFill>
                  <a:schemeClr val="tx1"/>
                </a:solidFill>
                <a:latin typeface="+mn-lt"/>
                <a:ea typeface="+mn-ea"/>
                <a:cs typeface="+mn-cs"/>
                <a:sym typeface="Gill Sans"/>
              </a:rPr>
              <a:t> </a:t>
            </a:r>
            <a:r>
              <a:rPr lang="en-US" sz="1200" b="0" dirty="0" smtClean="0"/>
              <a:t>Interest </a:t>
            </a:r>
            <a:r>
              <a:rPr lang="en-US" sz="1200" dirty="0" smtClean="0"/>
              <a:t>is encouraged by activities that are</a:t>
            </a:r>
            <a:r>
              <a:rPr lang="en-US" sz="1200" b="0" i="1" u="none" strike="noStrike" cap="none" dirty="0" smtClean="0">
                <a:solidFill>
                  <a:schemeClr val="dk1"/>
                </a:solidFill>
                <a:latin typeface="+mn-lt"/>
                <a:ea typeface="Calibri"/>
                <a:cs typeface="Calibri"/>
                <a:sym typeface="Calibri"/>
              </a:rPr>
              <a:t> hands-on </a:t>
            </a:r>
            <a:r>
              <a:rPr lang="en-US" sz="1200" b="0" u="none" strike="noStrike" cap="none" dirty="0" smtClean="0">
                <a:solidFill>
                  <a:schemeClr val="dk1"/>
                </a:solidFill>
                <a:latin typeface="+mn-lt"/>
                <a:ea typeface="Calibri"/>
                <a:cs typeface="Calibri"/>
                <a:sym typeface="Calibri"/>
              </a:rPr>
              <a:t>and</a:t>
            </a:r>
            <a:r>
              <a:rPr lang="en-US" sz="1200" b="0" i="1" u="none" strike="noStrike" cap="none" dirty="0" smtClean="0">
                <a:solidFill>
                  <a:schemeClr val="dk1"/>
                </a:solidFill>
                <a:latin typeface="+mn-lt"/>
                <a:ea typeface="Calibri"/>
                <a:cs typeface="Calibri"/>
                <a:sym typeface="Calibri"/>
              </a:rPr>
              <a:t> allow for observation of phenomena </a:t>
            </a:r>
            <a:endParaRPr lang="en-US" dirty="0" smtClean="0"/>
          </a:p>
          <a:p>
            <a:pPr marL="0" marR="0" lvl="0" indent="0" algn="l" rtl="0">
              <a:spcBef>
                <a:spcPts val="0"/>
              </a:spcBef>
              <a:spcAft>
                <a:spcPts val="0"/>
              </a:spcAft>
              <a:buNone/>
            </a:pPr>
            <a:endParaRPr lang="en-US" sz="1200" b="0" i="0" u="none" strike="noStrike" cap="none" dirty="0" smtClean="0">
              <a:solidFill>
                <a:schemeClr val="dk1"/>
              </a:solidFill>
              <a:latin typeface="Gill Sans"/>
              <a:ea typeface="Gill Sans"/>
              <a:cs typeface="Gill Sans"/>
              <a:sym typeface="Gill Sans"/>
            </a:endParaRPr>
          </a:p>
          <a:p>
            <a:pPr marL="0" marR="0" lvl="0" indent="0" algn="l" rtl="0">
              <a:spcBef>
                <a:spcPts val="0"/>
              </a:spcBef>
              <a:spcAft>
                <a:spcPts val="0"/>
              </a:spcAft>
              <a:buClr>
                <a:schemeClr val="dk1"/>
              </a:buClr>
              <a:buSzPts val="2800"/>
              <a:buFont typeface="Arial"/>
              <a:buNone/>
            </a:pPr>
            <a:r>
              <a:rPr lang="en-US" sz="1200" b="0" i="0" u="none" strike="noStrike" cap="none" dirty="0" smtClean="0">
                <a:solidFill>
                  <a:schemeClr val="dk1"/>
                </a:solidFill>
                <a:latin typeface="+mn-lt"/>
                <a:ea typeface="Calibri"/>
                <a:cs typeface="Calibri"/>
                <a:sym typeface="Calibri"/>
              </a:rPr>
              <a:t>When</a:t>
            </a:r>
            <a:r>
              <a:rPr lang="en-US" sz="1200" b="0" i="0" u="none" strike="noStrike" cap="none" baseline="0" dirty="0" smtClean="0">
                <a:solidFill>
                  <a:schemeClr val="dk1"/>
                </a:solidFill>
                <a:latin typeface="+mn-lt"/>
                <a:ea typeface="Calibri"/>
                <a:cs typeface="Calibri"/>
                <a:sym typeface="Calibri"/>
              </a:rPr>
              <a:t> doing a hands-on chemistry activity,</a:t>
            </a:r>
            <a:r>
              <a:rPr lang="en-US" sz="1200" b="1" i="0" u="none" strike="noStrike" cap="none" baseline="0" dirty="0" smtClean="0">
                <a:solidFill>
                  <a:schemeClr val="dk1"/>
                </a:solidFill>
                <a:latin typeface="+mn-lt"/>
                <a:ea typeface="Calibri"/>
                <a:cs typeface="Calibri"/>
                <a:sym typeface="Calibri"/>
              </a:rPr>
              <a:t> i</a:t>
            </a:r>
            <a:r>
              <a:rPr lang="en-US" sz="1200" b="1" i="0" u="none" strike="noStrike" cap="none" dirty="0" smtClean="0">
                <a:solidFill>
                  <a:schemeClr val="dk1"/>
                </a:solidFill>
                <a:latin typeface="+mn-lt"/>
                <a:ea typeface="Calibri"/>
                <a:cs typeface="Calibri"/>
                <a:sym typeface="Calibri"/>
              </a:rPr>
              <a:t>nterested</a:t>
            </a:r>
            <a:r>
              <a:rPr lang="en-US" sz="1200" b="0" i="0" u="none" strike="noStrike" cap="none" dirty="0" smtClean="0">
                <a:solidFill>
                  <a:schemeClr val="dk1"/>
                </a:solidFill>
                <a:latin typeface="+mn-lt"/>
                <a:ea typeface="Calibri"/>
                <a:cs typeface="Calibri"/>
                <a:sym typeface="Calibri"/>
              </a:rPr>
              <a:t> learners may…</a:t>
            </a:r>
            <a:endParaRPr lang="en-US" dirty="0" smtClean="0"/>
          </a:p>
          <a:p>
            <a:pPr marL="0" marR="0" lvl="0" indent="0" algn="l" rtl="0">
              <a:spcBef>
                <a:spcPts val="560"/>
              </a:spcBef>
              <a:spcAft>
                <a:spcPts val="0"/>
              </a:spcAft>
              <a:buClr>
                <a:schemeClr val="dk1"/>
              </a:buClr>
              <a:buSzPts val="2800"/>
              <a:buFont typeface="Arial"/>
              <a:buNone/>
            </a:pPr>
            <a:r>
              <a:rPr lang="en-US" sz="1200" b="0" i="0" u="none" strike="noStrike" cap="none" dirty="0" smtClean="0">
                <a:solidFill>
                  <a:schemeClr val="dk1"/>
                </a:solidFill>
                <a:latin typeface="+mn-lt"/>
                <a:ea typeface="Calibri"/>
                <a:cs typeface="Calibri"/>
                <a:sym typeface="Calibri"/>
              </a:rPr>
              <a:t>…try things out</a:t>
            </a:r>
            <a:endParaRPr lang="en-US" dirty="0" smtClean="0"/>
          </a:p>
          <a:p>
            <a:pPr marL="0" marR="0" lvl="0" indent="0" algn="l" rtl="0">
              <a:spcBef>
                <a:spcPts val="560"/>
              </a:spcBef>
              <a:spcAft>
                <a:spcPts val="0"/>
              </a:spcAft>
              <a:buClr>
                <a:schemeClr val="dk1"/>
              </a:buClr>
              <a:buSzPts val="2800"/>
              <a:buFont typeface="Arial"/>
              <a:buNone/>
            </a:pPr>
            <a:r>
              <a:rPr lang="en-US" sz="1200" b="0" i="0" u="none" strike="noStrike" cap="none" dirty="0" smtClean="0">
                <a:solidFill>
                  <a:schemeClr val="dk1"/>
                </a:solidFill>
                <a:latin typeface="+mn-lt"/>
                <a:ea typeface="Calibri"/>
                <a:cs typeface="Calibri"/>
                <a:sym typeface="Calibri"/>
              </a:rPr>
              <a:t>...observe carefully</a:t>
            </a:r>
            <a:endParaRPr lang="en-US" dirty="0" smtClean="0"/>
          </a:p>
          <a:p>
            <a:pPr marL="0" marR="0" lvl="0" indent="0" algn="l" rtl="0">
              <a:spcBef>
                <a:spcPts val="560"/>
              </a:spcBef>
              <a:spcAft>
                <a:spcPts val="0"/>
              </a:spcAft>
              <a:buClr>
                <a:schemeClr val="dk1"/>
              </a:buClr>
              <a:buSzPts val="2800"/>
              <a:buFont typeface="Arial"/>
              <a:buNone/>
            </a:pPr>
            <a:r>
              <a:rPr lang="en-US" sz="1200" b="0" i="0" u="none" strike="noStrike" cap="none" dirty="0" smtClean="0">
                <a:solidFill>
                  <a:schemeClr val="dk1"/>
                </a:solidFill>
                <a:latin typeface="+mn-lt"/>
                <a:ea typeface="Calibri"/>
                <a:cs typeface="Calibri"/>
                <a:sym typeface="Calibri"/>
              </a:rPr>
              <a:t>...ask you questions</a:t>
            </a:r>
            <a:endParaRPr lang="en-US" dirty="0" smtClean="0"/>
          </a:p>
          <a:p>
            <a:pPr marL="0" marR="0" lvl="0" indent="0" algn="l" rtl="0">
              <a:spcBef>
                <a:spcPts val="560"/>
              </a:spcBef>
              <a:spcAft>
                <a:spcPts val="0"/>
              </a:spcAft>
              <a:buClr>
                <a:schemeClr val="dk1"/>
              </a:buClr>
              <a:buSzPts val="2800"/>
              <a:buFont typeface="Arial"/>
              <a:buNone/>
            </a:pPr>
            <a:r>
              <a:rPr lang="en-US" sz="1200" b="0" i="0" u="none" strike="noStrike" cap="none" dirty="0" smtClean="0">
                <a:solidFill>
                  <a:schemeClr val="dk1"/>
                </a:solidFill>
                <a:latin typeface="+mn-lt"/>
                <a:ea typeface="Calibri"/>
                <a:cs typeface="Calibri"/>
                <a:sym typeface="Calibri"/>
              </a:rPr>
              <a:t>…talk to each other</a:t>
            </a:r>
            <a:endParaRPr lang="en-US" dirty="0" smtClean="0"/>
          </a:p>
          <a:p>
            <a:pPr marL="0" marR="0" lvl="0" indent="0" algn="l" rtl="0">
              <a:spcBef>
                <a:spcPts val="560"/>
              </a:spcBef>
              <a:spcAft>
                <a:spcPts val="0"/>
              </a:spcAft>
              <a:buClr>
                <a:schemeClr val="dk1"/>
              </a:buClr>
              <a:buSzPts val="2800"/>
              <a:buFont typeface="Arial"/>
              <a:buNone/>
            </a:pPr>
            <a:r>
              <a:rPr lang="en-US" sz="1200" b="0" i="0" u="none" strike="noStrike" cap="none" dirty="0" smtClean="0">
                <a:solidFill>
                  <a:schemeClr val="dk1"/>
                </a:solidFill>
                <a:latin typeface="+mn-lt"/>
                <a:ea typeface="Calibri"/>
                <a:cs typeface="Calibri"/>
                <a:sym typeface="Calibri"/>
              </a:rPr>
              <a:t>…want to do more</a:t>
            </a:r>
          </a:p>
          <a:p>
            <a:pPr marL="0" marR="0" lvl="0" indent="0" algn="l" rtl="0">
              <a:spcBef>
                <a:spcPts val="560"/>
              </a:spcBef>
              <a:spcAft>
                <a:spcPts val="0"/>
              </a:spcAft>
              <a:buClr>
                <a:schemeClr val="dk1"/>
              </a:buClr>
              <a:buSzPts val="2800"/>
              <a:buFont typeface="Arial"/>
              <a:buNone/>
            </a:pPr>
            <a:endParaRPr lang="en-US" sz="1200" b="0" i="0" u="none" strike="noStrike" cap="none" dirty="0" smtClean="0">
              <a:solidFill>
                <a:schemeClr val="dk1"/>
              </a:solidFill>
              <a:latin typeface="+mn-lt"/>
              <a:ea typeface="Calibri"/>
              <a:cs typeface="Calibri"/>
              <a:sym typeface="Calibri"/>
            </a:endParaRPr>
          </a:p>
          <a:p>
            <a:pPr marL="0" marR="0" lvl="0" indent="0" algn="l" rtl="0">
              <a:spcBef>
                <a:spcPts val="560"/>
              </a:spcBef>
              <a:spcAft>
                <a:spcPts val="0"/>
              </a:spcAft>
              <a:buClr>
                <a:schemeClr val="dk1"/>
              </a:buClr>
              <a:buSzPts val="2800"/>
              <a:buFont typeface="Arial"/>
              <a:buNone/>
            </a:pPr>
            <a:r>
              <a:rPr lang="en-US" sz="1200" b="0" i="0" u="none" strike="noStrike" cap="none" dirty="0" smtClean="0">
                <a:solidFill>
                  <a:schemeClr val="dk1"/>
                </a:solidFill>
                <a:latin typeface="+mn-lt"/>
                <a:ea typeface="Calibri"/>
                <a:cs typeface="Calibri"/>
                <a:sym typeface="Calibri"/>
              </a:rPr>
              <a:t>Thinking back to the Gum &amp; Chocolate activity, what are some ways the activity supported increased interest?</a:t>
            </a:r>
          </a:p>
          <a:p>
            <a:endParaRPr lang="en-US" dirty="0"/>
          </a:p>
        </p:txBody>
      </p:sp>
      <p:sp>
        <p:nvSpPr>
          <p:cNvPr id="4" name="Slide Number Placeholder 3"/>
          <p:cNvSpPr>
            <a:spLocks noGrp="1"/>
          </p:cNvSpPr>
          <p:nvPr>
            <p:ph type="sldNum" sz="quarter" idx="10"/>
          </p:nvPr>
        </p:nvSpPr>
        <p:spPr/>
        <p:txBody>
          <a:bodyPr/>
          <a:lstStyle/>
          <a:p>
            <a:fld id="{3CE29F74-4F52-614B-8207-CBBF7622C894}" type="slidenum">
              <a:rPr lang="en-US" smtClean="0"/>
              <a:t>9</a:t>
            </a:fld>
            <a:endParaRPr lang="en-US"/>
          </a:p>
        </p:txBody>
      </p:sp>
    </p:spTree>
    <p:extLst>
      <p:ext uri="{BB962C8B-B14F-4D97-AF65-F5344CB8AC3E}">
        <p14:creationId xmlns:p14="http://schemas.microsoft.com/office/powerpoint/2010/main" val="31487174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3DC45EA-19BB-CA46-8DFF-6C3FEA903B97}" type="datetimeFigureOut">
              <a:rPr lang="en-US" smtClean="0"/>
              <a:t>7/16/18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67B0CD-4AF4-3140-A20A-B6F3E4C75DFA}" type="slidenum">
              <a:rPr lang="en-US" smtClean="0"/>
              <a:t>‹#›</a:t>
            </a:fld>
            <a:endParaRPr lang="en-US"/>
          </a:p>
        </p:txBody>
      </p:sp>
    </p:spTree>
    <p:extLst>
      <p:ext uri="{BB962C8B-B14F-4D97-AF65-F5344CB8AC3E}">
        <p14:creationId xmlns:p14="http://schemas.microsoft.com/office/powerpoint/2010/main" val="33798574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3DC45EA-19BB-CA46-8DFF-6C3FEA903B97}" type="datetimeFigureOut">
              <a:rPr lang="en-US" smtClean="0"/>
              <a:t>7/16/18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67B0CD-4AF4-3140-A20A-B6F3E4C75DFA}" type="slidenum">
              <a:rPr lang="en-US" smtClean="0"/>
              <a:t>‹#›</a:t>
            </a:fld>
            <a:endParaRPr lang="en-US"/>
          </a:p>
        </p:txBody>
      </p:sp>
    </p:spTree>
    <p:extLst>
      <p:ext uri="{BB962C8B-B14F-4D97-AF65-F5344CB8AC3E}">
        <p14:creationId xmlns:p14="http://schemas.microsoft.com/office/powerpoint/2010/main" val="30147246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3DC45EA-19BB-CA46-8DFF-6C3FEA903B97}" type="datetimeFigureOut">
              <a:rPr lang="en-US" smtClean="0"/>
              <a:t>7/16/18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67B0CD-4AF4-3140-A20A-B6F3E4C75DFA}" type="slidenum">
              <a:rPr lang="en-US" smtClean="0"/>
              <a:t>‹#›</a:t>
            </a:fld>
            <a:endParaRPr lang="en-US"/>
          </a:p>
        </p:txBody>
      </p:sp>
    </p:spTree>
    <p:extLst>
      <p:ext uri="{BB962C8B-B14F-4D97-AF65-F5344CB8AC3E}">
        <p14:creationId xmlns:p14="http://schemas.microsoft.com/office/powerpoint/2010/main" val="3516888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3DC45EA-19BB-CA46-8DFF-6C3FEA903B97}" type="datetimeFigureOut">
              <a:rPr lang="en-US" smtClean="0"/>
              <a:t>7/16/18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67B0CD-4AF4-3140-A20A-B6F3E4C75DFA}" type="slidenum">
              <a:rPr lang="en-US" smtClean="0"/>
              <a:t>‹#›</a:t>
            </a:fld>
            <a:endParaRPr lang="en-US"/>
          </a:p>
        </p:txBody>
      </p:sp>
    </p:spTree>
    <p:extLst>
      <p:ext uri="{BB962C8B-B14F-4D97-AF65-F5344CB8AC3E}">
        <p14:creationId xmlns:p14="http://schemas.microsoft.com/office/powerpoint/2010/main" val="182700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3DC45EA-19BB-CA46-8DFF-6C3FEA903B97}" type="datetimeFigureOut">
              <a:rPr lang="en-US" smtClean="0"/>
              <a:t>7/16/18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67B0CD-4AF4-3140-A20A-B6F3E4C75DFA}" type="slidenum">
              <a:rPr lang="en-US" smtClean="0"/>
              <a:t>‹#›</a:t>
            </a:fld>
            <a:endParaRPr lang="en-US"/>
          </a:p>
        </p:txBody>
      </p:sp>
    </p:spTree>
    <p:extLst>
      <p:ext uri="{BB962C8B-B14F-4D97-AF65-F5344CB8AC3E}">
        <p14:creationId xmlns:p14="http://schemas.microsoft.com/office/powerpoint/2010/main" val="39398346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3DC45EA-19BB-CA46-8DFF-6C3FEA903B97}" type="datetimeFigureOut">
              <a:rPr lang="en-US" smtClean="0"/>
              <a:t>7/16/18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67B0CD-4AF4-3140-A20A-B6F3E4C75DFA}" type="slidenum">
              <a:rPr lang="en-US" smtClean="0"/>
              <a:t>‹#›</a:t>
            </a:fld>
            <a:endParaRPr lang="en-US"/>
          </a:p>
        </p:txBody>
      </p:sp>
    </p:spTree>
    <p:extLst>
      <p:ext uri="{BB962C8B-B14F-4D97-AF65-F5344CB8AC3E}">
        <p14:creationId xmlns:p14="http://schemas.microsoft.com/office/powerpoint/2010/main" val="35735166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3DC45EA-19BB-CA46-8DFF-6C3FEA903B97}" type="datetimeFigureOut">
              <a:rPr lang="en-US" smtClean="0"/>
              <a:t>7/16/18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067B0CD-4AF4-3140-A20A-B6F3E4C75DFA}" type="slidenum">
              <a:rPr lang="en-US" smtClean="0"/>
              <a:t>‹#›</a:t>
            </a:fld>
            <a:endParaRPr lang="en-US"/>
          </a:p>
        </p:txBody>
      </p:sp>
    </p:spTree>
    <p:extLst>
      <p:ext uri="{BB962C8B-B14F-4D97-AF65-F5344CB8AC3E}">
        <p14:creationId xmlns:p14="http://schemas.microsoft.com/office/powerpoint/2010/main" val="29296920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3DC45EA-19BB-CA46-8DFF-6C3FEA903B97}" type="datetimeFigureOut">
              <a:rPr lang="en-US" smtClean="0"/>
              <a:t>7/16/18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067B0CD-4AF4-3140-A20A-B6F3E4C75DFA}" type="slidenum">
              <a:rPr lang="en-US" smtClean="0"/>
              <a:t>‹#›</a:t>
            </a:fld>
            <a:endParaRPr lang="en-US"/>
          </a:p>
        </p:txBody>
      </p:sp>
    </p:spTree>
    <p:extLst>
      <p:ext uri="{BB962C8B-B14F-4D97-AF65-F5344CB8AC3E}">
        <p14:creationId xmlns:p14="http://schemas.microsoft.com/office/powerpoint/2010/main" val="34357805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3DC45EA-19BB-CA46-8DFF-6C3FEA903B97}" type="datetimeFigureOut">
              <a:rPr lang="en-US" smtClean="0"/>
              <a:t>7/16/18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067B0CD-4AF4-3140-A20A-B6F3E4C75DFA}" type="slidenum">
              <a:rPr lang="en-US" smtClean="0"/>
              <a:t>‹#›</a:t>
            </a:fld>
            <a:endParaRPr lang="en-US"/>
          </a:p>
        </p:txBody>
      </p:sp>
    </p:spTree>
    <p:extLst>
      <p:ext uri="{BB962C8B-B14F-4D97-AF65-F5344CB8AC3E}">
        <p14:creationId xmlns:p14="http://schemas.microsoft.com/office/powerpoint/2010/main" val="40444018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3DC45EA-19BB-CA46-8DFF-6C3FEA903B97}" type="datetimeFigureOut">
              <a:rPr lang="en-US" smtClean="0"/>
              <a:t>7/16/18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67B0CD-4AF4-3140-A20A-B6F3E4C75DFA}" type="slidenum">
              <a:rPr lang="en-US" smtClean="0"/>
              <a:t>‹#›</a:t>
            </a:fld>
            <a:endParaRPr lang="en-US"/>
          </a:p>
        </p:txBody>
      </p:sp>
    </p:spTree>
    <p:extLst>
      <p:ext uri="{BB962C8B-B14F-4D97-AF65-F5344CB8AC3E}">
        <p14:creationId xmlns:p14="http://schemas.microsoft.com/office/powerpoint/2010/main" val="13963419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3DC45EA-19BB-CA46-8DFF-6C3FEA903B97}" type="datetimeFigureOut">
              <a:rPr lang="en-US" smtClean="0"/>
              <a:t>7/16/18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67B0CD-4AF4-3140-A20A-B6F3E4C75DFA}" type="slidenum">
              <a:rPr lang="en-US" smtClean="0"/>
              <a:t>‹#›</a:t>
            </a:fld>
            <a:endParaRPr lang="en-US"/>
          </a:p>
        </p:txBody>
      </p:sp>
    </p:spTree>
    <p:extLst>
      <p:ext uri="{BB962C8B-B14F-4D97-AF65-F5344CB8AC3E}">
        <p14:creationId xmlns:p14="http://schemas.microsoft.com/office/powerpoint/2010/main" val="122899819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DC45EA-19BB-CA46-8DFF-6C3FEA903B97}" type="datetimeFigureOut">
              <a:rPr lang="en-US" smtClean="0"/>
              <a:t>7/16/18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67B0CD-4AF4-3140-A20A-B6F3E4C75DFA}" type="slidenum">
              <a:rPr lang="en-US" smtClean="0"/>
              <a:t>‹#›</a:t>
            </a:fld>
            <a:endParaRPr lang="en-US"/>
          </a:p>
        </p:txBody>
      </p:sp>
    </p:spTree>
    <p:extLst>
      <p:ext uri="{BB962C8B-B14F-4D97-AF65-F5344CB8AC3E}">
        <p14:creationId xmlns:p14="http://schemas.microsoft.com/office/powerpoint/2010/main" val="26932357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11.jpeg"/><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12.jpeg"/><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13.jpg"/><Relationship Id="rId5" Type="http://schemas.openxmlformats.org/officeDocument/2006/relationships/image" Target="../media/image14.jpg"/><Relationship Id="rId6" Type="http://schemas.openxmlformats.org/officeDocument/2006/relationships/image" Target="../media/image15.jpg"/><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16.png"/><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17.jpg"/><Relationship Id="rId1" Type="http://schemas.openxmlformats.org/officeDocument/2006/relationships/slideLayout" Target="../slideLayouts/slideLayout1.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jpg"/><Relationship Id="rId5" Type="http://schemas.openxmlformats.org/officeDocument/2006/relationships/image" Target="../media/image4.jpg"/><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18.emf"/><Relationship Id="rId5" Type="http://schemas.openxmlformats.org/officeDocument/2006/relationships/image" Target="../media/image19.emf"/><Relationship Id="rId6" Type="http://schemas.openxmlformats.org/officeDocument/2006/relationships/image" Target="../media/image20.jpeg"/><Relationship Id="rId7" Type="http://schemas.openxmlformats.org/officeDocument/2006/relationships/image" Target="../media/image21.emf"/><Relationship Id="rId8" Type="http://schemas.openxmlformats.org/officeDocument/2006/relationships/image" Target="../media/image22.emf"/><Relationship Id="rId1" Type="http://schemas.openxmlformats.org/officeDocument/2006/relationships/slideLayout" Target="../slideLayouts/slideLayout1.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23.jpg"/><Relationship Id="rId1" Type="http://schemas.openxmlformats.org/officeDocument/2006/relationships/slideLayout" Target="../slideLayouts/slideLayout1.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24.jpg"/><Relationship Id="rId5" Type="http://schemas.openxmlformats.org/officeDocument/2006/relationships/image" Target="../media/image25.jpg"/><Relationship Id="rId1" Type="http://schemas.openxmlformats.org/officeDocument/2006/relationships/slideLayout" Target="../slideLayouts/slideLayout1.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24.jpg"/><Relationship Id="rId5" Type="http://schemas.openxmlformats.org/officeDocument/2006/relationships/image" Target="../media/image25.jpg"/><Relationship Id="rId1" Type="http://schemas.openxmlformats.org/officeDocument/2006/relationships/slideLayout" Target="../slideLayouts/slideLayout1.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emf"/><Relationship Id="rId5" Type="http://schemas.openxmlformats.org/officeDocument/2006/relationships/image" Target="../media/image28.png"/><Relationship Id="rId6" Type="http://schemas.openxmlformats.org/officeDocument/2006/relationships/image" Target="../media/image29.png"/><Relationship Id="rId1" Type="http://schemas.openxmlformats.org/officeDocument/2006/relationships/slideLayout" Target="../slideLayouts/slideLayout1.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30.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jpeg"/><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3.jpg"/><Relationship Id="rId5" Type="http://schemas.openxmlformats.org/officeDocument/2006/relationships/image" Target="../media/image4.jpg"/><Relationship Id="rId6"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9.jpeg"/><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10.jpg"/><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extLst>
              <a:ext uri="{28A0092B-C50C-407E-A947-70E740481C1C}">
                <a14:useLocalDpi xmlns:a14="http://schemas.microsoft.com/office/drawing/2010/main" val="0"/>
              </a:ext>
            </a:extLst>
          </a:blip>
          <a:stretch>
            <a:fillRect/>
          </a:stretch>
        </a:blipFill>
        <a:effectLst/>
      </p:bgPr>
    </p:bg>
    <p:spTree>
      <p:nvGrpSpPr>
        <p:cNvPr id="1" name=""/>
        <p:cNvGrpSpPr/>
        <p:nvPr/>
      </p:nvGrpSpPr>
      <p:grpSpPr>
        <a:xfrm>
          <a:off x="0" y="0"/>
          <a:ext cx="0" cy="0"/>
          <a:chOff x="0" y="0"/>
          <a:chExt cx="0" cy="0"/>
        </a:xfrm>
      </p:grpSpPr>
      <p:sp>
        <p:nvSpPr>
          <p:cNvPr id="2" name="Shape 174"/>
          <p:cNvSpPr txBox="1">
            <a:spLocks/>
          </p:cNvSpPr>
          <p:nvPr/>
        </p:nvSpPr>
        <p:spPr>
          <a:xfrm>
            <a:off x="1841500" y="4775200"/>
            <a:ext cx="7302500" cy="20828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400"/>
              <a:buFont typeface="Anton"/>
              <a:buNone/>
              <a:defRPr sz="4400" b="0" i="0" u="none" strike="noStrike" cap="none">
                <a:solidFill>
                  <a:schemeClr val="dk1"/>
                </a:solidFill>
                <a:latin typeface="Anton"/>
                <a:ea typeface="Anton"/>
                <a:cs typeface="Anton"/>
                <a:sym typeface="Anto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r"/>
            <a:r>
              <a:rPr lang="en-US" sz="3600" dirty="0" smtClean="0">
                <a:latin typeface="Panton"/>
                <a:cs typeface="Panton"/>
              </a:rPr>
              <a:t>Let’s Do Chemistry</a:t>
            </a:r>
          </a:p>
          <a:p>
            <a:pPr algn="r"/>
            <a:r>
              <a:rPr lang="en-US" b="1" dirty="0" smtClean="0">
                <a:latin typeface="Panton"/>
                <a:cs typeface="Panton"/>
              </a:rPr>
              <a:t>Event Overview and Training</a:t>
            </a:r>
            <a:endParaRPr lang="en-US" b="1" dirty="0">
              <a:latin typeface="Panton"/>
              <a:cs typeface="Panton"/>
            </a:endParaRPr>
          </a:p>
        </p:txBody>
      </p:sp>
    </p:spTree>
    <p:extLst>
      <p:ext uri="{BB962C8B-B14F-4D97-AF65-F5344CB8AC3E}">
        <p14:creationId xmlns:p14="http://schemas.microsoft.com/office/powerpoint/2010/main" val="3716400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3">
            <a:extLst>
              <a:ext uri="{28A0092B-C50C-407E-A947-70E740481C1C}">
                <a14:useLocalDpi xmlns:a14="http://schemas.microsoft.com/office/drawing/2010/main" val="0"/>
              </a:ext>
            </a:extLst>
          </a:blip>
          <a:stretch>
            <a:fillRect/>
          </a:stretch>
        </a:blipFill>
        <a:effectLst/>
      </p:bgPr>
    </p:bg>
    <p:spTree>
      <p:nvGrpSpPr>
        <p:cNvPr id="1" name=""/>
        <p:cNvGrpSpPr/>
        <p:nvPr/>
      </p:nvGrpSpPr>
      <p:grpSpPr>
        <a:xfrm>
          <a:off x="0" y="0"/>
          <a:ext cx="0" cy="0"/>
          <a:chOff x="0" y="0"/>
          <a:chExt cx="0" cy="0"/>
        </a:xfrm>
      </p:grpSpPr>
      <p:pic>
        <p:nvPicPr>
          <p:cNvPr id="3" name="Picture 2" descr="ExSci_Chem_20180530_2233.jpg"/>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4462755" y="0"/>
            <a:ext cx="4681245" cy="6858000"/>
          </a:xfrm>
          <a:prstGeom prst="rect">
            <a:avLst/>
          </a:prstGeom>
        </p:spPr>
      </p:pic>
      <p:sp>
        <p:nvSpPr>
          <p:cNvPr id="4" name="Rectangle 3"/>
          <p:cNvSpPr/>
          <p:nvPr/>
        </p:nvSpPr>
        <p:spPr>
          <a:xfrm>
            <a:off x="0" y="2662118"/>
            <a:ext cx="4572000" cy="1636345"/>
          </a:xfrm>
          <a:prstGeom prst="rect">
            <a:avLst/>
          </a:prstGeom>
        </p:spPr>
        <p:txBody>
          <a:bodyPr>
            <a:spAutoFit/>
          </a:bodyPr>
          <a:lstStyle/>
          <a:p>
            <a:pPr marL="400050" lvl="1" algn="ctr">
              <a:spcBef>
                <a:spcPts val="520"/>
              </a:spcBef>
              <a:buClr>
                <a:schemeClr val="dk1"/>
              </a:buClr>
              <a:buSzPts val="2600"/>
            </a:pPr>
            <a:r>
              <a:rPr lang="en-US" sz="3200" b="1" dirty="0" smtClean="0">
                <a:solidFill>
                  <a:schemeClr val="dk1"/>
                </a:solidFill>
                <a:ea typeface="Calibri"/>
                <a:cs typeface="Calibri"/>
                <a:sym typeface="Calibri"/>
              </a:rPr>
              <a:t>Relevance</a:t>
            </a:r>
            <a:endParaRPr lang="en-US" sz="3200" b="1" dirty="0">
              <a:solidFill>
                <a:schemeClr val="dk1"/>
              </a:solidFill>
              <a:ea typeface="Calibri"/>
              <a:cs typeface="Calibri"/>
              <a:sym typeface="Calibri"/>
            </a:endParaRPr>
          </a:p>
          <a:p>
            <a:pPr marL="400050" lvl="1" algn="ctr">
              <a:spcBef>
                <a:spcPts val="520"/>
              </a:spcBef>
              <a:buClr>
                <a:schemeClr val="dk1"/>
              </a:buClr>
              <a:buSzPts val="2600"/>
            </a:pPr>
            <a:r>
              <a:rPr lang="en-US" sz="3200" dirty="0" smtClean="0">
                <a:solidFill>
                  <a:schemeClr val="dk1"/>
                </a:solidFill>
                <a:ea typeface="Calibri"/>
                <a:cs typeface="Calibri"/>
                <a:sym typeface="Calibri"/>
              </a:rPr>
              <a:t>“</a:t>
            </a:r>
            <a:r>
              <a:rPr lang="en-US" sz="3200" dirty="0">
                <a:solidFill>
                  <a:schemeClr val="dk1"/>
                </a:solidFill>
                <a:ea typeface="Calibri"/>
                <a:cs typeface="Calibri"/>
                <a:sym typeface="Calibri"/>
              </a:rPr>
              <a:t>Chemistry is connected to my life!</a:t>
            </a:r>
          </a:p>
        </p:txBody>
      </p:sp>
    </p:spTree>
    <p:extLst>
      <p:ext uri="{BB962C8B-B14F-4D97-AF65-F5344CB8AC3E}">
        <p14:creationId xmlns:p14="http://schemas.microsoft.com/office/powerpoint/2010/main" val="23745553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extLst>
              <a:ext uri="{28A0092B-C50C-407E-A947-70E740481C1C}">
                <a14:useLocalDpi xmlns:a14="http://schemas.microsoft.com/office/drawing/2010/main" val="0"/>
              </a:ext>
            </a:extLst>
          </a:blip>
          <a:stretch>
            <a:fillRect/>
          </a:stretch>
        </a:blipFill>
        <a:effectLst/>
      </p:bgPr>
    </p:bg>
    <p:spTree>
      <p:nvGrpSpPr>
        <p:cNvPr id="1" name=""/>
        <p:cNvGrpSpPr/>
        <p:nvPr/>
      </p:nvGrpSpPr>
      <p:grpSpPr>
        <a:xfrm>
          <a:off x="0" y="0"/>
          <a:ext cx="0" cy="0"/>
          <a:chOff x="0" y="0"/>
          <a:chExt cx="0" cy="0"/>
        </a:xfrm>
      </p:grpSpPr>
      <p:pic>
        <p:nvPicPr>
          <p:cNvPr id="2" name="Picture 1" descr="ExSci_Chem_20180219_1836.jpg"/>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4462755" y="0"/>
            <a:ext cx="4681245" cy="6858000"/>
          </a:xfrm>
          <a:prstGeom prst="rect">
            <a:avLst/>
          </a:prstGeom>
        </p:spPr>
      </p:pic>
      <p:sp>
        <p:nvSpPr>
          <p:cNvPr id="3" name="Rectangle 2"/>
          <p:cNvSpPr/>
          <p:nvPr/>
        </p:nvSpPr>
        <p:spPr>
          <a:xfrm>
            <a:off x="0" y="2603502"/>
            <a:ext cx="4572000" cy="1143903"/>
          </a:xfrm>
          <a:prstGeom prst="rect">
            <a:avLst/>
          </a:prstGeom>
        </p:spPr>
        <p:txBody>
          <a:bodyPr>
            <a:spAutoFit/>
          </a:bodyPr>
          <a:lstStyle/>
          <a:p>
            <a:pPr marL="400050" lvl="1" algn="ctr">
              <a:spcBef>
                <a:spcPts val="520"/>
              </a:spcBef>
              <a:buClr>
                <a:schemeClr val="dk1"/>
              </a:buClr>
              <a:buSzPts val="2600"/>
            </a:pPr>
            <a:r>
              <a:rPr lang="en-US" sz="3200" b="1" dirty="0">
                <a:solidFill>
                  <a:schemeClr val="dk1"/>
                </a:solidFill>
                <a:ea typeface="Calibri"/>
                <a:cs typeface="Calibri"/>
                <a:sym typeface="Calibri"/>
              </a:rPr>
              <a:t>Self-</a:t>
            </a:r>
            <a:r>
              <a:rPr lang="en-US" sz="3200" b="1" dirty="0" smtClean="0">
                <a:solidFill>
                  <a:schemeClr val="dk1"/>
                </a:solidFill>
                <a:ea typeface="Calibri"/>
                <a:cs typeface="Calibri"/>
                <a:sym typeface="Calibri"/>
              </a:rPr>
              <a:t>efficacy</a:t>
            </a:r>
            <a:endParaRPr lang="en-US" sz="3200" dirty="0" smtClean="0">
              <a:solidFill>
                <a:schemeClr val="dk1"/>
              </a:solidFill>
              <a:ea typeface="Calibri"/>
              <a:cs typeface="Calibri"/>
              <a:sym typeface="Calibri"/>
            </a:endParaRPr>
          </a:p>
          <a:p>
            <a:pPr marL="400050" lvl="1" algn="ctr">
              <a:spcBef>
                <a:spcPts val="520"/>
              </a:spcBef>
              <a:buClr>
                <a:schemeClr val="dk1"/>
              </a:buClr>
              <a:buSzPts val="2600"/>
            </a:pPr>
            <a:r>
              <a:rPr lang="en-US" sz="3200" dirty="0" smtClean="0">
                <a:solidFill>
                  <a:schemeClr val="dk1"/>
                </a:solidFill>
                <a:ea typeface="Calibri"/>
                <a:cs typeface="Calibri"/>
                <a:sym typeface="Calibri"/>
              </a:rPr>
              <a:t>“</a:t>
            </a:r>
            <a:r>
              <a:rPr lang="en-US" sz="3200" dirty="0">
                <a:solidFill>
                  <a:schemeClr val="dk1"/>
                </a:solidFill>
                <a:ea typeface="Calibri"/>
                <a:cs typeface="Calibri"/>
                <a:sym typeface="Calibri"/>
              </a:rPr>
              <a:t>I can learn chemistry!”</a:t>
            </a:r>
            <a:endParaRPr lang="en-US" sz="3200" dirty="0"/>
          </a:p>
        </p:txBody>
      </p:sp>
    </p:spTree>
    <p:extLst>
      <p:ext uri="{BB962C8B-B14F-4D97-AF65-F5344CB8AC3E}">
        <p14:creationId xmlns:p14="http://schemas.microsoft.com/office/powerpoint/2010/main" val="3806403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3">
            <a:extLst>
              <a:ext uri="{28A0092B-C50C-407E-A947-70E740481C1C}">
                <a14:useLocalDpi xmlns:a14="http://schemas.microsoft.com/office/drawing/2010/main" val="0"/>
              </a:ext>
            </a:extLst>
          </a:blip>
          <a:stretch>
            <a:fillRect/>
          </a:stretch>
        </a:blipFill>
        <a:effectLst/>
      </p:bgPr>
    </p:bg>
    <p:spTree>
      <p:nvGrpSpPr>
        <p:cNvPr id="1" name=""/>
        <p:cNvGrpSpPr/>
        <p:nvPr/>
      </p:nvGrpSpPr>
      <p:grpSpPr>
        <a:xfrm>
          <a:off x="0" y="0"/>
          <a:ext cx="0" cy="0"/>
          <a:chOff x="0" y="0"/>
          <a:chExt cx="0" cy="0"/>
        </a:xfrm>
      </p:grpSpPr>
      <p:sp>
        <p:nvSpPr>
          <p:cNvPr id="2" name="Shape 305"/>
          <p:cNvSpPr txBox="1">
            <a:spLocks/>
          </p:cNvSpPr>
          <p:nvPr/>
        </p:nvSpPr>
        <p:spPr>
          <a:xfrm>
            <a:off x="457200" y="1566190"/>
            <a:ext cx="8153400" cy="4572000"/>
          </a:xfrm>
          <a:prstGeom prst="rect">
            <a:avLst/>
          </a:prstGeom>
          <a:noFill/>
          <a:ln>
            <a:noFill/>
          </a:ln>
        </p:spPr>
        <p:txBody>
          <a:bodyPr spcFirstLastPara="1" vert="horz" wrap="square" lIns="91425" tIns="45700" rIns="91425" bIns="45700" rtlCol="0" anchor="t" anchorCtr="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spcBef>
                <a:spcPts val="0"/>
              </a:spcBef>
              <a:buClr>
                <a:schemeClr val="dk1"/>
              </a:buClr>
              <a:buSzPts val="3200"/>
            </a:pPr>
            <a:r>
              <a:rPr lang="en-US" dirty="0" smtClean="0">
                <a:solidFill>
                  <a:schemeClr val="dk1"/>
                </a:solidFill>
                <a:latin typeface="+mj-lt"/>
                <a:ea typeface="Calibri"/>
                <a:cs typeface="Calibri"/>
                <a:sym typeface="Calibri"/>
              </a:rPr>
              <a:t>Positive attitudes about chemistry start here and will continue at other times and places:</a:t>
            </a:r>
            <a:endParaRPr lang="en-US" dirty="0" smtClean="0">
              <a:latin typeface="+mj-lt"/>
            </a:endParaRPr>
          </a:p>
          <a:p>
            <a:pPr marL="342900" indent="-342900" algn="l">
              <a:spcBef>
                <a:spcPts val="480"/>
              </a:spcBef>
              <a:buClr>
                <a:schemeClr val="dk1"/>
              </a:buClr>
              <a:buSzPts val="2400"/>
              <a:buFont typeface="Arial"/>
              <a:buChar char="•"/>
            </a:pPr>
            <a:endParaRPr lang="en-US" sz="2400" b="1" dirty="0" smtClean="0">
              <a:solidFill>
                <a:schemeClr val="dk1"/>
              </a:solidFill>
              <a:latin typeface="+mj-lt"/>
              <a:ea typeface="Calibri"/>
              <a:cs typeface="Calibri"/>
              <a:sym typeface="Calibri"/>
            </a:endParaRPr>
          </a:p>
          <a:p>
            <a:pPr marL="342900" indent="-342900" algn="l">
              <a:spcBef>
                <a:spcPts val="480"/>
              </a:spcBef>
              <a:buClr>
                <a:schemeClr val="dk1"/>
              </a:buClr>
              <a:buSzPts val="2400"/>
              <a:buFont typeface="Arial"/>
              <a:buChar char="•"/>
            </a:pPr>
            <a:r>
              <a:rPr lang="en-US" sz="2400" b="1" dirty="0" smtClean="0">
                <a:solidFill>
                  <a:schemeClr val="dk1"/>
                </a:solidFill>
                <a:latin typeface="+mj-lt"/>
                <a:ea typeface="Calibri"/>
                <a:cs typeface="Calibri"/>
                <a:sym typeface="Calibri"/>
              </a:rPr>
              <a:t>Interest</a:t>
            </a:r>
            <a:r>
              <a:rPr lang="en-US" sz="2400" dirty="0" smtClean="0">
                <a:solidFill>
                  <a:schemeClr val="dk1"/>
                </a:solidFill>
                <a:latin typeface="+mj-lt"/>
                <a:ea typeface="Calibri"/>
                <a:cs typeface="Calibri"/>
                <a:sym typeface="Calibri"/>
              </a:rPr>
              <a:t> starts </a:t>
            </a:r>
            <a:r>
              <a:rPr lang="en-US" sz="2400" i="1" dirty="0" smtClean="0">
                <a:solidFill>
                  <a:schemeClr val="dk1"/>
                </a:solidFill>
                <a:latin typeface="+mj-lt"/>
                <a:ea typeface="Calibri"/>
                <a:cs typeface="Calibri"/>
                <a:sym typeface="Calibri"/>
              </a:rPr>
              <a:t>now</a:t>
            </a:r>
            <a:r>
              <a:rPr lang="en-US" sz="2400" dirty="0" smtClean="0">
                <a:solidFill>
                  <a:schemeClr val="dk1"/>
                </a:solidFill>
                <a:latin typeface="+mj-lt"/>
                <a:ea typeface="Calibri"/>
                <a:cs typeface="Calibri"/>
                <a:sym typeface="Calibri"/>
              </a:rPr>
              <a:t> but can carry into the </a:t>
            </a:r>
            <a:r>
              <a:rPr lang="en-US" sz="2400" i="1" dirty="0" smtClean="0">
                <a:solidFill>
                  <a:schemeClr val="dk1"/>
                </a:solidFill>
                <a:latin typeface="+mj-lt"/>
                <a:ea typeface="Calibri"/>
                <a:cs typeface="Calibri"/>
                <a:sym typeface="Calibri"/>
              </a:rPr>
              <a:t>future.</a:t>
            </a:r>
          </a:p>
          <a:p>
            <a:pPr marL="342900" indent="-342900" algn="l">
              <a:spcBef>
                <a:spcPts val="480"/>
              </a:spcBef>
              <a:buClr>
                <a:schemeClr val="dk1"/>
              </a:buClr>
              <a:buSzPts val="2400"/>
              <a:buFont typeface="Arial"/>
              <a:buChar char="•"/>
            </a:pPr>
            <a:r>
              <a:rPr lang="en-US" sz="2400" b="1" dirty="0" smtClean="0">
                <a:solidFill>
                  <a:schemeClr val="dk1"/>
                </a:solidFill>
                <a:latin typeface="+mj-lt"/>
                <a:ea typeface="Calibri"/>
                <a:cs typeface="Calibri"/>
                <a:sym typeface="Calibri"/>
              </a:rPr>
              <a:t>Relevance </a:t>
            </a:r>
            <a:r>
              <a:rPr lang="en-US" sz="2400" dirty="0" smtClean="0">
                <a:solidFill>
                  <a:schemeClr val="dk1"/>
                </a:solidFill>
                <a:latin typeface="+mj-lt"/>
                <a:ea typeface="Calibri"/>
                <a:cs typeface="Calibri"/>
                <a:sym typeface="Calibri"/>
              </a:rPr>
              <a:t>starts</a:t>
            </a:r>
            <a:r>
              <a:rPr lang="en-US" sz="2400" b="1" dirty="0" smtClean="0">
                <a:solidFill>
                  <a:schemeClr val="dk1"/>
                </a:solidFill>
                <a:latin typeface="+mj-lt"/>
                <a:ea typeface="Calibri"/>
                <a:cs typeface="Calibri"/>
                <a:sym typeface="Calibri"/>
              </a:rPr>
              <a:t> </a:t>
            </a:r>
            <a:r>
              <a:rPr lang="en-US" sz="2400" i="1" dirty="0" smtClean="0">
                <a:solidFill>
                  <a:schemeClr val="dk1"/>
                </a:solidFill>
                <a:latin typeface="+mj-lt"/>
                <a:ea typeface="Calibri"/>
                <a:cs typeface="Calibri"/>
                <a:sym typeface="Calibri"/>
              </a:rPr>
              <a:t>here</a:t>
            </a:r>
            <a:r>
              <a:rPr lang="en-US" sz="2400" dirty="0" smtClean="0">
                <a:solidFill>
                  <a:schemeClr val="dk1"/>
                </a:solidFill>
                <a:latin typeface="+mj-lt"/>
                <a:ea typeface="Calibri"/>
                <a:cs typeface="Calibri"/>
                <a:sym typeface="Calibri"/>
              </a:rPr>
              <a:t> but can connect to </a:t>
            </a:r>
            <a:r>
              <a:rPr lang="en-US" sz="2400" i="1" dirty="0" smtClean="0">
                <a:solidFill>
                  <a:schemeClr val="dk1"/>
                </a:solidFill>
                <a:latin typeface="+mj-lt"/>
                <a:ea typeface="Calibri"/>
                <a:cs typeface="Calibri"/>
                <a:sym typeface="Calibri"/>
              </a:rPr>
              <a:t>home, school, work, </a:t>
            </a:r>
            <a:r>
              <a:rPr lang="en-US" sz="2400" dirty="0" smtClean="0">
                <a:solidFill>
                  <a:schemeClr val="dk1"/>
                </a:solidFill>
                <a:latin typeface="+mj-lt"/>
                <a:ea typeface="Calibri"/>
                <a:cs typeface="Calibri"/>
                <a:sym typeface="Calibri"/>
              </a:rPr>
              <a:t>and</a:t>
            </a:r>
            <a:r>
              <a:rPr lang="en-US" sz="2400" i="1" dirty="0" smtClean="0">
                <a:solidFill>
                  <a:schemeClr val="dk1"/>
                </a:solidFill>
                <a:latin typeface="+mj-lt"/>
                <a:ea typeface="Calibri"/>
                <a:cs typeface="Calibri"/>
                <a:sym typeface="Calibri"/>
              </a:rPr>
              <a:t> our community.</a:t>
            </a:r>
            <a:endParaRPr lang="en-US" sz="2400" b="1" dirty="0" smtClean="0">
              <a:solidFill>
                <a:schemeClr val="dk1"/>
              </a:solidFill>
              <a:latin typeface="+mj-lt"/>
              <a:ea typeface="Calibri"/>
              <a:cs typeface="Calibri"/>
              <a:sym typeface="Calibri"/>
            </a:endParaRPr>
          </a:p>
          <a:p>
            <a:pPr marL="342900" indent="-342900" algn="l">
              <a:spcBef>
                <a:spcPts val="480"/>
              </a:spcBef>
              <a:buClr>
                <a:schemeClr val="dk1"/>
              </a:buClr>
              <a:buSzPts val="2400"/>
              <a:buFont typeface="Arial"/>
              <a:buChar char="•"/>
            </a:pPr>
            <a:r>
              <a:rPr lang="en-US" sz="2400" b="1" dirty="0" smtClean="0">
                <a:solidFill>
                  <a:schemeClr val="dk1"/>
                </a:solidFill>
                <a:latin typeface="+mj-lt"/>
                <a:ea typeface="Calibri"/>
                <a:cs typeface="Calibri"/>
                <a:sym typeface="Calibri"/>
              </a:rPr>
              <a:t>Self-efficacy </a:t>
            </a:r>
            <a:r>
              <a:rPr lang="en-US" sz="2400" dirty="0" smtClean="0">
                <a:solidFill>
                  <a:schemeClr val="dk1"/>
                </a:solidFill>
                <a:latin typeface="+mj-lt"/>
                <a:ea typeface="Calibri"/>
                <a:cs typeface="Calibri"/>
                <a:sym typeface="Calibri"/>
              </a:rPr>
              <a:t>starts</a:t>
            </a:r>
            <a:r>
              <a:rPr lang="en-US" sz="2400" b="1" dirty="0" smtClean="0">
                <a:solidFill>
                  <a:schemeClr val="dk1"/>
                </a:solidFill>
                <a:latin typeface="+mj-lt"/>
                <a:ea typeface="Calibri"/>
                <a:cs typeface="Calibri"/>
                <a:sym typeface="Calibri"/>
              </a:rPr>
              <a:t> </a:t>
            </a:r>
            <a:r>
              <a:rPr lang="en-US" sz="2400" dirty="0" smtClean="0">
                <a:solidFill>
                  <a:schemeClr val="dk1"/>
                </a:solidFill>
                <a:latin typeface="+mj-lt"/>
                <a:ea typeface="Calibri"/>
                <a:cs typeface="Calibri"/>
                <a:sym typeface="Calibri"/>
              </a:rPr>
              <a:t>with specific </a:t>
            </a:r>
            <a:r>
              <a:rPr lang="en-US" sz="2400" i="1" dirty="0" smtClean="0">
                <a:solidFill>
                  <a:schemeClr val="dk1"/>
                </a:solidFill>
                <a:latin typeface="+mj-lt"/>
                <a:ea typeface="Calibri"/>
                <a:cs typeface="Calibri"/>
                <a:sym typeface="Calibri"/>
              </a:rPr>
              <a:t>activities </a:t>
            </a:r>
            <a:r>
              <a:rPr lang="en-US" sz="2400" dirty="0" smtClean="0">
                <a:solidFill>
                  <a:schemeClr val="dk1"/>
                </a:solidFill>
                <a:latin typeface="+mj-lt"/>
                <a:ea typeface="Calibri"/>
                <a:cs typeface="Calibri"/>
                <a:sym typeface="Calibri"/>
              </a:rPr>
              <a:t>but can extend to </a:t>
            </a:r>
            <a:r>
              <a:rPr lang="en-US" sz="2400" i="1" dirty="0" smtClean="0">
                <a:solidFill>
                  <a:schemeClr val="dk1"/>
                </a:solidFill>
                <a:latin typeface="+mj-lt"/>
                <a:ea typeface="Calibri"/>
                <a:cs typeface="Calibri"/>
                <a:sym typeface="Calibri"/>
              </a:rPr>
              <a:t>chemistry</a:t>
            </a:r>
            <a:r>
              <a:rPr lang="en-US" sz="2400" dirty="0" smtClean="0">
                <a:solidFill>
                  <a:schemeClr val="dk1"/>
                </a:solidFill>
                <a:latin typeface="+mj-lt"/>
                <a:ea typeface="Calibri"/>
                <a:cs typeface="Calibri"/>
                <a:sym typeface="Calibri"/>
              </a:rPr>
              <a:t> more generally.</a:t>
            </a:r>
            <a:endParaRPr lang="en-US" sz="2400" i="1" dirty="0" smtClean="0">
              <a:solidFill>
                <a:schemeClr val="dk1"/>
              </a:solidFill>
              <a:latin typeface="+mj-lt"/>
              <a:ea typeface="Calibri"/>
              <a:cs typeface="Calibri"/>
              <a:sym typeface="Calibri"/>
            </a:endParaRPr>
          </a:p>
          <a:p>
            <a:pPr algn="l">
              <a:spcBef>
                <a:spcPts val="640"/>
              </a:spcBef>
              <a:buClr>
                <a:srgbClr val="FF0000"/>
              </a:buClr>
              <a:buSzPts val="3200"/>
            </a:pPr>
            <a:r>
              <a:rPr lang="en-US" dirty="0" smtClean="0">
                <a:solidFill>
                  <a:srgbClr val="FF0000"/>
                </a:solidFill>
                <a:latin typeface="Calibri"/>
                <a:ea typeface="Calibri"/>
                <a:cs typeface="Calibri"/>
                <a:sym typeface="Calibri"/>
              </a:rPr>
              <a:t>	</a:t>
            </a:r>
            <a:r>
              <a:rPr lang="en-US" dirty="0" smtClean="0">
                <a:solidFill>
                  <a:schemeClr val="dk1"/>
                </a:solidFill>
                <a:latin typeface="Calibri"/>
                <a:ea typeface="Calibri"/>
                <a:cs typeface="Calibri"/>
                <a:sym typeface="Calibri"/>
              </a:rPr>
              <a:t>		</a:t>
            </a:r>
            <a:endParaRPr lang="en-US" dirty="0">
              <a:solidFill>
                <a:schemeClr val="dk1"/>
              </a:solidFill>
              <a:latin typeface="Calibri"/>
              <a:ea typeface="Calibri"/>
              <a:cs typeface="Calibri"/>
              <a:sym typeface="Calibri"/>
            </a:endParaRPr>
          </a:p>
        </p:txBody>
      </p:sp>
      <p:sp>
        <p:nvSpPr>
          <p:cNvPr id="3" name="Shape 174"/>
          <p:cNvSpPr txBox="1">
            <a:spLocks/>
          </p:cNvSpPr>
          <p:nvPr/>
        </p:nvSpPr>
        <p:spPr>
          <a:xfrm>
            <a:off x="921589" y="0"/>
            <a:ext cx="7358063" cy="1497805"/>
          </a:xfrm>
          <a:prstGeom prst="rect">
            <a:avLst/>
          </a:prstGeom>
          <a:noFill/>
          <a:ln>
            <a:noFill/>
          </a:ln>
        </p:spPr>
        <p:txBody>
          <a:bodyPr spcFirstLastPara="1" vert="horz" wrap="square" lIns="91425" tIns="45700" rIns="91425" bIns="45700" rtlCol="0" anchor="ctr" anchorCtr="0">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spcBef>
                <a:spcPts val="0"/>
              </a:spcBef>
              <a:buClr>
                <a:schemeClr val="dk1"/>
              </a:buClr>
              <a:buSzPts val="4400"/>
              <a:buFont typeface="Anton"/>
              <a:buNone/>
            </a:pPr>
            <a:r>
              <a:rPr lang="en-US" dirty="0" smtClean="0">
                <a:solidFill>
                  <a:schemeClr val="dk1"/>
                </a:solidFill>
                <a:latin typeface="Panton"/>
                <a:ea typeface="Anton"/>
                <a:cs typeface="Panton"/>
                <a:sym typeface="Anton"/>
              </a:rPr>
              <a:t>Lifelong Learning</a:t>
            </a:r>
            <a:endParaRPr lang="en-US" dirty="0">
              <a:solidFill>
                <a:schemeClr val="dk1"/>
              </a:solidFill>
              <a:latin typeface="Panton"/>
              <a:ea typeface="Anton"/>
              <a:cs typeface="Panton"/>
              <a:sym typeface="Anton"/>
            </a:endParaRPr>
          </a:p>
        </p:txBody>
      </p:sp>
    </p:spTree>
    <p:extLst>
      <p:ext uri="{BB962C8B-B14F-4D97-AF65-F5344CB8AC3E}">
        <p14:creationId xmlns:p14="http://schemas.microsoft.com/office/powerpoint/2010/main" val="16776267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3">
            <a:extLst>
              <a:ext uri="{28A0092B-C50C-407E-A947-70E740481C1C}">
                <a14:useLocalDpi xmlns:a14="http://schemas.microsoft.com/office/drawing/2010/main" val="0"/>
              </a:ext>
            </a:extLst>
          </a:blip>
          <a:stretch>
            <a:fillRect/>
          </a:stretch>
        </a:blipFill>
        <a:effectLst/>
      </p:bgPr>
    </p:bg>
    <p:spTree>
      <p:nvGrpSpPr>
        <p:cNvPr id="1" name=""/>
        <p:cNvGrpSpPr/>
        <p:nvPr/>
      </p:nvGrpSpPr>
      <p:grpSpPr>
        <a:xfrm>
          <a:off x="0" y="0"/>
          <a:ext cx="0" cy="0"/>
          <a:chOff x="0" y="0"/>
          <a:chExt cx="0" cy="0"/>
        </a:xfrm>
      </p:grpSpPr>
      <p:sp>
        <p:nvSpPr>
          <p:cNvPr id="2" name="Shape 174"/>
          <p:cNvSpPr txBox="1">
            <a:spLocks/>
          </p:cNvSpPr>
          <p:nvPr/>
        </p:nvSpPr>
        <p:spPr>
          <a:xfrm>
            <a:off x="921589" y="0"/>
            <a:ext cx="7358063" cy="1497805"/>
          </a:xfrm>
          <a:prstGeom prst="rect">
            <a:avLst/>
          </a:prstGeom>
          <a:noFill/>
          <a:ln>
            <a:noFill/>
          </a:ln>
        </p:spPr>
        <p:txBody>
          <a:bodyPr spcFirstLastPara="1" vert="horz" wrap="square" lIns="91425" tIns="45700" rIns="91425" bIns="45700" rtlCol="0" anchor="ctr" anchorCtr="0">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spcBef>
                <a:spcPts val="0"/>
              </a:spcBef>
              <a:buClr>
                <a:schemeClr val="dk1"/>
              </a:buClr>
              <a:buSzPts val="4400"/>
              <a:buFont typeface="Anton"/>
              <a:buNone/>
            </a:pPr>
            <a:r>
              <a:rPr lang="en-US" dirty="0" smtClean="0">
                <a:solidFill>
                  <a:schemeClr val="dk1"/>
                </a:solidFill>
                <a:latin typeface="Panton"/>
                <a:ea typeface="Anton"/>
                <a:cs typeface="Panton"/>
                <a:sym typeface="Anton"/>
              </a:rPr>
              <a:t>Atoms to Atoms</a:t>
            </a:r>
            <a:endParaRPr lang="en-US" dirty="0">
              <a:solidFill>
                <a:schemeClr val="dk1"/>
              </a:solidFill>
              <a:latin typeface="Panton"/>
              <a:ea typeface="Anton"/>
              <a:cs typeface="Panton"/>
              <a:sym typeface="Anton"/>
            </a:endParaRPr>
          </a:p>
        </p:txBody>
      </p:sp>
      <p:pic>
        <p:nvPicPr>
          <p:cNvPr id="3" name="Picture 2" descr="ata card 3.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763019">
            <a:off x="4402824" y="3263086"/>
            <a:ext cx="1523174" cy="2159123"/>
          </a:xfrm>
          <a:prstGeom prst="rect">
            <a:avLst/>
          </a:prstGeom>
          <a:ln w="3175" cmpd="sng">
            <a:solidFill>
              <a:schemeClr val="accent4"/>
            </a:solidFill>
          </a:ln>
        </p:spPr>
      </p:pic>
      <p:pic>
        <p:nvPicPr>
          <p:cNvPr id="5" name="Picture 4" descr="ata card.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875364">
            <a:off x="805164" y="1450803"/>
            <a:ext cx="2041208" cy="3585394"/>
          </a:xfrm>
          <a:prstGeom prst="rect">
            <a:avLst/>
          </a:prstGeom>
        </p:spPr>
      </p:pic>
      <p:pic>
        <p:nvPicPr>
          <p:cNvPr id="4" name="Picture 3" descr="ata card 2.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04649" y="1810421"/>
            <a:ext cx="2086737" cy="3547453"/>
          </a:xfrm>
          <a:prstGeom prst="rect">
            <a:avLst/>
          </a:prstGeom>
        </p:spPr>
      </p:pic>
    </p:spTree>
    <p:extLst>
      <p:ext uri="{BB962C8B-B14F-4D97-AF65-F5344CB8AC3E}">
        <p14:creationId xmlns:p14="http://schemas.microsoft.com/office/powerpoint/2010/main" val="8496258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3">
            <a:extLst>
              <a:ext uri="{28A0092B-C50C-407E-A947-70E740481C1C}">
                <a14:useLocalDpi xmlns:a14="http://schemas.microsoft.com/office/drawing/2010/main" val="0"/>
              </a:ext>
            </a:extLst>
          </a:blip>
          <a:stretch>
            <a:fillRect/>
          </a:stretch>
        </a:blipFill>
        <a:effectLst/>
      </p:bgPr>
    </p:bg>
    <p:spTree>
      <p:nvGrpSpPr>
        <p:cNvPr id="1" name=""/>
        <p:cNvGrpSpPr/>
        <p:nvPr/>
      </p:nvGrpSpPr>
      <p:grpSpPr>
        <a:xfrm>
          <a:off x="0" y="0"/>
          <a:ext cx="0" cy="0"/>
          <a:chOff x="0" y="0"/>
          <a:chExt cx="0" cy="0"/>
        </a:xfrm>
      </p:grpSpPr>
      <p:sp>
        <p:nvSpPr>
          <p:cNvPr id="3" name="Shape 287"/>
          <p:cNvSpPr txBox="1">
            <a:spLocks/>
          </p:cNvSpPr>
          <p:nvPr/>
        </p:nvSpPr>
        <p:spPr>
          <a:xfrm>
            <a:off x="612084" y="1536883"/>
            <a:ext cx="8154384" cy="4046410"/>
          </a:xfrm>
          <a:prstGeom prst="rect">
            <a:avLst/>
          </a:prstGeom>
          <a:noFill/>
          <a:ln>
            <a:noFill/>
          </a:ln>
        </p:spPr>
        <p:txBody>
          <a:bodyPr spcFirstLastPara="1" vert="horz" wrap="square" lIns="91425" tIns="45700" rIns="91425" bIns="45700" rtlCol="0" anchor="t" anchorCtr="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spcBef>
                <a:spcPts val="0"/>
              </a:spcBef>
              <a:buClr>
                <a:schemeClr val="dk1"/>
              </a:buClr>
              <a:buSzPts val="2800"/>
            </a:pPr>
            <a:r>
              <a:rPr lang="en-US" sz="2800" b="1" dirty="0" smtClean="0">
                <a:solidFill>
                  <a:schemeClr val="dk1"/>
                </a:solidFill>
                <a:latin typeface="Calibri"/>
                <a:ea typeface="Calibri"/>
                <a:cs typeface="Calibri"/>
                <a:sym typeface="Calibri"/>
              </a:rPr>
              <a:t>More about…				Less about…</a:t>
            </a:r>
            <a:endParaRPr lang="en-US" sz="2800" dirty="0" smtClean="0">
              <a:solidFill>
                <a:schemeClr val="dk1"/>
              </a:solidFill>
              <a:latin typeface="Calibri"/>
              <a:ea typeface="Calibri"/>
              <a:cs typeface="Calibri"/>
              <a:sym typeface="Calibri"/>
            </a:endParaRPr>
          </a:p>
          <a:p>
            <a:pPr algn="l">
              <a:spcBef>
                <a:spcPts val="400"/>
              </a:spcBef>
              <a:buClr>
                <a:srgbClr val="000000"/>
              </a:buClr>
              <a:buSzPts val="2800"/>
            </a:pPr>
            <a:r>
              <a:rPr lang="en-US" sz="2800" dirty="0" smtClean="0">
                <a:solidFill>
                  <a:srgbClr val="000000"/>
                </a:solidFill>
                <a:latin typeface="Calibri"/>
                <a:ea typeface="Calibri"/>
                <a:cs typeface="Calibri"/>
                <a:sym typeface="Calibri"/>
              </a:rPr>
              <a:t>Fun							Facts</a:t>
            </a:r>
            <a:endParaRPr lang="en-US" dirty="0" smtClean="0"/>
          </a:p>
          <a:p>
            <a:pPr algn="l">
              <a:spcBef>
                <a:spcPts val="400"/>
              </a:spcBef>
              <a:buClr>
                <a:srgbClr val="000000"/>
              </a:buClr>
              <a:buSzPts val="2800"/>
            </a:pPr>
            <a:r>
              <a:rPr lang="en-US" sz="2800" dirty="0" smtClean="0">
                <a:solidFill>
                  <a:srgbClr val="000000"/>
                </a:solidFill>
                <a:latin typeface="Calibri"/>
                <a:ea typeface="Calibri"/>
                <a:cs typeface="Calibri"/>
                <a:sym typeface="Calibri"/>
              </a:rPr>
              <a:t>Confidence					Comprehensive knowledge</a:t>
            </a:r>
          </a:p>
          <a:p>
            <a:pPr algn="l">
              <a:spcBef>
                <a:spcPts val="400"/>
              </a:spcBef>
              <a:buClr>
                <a:srgbClr val="000000"/>
              </a:buClr>
              <a:buSzPts val="2800"/>
            </a:pPr>
            <a:r>
              <a:rPr lang="en-US" sz="2800" dirty="0" smtClean="0">
                <a:solidFill>
                  <a:srgbClr val="000000"/>
                </a:solidFill>
                <a:latin typeface="Calibri"/>
                <a:ea typeface="Calibri"/>
                <a:cs typeface="Calibri"/>
                <a:sym typeface="Calibri"/>
              </a:rPr>
              <a:t>Excitement					Equations</a:t>
            </a:r>
            <a:endParaRPr lang="en-US" dirty="0" smtClean="0"/>
          </a:p>
          <a:p>
            <a:pPr algn="l">
              <a:spcBef>
                <a:spcPts val="400"/>
              </a:spcBef>
              <a:buClr>
                <a:srgbClr val="000000"/>
              </a:buClr>
              <a:buSzPts val="2800"/>
            </a:pPr>
            <a:r>
              <a:rPr lang="en-US" sz="2800" dirty="0">
                <a:solidFill>
                  <a:srgbClr val="000000"/>
                </a:solidFill>
                <a:ea typeface="Calibri"/>
                <a:cs typeface="Calibri"/>
                <a:sym typeface="Calibri"/>
              </a:rPr>
              <a:t>Concrete connections		Abstract </a:t>
            </a:r>
            <a:r>
              <a:rPr lang="en-US" sz="2800" dirty="0" smtClean="0">
                <a:solidFill>
                  <a:srgbClr val="000000"/>
                </a:solidFill>
                <a:ea typeface="Calibri"/>
                <a:cs typeface="Calibri"/>
                <a:sym typeface="Calibri"/>
              </a:rPr>
              <a:t>ideas</a:t>
            </a:r>
          </a:p>
          <a:p>
            <a:pPr algn="l">
              <a:spcBef>
                <a:spcPts val="400"/>
              </a:spcBef>
              <a:buClr>
                <a:srgbClr val="000000"/>
              </a:buClr>
              <a:buSzPts val="2800"/>
            </a:pPr>
            <a:r>
              <a:rPr lang="en-US" sz="2800" dirty="0" smtClean="0">
                <a:solidFill>
                  <a:srgbClr val="000000"/>
                </a:solidFill>
                <a:latin typeface="Calibri"/>
                <a:ea typeface="Calibri"/>
                <a:cs typeface="Calibri"/>
                <a:sym typeface="Calibri"/>
              </a:rPr>
              <a:t>Exploring together			Explaining to someone</a:t>
            </a:r>
          </a:p>
          <a:p>
            <a:pPr algn="l">
              <a:spcBef>
                <a:spcPts val="400"/>
              </a:spcBef>
              <a:buClr>
                <a:srgbClr val="000000"/>
              </a:buClr>
              <a:buSzPts val="2800"/>
            </a:pPr>
            <a:r>
              <a:rPr lang="en-US" sz="2800" dirty="0" smtClean="0">
                <a:solidFill>
                  <a:srgbClr val="000000"/>
                </a:solidFill>
                <a:latin typeface="Calibri"/>
                <a:ea typeface="Calibri"/>
                <a:cs typeface="Calibri"/>
                <a:sym typeface="Calibri"/>
              </a:rPr>
              <a:t>Offering guidance</a:t>
            </a:r>
            <a:r>
              <a:rPr lang="en-US" sz="2800" dirty="0">
                <a:solidFill>
                  <a:srgbClr val="000000"/>
                </a:solidFill>
                <a:latin typeface="Calibri"/>
                <a:ea typeface="Calibri"/>
                <a:cs typeface="Calibri"/>
                <a:sym typeface="Calibri"/>
              </a:rPr>
              <a:t>	</a:t>
            </a:r>
            <a:r>
              <a:rPr lang="en-US" sz="2800" dirty="0" smtClean="0">
                <a:solidFill>
                  <a:srgbClr val="000000"/>
                </a:solidFill>
                <a:latin typeface="Calibri"/>
                <a:ea typeface="Calibri"/>
                <a:cs typeface="Calibri"/>
                <a:sym typeface="Calibri"/>
              </a:rPr>
              <a:t>		Showing the right way</a:t>
            </a:r>
          </a:p>
          <a:p>
            <a:pPr algn="l">
              <a:spcBef>
                <a:spcPts val="400"/>
              </a:spcBef>
              <a:buClr>
                <a:srgbClr val="000000"/>
              </a:buClr>
              <a:buSzPts val="2800"/>
            </a:pPr>
            <a:r>
              <a:rPr lang="en-US" sz="2800" dirty="0" smtClean="0">
                <a:solidFill>
                  <a:srgbClr val="000000"/>
                </a:solidFill>
                <a:latin typeface="Calibri"/>
                <a:ea typeface="Calibri"/>
                <a:cs typeface="Calibri"/>
                <a:sym typeface="Calibri"/>
              </a:rPr>
              <a:t>Asking questions			Providing answers			</a:t>
            </a:r>
            <a:r>
              <a:rPr lang="en-US" dirty="0" smtClean="0">
                <a:solidFill>
                  <a:srgbClr val="000000"/>
                </a:solidFill>
                <a:latin typeface="Calibri"/>
                <a:ea typeface="Calibri"/>
                <a:cs typeface="Calibri"/>
                <a:sym typeface="Calibri"/>
              </a:rPr>
              <a:t>	</a:t>
            </a:r>
            <a:endParaRPr lang="en-US" dirty="0" smtClean="0">
              <a:solidFill>
                <a:schemeClr val="dk1"/>
              </a:solidFill>
              <a:latin typeface="Calibri"/>
              <a:ea typeface="Calibri"/>
              <a:cs typeface="Calibri"/>
              <a:sym typeface="Calibri"/>
            </a:endParaRPr>
          </a:p>
          <a:p>
            <a:pPr algn="l">
              <a:spcBef>
                <a:spcPts val="640"/>
              </a:spcBef>
              <a:buClr>
                <a:schemeClr val="dk1"/>
              </a:buClr>
              <a:buSzPts val="3200"/>
            </a:pPr>
            <a:endParaRPr lang="en-US" sz="900" dirty="0" smtClean="0">
              <a:solidFill>
                <a:schemeClr val="dk1"/>
              </a:solidFill>
              <a:latin typeface="Calibri"/>
              <a:ea typeface="Calibri"/>
              <a:cs typeface="Calibri"/>
              <a:sym typeface="Calibri"/>
            </a:endParaRPr>
          </a:p>
          <a:p>
            <a:pPr algn="l">
              <a:spcBef>
                <a:spcPts val="640"/>
              </a:spcBef>
              <a:buClr>
                <a:schemeClr val="dk1"/>
              </a:buClr>
              <a:buSzPts val="3200"/>
            </a:pPr>
            <a:r>
              <a:rPr lang="en-US" dirty="0" smtClean="0">
                <a:solidFill>
                  <a:schemeClr val="dk1"/>
                </a:solidFill>
                <a:latin typeface="Calibri"/>
                <a:ea typeface="Calibri"/>
                <a:cs typeface="Calibri"/>
                <a:sym typeface="Calibri"/>
              </a:rPr>
              <a:t>But it’s still </a:t>
            </a:r>
            <a:r>
              <a:rPr lang="en-US" b="1" dirty="0" smtClean="0">
                <a:solidFill>
                  <a:schemeClr val="dk1"/>
                </a:solidFill>
                <a:latin typeface="Calibri"/>
                <a:ea typeface="Calibri"/>
                <a:cs typeface="Calibri"/>
                <a:sym typeface="Calibri"/>
              </a:rPr>
              <a:t>all about chemistry!</a:t>
            </a:r>
            <a:r>
              <a:rPr lang="en-US" dirty="0" smtClean="0">
                <a:solidFill>
                  <a:schemeClr val="dk1"/>
                </a:solidFill>
                <a:latin typeface="Calibri"/>
                <a:ea typeface="Calibri"/>
                <a:cs typeface="Calibri"/>
                <a:sym typeface="Calibri"/>
              </a:rPr>
              <a:t> And you have an important role as a guide.</a:t>
            </a:r>
          </a:p>
          <a:p>
            <a:pPr algn="l">
              <a:spcBef>
                <a:spcPts val="640"/>
              </a:spcBef>
              <a:buClr>
                <a:schemeClr val="dk1"/>
              </a:buClr>
              <a:buSzPts val="3200"/>
            </a:pPr>
            <a:endParaRPr lang="en-US" dirty="0" smtClean="0">
              <a:solidFill>
                <a:schemeClr val="dk1"/>
              </a:solidFill>
              <a:latin typeface="Calibri"/>
              <a:ea typeface="Calibri"/>
              <a:cs typeface="Calibri"/>
              <a:sym typeface="Calibri"/>
            </a:endParaRPr>
          </a:p>
          <a:p>
            <a:pPr algn="l">
              <a:spcBef>
                <a:spcPts val="640"/>
              </a:spcBef>
              <a:buClr>
                <a:schemeClr val="dk1"/>
              </a:buClr>
              <a:buSzPts val="3200"/>
            </a:pPr>
            <a:endParaRPr lang="en-US" dirty="0">
              <a:solidFill>
                <a:schemeClr val="dk1"/>
              </a:solidFill>
              <a:latin typeface="Calibri"/>
              <a:ea typeface="Calibri"/>
              <a:cs typeface="Calibri"/>
              <a:sym typeface="Calibri"/>
            </a:endParaRPr>
          </a:p>
        </p:txBody>
      </p:sp>
      <p:sp>
        <p:nvSpPr>
          <p:cNvPr id="4" name="Shape 174"/>
          <p:cNvSpPr txBox="1">
            <a:spLocks/>
          </p:cNvSpPr>
          <p:nvPr/>
        </p:nvSpPr>
        <p:spPr>
          <a:xfrm>
            <a:off x="892969" y="1"/>
            <a:ext cx="7358063" cy="1497805"/>
          </a:xfrm>
          <a:prstGeom prst="rect">
            <a:avLst/>
          </a:prstGeom>
          <a:noFill/>
          <a:ln>
            <a:noFill/>
          </a:ln>
        </p:spPr>
        <p:txBody>
          <a:bodyPr spcFirstLastPara="1" vert="horz" wrap="square" lIns="91425" tIns="45700" rIns="91425" bIns="45700" rtlCol="0" anchor="ctr" anchorCtr="0">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spcBef>
                <a:spcPts val="0"/>
              </a:spcBef>
              <a:buClr>
                <a:schemeClr val="dk1"/>
              </a:buClr>
              <a:buSzPts val="4400"/>
              <a:buFont typeface="Anton"/>
              <a:buNone/>
            </a:pPr>
            <a:r>
              <a:rPr lang="en-US" dirty="0" smtClean="0">
                <a:solidFill>
                  <a:schemeClr val="dk1"/>
                </a:solidFill>
                <a:latin typeface="Panton"/>
                <a:ea typeface="Anton"/>
                <a:cs typeface="Panton"/>
                <a:sym typeface="Anton"/>
              </a:rPr>
              <a:t>Let’s Do Chemistry!</a:t>
            </a:r>
            <a:endParaRPr lang="en-US" dirty="0">
              <a:solidFill>
                <a:schemeClr val="dk1"/>
              </a:solidFill>
              <a:latin typeface="Panton"/>
              <a:ea typeface="Anton"/>
              <a:cs typeface="Panton"/>
              <a:sym typeface="Anton"/>
            </a:endParaRPr>
          </a:p>
        </p:txBody>
      </p:sp>
    </p:spTree>
    <p:extLst>
      <p:ext uri="{BB962C8B-B14F-4D97-AF65-F5344CB8AC3E}">
        <p14:creationId xmlns:p14="http://schemas.microsoft.com/office/powerpoint/2010/main" val="19937992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3">
            <a:extLst>
              <a:ext uri="{28A0092B-C50C-407E-A947-70E740481C1C}">
                <a14:useLocalDpi xmlns:a14="http://schemas.microsoft.com/office/drawing/2010/main" val="0"/>
              </a:ext>
            </a:extLst>
          </a:blip>
          <a:stretch>
            <a:fillRect/>
          </a:stretch>
        </a:blipFill>
        <a:effectLst/>
      </p:bgPr>
    </p:bg>
    <p:spTree>
      <p:nvGrpSpPr>
        <p:cNvPr id="1" name=""/>
        <p:cNvGrpSpPr/>
        <p:nvPr/>
      </p:nvGrpSpPr>
      <p:grpSpPr>
        <a:xfrm>
          <a:off x="0" y="0"/>
          <a:ext cx="0" cy="0"/>
          <a:chOff x="0" y="0"/>
          <a:chExt cx="0" cy="0"/>
        </a:xfrm>
      </p:grpSpPr>
      <p:sp>
        <p:nvSpPr>
          <p:cNvPr id="2" name="Shape 174"/>
          <p:cNvSpPr txBox="1">
            <a:spLocks/>
          </p:cNvSpPr>
          <p:nvPr/>
        </p:nvSpPr>
        <p:spPr>
          <a:xfrm>
            <a:off x="892969" y="3168559"/>
            <a:ext cx="7358063" cy="1497805"/>
          </a:xfrm>
          <a:prstGeom prst="rect">
            <a:avLst/>
          </a:prstGeom>
          <a:noFill/>
          <a:ln>
            <a:noFill/>
          </a:ln>
        </p:spPr>
        <p:txBody>
          <a:bodyPr spcFirstLastPara="1" vert="horz" wrap="square" lIns="91425" tIns="45700" rIns="91425" bIns="45700" rtlCol="0" anchor="ctr" anchorCtr="0">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spcBef>
                <a:spcPts val="0"/>
              </a:spcBef>
              <a:buClr>
                <a:schemeClr val="dk1"/>
              </a:buClr>
              <a:buSzPts val="4400"/>
              <a:buFont typeface="Anton"/>
              <a:buNone/>
            </a:pPr>
            <a:r>
              <a:rPr lang="en-US" sz="4800" b="1" dirty="0" smtClean="0">
                <a:solidFill>
                  <a:schemeClr val="dk1"/>
                </a:solidFill>
                <a:latin typeface="Panton"/>
                <a:ea typeface="Anton"/>
                <a:cs typeface="Panton"/>
                <a:sym typeface="Anton"/>
              </a:rPr>
              <a:t>Event Overview and Safety</a:t>
            </a:r>
            <a:endParaRPr lang="en-US" sz="4800" b="1" dirty="0">
              <a:solidFill>
                <a:schemeClr val="dk1"/>
              </a:solidFill>
              <a:latin typeface="Panton"/>
              <a:ea typeface="Anton"/>
              <a:cs typeface="Panton"/>
              <a:sym typeface="Anton"/>
            </a:endParaRPr>
          </a:p>
        </p:txBody>
      </p:sp>
    </p:spTree>
    <p:extLst>
      <p:ext uri="{BB962C8B-B14F-4D97-AF65-F5344CB8AC3E}">
        <p14:creationId xmlns:p14="http://schemas.microsoft.com/office/powerpoint/2010/main" val="26375278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3">
            <a:extLst>
              <a:ext uri="{28A0092B-C50C-407E-A947-70E740481C1C}">
                <a14:useLocalDpi xmlns:a14="http://schemas.microsoft.com/office/drawing/2010/main" val="0"/>
              </a:ext>
            </a:extLst>
          </a:blip>
          <a:stretch>
            <a:fillRect/>
          </a:stretch>
        </a:blipFill>
        <a:effectLst/>
      </p:bgPr>
    </p:bg>
    <p:spTree>
      <p:nvGrpSpPr>
        <p:cNvPr id="1" name=""/>
        <p:cNvGrpSpPr/>
        <p:nvPr/>
      </p:nvGrpSpPr>
      <p:grpSpPr>
        <a:xfrm>
          <a:off x="0" y="0"/>
          <a:ext cx="0" cy="0"/>
          <a:chOff x="0" y="0"/>
          <a:chExt cx="0" cy="0"/>
        </a:xfrm>
      </p:grpSpPr>
      <p:sp>
        <p:nvSpPr>
          <p:cNvPr id="2" name="Shape 319"/>
          <p:cNvSpPr txBox="1">
            <a:spLocks/>
          </p:cNvSpPr>
          <p:nvPr/>
        </p:nvSpPr>
        <p:spPr>
          <a:xfrm>
            <a:off x="175846" y="1579418"/>
            <a:ext cx="5763846" cy="4378036"/>
          </a:xfrm>
          <a:prstGeom prst="rect">
            <a:avLst/>
          </a:prstGeom>
          <a:noFill/>
          <a:ln>
            <a:noFill/>
          </a:ln>
        </p:spPr>
        <p:txBody>
          <a:bodyPr spcFirstLastPara="1" vert="horz" wrap="square" lIns="91425" tIns="45700" rIns="91425" bIns="45700" rtlCol="0" anchor="t" anchorCtr="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457200" indent="-457200" algn="l">
              <a:spcBef>
                <a:spcPts val="0"/>
              </a:spcBef>
              <a:buClr>
                <a:schemeClr val="dk1"/>
              </a:buClr>
              <a:buSzPts val="3200"/>
              <a:buFont typeface="Arial"/>
              <a:buChar char="•"/>
            </a:pPr>
            <a:r>
              <a:rPr lang="en-US" dirty="0" smtClean="0">
                <a:solidFill>
                  <a:srgbClr val="000000"/>
                </a:solidFill>
                <a:latin typeface="+mj-lt"/>
              </a:rPr>
              <a:t>Background</a:t>
            </a:r>
          </a:p>
          <a:p>
            <a:pPr marL="457200" indent="-457200" algn="l">
              <a:spcBef>
                <a:spcPts val="0"/>
              </a:spcBef>
              <a:buClr>
                <a:schemeClr val="dk1"/>
              </a:buClr>
              <a:buSzPts val="3200"/>
              <a:buFont typeface="Arial"/>
              <a:buChar char="•"/>
            </a:pPr>
            <a:r>
              <a:rPr lang="en-US" dirty="0" smtClean="0">
                <a:solidFill>
                  <a:srgbClr val="000000"/>
                </a:solidFill>
                <a:latin typeface="+mj-lt"/>
              </a:rPr>
              <a:t>Who’s here</a:t>
            </a:r>
          </a:p>
          <a:p>
            <a:pPr marL="457200" indent="-457200" algn="l">
              <a:spcBef>
                <a:spcPts val="0"/>
              </a:spcBef>
              <a:buClr>
                <a:schemeClr val="dk1"/>
              </a:buClr>
              <a:buSzPts val="3200"/>
              <a:buFont typeface="Arial"/>
              <a:buChar char="•"/>
            </a:pPr>
            <a:r>
              <a:rPr lang="en-US" dirty="0" smtClean="0">
                <a:solidFill>
                  <a:srgbClr val="000000"/>
                </a:solidFill>
                <a:latin typeface="+mj-lt"/>
              </a:rPr>
              <a:t>Orientation</a:t>
            </a:r>
          </a:p>
          <a:p>
            <a:pPr marL="457200" indent="-457200" algn="l">
              <a:spcBef>
                <a:spcPts val="0"/>
              </a:spcBef>
              <a:buClr>
                <a:schemeClr val="dk1"/>
              </a:buClr>
              <a:buSzPts val="3200"/>
              <a:buFont typeface="Arial"/>
              <a:buChar char="•"/>
            </a:pPr>
            <a:r>
              <a:rPr lang="en-US" dirty="0" smtClean="0">
                <a:solidFill>
                  <a:srgbClr val="000000"/>
                </a:solidFill>
                <a:latin typeface="+mj-lt"/>
              </a:rPr>
              <a:t>Policies</a:t>
            </a:r>
          </a:p>
          <a:p>
            <a:pPr marL="457200" indent="-457200" algn="l">
              <a:spcBef>
                <a:spcPts val="0"/>
              </a:spcBef>
              <a:buClr>
                <a:schemeClr val="dk1"/>
              </a:buClr>
              <a:buSzPts val="3200"/>
              <a:buFont typeface="Arial"/>
              <a:buChar char="•"/>
            </a:pPr>
            <a:r>
              <a:rPr lang="en-US" dirty="0" smtClean="0">
                <a:solidFill>
                  <a:srgbClr val="000000"/>
                </a:solidFill>
                <a:latin typeface="+mj-lt"/>
              </a:rPr>
              <a:t>Schedule</a:t>
            </a:r>
          </a:p>
          <a:p>
            <a:pPr marL="457200" indent="-457200" algn="l">
              <a:spcBef>
                <a:spcPts val="0"/>
              </a:spcBef>
              <a:buClr>
                <a:schemeClr val="dk1"/>
              </a:buClr>
              <a:buSzPts val="3200"/>
              <a:buFont typeface="Arial"/>
              <a:buChar char="•"/>
            </a:pPr>
            <a:r>
              <a:rPr lang="en-US" dirty="0" smtClean="0">
                <a:solidFill>
                  <a:srgbClr val="000000"/>
                </a:solidFill>
                <a:latin typeface="+mj-lt"/>
              </a:rPr>
              <a:t>Future events and dates</a:t>
            </a:r>
          </a:p>
          <a:p>
            <a:pPr algn="l">
              <a:spcBef>
                <a:spcPts val="640"/>
              </a:spcBef>
              <a:buClr>
                <a:schemeClr val="dk1"/>
              </a:buClr>
              <a:buSzPts val="3200"/>
            </a:pPr>
            <a:endParaRPr lang="en-US" dirty="0" smtClean="0">
              <a:solidFill>
                <a:schemeClr val="dk1"/>
              </a:solidFill>
              <a:latin typeface="Calibri"/>
              <a:ea typeface="Calibri"/>
              <a:cs typeface="Calibri"/>
              <a:sym typeface="Calibri"/>
            </a:endParaRPr>
          </a:p>
          <a:p>
            <a:pPr algn="l">
              <a:spcBef>
                <a:spcPts val="640"/>
              </a:spcBef>
              <a:buClr>
                <a:schemeClr val="dk1"/>
              </a:buClr>
              <a:buSzPts val="3200"/>
            </a:pPr>
            <a:endParaRPr lang="en-US" dirty="0">
              <a:solidFill>
                <a:schemeClr val="dk1"/>
              </a:solidFill>
              <a:latin typeface="Calibri"/>
              <a:ea typeface="Calibri"/>
              <a:cs typeface="Calibri"/>
              <a:sym typeface="Calibri"/>
            </a:endParaRPr>
          </a:p>
        </p:txBody>
      </p:sp>
      <p:sp>
        <p:nvSpPr>
          <p:cNvPr id="3" name="Shape 174"/>
          <p:cNvSpPr txBox="1">
            <a:spLocks/>
          </p:cNvSpPr>
          <p:nvPr/>
        </p:nvSpPr>
        <p:spPr>
          <a:xfrm>
            <a:off x="892969" y="1"/>
            <a:ext cx="7358063" cy="1497805"/>
          </a:xfrm>
          <a:prstGeom prst="rect">
            <a:avLst/>
          </a:prstGeom>
          <a:noFill/>
          <a:ln>
            <a:noFill/>
          </a:ln>
        </p:spPr>
        <p:txBody>
          <a:bodyPr spcFirstLastPara="1" vert="horz" wrap="square" lIns="91425" tIns="45700" rIns="91425" bIns="45700" rtlCol="0" anchor="ctr" anchorCtr="0">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spcBef>
                <a:spcPts val="0"/>
              </a:spcBef>
              <a:buClr>
                <a:schemeClr val="dk1"/>
              </a:buClr>
              <a:buSzPts val="4400"/>
              <a:buFont typeface="Anton"/>
              <a:buNone/>
            </a:pPr>
            <a:r>
              <a:rPr lang="en-US" dirty="0" smtClean="0">
                <a:solidFill>
                  <a:schemeClr val="dk1"/>
                </a:solidFill>
                <a:latin typeface="Panton"/>
                <a:ea typeface="Anton"/>
                <a:cs typeface="Panton"/>
                <a:sym typeface="Anton"/>
              </a:rPr>
              <a:t>Event Overview</a:t>
            </a:r>
            <a:endParaRPr lang="en-US" dirty="0">
              <a:solidFill>
                <a:schemeClr val="dk1"/>
              </a:solidFill>
              <a:latin typeface="Panton"/>
              <a:ea typeface="Anton"/>
              <a:cs typeface="Panton"/>
              <a:sym typeface="Anton"/>
            </a:endParaRPr>
          </a:p>
        </p:txBody>
      </p:sp>
    </p:spTree>
    <p:extLst>
      <p:ext uri="{BB962C8B-B14F-4D97-AF65-F5344CB8AC3E}">
        <p14:creationId xmlns:p14="http://schemas.microsoft.com/office/powerpoint/2010/main" val="9215750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3">
            <a:extLst>
              <a:ext uri="{28A0092B-C50C-407E-A947-70E740481C1C}">
                <a14:useLocalDpi xmlns:a14="http://schemas.microsoft.com/office/drawing/2010/main" val="0"/>
              </a:ext>
            </a:extLst>
          </a:blip>
          <a:stretch>
            <a:fillRect/>
          </a:stretch>
        </a:blipFill>
        <a:effectLst/>
      </p:bgPr>
    </p:bg>
    <p:spTree>
      <p:nvGrpSpPr>
        <p:cNvPr id="1" name=""/>
        <p:cNvGrpSpPr/>
        <p:nvPr/>
      </p:nvGrpSpPr>
      <p:grpSpPr>
        <a:xfrm>
          <a:off x="0" y="0"/>
          <a:ext cx="0" cy="0"/>
          <a:chOff x="0" y="0"/>
          <a:chExt cx="0" cy="0"/>
        </a:xfrm>
      </p:grpSpPr>
      <p:sp>
        <p:nvSpPr>
          <p:cNvPr id="2" name="Shape 319"/>
          <p:cNvSpPr txBox="1">
            <a:spLocks/>
          </p:cNvSpPr>
          <p:nvPr/>
        </p:nvSpPr>
        <p:spPr>
          <a:xfrm>
            <a:off x="175846" y="1579418"/>
            <a:ext cx="4572000" cy="4378036"/>
          </a:xfrm>
          <a:prstGeom prst="rect">
            <a:avLst/>
          </a:prstGeom>
          <a:noFill/>
          <a:ln>
            <a:noFill/>
          </a:ln>
        </p:spPr>
        <p:txBody>
          <a:bodyPr spcFirstLastPara="1" vert="horz" wrap="square" lIns="91425" tIns="45700" rIns="91425" bIns="45700" rtlCol="0" anchor="t" anchorCtr="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spcBef>
                <a:spcPts val="0"/>
              </a:spcBef>
              <a:buClr>
                <a:schemeClr val="dk1"/>
              </a:buClr>
              <a:buSzPts val="3200"/>
            </a:pPr>
            <a:r>
              <a:rPr lang="en-US" b="1" dirty="0" smtClean="0">
                <a:solidFill>
                  <a:srgbClr val="000000"/>
                </a:solidFill>
                <a:latin typeface="+mj-lt"/>
              </a:rPr>
              <a:t>Event safety</a:t>
            </a:r>
            <a:r>
              <a:rPr lang="en-US" dirty="0" smtClean="0">
                <a:solidFill>
                  <a:srgbClr val="000000"/>
                </a:solidFill>
                <a:latin typeface="+mj-lt"/>
              </a:rPr>
              <a:t> might include</a:t>
            </a:r>
            <a:r>
              <a:rPr lang="en-US" dirty="0" smtClean="0">
                <a:solidFill>
                  <a:srgbClr val="000000"/>
                </a:solidFill>
                <a:latin typeface="+mj-lt"/>
                <a:ea typeface="Calibri"/>
                <a:cs typeface="Calibri"/>
                <a:sym typeface="Calibri"/>
              </a:rPr>
              <a:t>…</a:t>
            </a:r>
            <a:endParaRPr lang="en-US" dirty="0" smtClean="0">
              <a:solidFill>
                <a:srgbClr val="000000"/>
              </a:solidFill>
              <a:latin typeface="+mj-lt"/>
            </a:endParaRPr>
          </a:p>
          <a:p>
            <a:pPr algn="l">
              <a:spcBef>
                <a:spcPts val="200"/>
              </a:spcBef>
              <a:buClr>
                <a:schemeClr val="dk1"/>
              </a:buClr>
              <a:buSzPts val="1000"/>
            </a:pPr>
            <a:endParaRPr lang="en-US" sz="1000" i="1" dirty="0" smtClean="0">
              <a:solidFill>
                <a:srgbClr val="000000"/>
              </a:solidFill>
              <a:latin typeface="+mj-lt"/>
              <a:ea typeface="Calibri"/>
              <a:cs typeface="Calibri"/>
              <a:sym typeface="Calibri"/>
            </a:endParaRPr>
          </a:p>
          <a:p>
            <a:pPr algn="l">
              <a:spcBef>
                <a:spcPts val="560"/>
              </a:spcBef>
              <a:buClr>
                <a:schemeClr val="dk1"/>
              </a:buClr>
              <a:buSzPts val="2800"/>
            </a:pPr>
            <a:r>
              <a:rPr lang="en-US" sz="2800" dirty="0" smtClean="0">
                <a:solidFill>
                  <a:srgbClr val="000000"/>
                </a:solidFill>
                <a:latin typeface="+mj-lt"/>
                <a:ea typeface="Calibri"/>
                <a:cs typeface="Calibri"/>
                <a:sym typeface="Calibri"/>
              </a:rPr>
              <a:t>…</a:t>
            </a:r>
            <a:r>
              <a:rPr lang="en-US" sz="2800" dirty="0" smtClean="0">
                <a:solidFill>
                  <a:srgbClr val="000000"/>
                </a:solidFill>
                <a:latin typeface="+mj-lt"/>
              </a:rPr>
              <a:t>lost child protocol</a:t>
            </a:r>
          </a:p>
          <a:p>
            <a:pPr algn="l">
              <a:spcBef>
                <a:spcPts val="560"/>
              </a:spcBef>
              <a:buClr>
                <a:schemeClr val="dk1"/>
              </a:buClr>
              <a:buSzPts val="2800"/>
            </a:pPr>
            <a:r>
              <a:rPr lang="en-US" sz="2800" dirty="0" smtClean="0">
                <a:solidFill>
                  <a:srgbClr val="000000"/>
                </a:solidFill>
                <a:latin typeface="+mj-lt"/>
                <a:ea typeface="Calibri"/>
                <a:cs typeface="Calibri"/>
                <a:sym typeface="Calibri"/>
              </a:rPr>
              <a:t>...</a:t>
            </a:r>
            <a:r>
              <a:rPr lang="en-US" sz="2800" dirty="0" smtClean="0">
                <a:solidFill>
                  <a:srgbClr val="000000"/>
                </a:solidFill>
                <a:latin typeface="+mj-lt"/>
              </a:rPr>
              <a:t>fire alarm protocol and knowing the nearest exit</a:t>
            </a:r>
            <a:endParaRPr lang="en-US" sz="2800" dirty="0" smtClean="0">
              <a:solidFill>
                <a:srgbClr val="000000"/>
              </a:solidFill>
              <a:latin typeface="+mj-lt"/>
              <a:ea typeface="Calibri"/>
              <a:cs typeface="Calibri"/>
              <a:sym typeface="Calibri"/>
            </a:endParaRPr>
          </a:p>
          <a:p>
            <a:pPr algn="l">
              <a:spcBef>
                <a:spcPts val="560"/>
              </a:spcBef>
              <a:buClr>
                <a:schemeClr val="dk1"/>
              </a:buClr>
              <a:buSzPts val="2800"/>
            </a:pPr>
            <a:r>
              <a:rPr lang="en-US" sz="2800" dirty="0" smtClean="0">
                <a:solidFill>
                  <a:srgbClr val="000000"/>
                </a:solidFill>
                <a:latin typeface="+mj-lt"/>
              </a:rPr>
              <a:t>...other ideas?</a:t>
            </a:r>
          </a:p>
          <a:p>
            <a:pPr algn="l">
              <a:spcBef>
                <a:spcPts val="640"/>
              </a:spcBef>
              <a:buClr>
                <a:schemeClr val="dk1"/>
              </a:buClr>
              <a:buSzPts val="3200"/>
            </a:pPr>
            <a:endParaRPr lang="en-US" dirty="0" smtClean="0">
              <a:solidFill>
                <a:schemeClr val="dk1"/>
              </a:solidFill>
              <a:latin typeface="Calibri"/>
              <a:ea typeface="Calibri"/>
              <a:cs typeface="Calibri"/>
              <a:sym typeface="Calibri"/>
            </a:endParaRPr>
          </a:p>
          <a:p>
            <a:pPr algn="l">
              <a:spcBef>
                <a:spcPts val="640"/>
              </a:spcBef>
              <a:buClr>
                <a:schemeClr val="dk1"/>
              </a:buClr>
              <a:buSzPts val="3200"/>
            </a:pPr>
            <a:endParaRPr lang="en-US" dirty="0">
              <a:solidFill>
                <a:schemeClr val="dk1"/>
              </a:solidFill>
              <a:latin typeface="Calibri"/>
              <a:ea typeface="Calibri"/>
              <a:cs typeface="Calibri"/>
              <a:sym typeface="Calibri"/>
            </a:endParaRPr>
          </a:p>
        </p:txBody>
      </p:sp>
      <p:pic>
        <p:nvPicPr>
          <p:cNvPr id="3" name="Picture 2" descr="fire_exit_arrow_down_sticker_grand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21371" y="902349"/>
            <a:ext cx="4522629" cy="4522629"/>
          </a:xfrm>
          <a:prstGeom prst="rect">
            <a:avLst/>
          </a:prstGeom>
        </p:spPr>
      </p:pic>
      <p:sp>
        <p:nvSpPr>
          <p:cNvPr id="4" name="Shape 174"/>
          <p:cNvSpPr txBox="1">
            <a:spLocks/>
          </p:cNvSpPr>
          <p:nvPr/>
        </p:nvSpPr>
        <p:spPr>
          <a:xfrm>
            <a:off x="892969" y="1"/>
            <a:ext cx="7358063" cy="1497805"/>
          </a:xfrm>
          <a:prstGeom prst="rect">
            <a:avLst/>
          </a:prstGeom>
          <a:noFill/>
          <a:ln>
            <a:noFill/>
          </a:ln>
        </p:spPr>
        <p:txBody>
          <a:bodyPr spcFirstLastPara="1" vert="horz" wrap="square" lIns="91425" tIns="45700" rIns="91425" bIns="45700" rtlCol="0" anchor="ctr" anchorCtr="0">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spcBef>
                <a:spcPts val="0"/>
              </a:spcBef>
              <a:buClr>
                <a:schemeClr val="dk1"/>
              </a:buClr>
              <a:buSzPts val="4400"/>
              <a:buFont typeface="Anton"/>
              <a:buNone/>
            </a:pPr>
            <a:r>
              <a:rPr lang="en-US" dirty="0" smtClean="0">
                <a:solidFill>
                  <a:schemeClr val="dk1"/>
                </a:solidFill>
                <a:latin typeface="Panton"/>
                <a:ea typeface="Anton"/>
                <a:cs typeface="Panton"/>
                <a:sym typeface="Anton"/>
              </a:rPr>
              <a:t>Safety</a:t>
            </a:r>
            <a:endParaRPr lang="en-US" dirty="0">
              <a:solidFill>
                <a:schemeClr val="dk1"/>
              </a:solidFill>
              <a:latin typeface="Panton"/>
              <a:ea typeface="Anton"/>
              <a:cs typeface="Panton"/>
              <a:sym typeface="Anton"/>
            </a:endParaRPr>
          </a:p>
        </p:txBody>
      </p:sp>
    </p:spTree>
    <p:extLst>
      <p:ext uri="{BB962C8B-B14F-4D97-AF65-F5344CB8AC3E}">
        <p14:creationId xmlns:p14="http://schemas.microsoft.com/office/powerpoint/2010/main" val="31013977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3">
            <a:extLst>
              <a:ext uri="{28A0092B-C50C-407E-A947-70E740481C1C}">
                <a14:useLocalDpi xmlns:a14="http://schemas.microsoft.com/office/drawing/2010/main" val="0"/>
              </a:ext>
            </a:extLst>
          </a:blip>
          <a:stretch>
            <a:fillRect/>
          </a:stretch>
        </a:blipFill>
        <a:effectLst/>
      </p:bgPr>
    </p:bg>
    <p:spTree>
      <p:nvGrpSpPr>
        <p:cNvPr id="1" name=""/>
        <p:cNvGrpSpPr/>
        <p:nvPr/>
      </p:nvGrpSpPr>
      <p:grpSpPr>
        <a:xfrm>
          <a:off x="0" y="0"/>
          <a:ext cx="0" cy="0"/>
          <a:chOff x="0" y="0"/>
          <a:chExt cx="0" cy="0"/>
        </a:xfrm>
      </p:grpSpPr>
      <p:sp>
        <p:nvSpPr>
          <p:cNvPr id="3" name="Shape 174"/>
          <p:cNvSpPr txBox="1">
            <a:spLocks/>
          </p:cNvSpPr>
          <p:nvPr/>
        </p:nvSpPr>
        <p:spPr>
          <a:xfrm>
            <a:off x="892969" y="1"/>
            <a:ext cx="7358063" cy="1497805"/>
          </a:xfrm>
          <a:prstGeom prst="rect">
            <a:avLst/>
          </a:prstGeom>
          <a:noFill/>
          <a:ln>
            <a:noFill/>
          </a:ln>
        </p:spPr>
        <p:txBody>
          <a:bodyPr spcFirstLastPara="1" vert="horz" wrap="square" lIns="91425" tIns="45700" rIns="91425" bIns="45700" rtlCol="0" anchor="ctr" anchorCtr="0">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spcBef>
                <a:spcPts val="0"/>
              </a:spcBef>
              <a:buClr>
                <a:schemeClr val="dk1"/>
              </a:buClr>
              <a:buSzPts val="4400"/>
              <a:buFont typeface="Anton"/>
              <a:buNone/>
            </a:pPr>
            <a:r>
              <a:rPr lang="en-US" dirty="0" smtClean="0">
                <a:solidFill>
                  <a:schemeClr val="dk1"/>
                </a:solidFill>
                <a:latin typeface="Panton"/>
                <a:ea typeface="Anton"/>
                <a:cs typeface="Panton"/>
                <a:sym typeface="Anton"/>
              </a:rPr>
              <a:t>Safety</a:t>
            </a:r>
            <a:endParaRPr lang="en-US" dirty="0">
              <a:solidFill>
                <a:schemeClr val="dk1"/>
              </a:solidFill>
              <a:latin typeface="Panton"/>
              <a:ea typeface="Anton"/>
              <a:cs typeface="Panton"/>
              <a:sym typeface="Anton"/>
            </a:endParaRPr>
          </a:p>
        </p:txBody>
      </p:sp>
      <p:sp>
        <p:nvSpPr>
          <p:cNvPr id="4" name="Shape 319"/>
          <p:cNvSpPr txBox="1">
            <a:spLocks/>
          </p:cNvSpPr>
          <p:nvPr/>
        </p:nvSpPr>
        <p:spPr>
          <a:xfrm>
            <a:off x="258932" y="1503470"/>
            <a:ext cx="4572000" cy="5036204"/>
          </a:xfrm>
          <a:prstGeom prst="rect">
            <a:avLst/>
          </a:prstGeom>
          <a:noFill/>
          <a:ln>
            <a:noFill/>
          </a:ln>
        </p:spPr>
        <p:txBody>
          <a:bodyPr spcFirstLastPara="1" vert="horz" wrap="square" lIns="91425" tIns="45700" rIns="91425" bIns="45700" rtlCol="0" anchor="t" anchorCtr="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spcBef>
                <a:spcPts val="0"/>
              </a:spcBef>
              <a:buClr>
                <a:schemeClr val="dk1"/>
              </a:buClr>
              <a:buSzPts val="3200"/>
            </a:pPr>
            <a:r>
              <a:rPr lang="en-US" b="1" dirty="0" smtClean="0">
                <a:solidFill>
                  <a:srgbClr val="000000"/>
                </a:solidFill>
              </a:rPr>
              <a:t>Safe practices</a:t>
            </a:r>
            <a:r>
              <a:rPr lang="en-US" dirty="0" smtClean="0">
                <a:solidFill>
                  <a:srgbClr val="000000"/>
                </a:solidFill>
              </a:rPr>
              <a:t> might include</a:t>
            </a:r>
            <a:r>
              <a:rPr lang="en-US" dirty="0" smtClean="0">
                <a:solidFill>
                  <a:srgbClr val="000000"/>
                </a:solidFill>
                <a:latin typeface="Calibri"/>
                <a:ea typeface="Calibri"/>
                <a:cs typeface="Calibri"/>
                <a:sym typeface="Calibri"/>
              </a:rPr>
              <a:t>…</a:t>
            </a:r>
            <a:endParaRPr lang="en-US" sz="1000" i="1" dirty="0" smtClean="0">
              <a:solidFill>
                <a:srgbClr val="000000"/>
              </a:solidFill>
              <a:latin typeface="Calibri"/>
              <a:ea typeface="Calibri"/>
              <a:cs typeface="Calibri"/>
              <a:sym typeface="Calibri"/>
            </a:endParaRPr>
          </a:p>
          <a:p>
            <a:pPr algn="l">
              <a:spcBef>
                <a:spcPts val="560"/>
              </a:spcBef>
              <a:buClr>
                <a:schemeClr val="dk1"/>
              </a:buClr>
              <a:buSzPts val="2800"/>
            </a:pPr>
            <a:r>
              <a:rPr lang="en-US" sz="2800" dirty="0" smtClean="0">
                <a:solidFill>
                  <a:srgbClr val="000000"/>
                </a:solidFill>
                <a:latin typeface="Calibri"/>
                <a:ea typeface="Calibri"/>
                <a:cs typeface="Calibri"/>
                <a:sym typeface="Calibri"/>
              </a:rPr>
              <a:t>…labels and </a:t>
            </a:r>
            <a:r>
              <a:rPr lang="en-US" sz="2800" dirty="0" smtClean="0">
                <a:solidFill>
                  <a:srgbClr val="000000"/>
                </a:solidFill>
                <a:latin typeface="Calibri"/>
                <a:ea typeface="Calibri"/>
                <a:cs typeface="Calibri"/>
                <a:sym typeface="Calibri"/>
              </a:rPr>
              <a:t>SDS for all materials</a:t>
            </a:r>
          </a:p>
          <a:p>
            <a:pPr algn="l">
              <a:spcBef>
                <a:spcPts val="560"/>
              </a:spcBef>
              <a:buClr>
                <a:schemeClr val="dk1"/>
              </a:buClr>
              <a:buSzPts val="2800"/>
            </a:pPr>
            <a:r>
              <a:rPr lang="en-US" sz="2800" dirty="0" smtClean="0">
                <a:solidFill>
                  <a:srgbClr val="000000"/>
                </a:solidFill>
              </a:rPr>
              <a:t>….</a:t>
            </a:r>
            <a:r>
              <a:rPr lang="en-US" sz="2800" dirty="0" smtClean="0">
                <a:solidFill>
                  <a:srgbClr val="000000"/>
                </a:solidFill>
              </a:rPr>
              <a:t>goggles or gloves (PPE)</a:t>
            </a:r>
            <a:r>
              <a:rPr lang="en-US" dirty="0" smtClean="0">
                <a:solidFill>
                  <a:srgbClr val="000000"/>
                </a:solidFill>
              </a:rPr>
              <a:t> </a:t>
            </a:r>
            <a:endParaRPr lang="en-US" sz="2800" dirty="0" smtClean="0">
              <a:solidFill>
                <a:srgbClr val="000000"/>
              </a:solidFill>
              <a:latin typeface="Calibri"/>
              <a:ea typeface="Calibri"/>
              <a:cs typeface="Calibri"/>
              <a:sym typeface="Calibri"/>
            </a:endParaRPr>
          </a:p>
          <a:p>
            <a:pPr algn="l">
              <a:spcBef>
                <a:spcPts val="560"/>
              </a:spcBef>
              <a:buClr>
                <a:schemeClr val="dk1"/>
              </a:buClr>
              <a:buSzPts val="2800"/>
            </a:pPr>
            <a:r>
              <a:rPr lang="en-US" sz="2800" dirty="0" smtClean="0">
                <a:solidFill>
                  <a:srgbClr val="000000"/>
                </a:solidFill>
                <a:latin typeface="Calibri"/>
                <a:ea typeface="Calibri"/>
                <a:cs typeface="Calibri"/>
                <a:sym typeface="Calibri"/>
              </a:rPr>
              <a:t>...</a:t>
            </a:r>
            <a:r>
              <a:rPr lang="en-US" sz="2800" dirty="0" smtClean="0">
                <a:solidFill>
                  <a:srgbClr val="000000"/>
                </a:solidFill>
              </a:rPr>
              <a:t>keeping chemistry materials away from mouth, eyes, skin</a:t>
            </a:r>
            <a:endParaRPr lang="en-US" dirty="0" smtClean="0">
              <a:solidFill>
                <a:srgbClr val="000000"/>
              </a:solidFill>
            </a:endParaRPr>
          </a:p>
          <a:p>
            <a:pPr algn="l">
              <a:spcBef>
                <a:spcPts val="560"/>
              </a:spcBef>
              <a:buClr>
                <a:schemeClr val="dk1"/>
              </a:buClr>
              <a:buSzPts val="2800"/>
            </a:pPr>
            <a:r>
              <a:rPr lang="en-US" sz="2800" dirty="0" smtClean="0">
                <a:solidFill>
                  <a:srgbClr val="000000"/>
                </a:solidFill>
                <a:latin typeface="Calibri"/>
                <a:ea typeface="Calibri"/>
                <a:cs typeface="Calibri"/>
                <a:sym typeface="Calibri"/>
              </a:rPr>
              <a:t>…</a:t>
            </a:r>
            <a:r>
              <a:rPr lang="en-US" sz="2800" dirty="0" smtClean="0">
                <a:solidFill>
                  <a:srgbClr val="000000"/>
                </a:solidFill>
              </a:rPr>
              <a:t>disposing of materials </a:t>
            </a:r>
            <a:r>
              <a:rPr lang="en-US" sz="2800" dirty="0" smtClean="0">
                <a:solidFill>
                  <a:srgbClr val="000000"/>
                </a:solidFill>
              </a:rPr>
              <a:t>properly</a:t>
            </a:r>
            <a:endParaRPr lang="en-US" dirty="0" smtClean="0">
              <a:solidFill>
                <a:srgbClr val="000000"/>
              </a:solidFill>
              <a:latin typeface="Calibri"/>
              <a:ea typeface="Calibri"/>
              <a:cs typeface="Calibri"/>
              <a:sym typeface="Calibri"/>
            </a:endParaRPr>
          </a:p>
          <a:p>
            <a:pPr algn="l">
              <a:spcBef>
                <a:spcPts val="640"/>
              </a:spcBef>
              <a:buClr>
                <a:schemeClr val="dk1"/>
              </a:buClr>
              <a:buSzPts val="3200"/>
            </a:pPr>
            <a:endParaRPr lang="en-US" dirty="0">
              <a:solidFill>
                <a:srgbClr val="000000"/>
              </a:solidFill>
              <a:latin typeface="Calibri"/>
              <a:ea typeface="Calibri"/>
              <a:cs typeface="Calibri"/>
              <a:sym typeface="Calibri"/>
            </a:endParaRPr>
          </a:p>
        </p:txBody>
      </p:sp>
      <p:pic>
        <p:nvPicPr>
          <p:cNvPr id="6" name="Picture 5" descr="ExSci_Chem_20180530_1893.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27087" y="1497806"/>
            <a:ext cx="3223832" cy="4845538"/>
          </a:xfrm>
          <a:prstGeom prst="rect">
            <a:avLst/>
          </a:prstGeom>
        </p:spPr>
      </p:pic>
    </p:spTree>
    <p:extLst>
      <p:ext uri="{BB962C8B-B14F-4D97-AF65-F5344CB8AC3E}">
        <p14:creationId xmlns:p14="http://schemas.microsoft.com/office/powerpoint/2010/main" val="14526050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3">
            <a:extLst>
              <a:ext uri="{28A0092B-C50C-407E-A947-70E740481C1C}">
                <a14:useLocalDpi xmlns:a14="http://schemas.microsoft.com/office/drawing/2010/main" val="0"/>
              </a:ext>
            </a:extLst>
          </a:blip>
          <a:stretch>
            <a:fillRect/>
          </a:stretch>
        </a:blipFill>
        <a:effectLst/>
      </p:bgPr>
    </p:bg>
    <p:spTree>
      <p:nvGrpSpPr>
        <p:cNvPr id="1" name=""/>
        <p:cNvGrpSpPr/>
        <p:nvPr/>
      </p:nvGrpSpPr>
      <p:grpSpPr>
        <a:xfrm>
          <a:off x="0" y="0"/>
          <a:ext cx="0" cy="0"/>
          <a:chOff x="0" y="0"/>
          <a:chExt cx="0" cy="0"/>
        </a:xfrm>
      </p:grpSpPr>
      <p:sp>
        <p:nvSpPr>
          <p:cNvPr id="2" name="Shape 174"/>
          <p:cNvSpPr txBox="1">
            <a:spLocks/>
          </p:cNvSpPr>
          <p:nvPr/>
        </p:nvSpPr>
        <p:spPr>
          <a:xfrm>
            <a:off x="892969" y="3199680"/>
            <a:ext cx="7358063" cy="1497805"/>
          </a:xfrm>
          <a:prstGeom prst="rect">
            <a:avLst/>
          </a:prstGeom>
          <a:noFill/>
          <a:ln>
            <a:noFill/>
          </a:ln>
        </p:spPr>
        <p:txBody>
          <a:bodyPr spcFirstLastPara="1" vert="horz" wrap="square" lIns="91425" tIns="45700" rIns="91425" bIns="45700" rtlCol="0" anchor="ctr" anchorCtr="0">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spcBef>
                <a:spcPts val="0"/>
              </a:spcBef>
              <a:buClr>
                <a:schemeClr val="dk1"/>
              </a:buClr>
              <a:buSzPts val="4400"/>
              <a:buFont typeface="Anton"/>
              <a:buNone/>
            </a:pPr>
            <a:r>
              <a:rPr lang="en-US" sz="4800" b="1" dirty="0" smtClean="0">
                <a:solidFill>
                  <a:schemeClr val="dk1"/>
                </a:solidFill>
                <a:latin typeface="Panton"/>
                <a:ea typeface="Anton"/>
                <a:cs typeface="Panton"/>
                <a:sym typeface="Anton"/>
              </a:rPr>
              <a:t>Leading the Activities</a:t>
            </a:r>
            <a:endParaRPr lang="en-US" sz="4800" b="1" dirty="0">
              <a:solidFill>
                <a:schemeClr val="dk1"/>
              </a:solidFill>
              <a:latin typeface="Panton"/>
              <a:ea typeface="Anton"/>
              <a:cs typeface="Panton"/>
              <a:sym typeface="Anton"/>
            </a:endParaRPr>
          </a:p>
        </p:txBody>
      </p:sp>
    </p:spTree>
    <p:extLst>
      <p:ext uri="{BB962C8B-B14F-4D97-AF65-F5344CB8AC3E}">
        <p14:creationId xmlns:p14="http://schemas.microsoft.com/office/powerpoint/2010/main" val="33840517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extLst>
              <a:ext uri="{28A0092B-C50C-407E-A947-70E740481C1C}">
                <a14:useLocalDpi xmlns:a14="http://schemas.microsoft.com/office/drawing/2010/main" val="0"/>
              </a:ext>
            </a:extLst>
          </a:blip>
          <a:stretch>
            <a:fillRect/>
          </a:stretch>
        </a:blipFill>
        <a:effectLst/>
      </p:bgPr>
    </p:bg>
    <p:spTree>
      <p:nvGrpSpPr>
        <p:cNvPr id="1" name=""/>
        <p:cNvGrpSpPr/>
        <p:nvPr/>
      </p:nvGrpSpPr>
      <p:grpSpPr>
        <a:xfrm>
          <a:off x="0" y="0"/>
          <a:ext cx="0" cy="0"/>
          <a:chOff x="0" y="0"/>
          <a:chExt cx="0" cy="0"/>
        </a:xfrm>
      </p:grpSpPr>
      <p:sp>
        <p:nvSpPr>
          <p:cNvPr id="2" name="Shape 174"/>
          <p:cNvSpPr txBox="1">
            <a:spLocks/>
          </p:cNvSpPr>
          <p:nvPr/>
        </p:nvSpPr>
        <p:spPr>
          <a:xfrm>
            <a:off x="892971" y="178595"/>
            <a:ext cx="7358063" cy="1497805"/>
          </a:xfrm>
          <a:prstGeom prst="rect">
            <a:avLst/>
          </a:prstGeom>
          <a:noFill/>
          <a:ln>
            <a:noFill/>
          </a:ln>
        </p:spPr>
        <p:txBody>
          <a:bodyPr spcFirstLastPara="1" vert="horz" wrap="square" lIns="91425" tIns="45700" rIns="91425" bIns="45700" rtlCol="0" anchor="ctr" anchorCtr="0">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spcBef>
                <a:spcPts val="0"/>
              </a:spcBef>
              <a:buClr>
                <a:schemeClr val="dk1"/>
              </a:buClr>
              <a:buSzPts val="4400"/>
              <a:buFont typeface="Anton"/>
              <a:buNone/>
            </a:pPr>
            <a:r>
              <a:rPr lang="en-US" dirty="0" smtClean="0">
                <a:solidFill>
                  <a:schemeClr val="dk1"/>
                </a:solidFill>
                <a:latin typeface="Panton"/>
                <a:ea typeface="Anton"/>
                <a:cs typeface="Panton"/>
                <a:sym typeface="Anton"/>
              </a:rPr>
              <a:t>Overview</a:t>
            </a:r>
            <a:endParaRPr lang="en-US" dirty="0">
              <a:solidFill>
                <a:schemeClr val="dk1"/>
              </a:solidFill>
              <a:latin typeface="Panton"/>
              <a:ea typeface="Anton"/>
              <a:cs typeface="Panton"/>
              <a:sym typeface="Anton"/>
            </a:endParaRPr>
          </a:p>
        </p:txBody>
      </p:sp>
      <p:sp>
        <p:nvSpPr>
          <p:cNvPr id="3" name="Shape 175"/>
          <p:cNvSpPr txBox="1"/>
          <p:nvPr/>
        </p:nvSpPr>
        <p:spPr>
          <a:xfrm>
            <a:off x="1441063" y="1676400"/>
            <a:ext cx="6261875" cy="3698081"/>
          </a:xfrm>
          <a:prstGeom prst="rect">
            <a:avLst/>
          </a:prstGeom>
          <a:noFill/>
          <a:ln>
            <a:noFill/>
          </a:ln>
        </p:spPr>
        <p:txBody>
          <a:bodyPr spcFirstLastPara="1" wrap="square" lIns="91425" tIns="45700" rIns="91425" bIns="45700" anchor="t" anchorCtr="0">
            <a:noAutofit/>
          </a:bodyPr>
          <a:lstStyle/>
          <a:p>
            <a:pPr marL="952501" marR="0" lvl="0" indent="-342900" algn="l" rtl="0">
              <a:lnSpc>
                <a:spcPct val="150000"/>
              </a:lnSpc>
              <a:spcBef>
                <a:spcPts val="0"/>
              </a:spcBef>
              <a:spcAft>
                <a:spcPts val="0"/>
              </a:spcAft>
              <a:buClr>
                <a:schemeClr val="dk1"/>
              </a:buClr>
              <a:buSzPts val="2400"/>
              <a:buFont typeface="Arial"/>
              <a:buChar char="•"/>
            </a:pPr>
            <a:r>
              <a:rPr lang="en-US" sz="2400" b="0" i="1" u="none" strike="noStrike" cap="none" dirty="0" smtClean="0">
                <a:solidFill>
                  <a:schemeClr val="dk1"/>
                </a:solidFill>
                <a:latin typeface="Calibri"/>
                <a:ea typeface="Calibri"/>
                <a:cs typeface="Calibri"/>
                <a:sym typeface="Calibri"/>
              </a:rPr>
              <a:t>Let’s Do Chemistry </a:t>
            </a:r>
            <a:r>
              <a:rPr lang="en-US" sz="2400" b="0" u="none" strike="noStrike" cap="none" dirty="0" smtClean="0">
                <a:solidFill>
                  <a:schemeClr val="dk1"/>
                </a:solidFill>
                <a:latin typeface="Calibri"/>
                <a:ea typeface="Calibri"/>
                <a:cs typeface="Calibri"/>
                <a:sym typeface="Calibri"/>
              </a:rPr>
              <a:t>kit and project</a:t>
            </a:r>
          </a:p>
          <a:p>
            <a:pPr marL="952501" marR="0" lvl="0" indent="-342900" algn="l" rtl="0">
              <a:lnSpc>
                <a:spcPct val="150000"/>
              </a:lnSpc>
              <a:spcBef>
                <a:spcPts val="0"/>
              </a:spcBef>
              <a:spcAft>
                <a:spcPts val="0"/>
              </a:spcAft>
              <a:buClr>
                <a:schemeClr val="dk1"/>
              </a:buClr>
              <a:buSzPts val="2400"/>
              <a:buFont typeface="Arial"/>
              <a:buChar char="•"/>
            </a:pPr>
            <a:r>
              <a:rPr lang="en-US" sz="2400" dirty="0" smtClean="0">
                <a:solidFill>
                  <a:schemeClr val="dk1"/>
                </a:solidFill>
                <a:latin typeface="Calibri"/>
                <a:ea typeface="Calibri"/>
                <a:cs typeface="Calibri"/>
                <a:sym typeface="Calibri"/>
              </a:rPr>
              <a:t>Content and learning goals</a:t>
            </a:r>
          </a:p>
          <a:p>
            <a:pPr marL="952501" marR="0" lvl="0" indent="-342900" algn="l" rtl="0">
              <a:lnSpc>
                <a:spcPct val="150000"/>
              </a:lnSpc>
              <a:spcBef>
                <a:spcPts val="0"/>
              </a:spcBef>
              <a:spcAft>
                <a:spcPts val="0"/>
              </a:spcAft>
              <a:buClr>
                <a:schemeClr val="dk1"/>
              </a:buClr>
              <a:buSzPts val="2400"/>
              <a:buFont typeface="Arial"/>
              <a:buChar char="•"/>
            </a:pPr>
            <a:r>
              <a:rPr lang="en-US" sz="2400" dirty="0" smtClean="0">
                <a:solidFill>
                  <a:schemeClr val="dk1"/>
                </a:solidFill>
                <a:latin typeface="Calibri"/>
                <a:ea typeface="Calibri"/>
                <a:cs typeface="Calibri"/>
                <a:sym typeface="Calibri"/>
              </a:rPr>
              <a:t>Event </a:t>
            </a:r>
            <a:r>
              <a:rPr lang="en-US" sz="2400" dirty="0">
                <a:solidFill>
                  <a:schemeClr val="dk1"/>
                </a:solidFill>
                <a:latin typeface="Calibri"/>
                <a:ea typeface="Calibri"/>
                <a:cs typeface="Calibri"/>
                <a:sym typeface="Calibri"/>
              </a:rPr>
              <a:t>o</a:t>
            </a:r>
            <a:r>
              <a:rPr lang="en-US" sz="2400" dirty="0" smtClean="0">
                <a:solidFill>
                  <a:schemeClr val="dk1"/>
                </a:solidFill>
                <a:latin typeface="Calibri"/>
                <a:ea typeface="Calibri"/>
                <a:cs typeface="Calibri"/>
                <a:sym typeface="Calibri"/>
              </a:rPr>
              <a:t>verview and </a:t>
            </a:r>
            <a:r>
              <a:rPr lang="en-US" sz="2400" dirty="0">
                <a:solidFill>
                  <a:schemeClr val="dk1"/>
                </a:solidFill>
                <a:latin typeface="Calibri"/>
                <a:ea typeface="Calibri"/>
                <a:cs typeface="Calibri"/>
                <a:sym typeface="Calibri"/>
              </a:rPr>
              <a:t>s</a:t>
            </a:r>
            <a:r>
              <a:rPr lang="en-US" sz="2400" b="0" i="0" u="none" strike="noStrike" cap="none" dirty="0" smtClean="0">
                <a:solidFill>
                  <a:schemeClr val="dk1"/>
                </a:solidFill>
                <a:latin typeface="Calibri"/>
                <a:ea typeface="Calibri"/>
                <a:cs typeface="Calibri"/>
                <a:sym typeface="Calibri"/>
              </a:rPr>
              <a:t>afety</a:t>
            </a:r>
          </a:p>
          <a:p>
            <a:pPr marL="952501" marR="0" lvl="0" indent="-342900" algn="l" rtl="0">
              <a:lnSpc>
                <a:spcPct val="150000"/>
              </a:lnSpc>
              <a:spcBef>
                <a:spcPts val="0"/>
              </a:spcBef>
              <a:spcAft>
                <a:spcPts val="0"/>
              </a:spcAft>
              <a:buClr>
                <a:schemeClr val="dk1"/>
              </a:buClr>
              <a:buSzPts val="2400"/>
              <a:buFont typeface="Arial"/>
              <a:buChar char="•"/>
            </a:pPr>
            <a:r>
              <a:rPr lang="en-US" sz="2400" b="0" i="0" u="none" strike="noStrike" cap="none" dirty="0" smtClean="0">
                <a:solidFill>
                  <a:schemeClr val="dk1"/>
                </a:solidFill>
                <a:latin typeface="Calibri"/>
                <a:ea typeface="Calibri"/>
                <a:cs typeface="Calibri"/>
                <a:sym typeface="Calibri"/>
              </a:rPr>
              <a:t>Leading the activities</a:t>
            </a:r>
            <a:endParaRPr sz="2400" b="0" i="0" u="none" strike="noStrike" cap="none" dirty="0">
              <a:solidFill>
                <a:schemeClr val="dk1"/>
              </a:solidFill>
              <a:latin typeface="Calibri"/>
              <a:ea typeface="Calibri"/>
              <a:cs typeface="Calibri"/>
              <a:sym typeface="Calibri"/>
            </a:endParaRPr>
          </a:p>
        </p:txBody>
      </p:sp>
      <p:pic>
        <p:nvPicPr>
          <p:cNvPr id="4" name="Picture 3" descr="acs-chemistry-for-life-2-color-logo.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54527" y="5806162"/>
            <a:ext cx="2300159" cy="684391"/>
          </a:xfrm>
          <a:prstGeom prst="rect">
            <a:avLst/>
          </a:prstGeom>
        </p:spPr>
      </p:pic>
      <p:pic>
        <p:nvPicPr>
          <p:cNvPr id="5" name="Picture 4" descr="NISE_Network_national_logo_H.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03632" y="5136052"/>
            <a:ext cx="2451054" cy="476858"/>
          </a:xfrm>
          <a:prstGeom prst="rect">
            <a:avLst/>
          </a:prstGeom>
        </p:spPr>
      </p:pic>
    </p:spTree>
    <p:extLst>
      <p:ext uri="{BB962C8B-B14F-4D97-AF65-F5344CB8AC3E}">
        <p14:creationId xmlns:p14="http://schemas.microsoft.com/office/powerpoint/2010/main" val="15303157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3">
            <a:extLst>
              <a:ext uri="{28A0092B-C50C-407E-A947-70E740481C1C}">
                <a14:useLocalDpi xmlns:a14="http://schemas.microsoft.com/office/drawing/2010/main" val="0"/>
              </a:ext>
            </a:extLst>
          </a:blip>
          <a:stretch>
            <a:fillRect/>
          </a:stretch>
        </a:blipFill>
        <a:effectLst/>
      </p:bgPr>
    </p:bg>
    <p:spTree>
      <p:nvGrpSpPr>
        <p:cNvPr id="1" name=""/>
        <p:cNvGrpSpPr/>
        <p:nvPr/>
      </p:nvGrpSpPr>
      <p:grpSpPr>
        <a:xfrm>
          <a:off x="0" y="0"/>
          <a:ext cx="0" cy="0"/>
          <a:chOff x="0" y="0"/>
          <a:chExt cx="0" cy="0"/>
        </a:xfrm>
      </p:grpSpPr>
      <p:pic>
        <p:nvPicPr>
          <p:cNvPr id="5" name="Picture 4" descr="Chem_Dye_activity_sign.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822" y="1096895"/>
            <a:ext cx="2562320" cy="3315943"/>
          </a:xfrm>
          <a:prstGeom prst="rect">
            <a:avLst/>
          </a:prstGeom>
        </p:spPr>
      </p:pic>
      <p:pic>
        <p:nvPicPr>
          <p:cNvPr id="8" name="Picture 7" descr="Chem_Dye_facilitator.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6703" y="2282794"/>
            <a:ext cx="2562320" cy="3315943"/>
          </a:xfrm>
          <a:prstGeom prst="rect">
            <a:avLst/>
          </a:prstGeom>
          <a:solidFill>
            <a:schemeClr val="bg1"/>
          </a:solidFill>
          <a:ln>
            <a:solidFill>
              <a:schemeClr val="tx1"/>
            </a:solidFill>
          </a:ln>
        </p:spPr>
      </p:pic>
      <p:sp>
        <p:nvSpPr>
          <p:cNvPr id="3" name="Shape 174"/>
          <p:cNvSpPr txBox="1">
            <a:spLocks/>
          </p:cNvSpPr>
          <p:nvPr/>
        </p:nvSpPr>
        <p:spPr>
          <a:xfrm>
            <a:off x="892969" y="1"/>
            <a:ext cx="7358063" cy="1497805"/>
          </a:xfrm>
          <a:prstGeom prst="rect">
            <a:avLst/>
          </a:prstGeom>
          <a:noFill/>
          <a:ln>
            <a:noFill/>
          </a:ln>
        </p:spPr>
        <p:txBody>
          <a:bodyPr spcFirstLastPara="1" vert="horz" wrap="square" lIns="91425" tIns="45700" rIns="91425" bIns="45700" rtlCol="0" anchor="ctr" anchorCtr="0">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spcBef>
                <a:spcPts val="0"/>
              </a:spcBef>
              <a:buClr>
                <a:schemeClr val="dk1"/>
              </a:buClr>
              <a:buSzPts val="4400"/>
              <a:buFont typeface="Anton"/>
              <a:buNone/>
            </a:pPr>
            <a:r>
              <a:rPr lang="en-US" dirty="0" smtClean="0">
                <a:solidFill>
                  <a:schemeClr val="dk1"/>
                </a:solidFill>
                <a:latin typeface="Panton"/>
                <a:ea typeface="Anton"/>
                <a:cs typeface="Panton"/>
                <a:sym typeface="Anton"/>
              </a:rPr>
              <a:t>Activity Materials</a:t>
            </a:r>
            <a:endParaRPr lang="en-US" dirty="0">
              <a:solidFill>
                <a:schemeClr val="dk1"/>
              </a:solidFill>
              <a:latin typeface="Panton"/>
              <a:ea typeface="Anton"/>
              <a:cs typeface="Panton"/>
              <a:sym typeface="Anton"/>
            </a:endParaRPr>
          </a:p>
        </p:txBody>
      </p:sp>
      <p:pic>
        <p:nvPicPr>
          <p:cNvPr id="2" name="Picture 1" descr="Chem_Dye_cards.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42816" y="1301360"/>
            <a:ext cx="2789215" cy="2155303"/>
          </a:xfrm>
          <a:prstGeom prst="rect">
            <a:avLst/>
          </a:prstGeom>
        </p:spPr>
      </p:pic>
      <p:pic>
        <p:nvPicPr>
          <p:cNvPr id="7" name="Picture 6" descr="Chem_Dye_activity_guide.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60113" y="3149965"/>
            <a:ext cx="2562320" cy="3315943"/>
          </a:xfrm>
          <a:prstGeom prst="rect">
            <a:avLst/>
          </a:prstGeom>
          <a:solidFill>
            <a:schemeClr val="bg1"/>
          </a:solidFill>
          <a:ln>
            <a:solidFill>
              <a:schemeClr val="tx1"/>
            </a:solidFill>
          </a:ln>
        </p:spPr>
      </p:pic>
      <p:pic>
        <p:nvPicPr>
          <p:cNvPr id="9" name="Picture 8" descr="Chem_Dye_mat.pdf"/>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42816" y="3820489"/>
            <a:ext cx="2701277" cy="2087350"/>
          </a:xfrm>
          <a:prstGeom prst="rect">
            <a:avLst/>
          </a:prstGeom>
          <a:solidFill>
            <a:schemeClr val="bg1"/>
          </a:solidFill>
          <a:ln>
            <a:solidFill>
              <a:schemeClr val="tx1"/>
            </a:solidFill>
          </a:ln>
        </p:spPr>
      </p:pic>
    </p:spTree>
    <p:extLst>
      <p:ext uri="{BB962C8B-B14F-4D97-AF65-F5344CB8AC3E}">
        <p14:creationId xmlns:p14="http://schemas.microsoft.com/office/powerpoint/2010/main" val="12926424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3">
            <a:extLst>
              <a:ext uri="{28A0092B-C50C-407E-A947-70E740481C1C}">
                <a14:useLocalDpi xmlns:a14="http://schemas.microsoft.com/office/drawing/2010/main" val="0"/>
              </a:ext>
            </a:extLst>
          </a:blip>
          <a:stretch>
            <a:fillRect/>
          </a:stretch>
        </a:blipFill>
        <a:effectLst/>
      </p:bgPr>
    </p:bg>
    <p:spTree>
      <p:nvGrpSpPr>
        <p:cNvPr id="1" name=""/>
        <p:cNvGrpSpPr/>
        <p:nvPr/>
      </p:nvGrpSpPr>
      <p:grpSpPr>
        <a:xfrm>
          <a:off x="0" y="0"/>
          <a:ext cx="0" cy="0"/>
          <a:chOff x="0" y="0"/>
          <a:chExt cx="0" cy="0"/>
        </a:xfrm>
      </p:grpSpPr>
      <p:sp>
        <p:nvSpPr>
          <p:cNvPr id="2" name="Shape 174"/>
          <p:cNvSpPr txBox="1">
            <a:spLocks/>
          </p:cNvSpPr>
          <p:nvPr/>
        </p:nvSpPr>
        <p:spPr>
          <a:xfrm>
            <a:off x="921589" y="55770"/>
            <a:ext cx="7358063" cy="1497805"/>
          </a:xfrm>
          <a:prstGeom prst="rect">
            <a:avLst/>
          </a:prstGeom>
          <a:noFill/>
          <a:ln>
            <a:noFill/>
          </a:ln>
        </p:spPr>
        <p:txBody>
          <a:bodyPr spcFirstLastPara="1" vert="horz" wrap="square" lIns="91425" tIns="45700" rIns="91425" bIns="45700" rtlCol="0" anchor="ctr" anchorCtr="0">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spcBef>
                <a:spcPts val="0"/>
              </a:spcBef>
              <a:buClr>
                <a:schemeClr val="dk1"/>
              </a:buClr>
              <a:buSzPts val="4400"/>
              <a:buFont typeface="Anton"/>
              <a:buNone/>
            </a:pPr>
            <a:r>
              <a:rPr lang="en-US" dirty="0" err="1" smtClean="0">
                <a:solidFill>
                  <a:schemeClr val="dk1"/>
                </a:solidFill>
                <a:latin typeface="Panton"/>
                <a:ea typeface="Anton"/>
                <a:cs typeface="Panton"/>
                <a:sym typeface="Anton"/>
              </a:rPr>
              <a:t>Chem</a:t>
            </a:r>
            <a:r>
              <a:rPr lang="en-US" dirty="0" smtClean="0">
                <a:solidFill>
                  <a:schemeClr val="dk1"/>
                </a:solidFill>
                <a:latin typeface="Panton"/>
                <a:ea typeface="Anton"/>
                <a:cs typeface="Panton"/>
                <a:sym typeface="Anton"/>
              </a:rPr>
              <a:t>-Attitudes </a:t>
            </a:r>
          </a:p>
          <a:p>
            <a:pPr>
              <a:spcBef>
                <a:spcPts val="0"/>
              </a:spcBef>
              <a:buClr>
                <a:schemeClr val="dk1"/>
              </a:buClr>
              <a:buSzPts val="4400"/>
              <a:buFont typeface="Anton"/>
              <a:buNone/>
            </a:pPr>
            <a:r>
              <a:rPr lang="en-US" dirty="0" smtClean="0">
                <a:solidFill>
                  <a:schemeClr val="dk1"/>
                </a:solidFill>
                <a:latin typeface="Panton"/>
                <a:ea typeface="Anton"/>
                <a:cs typeface="Panton"/>
                <a:sym typeface="Anton"/>
              </a:rPr>
              <a:t>with Dr. Braxton </a:t>
            </a:r>
            <a:r>
              <a:rPr lang="en-US" dirty="0" err="1" smtClean="0">
                <a:solidFill>
                  <a:schemeClr val="dk1"/>
                </a:solidFill>
                <a:latin typeface="Panton"/>
                <a:ea typeface="Anton"/>
                <a:cs typeface="Panton"/>
                <a:sym typeface="Anton"/>
              </a:rPr>
              <a:t>Hazleby</a:t>
            </a:r>
            <a:endParaRPr lang="en-US" dirty="0">
              <a:solidFill>
                <a:schemeClr val="dk1"/>
              </a:solidFill>
              <a:latin typeface="Panton"/>
              <a:ea typeface="Anton"/>
              <a:cs typeface="Panton"/>
              <a:sym typeface="Anton"/>
            </a:endParaRPr>
          </a:p>
        </p:txBody>
      </p:sp>
      <p:pic>
        <p:nvPicPr>
          <p:cNvPr id="3" name="Picture 2" descr="Dr_Braxton.jpg"/>
          <p:cNvPicPr>
            <a:picLocks noChangeAspect="1"/>
          </p:cNvPicPr>
          <p:nvPr/>
        </p:nvPicPr>
        <p:blipFill rotWithShape="1">
          <a:blip r:embed="rId4">
            <a:extLst>
              <a:ext uri="{28A0092B-C50C-407E-A947-70E740481C1C}">
                <a14:useLocalDpi xmlns:a14="http://schemas.microsoft.com/office/drawing/2010/main" val="0"/>
              </a:ext>
            </a:extLst>
          </a:blip>
          <a:srcRect t="-651" b="-1"/>
          <a:stretch/>
        </p:blipFill>
        <p:spPr>
          <a:xfrm>
            <a:off x="0" y="1731941"/>
            <a:ext cx="9144000" cy="5145598"/>
          </a:xfrm>
          <a:prstGeom prst="rect">
            <a:avLst/>
          </a:prstGeom>
        </p:spPr>
      </p:pic>
    </p:spTree>
    <p:extLst>
      <p:ext uri="{BB962C8B-B14F-4D97-AF65-F5344CB8AC3E}">
        <p14:creationId xmlns:p14="http://schemas.microsoft.com/office/powerpoint/2010/main" val="36758506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3">
            <a:extLst>
              <a:ext uri="{28A0092B-C50C-407E-A947-70E740481C1C}">
                <a14:useLocalDpi xmlns:a14="http://schemas.microsoft.com/office/drawing/2010/main" val="0"/>
              </a:ext>
            </a:extLst>
          </a:blip>
          <a:stretch>
            <a:fillRect/>
          </a:stretch>
        </a:blipFill>
        <a:effectLst/>
      </p:bgPr>
    </p:bg>
    <p:spTree>
      <p:nvGrpSpPr>
        <p:cNvPr id="1" name=""/>
        <p:cNvGrpSpPr/>
        <p:nvPr/>
      </p:nvGrpSpPr>
      <p:grpSpPr>
        <a:xfrm>
          <a:off x="0" y="0"/>
          <a:ext cx="0" cy="0"/>
          <a:chOff x="0" y="0"/>
          <a:chExt cx="0" cy="0"/>
        </a:xfrm>
      </p:grpSpPr>
      <p:sp>
        <p:nvSpPr>
          <p:cNvPr id="2" name="Shape 174"/>
          <p:cNvSpPr txBox="1">
            <a:spLocks/>
          </p:cNvSpPr>
          <p:nvPr/>
        </p:nvSpPr>
        <p:spPr>
          <a:xfrm>
            <a:off x="488463" y="0"/>
            <a:ext cx="8278658" cy="1497805"/>
          </a:xfrm>
          <a:prstGeom prst="rect">
            <a:avLst/>
          </a:prstGeom>
          <a:noFill/>
          <a:ln>
            <a:noFill/>
          </a:ln>
        </p:spPr>
        <p:txBody>
          <a:bodyPr spcFirstLastPara="1" vert="horz" wrap="square" lIns="91425" tIns="45700" rIns="91425" bIns="45700" rtlCol="0" anchor="ctr" anchorCtr="0">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spcBef>
                <a:spcPts val="0"/>
              </a:spcBef>
              <a:buClr>
                <a:schemeClr val="dk1"/>
              </a:buClr>
              <a:buSzPts val="4400"/>
              <a:buFont typeface="Anton"/>
              <a:buNone/>
            </a:pPr>
            <a:r>
              <a:rPr lang="en-US" dirty="0" smtClean="0">
                <a:solidFill>
                  <a:schemeClr val="dk1"/>
                </a:solidFill>
                <a:latin typeface="Panton"/>
                <a:ea typeface="Anton"/>
                <a:cs typeface="Panton"/>
                <a:sym typeface="Anton"/>
              </a:rPr>
              <a:t>What’s in the box? </a:t>
            </a:r>
            <a:r>
              <a:rPr lang="en-US" dirty="0" err="1" smtClean="0">
                <a:solidFill>
                  <a:schemeClr val="dk1"/>
                </a:solidFill>
                <a:latin typeface="Panton"/>
                <a:ea typeface="Anton"/>
                <a:cs typeface="Panton"/>
                <a:sym typeface="Anton"/>
              </a:rPr>
              <a:t>Improv</a:t>
            </a:r>
            <a:r>
              <a:rPr lang="en-US" dirty="0" smtClean="0">
                <a:solidFill>
                  <a:schemeClr val="dk1"/>
                </a:solidFill>
                <a:latin typeface="Panton"/>
                <a:ea typeface="Anton"/>
                <a:cs typeface="Panton"/>
                <a:sym typeface="Anton"/>
              </a:rPr>
              <a:t> Game</a:t>
            </a:r>
            <a:endParaRPr lang="en-US" dirty="0">
              <a:solidFill>
                <a:schemeClr val="dk1"/>
              </a:solidFill>
              <a:latin typeface="Panton"/>
              <a:ea typeface="Anton"/>
              <a:cs typeface="Panton"/>
              <a:sym typeface="Anton"/>
            </a:endParaRPr>
          </a:p>
        </p:txBody>
      </p:sp>
      <p:sp>
        <p:nvSpPr>
          <p:cNvPr id="3" name="TextBox 2"/>
          <p:cNvSpPr txBox="1"/>
          <p:nvPr/>
        </p:nvSpPr>
        <p:spPr>
          <a:xfrm>
            <a:off x="197559" y="1284113"/>
            <a:ext cx="4360334" cy="5478423"/>
          </a:xfrm>
          <a:prstGeom prst="rect">
            <a:avLst/>
          </a:prstGeom>
          <a:noFill/>
        </p:spPr>
        <p:txBody>
          <a:bodyPr wrap="square" rtlCol="0">
            <a:spAutoFit/>
          </a:bodyPr>
          <a:lstStyle/>
          <a:p>
            <a:pPr marL="457200" indent="-457200">
              <a:spcAft>
                <a:spcPts val="1200"/>
              </a:spcAft>
              <a:buFont typeface="+mj-lt"/>
              <a:buAutoNum type="arabicPeriod"/>
            </a:pPr>
            <a:r>
              <a:rPr lang="en-US" sz="2000" dirty="0" smtClean="0"/>
              <a:t>Everyone find a buddy. </a:t>
            </a:r>
          </a:p>
          <a:p>
            <a:pPr marL="457200" indent="-457200">
              <a:spcAft>
                <a:spcPts val="1200"/>
              </a:spcAft>
              <a:buFont typeface="+mj-lt"/>
              <a:buAutoNum type="arabicPeriod"/>
            </a:pPr>
            <a:r>
              <a:rPr lang="en-US" sz="2000" dirty="0" smtClean="0"/>
              <a:t>Person A walks up to person B holding a mimed box.</a:t>
            </a:r>
          </a:p>
          <a:p>
            <a:pPr marL="457200" indent="-457200">
              <a:spcAft>
                <a:spcPts val="1200"/>
              </a:spcAft>
              <a:buFont typeface="+mj-lt"/>
              <a:buAutoNum type="arabicPeriod"/>
            </a:pPr>
            <a:r>
              <a:rPr lang="en-US" sz="2000" dirty="0" smtClean="0"/>
              <a:t>Person</a:t>
            </a:r>
            <a:r>
              <a:rPr lang="en-US" sz="2000" i="1" dirty="0" smtClean="0"/>
              <a:t> </a:t>
            </a:r>
            <a:r>
              <a:rPr lang="en-US" sz="2000" dirty="0" smtClean="0"/>
              <a:t>B steps </a:t>
            </a:r>
            <a:r>
              <a:rPr lang="en-US" sz="2000" dirty="0"/>
              <a:t>forward and asks… “What’s in the box? </a:t>
            </a:r>
            <a:endParaRPr lang="en-US" sz="2000" dirty="0" smtClean="0"/>
          </a:p>
          <a:p>
            <a:pPr marL="457200" indent="-457200">
              <a:spcAft>
                <a:spcPts val="1200"/>
              </a:spcAft>
              <a:buFont typeface="+mj-lt"/>
              <a:buAutoNum type="arabicPeriod"/>
            </a:pPr>
            <a:r>
              <a:rPr lang="en-US" sz="2000" dirty="0"/>
              <a:t>Person B opens the box and defines the content, with whatever they imagine. </a:t>
            </a:r>
            <a:endParaRPr lang="en-US" sz="2000" dirty="0" smtClean="0"/>
          </a:p>
          <a:p>
            <a:pPr marL="457200" indent="-457200">
              <a:spcAft>
                <a:spcPts val="1200"/>
              </a:spcAft>
              <a:buFont typeface="+mj-lt"/>
              <a:buAutoNum type="arabicPeriod"/>
            </a:pPr>
            <a:r>
              <a:rPr lang="en-US" sz="2000" dirty="0"/>
              <a:t>Person A gives a specific reason for giving the gift to Person B. The reason should explain how the gift meets one of their partner’s needs</a:t>
            </a:r>
            <a:r>
              <a:rPr lang="en-US" sz="2000" dirty="0" smtClean="0"/>
              <a:t>.</a:t>
            </a:r>
          </a:p>
          <a:p>
            <a:pPr marL="457200" indent="-457200">
              <a:spcAft>
                <a:spcPts val="1200"/>
              </a:spcAft>
              <a:buFont typeface="+mj-lt"/>
              <a:buAutoNum type="arabicPeriod"/>
            </a:pPr>
            <a:r>
              <a:rPr lang="en-US" sz="2000" i="1" dirty="0"/>
              <a:t>Person B</a:t>
            </a:r>
            <a:r>
              <a:rPr lang="en-US" sz="2000" dirty="0"/>
              <a:t> accepts the reason given by their partner and adds information to help support it. </a:t>
            </a:r>
            <a:r>
              <a:rPr lang="en-US" sz="2000" dirty="0" smtClean="0"/>
              <a:t> </a:t>
            </a:r>
            <a:endParaRPr lang="en-US" sz="2000" dirty="0"/>
          </a:p>
        </p:txBody>
      </p:sp>
      <p:pic>
        <p:nvPicPr>
          <p:cNvPr id="4" name="Picture 3" descr="Whats in the box.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97781" y="1266685"/>
            <a:ext cx="3969340" cy="2642092"/>
          </a:xfrm>
          <a:prstGeom prst="rect">
            <a:avLst/>
          </a:prstGeom>
        </p:spPr>
      </p:pic>
      <p:pic>
        <p:nvPicPr>
          <p:cNvPr id="5" name="Picture 4" descr="Whats in the box 2.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97781" y="4078110"/>
            <a:ext cx="3969340" cy="2642092"/>
          </a:xfrm>
          <a:prstGeom prst="rect">
            <a:avLst/>
          </a:prstGeom>
        </p:spPr>
      </p:pic>
    </p:spTree>
    <p:extLst>
      <p:ext uri="{BB962C8B-B14F-4D97-AF65-F5344CB8AC3E}">
        <p14:creationId xmlns:p14="http://schemas.microsoft.com/office/powerpoint/2010/main" val="19640379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3">
            <a:extLst>
              <a:ext uri="{28A0092B-C50C-407E-A947-70E740481C1C}">
                <a14:useLocalDpi xmlns:a14="http://schemas.microsoft.com/office/drawing/2010/main" val="0"/>
              </a:ext>
            </a:extLst>
          </a:blip>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197559" y="1284113"/>
            <a:ext cx="4360334" cy="5170647"/>
          </a:xfrm>
          <a:prstGeom prst="rect">
            <a:avLst/>
          </a:prstGeom>
          <a:noFill/>
        </p:spPr>
        <p:txBody>
          <a:bodyPr wrap="square" rtlCol="0">
            <a:spAutoFit/>
          </a:bodyPr>
          <a:lstStyle/>
          <a:p>
            <a:r>
              <a:rPr lang="en-US" sz="2000" b="1" dirty="0"/>
              <a:t>Debrief </a:t>
            </a:r>
            <a:r>
              <a:rPr lang="en-US" sz="2000" b="1" dirty="0" smtClean="0"/>
              <a:t>questions</a:t>
            </a:r>
          </a:p>
          <a:p>
            <a:endParaRPr lang="en-US" sz="800" dirty="0"/>
          </a:p>
          <a:p>
            <a:pPr marL="342900" lvl="0" indent="-342900">
              <a:spcAft>
                <a:spcPts val="600"/>
              </a:spcAft>
              <a:buFont typeface="+mj-lt"/>
              <a:buAutoNum type="arabicPeriod"/>
            </a:pPr>
            <a:r>
              <a:rPr lang="en-US" dirty="0"/>
              <a:t>How did you know what was in the box? What did you do to figure out what was inside? </a:t>
            </a:r>
            <a:endParaRPr lang="en-US" dirty="0" smtClean="0"/>
          </a:p>
          <a:p>
            <a:pPr marL="342900" lvl="0" indent="-342900">
              <a:spcAft>
                <a:spcPts val="600"/>
              </a:spcAft>
              <a:buFont typeface="+mj-lt"/>
              <a:buAutoNum type="arabicPeriod"/>
            </a:pPr>
            <a:r>
              <a:rPr lang="en-US" dirty="0" smtClean="0"/>
              <a:t>Who </a:t>
            </a:r>
            <a:r>
              <a:rPr lang="en-US" dirty="0"/>
              <a:t>thought that the object in the box was something different than what their partner said?</a:t>
            </a:r>
          </a:p>
          <a:p>
            <a:pPr marL="342900" lvl="0" indent="-342900">
              <a:spcAft>
                <a:spcPts val="600"/>
              </a:spcAft>
              <a:buFont typeface="+mj-lt"/>
              <a:buAutoNum type="arabicPeriod"/>
            </a:pPr>
            <a:r>
              <a:rPr lang="en-US" dirty="0"/>
              <a:t>How would you describe your experience in this exercise? What helped us be successful? </a:t>
            </a:r>
            <a:endParaRPr lang="en-US" dirty="0" smtClean="0"/>
          </a:p>
          <a:p>
            <a:pPr marL="342900" lvl="0" indent="-342900">
              <a:spcAft>
                <a:spcPts val="600"/>
              </a:spcAft>
              <a:buFont typeface="+mj-lt"/>
              <a:buAutoNum type="arabicPeriod"/>
            </a:pPr>
            <a:r>
              <a:rPr lang="en-US" dirty="0" smtClean="0"/>
              <a:t>What </a:t>
            </a:r>
            <a:r>
              <a:rPr lang="en-US" dirty="0"/>
              <a:t>techniques did you use to come up with a specific reason that the gifts were great?</a:t>
            </a:r>
          </a:p>
          <a:p>
            <a:pPr marL="342900" lvl="0" indent="-342900">
              <a:spcAft>
                <a:spcPts val="600"/>
              </a:spcAft>
              <a:buFont typeface="+mj-lt"/>
              <a:buAutoNum type="arabicPeriod"/>
            </a:pPr>
            <a:r>
              <a:rPr lang="en-US" dirty="0"/>
              <a:t>How could you apply these techniques to engaging with </a:t>
            </a:r>
            <a:r>
              <a:rPr lang="en-US" dirty="0" smtClean="0"/>
              <a:t>participants</a:t>
            </a:r>
            <a:r>
              <a:rPr lang="en-US" dirty="0"/>
              <a:t>? What is a specific example from your experience</a:t>
            </a:r>
            <a:r>
              <a:rPr lang="en-US" dirty="0" smtClean="0"/>
              <a:t>?</a:t>
            </a:r>
            <a:endParaRPr lang="en-US" dirty="0"/>
          </a:p>
        </p:txBody>
      </p:sp>
      <p:pic>
        <p:nvPicPr>
          <p:cNvPr id="5" name="Picture 4" descr="Whats in the box.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97781" y="1266685"/>
            <a:ext cx="3969340" cy="2642092"/>
          </a:xfrm>
          <a:prstGeom prst="rect">
            <a:avLst/>
          </a:prstGeom>
        </p:spPr>
      </p:pic>
      <p:pic>
        <p:nvPicPr>
          <p:cNvPr id="6" name="Picture 5" descr="Whats in the box 2.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97781" y="4078110"/>
            <a:ext cx="3969340" cy="2642092"/>
          </a:xfrm>
          <a:prstGeom prst="rect">
            <a:avLst/>
          </a:prstGeom>
        </p:spPr>
      </p:pic>
      <p:sp>
        <p:nvSpPr>
          <p:cNvPr id="7" name="Shape 174"/>
          <p:cNvSpPr txBox="1">
            <a:spLocks/>
          </p:cNvSpPr>
          <p:nvPr/>
        </p:nvSpPr>
        <p:spPr>
          <a:xfrm>
            <a:off x="921589" y="0"/>
            <a:ext cx="7358063" cy="1497805"/>
          </a:xfrm>
          <a:prstGeom prst="rect">
            <a:avLst/>
          </a:prstGeom>
          <a:noFill/>
          <a:ln>
            <a:noFill/>
          </a:ln>
        </p:spPr>
        <p:txBody>
          <a:bodyPr spcFirstLastPara="1" vert="horz" wrap="square" lIns="91425" tIns="45700" rIns="91425" bIns="45700" rtlCol="0" anchor="ctr" anchorCtr="0">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spcBef>
                <a:spcPts val="0"/>
              </a:spcBef>
              <a:buClr>
                <a:schemeClr val="dk1"/>
              </a:buClr>
              <a:buSzPts val="4400"/>
              <a:buFont typeface="Anton"/>
              <a:buNone/>
            </a:pPr>
            <a:r>
              <a:rPr lang="en-US" dirty="0" smtClean="0">
                <a:solidFill>
                  <a:schemeClr val="dk1"/>
                </a:solidFill>
                <a:latin typeface="Panton"/>
                <a:ea typeface="Anton"/>
                <a:cs typeface="Panton"/>
                <a:sym typeface="Anton"/>
              </a:rPr>
              <a:t>What’s in the box? Debrief</a:t>
            </a:r>
            <a:endParaRPr lang="en-US" dirty="0">
              <a:solidFill>
                <a:schemeClr val="dk1"/>
              </a:solidFill>
              <a:latin typeface="Panton"/>
              <a:ea typeface="Anton"/>
              <a:cs typeface="Panton"/>
              <a:sym typeface="Anton"/>
            </a:endParaRPr>
          </a:p>
        </p:txBody>
      </p:sp>
    </p:spTree>
    <p:extLst>
      <p:ext uri="{BB962C8B-B14F-4D97-AF65-F5344CB8AC3E}">
        <p14:creationId xmlns:p14="http://schemas.microsoft.com/office/powerpoint/2010/main" val="10331750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3">
            <a:extLst>
              <a:ext uri="{28A0092B-C50C-407E-A947-70E740481C1C}">
                <a14:useLocalDpi xmlns:a14="http://schemas.microsoft.com/office/drawing/2010/main" val="0"/>
              </a:ext>
            </a:extLst>
          </a:blip>
          <a:stretch>
            <a:fillRect/>
          </a:stretch>
        </a:blipFill>
        <a:effectLst/>
      </p:bgPr>
    </p:bg>
    <p:spTree>
      <p:nvGrpSpPr>
        <p:cNvPr id="1" name=""/>
        <p:cNvGrpSpPr/>
        <p:nvPr/>
      </p:nvGrpSpPr>
      <p:grpSpPr>
        <a:xfrm>
          <a:off x="0" y="0"/>
          <a:ext cx="0" cy="0"/>
          <a:chOff x="0" y="0"/>
          <a:chExt cx="0" cy="0"/>
        </a:xfrm>
      </p:grpSpPr>
      <p:sp>
        <p:nvSpPr>
          <p:cNvPr id="2" name="Shape 174"/>
          <p:cNvSpPr txBox="1">
            <a:spLocks/>
          </p:cNvSpPr>
          <p:nvPr/>
        </p:nvSpPr>
        <p:spPr>
          <a:xfrm>
            <a:off x="921589" y="273538"/>
            <a:ext cx="7358063" cy="1497805"/>
          </a:xfrm>
          <a:prstGeom prst="rect">
            <a:avLst/>
          </a:prstGeom>
          <a:noFill/>
          <a:ln>
            <a:noFill/>
          </a:ln>
        </p:spPr>
        <p:txBody>
          <a:bodyPr spcFirstLastPara="1" vert="horz" wrap="square" lIns="91425" tIns="45700" rIns="91425" bIns="45700" rtlCol="0" anchor="ctr" anchorCtr="0">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spcBef>
                <a:spcPts val="0"/>
              </a:spcBef>
              <a:buClr>
                <a:schemeClr val="dk1"/>
              </a:buClr>
              <a:buSzPts val="4400"/>
              <a:buFont typeface="Anton"/>
              <a:buNone/>
            </a:pPr>
            <a:r>
              <a:rPr lang="en-US" dirty="0" smtClean="0">
                <a:solidFill>
                  <a:schemeClr val="dk1"/>
                </a:solidFill>
                <a:latin typeface="Panton"/>
                <a:ea typeface="Anton"/>
                <a:cs typeface="Panton"/>
                <a:sym typeface="Anton"/>
              </a:rPr>
              <a:t>Tips for Leading Hands-On</a:t>
            </a:r>
          </a:p>
          <a:p>
            <a:pPr>
              <a:spcBef>
                <a:spcPts val="0"/>
              </a:spcBef>
              <a:buClr>
                <a:schemeClr val="dk1"/>
              </a:buClr>
              <a:buSzPts val="4400"/>
              <a:buFont typeface="Anton"/>
              <a:buNone/>
            </a:pPr>
            <a:r>
              <a:rPr lang="en-US" dirty="0" smtClean="0">
                <a:solidFill>
                  <a:schemeClr val="dk1"/>
                </a:solidFill>
                <a:latin typeface="Panton"/>
                <a:ea typeface="Anton"/>
                <a:cs typeface="Panton"/>
                <a:sym typeface="Anton"/>
              </a:rPr>
              <a:t>Chemistry Activities</a:t>
            </a:r>
            <a:endParaRPr lang="en-US" dirty="0">
              <a:solidFill>
                <a:schemeClr val="dk1"/>
              </a:solidFill>
              <a:latin typeface="Panton"/>
              <a:ea typeface="Anton"/>
              <a:cs typeface="Panton"/>
              <a:sym typeface="Anton"/>
            </a:endParaRPr>
          </a:p>
        </p:txBody>
      </p:sp>
      <p:sp>
        <p:nvSpPr>
          <p:cNvPr id="3" name="Shape 342"/>
          <p:cNvSpPr txBox="1">
            <a:spLocks/>
          </p:cNvSpPr>
          <p:nvPr/>
        </p:nvSpPr>
        <p:spPr>
          <a:xfrm>
            <a:off x="210062" y="1742857"/>
            <a:ext cx="8777630" cy="5036981"/>
          </a:xfrm>
          <a:prstGeom prst="rect">
            <a:avLst/>
          </a:prstGeom>
          <a:noFill/>
          <a:ln>
            <a:noFill/>
          </a:ln>
        </p:spPr>
        <p:txBody>
          <a:bodyPr spcFirstLastPara="1" vert="horz" wrap="square" lIns="91425" tIns="45700" rIns="91425" bIns="45700" rtlCol="0" anchor="t" anchorCtr="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1000"/>
              </a:spcBef>
              <a:buSzPct val="53000"/>
              <a:buNone/>
            </a:pPr>
            <a:r>
              <a:rPr lang="en-US" sz="2800" b="1" dirty="0" smtClean="0"/>
              <a:t>INVITE PARTICIPATION</a:t>
            </a:r>
          </a:p>
          <a:p>
            <a:pPr indent="-457200">
              <a:spcBef>
                <a:spcPts val="1000"/>
              </a:spcBef>
              <a:buSzPct val="53000"/>
            </a:pPr>
            <a:r>
              <a:rPr lang="en-US" sz="2800" dirty="0" smtClean="0"/>
              <a:t>Greet participants</a:t>
            </a:r>
          </a:p>
          <a:p>
            <a:pPr indent="-457200">
              <a:spcBef>
                <a:spcPts val="1000"/>
              </a:spcBef>
              <a:buSzPct val="53000"/>
            </a:pPr>
            <a:r>
              <a:rPr lang="en-US" sz="2800" dirty="0" smtClean="0"/>
              <a:t>Have fun!</a:t>
            </a:r>
          </a:p>
          <a:p>
            <a:pPr marL="0" indent="0">
              <a:spcBef>
                <a:spcPts val="1000"/>
              </a:spcBef>
              <a:buSzPct val="53000"/>
              <a:buNone/>
            </a:pPr>
            <a:r>
              <a:rPr lang="en-US" sz="2800" b="1" dirty="0" smtClean="0"/>
              <a:t>SUPPORT EXPLORATION</a:t>
            </a:r>
          </a:p>
          <a:p>
            <a:pPr indent="-457200">
              <a:spcBef>
                <a:spcPts val="1000"/>
              </a:spcBef>
              <a:buSzPct val="53000"/>
            </a:pPr>
            <a:r>
              <a:rPr lang="en-US" sz="2800" dirty="0" smtClean="0"/>
              <a:t>Ask guiding questions &amp; listen</a:t>
            </a:r>
          </a:p>
          <a:p>
            <a:pPr indent="-457200">
              <a:spcBef>
                <a:spcPts val="1000"/>
              </a:spcBef>
              <a:buSzPct val="53000"/>
            </a:pPr>
            <a:r>
              <a:rPr lang="en-US" sz="2800" dirty="0" smtClean="0"/>
              <a:t>Offer positive feedback</a:t>
            </a:r>
          </a:p>
          <a:p>
            <a:pPr marL="0" indent="0">
              <a:spcBef>
                <a:spcPts val="1000"/>
              </a:spcBef>
              <a:buSzPct val="53000"/>
              <a:buNone/>
            </a:pPr>
            <a:r>
              <a:rPr lang="en-US" sz="2800" b="1" dirty="0" smtClean="0"/>
              <a:t>DEEPEN UNDERSTANDING</a:t>
            </a:r>
          </a:p>
          <a:p>
            <a:pPr indent="-457200">
              <a:spcBef>
                <a:spcPts val="1000"/>
              </a:spcBef>
              <a:buSzPct val="53000"/>
            </a:pPr>
            <a:r>
              <a:rPr lang="en-US" sz="2800" dirty="0" smtClean="0"/>
              <a:t>Make connections</a:t>
            </a:r>
          </a:p>
          <a:p>
            <a:pPr indent="-457200">
              <a:spcBef>
                <a:spcPts val="1000"/>
              </a:spcBef>
              <a:buSzPct val="53000"/>
            </a:pPr>
            <a:r>
              <a:rPr lang="en-US" sz="2800" dirty="0" smtClean="0"/>
              <a:t>Share what you know &amp; acknowledge what you don’t</a:t>
            </a:r>
          </a:p>
        </p:txBody>
      </p:sp>
    </p:spTree>
    <p:extLst>
      <p:ext uri="{BB962C8B-B14F-4D97-AF65-F5344CB8AC3E}">
        <p14:creationId xmlns:p14="http://schemas.microsoft.com/office/powerpoint/2010/main" val="31839225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3">
            <a:extLst>
              <a:ext uri="{28A0092B-C50C-407E-A947-70E740481C1C}">
                <a14:useLocalDpi xmlns:a14="http://schemas.microsoft.com/office/drawing/2010/main" val="0"/>
              </a:ext>
            </a:extLst>
          </a:blip>
          <a:stretch>
            <a:fillRect/>
          </a:stretch>
        </a:blipFill>
        <a:effectLst/>
      </p:bgPr>
    </p:bg>
    <p:spTree>
      <p:nvGrpSpPr>
        <p:cNvPr id="1" name=""/>
        <p:cNvGrpSpPr/>
        <p:nvPr/>
      </p:nvGrpSpPr>
      <p:grpSpPr>
        <a:xfrm>
          <a:off x="0" y="0"/>
          <a:ext cx="0" cy="0"/>
          <a:chOff x="0" y="0"/>
          <a:chExt cx="0" cy="0"/>
        </a:xfrm>
      </p:grpSpPr>
      <p:sp>
        <p:nvSpPr>
          <p:cNvPr id="2" name="Shape 174"/>
          <p:cNvSpPr txBox="1">
            <a:spLocks/>
          </p:cNvSpPr>
          <p:nvPr/>
        </p:nvSpPr>
        <p:spPr>
          <a:xfrm>
            <a:off x="892969" y="3218924"/>
            <a:ext cx="7358063" cy="1497805"/>
          </a:xfrm>
          <a:prstGeom prst="rect">
            <a:avLst/>
          </a:prstGeom>
          <a:noFill/>
          <a:ln>
            <a:noFill/>
          </a:ln>
        </p:spPr>
        <p:txBody>
          <a:bodyPr spcFirstLastPara="1" vert="horz" wrap="square" lIns="91425" tIns="45700" rIns="91425" bIns="45700" rtlCol="0" anchor="ctr" anchorCtr="0">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spcBef>
                <a:spcPts val="0"/>
              </a:spcBef>
              <a:buClr>
                <a:schemeClr val="dk1"/>
              </a:buClr>
              <a:buSzPts val="4400"/>
              <a:buFont typeface="Anton"/>
              <a:buNone/>
            </a:pPr>
            <a:r>
              <a:rPr lang="en-US" sz="4800" b="1" dirty="0" smtClean="0">
                <a:solidFill>
                  <a:schemeClr val="dk1"/>
                </a:solidFill>
                <a:latin typeface="Panton"/>
                <a:ea typeface="Anton"/>
                <a:cs typeface="Panton"/>
                <a:sym typeface="Anton"/>
              </a:rPr>
              <a:t>Questions?</a:t>
            </a:r>
            <a:endParaRPr lang="en-US" sz="4800" b="1" dirty="0">
              <a:solidFill>
                <a:schemeClr val="dk1"/>
              </a:solidFill>
              <a:latin typeface="Panton"/>
              <a:ea typeface="Anton"/>
              <a:cs typeface="Panton"/>
              <a:sym typeface="Anton"/>
            </a:endParaRPr>
          </a:p>
        </p:txBody>
      </p:sp>
    </p:spTree>
    <p:extLst>
      <p:ext uri="{BB962C8B-B14F-4D97-AF65-F5344CB8AC3E}">
        <p14:creationId xmlns:p14="http://schemas.microsoft.com/office/powerpoint/2010/main" val="19752630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3">
            <a:extLst>
              <a:ext uri="{28A0092B-C50C-407E-A947-70E740481C1C}">
                <a14:useLocalDpi xmlns:a14="http://schemas.microsoft.com/office/drawing/2010/main" val="0"/>
              </a:ext>
            </a:extLst>
          </a:blip>
          <a:stretch>
            <a:fillRect/>
          </a:stretch>
        </a:blipFill>
        <a:effectLst/>
      </p:bgPr>
    </p:bg>
    <p:spTree>
      <p:nvGrpSpPr>
        <p:cNvPr id="1" name=""/>
        <p:cNvGrpSpPr/>
        <p:nvPr/>
      </p:nvGrpSpPr>
      <p:grpSpPr>
        <a:xfrm>
          <a:off x="0" y="0"/>
          <a:ext cx="0" cy="0"/>
          <a:chOff x="0" y="0"/>
          <a:chExt cx="0" cy="0"/>
        </a:xfrm>
      </p:grpSpPr>
      <p:sp>
        <p:nvSpPr>
          <p:cNvPr id="4" name="Shape 174"/>
          <p:cNvSpPr txBox="1">
            <a:spLocks/>
          </p:cNvSpPr>
          <p:nvPr/>
        </p:nvSpPr>
        <p:spPr>
          <a:xfrm>
            <a:off x="921589" y="2544303"/>
            <a:ext cx="7358063" cy="1497805"/>
          </a:xfrm>
          <a:prstGeom prst="rect">
            <a:avLst/>
          </a:prstGeom>
          <a:noFill/>
          <a:ln>
            <a:noFill/>
          </a:ln>
        </p:spPr>
        <p:txBody>
          <a:bodyPr spcFirstLastPara="1" vert="horz" wrap="square" lIns="91425" tIns="45700" rIns="91425" bIns="45700" rtlCol="0" anchor="ctr" anchorCtr="0">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spcBef>
                <a:spcPts val="0"/>
              </a:spcBef>
              <a:buClr>
                <a:schemeClr val="dk1"/>
              </a:buClr>
              <a:buSzPts val="4400"/>
              <a:buFont typeface="Anton"/>
              <a:buNone/>
            </a:pPr>
            <a:r>
              <a:rPr lang="en-US" sz="5400" b="1" dirty="0" smtClean="0">
                <a:solidFill>
                  <a:schemeClr val="dk1"/>
                </a:solidFill>
                <a:latin typeface="Panton"/>
                <a:ea typeface="Anton"/>
                <a:cs typeface="Panton"/>
                <a:sym typeface="Anton"/>
              </a:rPr>
              <a:t>Thank You!</a:t>
            </a:r>
            <a:endParaRPr lang="en-US" sz="5400" b="1" dirty="0">
              <a:solidFill>
                <a:schemeClr val="dk1"/>
              </a:solidFill>
              <a:latin typeface="Panton"/>
              <a:ea typeface="Anton"/>
              <a:cs typeface="Panton"/>
              <a:sym typeface="Anton"/>
            </a:endParaRPr>
          </a:p>
        </p:txBody>
      </p:sp>
    </p:spTree>
    <p:extLst>
      <p:ext uri="{BB962C8B-B14F-4D97-AF65-F5344CB8AC3E}">
        <p14:creationId xmlns:p14="http://schemas.microsoft.com/office/powerpoint/2010/main" val="32949385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4C4484"/>
        </a:solidFill>
        <a:effectLst/>
      </p:bgPr>
    </p:bg>
    <p:spTree>
      <p:nvGrpSpPr>
        <p:cNvPr id="1" name=""/>
        <p:cNvGrpSpPr/>
        <p:nvPr/>
      </p:nvGrpSpPr>
      <p:grpSpPr>
        <a:xfrm>
          <a:off x="0" y="0"/>
          <a:ext cx="0" cy="0"/>
          <a:chOff x="0" y="0"/>
          <a:chExt cx="0" cy="0"/>
        </a:xfrm>
      </p:grpSpPr>
      <p:pic>
        <p:nvPicPr>
          <p:cNvPr id="6" name="Picture 5" descr="ExSci_Chem_logo_V_whit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20291" y="492915"/>
            <a:ext cx="3703419" cy="2486581"/>
          </a:xfrm>
          <a:prstGeom prst="rect">
            <a:avLst/>
          </a:prstGeom>
        </p:spPr>
      </p:pic>
      <p:pic>
        <p:nvPicPr>
          <p:cNvPr id="7" name="Picture 6" descr="acs-chemistry-for-life-white-logo.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8105" y="3461311"/>
            <a:ext cx="2463800" cy="787400"/>
          </a:xfrm>
          <a:prstGeom prst="rect">
            <a:avLst/>
          </a:prstGeom>
        </p:spPr>
      </p:pic>
      <p:pic>
        <p:nvPicPr>
          <p:cNvPr id="8" name="Picture 7" descr="NISE_Network_national_logo_white_clear.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1598" y="3547855"/>
            <a:ext cx="3602400" cy="700856"/>
          </a:xfrm>
          <a:prstGeom prst="rect">
            <a:avLst/>
          </a:prstGeom>
        </p:spPr>
      </p:pic>
      <p:sp>
        <p:nvSpPr>
          <p:cNvPr id="9" name="Shape 365"/>
          <p:cNvSpPr txBox="1"/>
          <p:nvPr/>
        </p:nvSpPr>
        <p:spPr>
          <a:xfrm>
            <a:off x="2101779" y="6015161"/>
            <a:ext cx="6800847" cy="63087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100" b="0" i="0" u="none" strike="noStrike" cap="none" dirty="0" smtClean="0">
                <a:solidFill>
                  <a:schemeClr val="bg1"/>
                </a:solidFill>
                <a:latin typeface="Calibri"/>
                <a:ea typeface="Calibri"/>
                <a:cs typeface="Calibri"/>
                <a:sym typeface="Calibri"/>
              </a:rPr>
              <a:t>Funded by </a:t>
            </a:r>
            <a:r>
              <a:rPr lang="en-US" sz="1100" b="0" i="0" u="none" strike="noStrike" cap="none" dirty="0">
                <a:solidFill>
                  <a:schemeClr val="bg1"/>
                </a:solidFill>
                <a:latin typeface="Calibri"/>
                <a:ea typeface="Calibri"/>
                <a:cs typeface="Calibri"/>
                <a:sym typeface="Calibri"/>
              </a:rPr>
              <a:t>the National Science Foundation under Award No. 1612482. Any opinions, findings, and conclusions or recommendations are those of the authors and do not necessarily reflect the views of the Foundation. </a:t>
            </a:r>
            <a:endParaRPr sz="1100" b="0" i="0" u="none" strike="noStrike" cap="none" dirty="0">
              <a:solidFill>
                <a:schemeClr val="bg1"/>
              </a:solidFill>
              <a:latin typeface="Calibri"/>
              <a:ea typeface="Calibri"/>
              <a:cs typeface="Calibri"/>
              <a:sym typeface="Calibri"/>
            </a:endParaRPr>
          </a:p>
        </p:txBody>
      </p:sp>
      <p:sp>
        <p:nvSpPr>
          <p:cNvPr id="10" name="Shape 365"/>
          <p:cNvSpPr txBox="1"/>
          <p:nvPr/>
        </p:nvSpPr>
        <p:spPr>
          <a:xfrm>
            <a:off x="2101779" y="5463064"/>
            <a:ext cx="6800847" cy="41303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100" b="0" i="0" u="none" strike="noStrike" cap="none" dirty="0" smtClean="0">
                <a:solidFill>
                  <a:schemeClr val="bg1"/>
                </a:solidFill>
                <a:latin typeface="Calibri"/>
                <a:ea typeface="Calibri"/>
                <a:cs typeface="Calibri"/>
                <a:sym typeface="Calibri"/>
              </a:rPr>
              <a:t>Copyright 2018 Sciencenter, Ithaca, NY. Available under a Creative Commons Attribution-Noncommercial-</a:t>
            </a:r>
            <a:r>
              <a:rPr lang="en-US" sz="1100" b="0" i="0" u="none" strike="noStrike" cap="none" dirty="0" err="1" smtClean="0">
                <a:solidFill>
                  <a:schemeClr val="bg1"/>
                </a:solidFill>
                <a:latin typeface="Calibri"/>
                <a:ea typeface="Calibri"/>
                <a:cs typeface="Calibri"/>
                <a:sym typeface="Calibri"/>
              </a:rPr>
              <a:t>ShareAlike</a:t>
            </a:r>
            <a:r>
              <a:rPr lang="en-US" sz="1100" b="0" i="0" u="none" strike="noStrike" cap="none" dirty="0" smtClean="0">
                <a:solidFill>
                  <a:schemeClr val="bg1"/>
                </a:solidFill>
                <a:latin typeface="Calibri"/>
                <a:ea typeface="Calibri"/>
                <a:cs typeface="Calibri"/>
                <a:sym typeface="Calibri"/>
              </a:rPr>
              <a:t> license. </a:t>
            </a:r>
            <a:endParaRPr sz="1100" b="0" i="0" u="none" strike="noStrike" cap="none" dirty="0">
              <a:solidFill>
                <a:schemeClr val="bg1"/>
              </a:solidFill>
              <a:latin typeface="Calibri"/>
              <a:ea typeface="Calibri"/>
              <a:cs typeface="Calibri"/>
              <a:sym typeface="Calibri"/>
            </a:endParaRPr>
          </a:p>
        </p:txBody>
      </p:sp>
      <p:pic>
        <p:nvPicPr>
          <p:cNvPr id="13" name="Picture 12" descr="NSF_AllWhite_bitmap_Logo.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71764" y="5700242"/>
            <a:ext cx="628998" cy="629837"/>
          </a:xfrm>
          <a:prstGeom prst="rect">
            <a:avLst/>
          </a:prstGeom>
        </p:spPr>
      </p:pic>
    </p:spTree>
    <p:extLst>
      <p:ext uri="{BB962C8B-B14F-4D97-AF65-F5344CB8AC3E}">
        <p14:creationId xmlns:p14="http://schemas.microsoft.com/office/powerpoint/2010/main" val="24771527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3">
            <a:extLst>
              <a:ext uri="{28A0092B-C50C-407E-A947-70E740481C1C}">
                <a14:useLocalDpi xmlns:a14="http://schemas.microsoft.com/office/drawing/2010/main" val="0"/>
              </a:ext>
            </a:extLst>
          </a:blip>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29366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rotWithShape="1">
          <a:blip r:embed="rId3">
            <a:extLst>
              <a:ext uri="{28A0092B-C50C-407E-A947-70E740481C1C}">
                <a14:useLocalDpi xmlns:a14="http://schemas.microsoft.com/office/drawing/2010/main" val="0"/>
              </a:ext>
            </a:extLst>
          </a:blip>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64264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extLst>
              <a:ext uri="{28A0092B-C50C-407E-A947-70E740481C1C}">
                <a14:useLocalDpi xmlns:a14="http://schemas.microsoft.com/office/drawing/2010/main" val="0"/>
              </a:ext>
            </a:extLst>
          </a:blip>
          <a:stretch>
            <a:fillRect/>
          </a:stretch>
        </a:blipFill>
        <a:effectLst/>
      </p:bgPr>
    </p:bg>
    <p:spTree>
      <p:nvGrpSpPr>
        <p:cNvPr id="1" name=""/>
        <p:cNvGrpSpPr/>
        <p:nvPr/>
      </p:nvGrpSpPr>
      <p:grpSpPr>
        <a:xfrm>
          <a:off x="0" y="0"/>
          <a:ext cx="0" cy="0"/>
          <a:chOff x="0" y="0"/>
          <a:chExt cx="0" cy="0"/>
        </a:xfrm>
      </p:grpSpPr>
      <p:sp>
        <p:nvSpPr>
          <p:cNvPr id="4" name="Shape 174"/>
          <p:cNvSpPr txBox="1">
            <a:spLocks/>
          </p:cNvSpPr>
          <p:nvPr/>
        </p:nvSpPr>
        <p:spPr>
          <a:xfrm>
            <a:off x="921589" y="0"/>
            <a:ext cx="7358063" cy="1497805"/>
          </a:xfrm>
          <a:prstGeom prst="rect">
            <a:avLst/>
          </a:prstGeom>
          <a:noFill/>
          <a:ln>
            <a:noFill/>
          </a:ln>
        </p:spPr>
        <p:txBody>
          <a:bodyPr spcFirstLastPara="1" vert="horz" wrap="square" lIns="91425" tIns="45700" rIns="91425" bIns="45700" rtlCol="0" anchor="ctr" anchorCtr="0">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spcBef>
                <a:spcPts val="0"/>
              </a:spcBef>
              <a:buClr>
                <a:schemeClr val="dk1"/>
              </a:buClr>
              <a:buSzPts val="4400"/>
              <a:buFont typeface="Anton"/>
              <a:buNone/>
            </a:pPr>
            <a:r>
              <a:rPr lang="en-US" dirty="0" smtClean="0">
                <a:solidFill>
                  <a:schemeClr val="dk1"/>
                </a:solidFill>
                <a:latin typeface="Panton"/>
                <a:ea typeface="Anton"/>
                <a:cs typeface="Panton"/>
                <a:sym typeface="Anton"/>
              </a:rPr>
              <a:t>Gum &amp; Chocolate</a:t>
            </a:r>
            <a:endParaRPr lang="en-US" dirty="0">
              <a:solidFill>
                <a:schemeClr val="dk1"/>
              </a:solidFill>
              <a:latin typeface="Panton"/>
              <a:ea typeface="Anton"/>
              <a:cs typeface="Panton"/>
              <a:sym typeface="Anton"/>
            </a:endParaRPr>
          </a:p>
        </p:txBody>
      </p:sp>
      <p:pic>
        <p:nvPicPr>
          <p:cNvPr id="5" name="Picture 4" descr="ExiSci_Chem_20180219_1148.jpg"/>
          <p:cNvPicPr>
            <a:picLocks noChangeAspect="1"/>
          </p:cNvPicPr>
          <p:nvPr/>
        </p:nvPicPr>
        <p:blipFill rotWithShape="1">
          <a:blip r:embed="rId4">
            <a:extLst>
              <a:ext uri="{28A0092B-C50C-407E-A947-70E740481C1C}">
                <a14:useLocalDpi xmlns:a14="http://schemas.microsoft.com/office/drawing/2010/main" val="0"/>
              </a:ext>
            </a:extLst>
          </a:blip>
          <a:srcRect t="5538"/>
          <a:stretch/>
        </p:blipFill>
        <p:spPr>
          <a:xfrm>
            <a:off x="0" y="1635721"/>
            <a:ext cx="9144000" cy="5212829"/>
          </a:xfrm>
          <a:prstGeom prst="rect">
            <a:avLst/>
          </a:prstGeom>
        </p:spPr>
      </p:pic>
    </p:spTree>
    <p:extLst>
      <p:ext uri="{BB962C8B-B14F-4D97-AF65-F5344CB8AC3E}">
        <p14:creationId xmlns:p14="http://schemas.microsoft.com/office/powerpoint/2010/main" val="13384765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1">
          <a:blip r:embed="rId3">
            <a:extLst>
              <a:ext uri="{28A0092B-C50C-407E-A947-70E740481C1C}">
                <a14:useLocalDpi xmlns:a14="http://schemas.microsoft.com/office/drawing/2010/main" val="0"/>
              </a:ext>
            </a:extLst>
          </a:blip>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53330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rotWithShape="1">
          <a:blip r:embed="rId3">
            <a:extLst>
              <a:ext uri="{28A0092B-C50C-407E-A947-70E740481C1C}">
                <a14:useLocalDpi xmlns:a14="http://schemas.microsoft.com/office/drawing/2010/main" val="0"/>
              </a:ext>
            </a:extLst>
          </a:blip>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33604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3">
            <a:extLst>
              <a:ext uri="{28A0092B-C50C-407E-A947-70E740481C1C}">
                <a14:useLocalDpi xmlns:a14="http://schemas.microsoft.com/office/drawing/2010/main" val="0"/>
              </a:ext>
            </a:extLst>
          </a:blip>
          <a:stretch>
            <a:fillRect/>
          </a:stretch>
        </a:blipFill>
        <a:effectLst/>
      </p:bgPr>
    </p:bg>
    <p:spTree>
      <p:nvGrpSpPr>
        <p:cNvPr id="1" name=""/>
        <p:cNvGrpSpPr/>
        <p:nvPr/>
      </p:nvGrpSpPr>
      <p:grpSpPr>
        <a:xfrm>
          <a:off x="0" y="0"/>
          <a:ext cx="0" cy="0"/>
          <a:chOff x="0" y="0"/>
          <a:chExt cx="0" cy="0"/>
        </a:xfrm>
      </p:grpSpPr>
      <p:pic>
        <p:nvPicPr>
          <p:cNvPr id="3" name="Picture 2" descr="acs-chemistry-for-life-2-color-logo.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5578" y="5159033"/>
            <a:ext cx="2992844" cy="890493"/>
          </a:xfrm>
          <a:prstGeom prst="rect">
            <a:avLst/>
          </a:prstGeom>
        </p:spPr>
      </p:pic>
      <p:pic>
        <p:nvPicPr>
          <p:cNvPr id="4" name="Picture 3" descr="NISE_Network_national_logo_H.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77410" y="4213216"/>
            <a:ext cx="3189180" cy="620462"/>
          </a:xfrm>
          <a:prstGeom prst="rect">
            <a:avLst/>
          </a:prstGeom>
        </p:spPr>
      </p:pic>
      <p:pic>
        <p:nvPicPr>
          <p:cNvPr id="5" name="Picture 4" descr="ExSci_Chem_logo_V_color.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15544" y="521553"/>
            <a:ext cx="5712913" cy="3835813"/>
          </a:xfrm>
          <a:prstGeom prst="rect">
            <a:avLst/>
          </a:prstGeom>
        </p:spPr>
      </p:pic>
    </p:spTree>
    <p:extLst>
      <p:ext uri="{BB962C8B-B14F-4D97-AF65-F5344CB8AC3E}">
        <p14:creationId xmlns:p14="http://schemas.microsoft.com/office/powerpoint/2010/main" val="12549972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extLst>
              <a:ext uri="{28A0092B-C50C-407E-A947-70E740481C1C}">
                <a14:useLocalDpi xmlns:a14="http://schemas.microsoft.com/office/drawing/2010/main" val="0"/>
              </a:ext>
            </a:extLst>
          </a:blip>
          <a:stretch>
            <a:fillRect/>
          </a:stretch>
        </a:blipFill>
        <a:effectLst/>
      </p:bgPr>
    </p:bg>
    <p:spTree>
      <p:nvGrpSpPr>
        <p:cNvPr id="1" name=""/>
        <p:cNvGrpSpPr/>
        <p:nvPr/>
      </p:nvGrpSpPr>
      <p:grpSpPr>
        <a:xfrm>
          <a:off x="0" y="0"/>
          <a:ext cx="0" cy="0"/>
          <a:chOff x="0" y="0"/>
          <a:chExt cx="0" cy="0"/>
        </a:xfrm>
      </p:grpSpPr>
      <p:sp>
        <p:nvSpPr>
          <p:cNvPr id="4" name="Shape 174"/>
          <p:cNvSpPr txBox="1">
            <a:spLocks/>
          </p:cNvSpPr>
          <p:nvPr/>
        </p:nvSpPr>
        <p:spPr>
          <a:xfrm>
            <a:off x="892969" y="3227175"/>
            <a:ext cx="7358063" cy="1497805"/>
          </a:xfrm>
          <a:prstGeom prst="rect">
            <a:avLst/>
          </a:prstGeom>
          <a:noFill/>
          <a:ln>
            <a:noFill/>
          </a:ln>
        </p:spPr>
        <p:txBody>
          <a:bodyPr spcFirstLastPara="1" vert="horz" wrap="square" lIns="91425" tIns="45700" rIns="91425" bIns="45700" rtlCol="0" anchor="ctr" anchorCtr="0">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spcBef>
                <a:spcPts val="0"/>
              </a:spcBef>
              <a:buClr>
                <a:schemeClr val="dk1"/>
              </a:buClr>
              <a:buSzPts val="4400"/>
              <a:buFont typeface="Anton"/>
              <a:buNone/>
            </a:pPr>
            <a:r>
              <a:rPr lang="en-US" sz="4800" b="1" dirty="0" smtClean="0">
                <a:solidFill>
                  <a:schemeClr val="dk1"/>
                </a:solidFill>
                <a:latin typeface="Panton"/>
                <a:ea typeface="Anton"/>
                <a:cs typeface="Panton"/>
                <a:sym typeface="Anton"/>
              </a:rPr>
              <a:t>Content and Learning Goals</a:t>
            </a:r>
            <a:endParaRPr lang="en-US" sz="4800" b="1" dirty="0">
              <a:solidFill>
                <a:schemeClr val="dk1"/>
              </a:solidFill>
              <a:latin typeface="Panton"/>
              <a:ea typeface="Anton"/>
              <a:cs typeface="Panton"/>
              <a:sym typeface="Anton"/>
            </a:endParaRPr>
          </a:p>
        </p:txBody>
      </p:sp>
    </p:spTree>
    <p:extLst>
      <p:ext uri="{BB962C8B-B14F-4D97-AF65-F5344CB8AC3E}">
        <p14:creationId xmlns:p14="http://schemas.microsoft.com/office/powerpoint/2010/main" val="2222227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extLst>
              <a:ext uri="{28A0092B-C50C-407E-A947-70E740481C1C}">
                <a14:useLocalDpi xmlns:a14="http://schemas.microsoft.com/office/drawing/2010/main" val="0"/>
              </a:ext>
            </a:extLst>
          </a:blip>
          <a:stretch>
            <a:fillRect/>
          </a:stretch>
        </a:blipFill>
        <a:effectLst/>
      </p:bgPr>
    </p:bg>
    <p:spTree>
      <p:nvGrpSpPr>
        <p:cNvPr id="1" name=""/>
        <p:cNvGrpSpPr/>
        <p:nvPr/>
      </p:nvGrpSpPr>
      <p:grpSpPr>
        <a:xfrm>
          <a:off x="0" y="0"/>
          <a:ext cx="0" cy="0"/>
          <a:chOff x="0" y="0"/>
          <a:chExt cx="0" cy="0"/>
        </a:xfrm>
      </p:grpSpPr>
      <p:pic>
        <p:nvPicPr>
          <p:cNvPr id="2" name="Shape 200" descr="1405375020052.jpeg"/>
          <p:cNvPicPr preferRelativeResize="0"/>
          <p:nvPr/>
        </p:nvPicPr>
        <p:blipFill rotWithShape="1">
          <a:blip r:embed="rId4">
            <a:alphaModFix/>
            <a:extLst>
              <a:ext uri="{28A0092B-C50C-407E-A947-70E740481C1C}">
                <a14:useLocalDpi xmlns:a14="http://schemas.microsoft.com/office/drawing/2010/main" val="0"/>
              </a:ext>
            </a:extLst>
          </a:blip>
          <a:srcRect t="1366" b="7997"/>
          <a:stretch/>
        </p:blipFill>
        <p:spPr>
          <a:xfrm>
            <a:off x="0" y="1678215"/>
            <a:ext cx="9144000" cy="5179785"/>
          </a:xfrm>
          <a:prstGeom prst="rect">
            <a:avLst/>
          </a:prstGeom>
          <a:noFill/>
          <a:ln>
            <a:noFill/>
          </a:ln>
        </p:spPr>
      </p:pic>
      <p:sp>
        <p:nvSpPr>
          <p:cNvPr id="3" name="Shape 174"/>
          <p:cNvSpPr txBox="1">
            <a:spLocks/>
          </p:cNvSpPr>
          <p:nvPr/>
        </p:nvSpPr>
        <p:spPr>
          <a:xfrm>
            <a:off x="921589" y="0"/>
            <a:ext cx="7358063" cy="1497805"/>
          </a:xfrm>
          <a:prstGeom prst="rect">
            <a:avLst/>
          </a:prstGeom>
          <a:noFill/>
          <a:ln>
            <a:noFill/>
          </a:ln>
        </p:spPr>
        <p:txBody>
          <a:bodyPr spcFirstLastPara="1" vert="horz" wrap="square" lIns="91425" tIns="45700" rIns="91425" bIns="45700" rtlCol="0" anchor="ctr" anchorCtr="0">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spcBef>
                <a:spcPts val="0"/>
              </a:spcBef>
              <a:buClr>
                <a:schemeClr val="dk1"/>
              </a:buClr>
              <a:buSzPts val="4400"/>
              <a:buFont typeface="Anton"/>
              <a:buNone/>
            </a:pPr>
            <a:r>
              <a:rPr lang="en-US" dirty="0" smtClean="0">
                <a:solidFill>
                  <a:schemeClr val="dk1"/>
                </a:solidFill>
                <a:latin typeface="Panton"/>
                <a:ea typeface="Anton"/>
                <a:cs typeface="Panton"/>
                <a:sym typeface="Anton"/>
              </a:rPr>
              <a:t>What is Chemistry?</a:t>
            </a:r>
            <a:endParaRPr lang="en-US" dirty="0">
              <a:solidFill>
                <a:schemeClr val="dk1"/>
              </a:solidFill>
              <a:latin typeface="Panton"/>
              <a:ea typeface="Anton"/>
              <a:cs typeface="Panton"/>
              <a:sym typeface="Anton"/>
            </a:endParaRPr>
          </a:p>
        </p:txBody>
      </p:sp>
    </p:spTree>
    <p:extLst>
      <p:ext uri="{BB962C8B-B14F-4D97-AF65-F5344CB8AC3E}">
        <p14:creationId xmlns:p14="http://schemas.microsoft.com/office/powerpoint/2010/main" val="39745269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extLst>
              <a:ext uri="{28A0092B-C50C-407E-A947-70E740481C1C}">
                <a14:useLocalDpi xmlns:a14="http://schemas.microsoft.com/office/drawing/2010/main" val="0"/>
              </a:ext>
            </a:extLst>
          </a:blip>
          <a:stretch>
            <a:fillRect/>
          </a:stretch>
        </a:blipFill>
        <a:effectLst/>
      </p:bgPr>
    </p:bg>
    <p:spTree>
      <p:nvGrpSpPr>
        <p:cNvPr id="1" name=""/>
        <p:cNvGrpSpPr/>
        <p:nvPr/>
      </p:nvGrpSpPr>
      <p:grpSpPr>
        <a:xfrm>
          <a:off x="0" y="0"/>
          <a:ext cx="0" cy="0"/>
          <a:chOff x="0" y="0"/>
          <a:chExt cx="0" cy="0"/>
        </a:xfrm>
      </p:grpSpPr>
      <p:sp>
        <p:nvSpPr>
          <p:cNvPr id="3" name="Shape 207"/>
          <p:cNvSpPr/>
          <p:nvPr/>
        </p:nvSpPr>
        <p:spPr>
          <a:xfrm>
            <a:off x="914400" y="1905000"/>
            <a:ext cx="7315200" cy="304698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i="0" u="none" strike="noStrike" cap="none" dirty="0">
                <a:solidFill>
                  <a:srgbClr val="000000"/>
                </a:solidFill>
                <a:ea typeface="Calibri"/>
                <a:cs typeface="Calibri"/>
                <a:sym typeface="Calibri"/>
              </a:rPr>
              <a:t>Chemists</a:t>
            </a:r>
            <a:r>
              <a:rPr lang="en-US" sz="2400" b="0" i="0" u="none" strike="noStrike" cap="none" dirty="0">
                <a:solidFill>
                  <a:srgbClr val="000000"/>
                </a:solidFill>
                <a:ea typeface="Calibri"/>
                <a:cs typeface="Calibri"/>
                <a:sym typeface="Calibri"/>
              </a:rPr>
              <a:t> are scientists that study </a:t>
            </a:r>
            <a:endParaRPr sz="2400" dirty="0"/>
          </a:p>
          <a:p>
            <a:pPr marL="342900" marR="0" lvl="0" indent="-342900" algn="l" rtl="0">
              <a:spcBef>
                <a:spcPts val="0"/>
              </a:spcBef>
              <a:spcAft>
                <a:spcPts val="0"/>
              </a:spcAft>
              <a:buClr>
                <a:srgbClr val="000000"/>
              </a:buClr>
              <a:buSzPts val="2400"/>
              <a:buFont typeface="Arial"/>
              <a:buChar char="•"/>
            </a:pPr>
            <a:r>
              <a:rPr lang="en-US" sz="2400" b="0" i="0" u="none" strike="noStrike" cap="none" dirty="0" smtClean="0">
                <a:solidFill>
                  <a:srgbClr val="000000"/>
                </a:solidFill>
                <a:ea typeface="Calibri"/>
                <a:cs typeface="Calibri"/>
                <a:sym typeface="Calibri"/>
              </a:rPr>
              <a:t>The elements that make up </a:t>
            </a:r>
            <a:r>
              <a:rPr lang="en-US" sz="2400" b="0" i="0" u="none" strike="noStrike" cap="none" dirty="0">
                <a:solidFill>
                  <a:srgbClr val="000000"/>
                </a:solidFill>
                <a:ea typeface="Calibri"/>
                <a:cs typeface="Calibri"/>
                <a:sym typeface="Calibri"/>
              </a:rPr>
              <a:t>everything </a:t>
            </a:r>
            <a:r>
              <a:rPr lang="en-US" sz="2400" b="0" i="0" u="none" strike="noStrike" cap="none" dirty="0" smtClean="0">
                <a:solidFill>
                  <a:srgbClr val="000000"/>
                </a:solidFill>
                <a:ea typeface="Calibri"/>
                <a:cs typeface="Calibri"/>
                <a:sym typeface="Calibri"/>
              </a:rPr>
              <a:t>in this world</a:t>
            </a:r>
            <a:endParaRPr sz="2400" b="0" i="0" u="none" strike="noStrike" cap="none" dirty="0">
              <a:solidFill>
                <a:srgbClr val="000000"/>
              </a:solidFill>
              <a:ea typeface="Calibri"/>
              <a:cs typeface="Calibri"/>
              <a:sym typeface="Calibri"/>
            </a:endParaRPr>
          </a:p>
          <a:p>
            <a:pPr marL="342900" marR="0" lvl="0" indent="-342900" algn="l" rtl="0">
              <a:spcBef>
                <a:spcPts val="0"/>
              </a:spcBef>
              <a:spcAft>
                <a:spcPts val="0"/>
              </a:spcAft>
              <a:buClr>
                <a:srgbClr val="000000"/>
              </a:buClr>
              <a:buSzPts val="2400"/>
              <a:buFont typeface="Arial"/>
              <a:buChar char="•"/>
            </a:pPr>
            <a:r>
              <a:rPr lang="en-US" sz="2400" dirty="0">
                <a:solidFill>
                  <a:srgbClr val="000000"/>
                </a:solidFill>
                <a:ea typeface="Calibri"/>
                <a:cs typeface="Calibri"/>
                <a:sym typeface="Calibri"/>
              </a:rPr>
              <a:t>t</a:t>
            </a:r>
            <a:r>
              <a:rPr lang="en-US" sz="2400" b="0" i="0" u="none" strike="noStrike" cap="none" dirty="0" smtClean="0">
                <a:solidFill>
                  <a:srgbClr val="000000"/>
                </a:solidFill>
                <a:ea typeface="Calibri"/>
                <a:cs typeface="Calibri"/>
                <a:sym typeface="Calibri"/>
              </a:rPr>
              <a:t>he way different materials </a:t>
            </a:r>
            <a:r>
              <a:rPr lang="en-US" sz="2400" b="0" i="0" u="none" strike="noStrike" cap="none" dirty="0">
                <a:solidFill>
                  <a:srgbClr val="000000"/>
                </a:solidFill>
                <a:ea typeface="Calibri"/>
                <a:cs typeface="Calibri"/>
                <a:sym typeface="Calibri"/>
              </a:rPr>
              <a:t>behave and change</a:t>
            </a:r>
            <a:endParaRPr sz="2400" dirty="0"/>
          </a:p>
          <a:p>
            <a:pPr marL="342900" marR="0" lvl="0" indent="-342900" algn="l" rtl="0">
              <a:spcBef>
                <a:spcPts val="0"/>
              </a:spcBef>
              <a:spcAft>
                <a:spcPts val="0"/>
              </a:spcAft>
              <a:buClr>
                <a:srgbClr val="000000"/>
              </a:buClr>
              <a:buSzPts val="2400"/>
              <a:buFont typeface="Arial"/>
              <a:buChar char="•"/>
            </a:pPr>
            <a:r>
              <a:rPr lang="en-US" sz="2400" b="0" i="0" u="none" strike="noStrike" cap="none" dirty="0">
                <a:solidFill>
                  <a:srgbClr val="000000"/>
                </a:solidFill>
                <a:ea typeface="Calibri"/>
                <a:cs typeface="Calibri"/>
                <a:sym typeface="Calibri"/>
              </a:rPr>
              <a:t>how materials interact with each other and combine to make new things</a:t>
            </a:r>
            <a:endParaRPr sz="2400" b="0" i="1" u="none" strike="noStrike" cap="none" dirty="0">
              <a:solidFill>
                <a:srgbClr val="000000"/>
              </a:solidFill>
              <a:ea typeface="Calibri"/>
              <a:cs typeface="Calibri"/>
              <a:sym typeface="Calibri"/>
            </a:endParaRPr>
          </a:p>
          <a:p>
            <a:pPr marL="0" marR="0" lvl="0" indent="0" algn="l" rtl="0">
              <a:spcBef>
                <a:spcPts val="0"/>
              </a:spcBef>
              <a:spcAft>
                <a:spcPts val="0"/>
              </a:spcAft>
              <a:buNone/>
            </a:pPr>
            <a:endParaRPr sz="2400" b="0" i="1" u="none" strike="noStrike" cap="none" dirty="0">
              <a:solidFill>
                <a:srgbClr val="000000"/>
              </a:solidFill>
              <a:ea typeface="Calibri"/>
              <a:cs typeface="Calibri"/>
              <a:sym typeface="Calibri"/>
            </a:endParaRPr>
          </a:p>
          <a:p>
            <a:pPr marL="0" marR="0" lvl="0" indent="0" algn="l" rtl="0">
              <a:spcBef>
                <a:spcPts val="0"/>
              </a:spcBef>
              <a:spcAft>
                <a:spcPts val="0"/>
              </a:spcAft>
              <a:buNone/>
            </a:pPr>
            <a:r>
              <a:rPr lang="en-US" sz="2400" b="1" i="0" u="none" strike="noStrike" cap="none" dirty="0">
                <a:solidFill>
                  <a:srgbClr val="000000"/>
                </a:solidFill>
                <a:ea typeface="Calibri"/>
                <a:cs typeface="Calibri"/>
                <a:sym typeface="Calibri"/>
              </a:rPr>
              <a:t>Chemistry</a:t>
            </a:r>
            <a:r>
              <a:rPr lang="en-US" sz="2400" b="0" i="0" u="none" strike="noStrike" cap="none" dirty="0">
                <a:solidFill>
                  <a:srgbClr val="000000"/>
                </a:solidFill>
                <a:ea typeface="Calibri"/>
                <a:cs typeface="Calibri"/>
                <a:sym typeface="Calibri"/>
              </a:rPr>
              <a:t> can help us understand the world around us and solve problems.</a:t>
            </a:r>
            <a:endParaRPr sz="2400" b="1" i="0" u="none" strike="noStrike" cap="none" dirty="0">
              <a:solidFill>
                <a:srgbClr val="000000"/>
              </a:solidFill>
              <a:ea typeface="Calibri"/>
              <a:cs typeface="Calibri"/>
              <a:sym typeface="Calibri"/>
            </a:endParaRPr>
          </a:p>
        </p:txBody>
      </p:sp>
      <p:sp>
        <p:nvSpPr>
          <p:cNvPr id="4" name="Shape 174"/>
          <p:cNvSpPr txBox="1">
            <a:spLocks/>
          </p:cNvSpPr>
          <p:nvPr/>
        </p:nvSpPr>
        <p:spPr>
          <a:xfrm>
            <a:off x="921589" y="0"/>
            <a:ext cx="7358063" cy="1497805"/>
          </a:xfrm>
          <a:prstGeom prst="rect">
            <a:avLst/>
          </a:prstGeom>
          <a:noFill/>
          <a:ln>
            <a:noFill/>
          </a:ln>
        </p:spPr>
        <p:txBody>
          <a:bodyPr spcFirstLastPara="1" vert="horz" wrap="square" lIns="91425" tIns="45700" rIns="91425" bIns="45700" rtlCol="0" anchor="ctr" anchorCtr="0">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spcBef>
                <a:spcPts val="0"/>
              </a:spcBef>
              <a:buClr>
                <a:schemeClr val="dk1"/>
              </a:buClr>
              <a:buSzPts val="4400"/>
              <a:buFont typeface="Anton"/>
              <a:buNone/>
            </a:pPr>
            <a:r>
              <a:rPr lang="en-US" dirty="0" smtClean="0">
                <a:solidFill>
                  <a:schemeClr val="dk1"/>
                </a:solidFill>
                <a:latin typeface="Panton"/>
                <a:ea typeface="Anton"/>
                <a:cs typeface="Panton"/>
                <a:sym typeface="Anton"/>
              </a:rPr>
              <a:t>Chemistry</a:t>
            </a:r>
            <a:endParaRPr lang="en-US" dirty="0">
              <a:solidFill>
                <a:schemeClr val="dk1"/>
              </a:solidFill>
              <a:latin typeface="Panton"/>
              <a:ea typeface="Anton"/>
              <a:cs typeface="Panton"/>
              <a:sym typeface="Anton"/>
            </a:endParaRPr>
          </a:p>
        </p:txBody>
      </p:sp>
    </p:spTree>
    <p:extLst>
      <p:ext uri="{BB962C8B-B14F-4D97-AF65-F5344CB8AC3E}">
        <p14:creationId xmlns:p14="http://schemas.microsoft.com/office/powerpoint/2010/main" val="32779921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extLst>
              <a:ext uri="{28A0092B-C50C-407E-A947-70E740481C1C}">
                <a14:useLocalDpi xmlns:a14="http://schemas.microsoft.com/office/drawing/2010/main" val="0"/>
              </a:ext>
            </a:extLst>
          </a:blip>
          <a:stretch>
            <a:fillRect/>
          </a:stretch>
        </a:blipFill>
        <a:effectLst/>
      </p:bgPr>
    </p:bg>
    <p:spTree>
      <p:nvGrpSpPr>
        <p:cNvPr id="1" name=""/>
        <p:cNvGrpSpPr/>
        <p:nvPr/>
      </p:nvGrpSpPr>
      <p:grpSpPr>
        <a:xfrm>
          <a:off x="0" y="0"/>
          <a:ext cx="0" cy="0"/>
          <a:chOff x="0" y="0"/>
          <a:chExt cx="0" cy="0"/>
        </a:xfrm>
      </p:grpSpPr>
      <p:sp>
        <p:nvSpPr>
          <p:cNvPr id="2" name="Shape 231"/>
          <p:cNvSpPr txBox="1">
            <a:spLocks/>
          </p:cNvSpPr>
          <p:nvPr/>
        </p:nvSpPr>
        <p:spPr>
          <a:xfrm>
            <a:off x="457200" y="1524000"/>
            <a:ext cx="8229600" cy="4572000"/>
          </a:xfrm>
          <a:prstGeom prst="rect">
            <a:avLst/>
          </a:prstGeom>
          <a:noFill/>
          <a:ln>
            <a:noFill/>
          </a:ln>
        </p:spPr>
        <p:txBody>
          <a:bodyPr spcFirstLastPara="1" vert="horz" wrap="square" lIns="91425" tIns="45700" rIns="91425" bIns="45700" rtlCol="0" anchor="t" anchorCtr="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spcBef>
                <a:spcPts val="0"/>
              </a:spcBef>
              <a:buClr>
                <a:schemeClr val="dk1"/>
              </a:buClr>
              <a:buSzPts val="3000"/>
            </a:pPr>
            <a:r>
              <a:rPr lang="en-US" sz="3000" dirty="0" smtClean="0">
                <a:solidFill>
                  <a:schemeClr val="dk1"/>
                </a:solidFill>
                <a:latin typeface="Calibri"/>
                <a:ea typeface="Calibri"/>
                <a:cs typeface="Calibri"/>
                <a:sym typeface="Calibri"/>
              </a:rPr>
              <a:t>Develop </a:t>
            </a:r>
            <a:r>
              <a:rPr lang="en-US" sz="3000" b="1" dirty="0" smtClean="0">
                <a:solidFill>
                  <a:schemeClr val="dk1"/>
                </a:solidFill>
                <a:latin typeface="Calibri"/>
                <a:ea typeface="Calibri"/>
                <a:cs typeface="Calibri"/>
                <a:sym typeface="Calibri"/>
              </a:rPr>
              <a:t>positive attitudes </a:t>
            </a:r>
            <a:r>
              <a:rPr lang="en-US" sz="3000" dirty="0" smtClean="0">
                <a:solidFill>
                  <a:schemeClr val="dk1"/>
                </a:solidFill>
                <a:latin typeface="Calibri"/>
                <a:ea typeface="Calibri"/>
                <a:cs typeface="Calibri"/>
                <a:sym typeface="Calibri"/>
              </a:rPr>
              <a:t>toward learning chemistry</a:t>
            </a:r>
          </a:p>
          <a:p>
            <a:pPr marL="857250" lvl="1" indent="-457200" algn="l">
              <a:spcBef>
                <a:spcPts val="520"/>
              </a:spcBef>
              <a:buClr>
                <a:schemeClr val="dk1"/>
              </a:buClr>
              <a:buSzPts val="2600"/>
              <a:buFont typeface="Arial"/>
              <a:buChar char="–"/>
            </a:pPr>
            <a:r>
              <a:rPr lang="en-US" sz="2600" b="1" dirty="0" smtClean="0">
                <a:solidFill>
                  <a:schemeClr val="dk1"/>
                </a:solidFill>
                <a:latin typeface="Calibri"/>
                <a:ea typeface="Calibri"/>
                <a:cs typeface="Calibri"/>
                <a:sym typeface="Calibri"/>
              </a:rPr>
              <a:t>Interest</a:t>
            </a:r>
            <a:r>
              <a:rPr lang="en-US" sz="2600" dirty="0" smtClean="0">
                <a:solidFill>
                  <a:schemeClr val="dk1"/>
                </a:solidFill>
                <a:latin typeface="Calibri"/>
                <a:ea typeface="Calibri"/>
                <a:cs typeface="Calibri"/>
                <a:sym typeface="Calibri"/>
              </a:rPr>
              <a:t>: “Chemistry is interesting!”</a:t>
            </a:r>
          </a:p>
          <a:p>
            <a:pPr marL="857250" lvl="1" indent="-457200" algn="l">
              <a:spcBef>
                <a:spcPts val="520"/>
              </a:spcBef>
              <a:buClr>
                <a:schemeClr val="dk1"/>
              </a:buClr>
              <a:buSzPts val="2600"/>
              <a:buFont typeface="Arial"/>
              <a:buChar char="–"/>
            </a:pPr>
            <a:r>
              <a:rPr lang="en-US" sz="2600" b="1" dirty="0" smtClean="0">
                <a:solidFill>
                  <a:schemeClr val="dk1"/>
                </a:solidFill>
                <a:latin typeface="Calibri"/>
                <a:ea typeface="Calibri"/>
                <a:cs typeface="Calibri"/>
                <a:sym typeface="Calibri"/>
              </a:rPr>
              <a:t>Relevance</a:t>
            </a:r>
            <a:r>
              <a:rPr lang="en-US" sz="2600" dirty="0" smtClean="0">
                <a:solidFill>
                  <a:schemeClr val="dk1"/>
                </a:solidFill>
                <a:latin typeface="Calibri"/>
                <a:ea typeface="Calibri"/>
                <a:cs typeface="Calibri"/>
                <a:sym typeface="Calibri"/>
              </a:rPr>
              <a:t>: “Chemistry is connected to my life!”</a:t>
            </a:r>
            <a:endParaRPr lang="en-US" dirty="0" smtClean="0"/>
          </a:p>
          <a:p>
            <a:pPr marL="857250" lvl="1" indent="-457200" algn="l">
              <a:spcBef>
                <a:spcPts val="520"/>
              </a:spcBef>
              <a:buClr>
                <a:schemeClr val="dk1"/>
              </a:buClr>
              <a:buSzPts val="2600"/>
              <a:buFont typeface="Arial"/>
              <a:buChar char="–"/>
            </a:pPr>
            <a:r>
              <a:rPr lang="en-US" sz="2600" b="1" dirty="0" smtClean="0">
                <a:solidFill>
                  <a:schemeClr val="dk1"/>
                </a:solidFill>
                <a:latin typeface="Calibri"/>
                <a:ea typeface="Calibri"/>
                <a:cs typeface="Calibri"/>
                <a:sym typeface="Calibri"/>
              </a:rPr>
              <a:t>Self-efficacy</a:t>
            </a:r>
            <a:r>
              <a:rPr lang="en-US" sz="2600" dirty="0" smtClean="0">
                <a:solidFill>
                  <a:schemeClr val="dk1"/>
                </a:solidFill>
                <a:latin typeface="Calibri"/>
                <a:ea typeface="Calibri"/>
                <a:cs typeface="Calibri"/>
                <a:sym typeface="Calibri"/>
              </a:rPr>
              <a:t>: “I can learn chemistry!”</a:t>
            </a:r>
            <a:endParaRPr lang="en-US" dirty="0" smtClean="0"/>
          </a:p>
          <a:p>
            <a:pPr algn="l">
              <a:spcBef>
                <a:spcPts val="640"/>
              </a:spcBef>
              <a:buClr>
                <a:schemeClr val="dk1"/>
              </a:buClr>
              <a:buSzPts val="3200"/>
            </a:pPr>
            <a:endParaRPr lang="en-US" dirty="0" smtClean="0">
              <a:solidFill>
                <a:schemeClr val="dk1"/>
              </a:solidFill>
              <a:latin typeface="Calibri"/>
              <a:ea typeface="Calibri"/>
              <a:cs typeface="Calibri"/>
              <a:sym typeface="Calibri"/>
            </a:endParaRPr>
          </a:p>
          <a:p>
            <a:pPr algn="l">
              <a:spcBef>
                <a:spcPts val="640"/>
              </a:spcBef>
              <a:buClr>
                <a:schemeClr val="dk1"/>
              </a:buClr>
              <a:buSzPts val="3200"/>
            </a:pPr>
            <a:endParaRPr lang="en-US" dirty="0" smtClean="0">
              <a:solidFill>
                <a:schemeClr val="dk1"/>
              </a:solidFill>
              <a:latin typeface="Calibri"/>
              <a:ea typeface="Calibri"/>
              <a:cs typeface="Calibri"/>
              <a:sym typeface="Calibri"/>
            </a:endParaRPr>
          </a:p>
          <a:p>
            <a:pPr algn="l">
              <a:spcBef>
                <a:spcPts val="640"/>
              </a:spcBef>
              <a:buClr>
                <a:schemeClr val="dk1"/>
              </a:buClr>
              <a:buSzPts val="3200"/>
            </a:pPr>
            <a:endParaRPr lang="en-US" dirty="0" smtClean="0">
              <a:solidFill>
                <a:schemeClr val="dk1"/>
              </a:solidFill>
              <a:latin typeface="Calibri"/>
              <a:ea typeface="Calibri"/>
              <a:cs typeface="Calibri"/>
              <a:sym typeface="Calibri"/>
            </a:endParaRPr>
          </a:p>
          <a:p>
            <a:pPr algn="l">
              <a:spcBef>
                <a:spcPts val="640"/>
              </a:spcBef>
              <a:buClr>
                <a:schemeClr val="dk1"/>
              </a:buClr>
              <a:buSzPts val="3200"/>
            </a:pPr>
            <a:endParaRPr lang="en-US" dirty="0">
              <a:solidFill>
                <a:schemeClr val="dk1"/>
              </a:solidFill>
              <a:latin typeface="Calibri"/>
              <a:ea typeface="Calibri"/>
              <a:cs typeface="Calibri"/>
              <a:sym typeface="Calibri"/>
            </a:endParaRPr>
          </a:p>
        </p:txBody>
      </p:sp>
      <p:sp>
        <p:nvSpPr>
          <p:cNvPr id="3" name="Shape 174"/>
          <p:cNvSpPr txBox="1">
            <a:spLocks/>
          </p:cNvSpPr>
          <p:nvPr/>
        </p:nvSpPr>
        <p:spPr>
          <a:xfrm>
            <a:off x="921589" y="0"/>
            <a:ext cx="7358063" cy="1497805"/>
          </a:xfrm>
          <a:prstGeom prst="rect">
            <a:avLst/>
          </a:prstGeom>
          <a:noFill/>
          <a:ln>
            <a:noFill/>
          </a:ln>
        </p:spPr>
        <p:txBody>
          <a:bodyPr spcFirstLastPara="1" vert="horz" wrap="square" lIns="91425" tIns="45700" rIns="91425" bIns="45700" rtlCol="0" anchor="ctr" anchorCtr="0">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spcBef>
                <a:spcPts val="0"/>
              </a:spcBef>
              <a:buClr>
                <a:schemeClr val="dk1"/>
              </a:buClr>
              <a:buSzPts val="4400"/>
              <a:buFont typeface="Anton"/>
              <a:buNone/>
            </a:pPr>
            <a:r>
              <a:rPr lang="en-US" dirty="0" smtClean="0">
                <a:solidFill>
                  <a:schemeClr val="dk1"/>
                </a:solidFill>
                <a:latin typeface="Panton"/>
                <a:ea typeface="Anton"/>
                <a:cs typeface="Panton"/>
                <a:sym typeface="Anton"/>
              </a:rPr>
              <a:t>Learning Goals</a:t>
            </a:r>
            <a:endParaRPr lang="en-US" dirty="0">
              <a:solidFill>
                <a:schemeClr val="dk1"/>
              </a:solidFill>
              <a:latin typeface="Panton"/>
              <a:ea typeface="Anton"/>
              <a:cs typeface="Panton"/>
              <a:sym typeface="Anton"/>
            </a:endParaRPr>
          </a:p>
        </p:txBody>
      </p:sp>
    </p:spTree>
    <p:extLst>
      <p:ext uri="{BB962C8B-B14F-4D97-AF65-F5344CB8AC3E}">
        <p14:creationId xmlns:p14="http://schemas.microsoft.com/office/powerpoint/2010/main" val="6418034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a:extLst>
              <a:ext uri="{28A0092B-C50C-407E-A947-70E740481C1C}">
                <a14:useLocalDpi xmlns:a14="http://schemas.microsoft.com/office/drawing/2010/main" val="0"/>
              </a:ext>
            </a:extLst>
          </a:blip>
          <a:stretch>
            <a:fillRect/>
          </a:stretch>
        </a:blipFill>
        <a:effectLst/>
      </p:bgPr>
    </p:bg>
    <p:spTree>
      <p:nvGrpSpPr>
        <p:cNvPr id="1" name=""/>
        <p:cNvGrpSpPr/>
        <p:nvPr/>
      </p:nvGrpSpPr>
      <p:grpSpPr>
        <a:xfrm>
          <a:off x="0" y="0"/>
          <a:ext cx="0" cy="0"/>
          <a:chOff x="0" y="0"/>
          <a:chExt cx="0" cy="0"/>
        </a:xfrm>
      </p:grpSpPr>
      <p:pic>
        <p:nvPicPr>
          <p:cNvPr id="4" name="Picture 3" descr="ExSci_Chem_20180219_1678.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62755" y="0"/>
            <a:ext cx="4681245" cy="6858000"/>
          </a:xfrm>
          <a:prstGeom prst="rect">
            <a:avLst/>
          </a:prstGeom>
        </p:spPr>
      </p:pic>
      <p:sp>
        <p:nvSpPr>
          <p:cNvPr id="7" name="Rectangle 6"/>
          <p:cNvSpPr/>
          <p:nvPr/>
        </p:nvSpPr>
        <p:spPr>
          <a:xfrm>
            <a:off x="0" y="2709185"/>
            <a:ext cx="4572000" cy="1636345"/>
          </a:xfrm>
          <a:prstGeom prst="rect">
            <a:avLst/>
          </a:prstGeom>
        </p:spPr>
        <p:txBody>
          <a:bodyPr>
            <a:spAutoFit/>
          </a:bodyPr>
          <a:lstStyle/>
          <a:p>
            <a:pPr marL="400050" lvl="1" algn="ctr">
              <a:spcBef>
                <a:spcPts val="520"/>
              </a:spcBef>
              <a:buClr>
                <a:schemeClr val="dk1"/>
              </a:buClr>
              <a:buSzPts val="2600"/>
            </a:pPr>
            <a:r>
              <a:rPr lang="en-US" sz="3200" b="1" dirty="0" smtClean="0">
                <a:solidFill>
                  <a:schemeClr val="dk1"/>
                </a:solidFill>
                <a:ea typeface="Calibri"/>
                <a:cs typeface="Calibri"/>
                <a:sym typeface="Calibri"/>
              </a:rPr>
              <a:t>Interest</a:t>
            </a:r>
            <a:r>
              <a:rPr lang="en-US" sz="3200" dirty="0" smtClean="0">
                <a:solidFill>
                  <a:schemeClr val="dk1"/>
                </a:solidFill>
                <a:ea typeface="Calibri"/>
                <a:cs typeface="Calibri"/>
                <a:sym typeface="Calibri"/>
              </a:rPr>
              <a:t> </a:t>
            </a:r>
          </a:p>
          <a:p>
            <a:pPr marL="400050" lvl="1" algn="ctr">
              <a:spcBef>
                <a:spcPts val="520"/>
              </a:spcBef>
              <a:buClr>
                <a:schemeClr val="dk1"/>
              </a:buClr>
              <a:buSzPts val="2600"/>
            </a:pPr>
            <a:r>
              <a:rPr lang="en-US" sz="3200" dirty="0" smtClean="0">
                <a:solidFill>
                  <a:schemeClr val="dk1"/>
                </a:solidFill>
                <a:ea typeface="Calibri"/>
                <a:cs typeface="Calibri"/>
                <a:sym typeface="Calibri"/>
              </a:rPr>
              <a:t>“</a:t>
            </a:r>
            <a:r>
              <a:rPr lang="en-US" sz="3200" dirty="0">
                <a:solidFill>
                  <a:schemeClr val="dk1"/>
                </a:solidFill>
                <a:ea typeface="Calibri"/>
                <a:cs typeface="Calibri"/>
                <a:sym typeface="Calibri"/>
              </a:rPr>
              <a:t>Chemistry is interesting!”</a:t>
            </a:r>
          </a:p>
        </p:txBody>
      </p:sp>
    </p:spTree>
    <p:extLst>
      <p:ext uri="{BB962C8B-B14F-4D97-AF65-F5344CB8AC3E}">
        <p14:creationId xmlns:p14="http://schemas.microsoft.com/office/powerpoint/2010/main" val="124878975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2055</TotalTime>
  <Words>3326</Words>
  <Application>Microsoft Macintosh PowerPoint</Application>
  <PresentationFormat>On-screen Show (4:3)</PresentationFormat>
  <Paragraphs>269</Paragraphs>
  <Slides>31</Slides>
  <Notes>31</Notes>
  <HiddenSlides>0</HiddenSlides>
  <MMClips>0</MMClip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EMGD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Emily Maletz</dc:creator>
  <cp:lastModifiedBy>Ali Jackson</cp:lastModifiedBy>
  <cp:revision>23</cp:revision>
  <cp:lastPrinted>2018-07-16T13:52:24Z</cp:lastPrinted>
  <dcterms:created xsi:type="dcterms:W3CDTF">2018-02-26T16:47:24Z</dcterms:created>
  <dcterms:modified xsi:type="dcterms:W3CDTF">2018-07-16T13:56:47Z</dcterms:modified>
</cp:coreProperties>
</file>