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handoutMasterIdLst>
    <p:handoutMasterId r:id="rId39"/>
  </p:handoutMasterIdLst>
  <p:sldIdLst>
    <p:sldId id="257" r:id="rId2"/>
    <p:sldId id="292" r:id="rId3"/>
    <p:sldId id="256" r:id="rId4"/>
    <p:sldId id="258" r:id="rId5"/>
    <p:sldId id="259" r:id="rId6"/>
    <p:sldId id="260" r:id="rId7"/>
    <p:sldId id="263" r:id="rId8"/>
    <p:sldId id="264" r:id="rId9"/>
    <p:sldId id="265" r:id="rId10"/>
    <p:sldId id="266" r:id="rId11"/>
    <p:sldId id="281" r:id="rId12"/>
    <p:sldId id="284" r:id="rId13"/>
    <p:sldId id="285" r:id="rId14"/>
    <p:sldId id="289" r:id="rId15"/>
    <p:sldId id="286" r:id="rId16"/>
    <p:sldId id="290" r:id="rId17"/>
    <p:sldId id="287" r:id="rId18"/>
    <p:sldId id="291" r:id="rId19"/>
    <p:sldId id="288" r:id="rId20"/>
    <p:sldId id="283" r:id="rId21"/>
    <p:sldId id="267" r:id="rId22"/>
    <p:sldId id="268" r:id="rId23"/>
    <p:sldId id="269" r:id="rId24"/>
    <p:sldId id="282" r:id="rId25"/>
    <p:sldId id="271" r:id="rId26"/>
    <p:sldId id="272" r:id="rId27"/>
    <p:sldId id="273" r:id="rId28"/>
    <p:sldId id="278" r:id="rId29"/>
    <p:sldId id="279" r:id="rId30"/>
    <p:sldId id="280" r:id="rId31"/>
    <p:sldId id="277" r:id="rId32"/>
    <p:sldId id="274" r:id="rId33"/>
    <p:sldId id="275" r:id="rId34"/>
    <p:sldId id="276" r:id="rId35"/>
    <p:sldId id="293" r:id="rId36"/>
    <p:sldId id="294"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21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9DF3819-7F13-8E42-AC9F-B1C185EF7AB4}" type="datetime1">
              <a:rPr lang="en-US"/>
              <a:pPr/>
              <a:t>2/10/15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1048529-6021-6745-A73D-30D1FAE397EC}" type="slidenum">
              <a:rPr lang="en-US"/>
              <a:pPr/>
              <a:t>‹#›</a:t>
            </a:fld>
            <a:endParaRPr lang="en-US"/>
          </a:p>
        </p:txBody>
      </p:sp>
    </p:spTree>
    <p:extLst>
      <p:ext uri="{BB962C8B-B14F-4D97-AF65-F5344CB8AC3E}">
        <p14:creationId xmlns:p14="http://schemas.microsoft.com/office/powerpoint/2010/main" val="887494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D8D747C-9307-0749-B592-BFA54C40B82A}" type="datetime1">
              <a:rPr lang="en-US"/>
              <a:pPr/>
              <a:t>2/10/15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EEBBE8B-CEA3-F14D-861D-68F78244E014}" type="slidenum">
              <a:rPr lang="en-US"/>
              <a:pPr/>
              <a:t>‹#›</a:t>
            </a:fld>
            <a:endParaRPr lang="en-US"/>
          </a:p>
        </p:txBody>
      </p:sp>
    </p:spTree>
    <p:extLst>
      <p:ext uri="{BB962C8B-B14F-4D97-AF65-F5344CB8AC3E}">
        <p14:creationId xmlns:p14="http://schemas.microsoft.com/office/powerpoint/2010/main" val="18894602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8C4FB7D-8713-B647-88ED-F9F8ADEBF812}" type="slidenum">
              <a:rPr lang="en-US" sz="1200"/>
              <a:pPr eaLnBrk="1" hangingPunct="1"/>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Computer chips</a:t>
            </a:r>
          </a:p>
          <a:p>
            <a:endParaRPr lang="en-US">
              <a:latin typeface="Calibri" charset="0"/>
            </a:endParaRPr>
          </a:p>
          <a:p>
            <a:r>
              <a:rPr lang="en-US">
                <a:latin typeface="Calibri" charset="0"/>
              </a:rPr>
              <a:t>Hyperlinks</a:t>
            </a:r>
          </a:p>
          <a:p>
            <a:r>
              <a:rPr lang="en-US" b="1">
                <a:latin typeface="Calibri" charset="0"/>
              </a:rPr>
              <a:t>associative indexing, the basic idea of which is a </a:t>
            </a:r>
            <a:r>
              <a:rPr lang="en-US">
                <a:latin typeface="Calibri" charset="0"/>
              </a:rPr>
              <a:t>provision whereby any item may be caused at will to select immediately</a:t>
            </a:r>
          </a:p>
          <a:p>
            <a:r>
              <a:rPr lang="en-US">
                <a:latin typeface="Calibri" charset="0"/>
              </a:rPr>
              <a:t>and automatically another.</a:t>
            </a:r>
          </a:p>
          <a:p>
            <a:endParaRPr lang="en-US">
              <a:latin typeface="Calibri" charset="0"/>
            </a:endParaRPr>
          </a:p>
          <a:p>
            <a:r>
              <a:rPr lang="en-US">
                <a:latin typeface="Calibri" charset="0"/>
              </a:rPr>
              <a:t>Keyboard shortcuts</a:t>
            </a:r>
          </a:p>
          <a:p>
            <a:r>
              <a:rPr lang="en-US" b="1">
                <a:latin typeface="Calibri" charset="0"/>
              </a:rPr>
              <a:t>Frequently-used codes are mnemonic, so that he seldom </a:t>
            </a:r>
            <a:r>
              <a:rPr lang="en-US">
                <a:latin typeface="Calibri" charset="0"/>
              </a:rPr>
              <a:t>consults his code book; but when he does, a single tap of a key</a:t>
            </a:r>
          </a:p>
          <a:p>
            <a:r>
              <a:rPr lang="en-US">
                <a:latin typeface="Calibri" charset="0"/>
              </a:rPr>
              <a:t>projects it for his use.</a:t>
            </a:r>
          </a:p>
          <a:p>
            <a:endParaRPr lang="en-US">
              <a:latin typeface="Calibri" charset="0"/>
            </a:endParaRPr>
          </a:p>
          <a:p>
            <a:r>
              <a:rPr lang="en-US">
                <a:latin typeface="Calibri" charset="0"/>
              </a:rPr>
              <a:t>Math software</a:t>
            </a:r>
          </a:p>
          <a:p>
            <a:r>
              <a:rPr lang="en-US" b="1">
                <a:latin typeface="Calibri" charset="0"/>
              </a:rPr>
              <a:t>The advanced arithmetical machines of the future will be electrical in nature, and they will perform at 100 times present speeds, or more. …they will select their own data and manipulate it in accordance with the instructions thus inserted, they will perform complex arithmetical computations at exceedingly high speeds, and they will record results in such form as to be readily available for distribution or for later further manipulation.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Universal translator</a:t>
            </a:r>
          </a:p>
          <a:p>
            <a:r>
              <a:rPr lang="en-US">
                <a:latin typeface="Calibri" charset="0"/>
              </a:rPr>
              <a:t>Laser printer</a:t>
            </a:r>
          </a:p>
          <a:p>
            <a:r>
              <a:rPr lang="en-US">
                <a:latin typeface="Calibri" charset="0"/>
              </a:rPr>
              <a:t>Wikipedia</a:t>
            </a:r>
          </a:p>
          <a:p>
            <a:endParaRPr lang="en-US">
              <a:latin typeface="Calibri" charset="0"/>
            </a:endParaRPr>
          </a:p>
          <a:p>
            <a:r>
              <a:rPr lang="en-US">
                <a:latin typeface="Calibri" charset="0"/>
              </a:rPr>
              <a:t>Post-It notes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Post-It Notes</a:t>
            </a:r>
          </a:p>
          <a:p>
            <a:endParaRPr lang="en-US">
              <a:latin typeface="Calibri" charset="0"/>
            </a:endParaRPr>
          </a:p>
          <a:p>
            <a:r>
              <a:rPr lang="en-US">
                <a:latin typeface="Calibri" charset="0"/>
              </a:rPr>
              <a:t>Wikipedia</a:t>
            </a:r>
          </a:p>
          <a:p>
            <a:r>
              <a:rPr lang="en-US" b="1">
                <a:latin typeface="Calibri" charset="0"/>
              </a:rPr>
              <a:t>Wholly new forms of encyclopedias will appear, ready-made with a mesh of associative trails running through them…</a:t>
            </a:r>
            <a:endParaRPr lang="en-US">
              <a:latin typeface="Calibri" charset="0"/>
            </a:endParaRPr>
          </a:p>
          <a:p>
            <a:endParaRPr lang="en-US">
              <a:latin typeface="Calibri" charset="0"/>
            </a:endParaRPr>
          </a:p>
          <a:p>
            <a:r>
              <a:rPr lang="en-US">
                <a:latin typeface="Calibri" charset="0"/>
              </a:rPr>
              <a:t>Universal translator</a:t>
            </a:r>
          </a:p>
          <a:p>
            <a:r>
              <a:rPr lang="en-US" b="1">
                <a:latin typeface="Calibri" charset="0"/>
              </a:rPr>
              <a:t>It is strange that the inventors of universal languages have not seized upon the idea of producing one which better fitted the technique for transmitting and recording speech.</a:t>
            </a:r>
          </a:p>
          <a:p>
            <a:endParaRPr lang="en-US">
              <a:latin typeface="Calibri" charset="0"/>
            </a:endParaRPr>
          </a:p>
          <a:p>
            <a:r>
              <a:rPr lang="en-US">
                <a:latin typeface="Calibri" charset="0"/>
              </a:rPr>
              <a:t>Laser printer</a:t>
            </a:r>
          </a:p>
          <a:p>
            <a:r>
              <a:rPr lang="en-US">
                <a:latin typeface="Calibri" charset="0"/>
              </a:rPr>
              <a:t>…a rapid camera for dry photography…in which the picture is finished as soon as it is taken…the record is made by a moving beam of electrons rather than a moving pointer, for the reason that an electron beam can sweep across the picture very rapidly indeed.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1">
                <a:latin typeface="Calibri" charset="0"/>
              </a:rPr>
              <a:t>One of them will take instructions and data from a roomful of girls armed with simple keyboard punches, and will deliver sheets of</a:t>
            </a:r>
          </a:p>
          <a:p>
            <a:r>
              <a:rPr lang="en-US" i="1">
                <a:latin typeface="Calibri" charset="0"/>
              </a:rPr>
              <a:t>computed results every few minutes.</a:t>
            </a:r>
            <a:endParaRPr lang="en-US">
              <a:latin typeface="Calibri" charset="0"/>
            </a:endParaRPr>
          </a:p>
          <a:p>
            <a:endParaRPr lang="en-US">
              <a:latin typeface="Calibri" charset="0"/>
            </a:endParaRPr>
          </a:p>
          <a:p>
            <a:r>
              <a:rPr lang="en-US" b="1">
                <a:latin typeface="Calibri" charset="0"/>
              </a:rPr>
              <a:t>The cards may be in miniature, so that they occupy little space.  They must move quickly.  They need not be transferred far, but merely into position so that the photocell and recorder can operate on them. Positional dots can enter the data.  At the end of the month a machine can readily be made to read these and to print an ordinary bill.  With tube selection, in which no mechanical parts are involved in the switches, little time need be occupied in bringing the correct card into use - a second should suffice for the entire operation.  The whole record on the card may be made by magnetic dots on a steel sheet if desired, instead of dots to be observed optically, following the scheme by which Poulsen long ago put speech on a magnetic wire.  This method has the advantage of simplicity and ease of erasure.  By using photography, however, one can arrange to project the record in enlarged form, and at a distance by using the process common in television equipment.</a:t>
            </a:r>
          </a:p>
          <a:p>
            <a:endParaRPr lang="en-US" b="1">
              <a:latin typeface="Calibri" charset="0"/>
            </a:endParaRPr>
          </a:p>
          <a:p>
            <a:r>
              <a:rPr lang="en-US">
                <a:latin typeface="Calibri" charset="0"/>
              </a:rPr>
              <a:t>2 years before the transistor, he says:</a:t>
            </a:r>
          </a:p>
          <a:p>
            <a:r>
              <a:rPr lang="en-US">
                <a:latin typeface="Calibri" charset="0"/>
              </a:rPr>
              <a:t>Technical difficulties of all sorts have been ignored, certainly, but also ignored are </a:t>
            </a:r>
            <a:r>
              <a:rPr lang="en-US" b="1">
                <a:latin typeface="Calibri" charset="0"/>
              </a:rPr>
              <a:t>means as yet unknown which may come any day to accelerate technical progress as violently as did the advent of the thermionic tube.</a:t>
            </a:r>
          </a:p>
          <a:p>
            <a:endParaRPr lang="en-US">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404BAF-5096-474D-9279-60FDC7B88890}" type="slidenum">
              <a:rPr lang="en-US" sz="1200"/>
              <a:pPr eaLnBrk="1" hangingPunct="1"/>
              <a:t>21</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Digital picture frames</a:t>
            </a:r>
          </a:p>
          <a:p>
            <a:r>
              <a:rPr lang="ja-JP" altLang="en-US">
                <a:latin typeface="Calibri" charset="0"/>
              </a:rPr>
              <a:t>“</a:t>
            </a:r>
            <a:r>
              <a:rPr lang="en-US">
                <a:latin typeface="Calibri" charset="0"/>
              </a:rPr>
              <a:t>Virtual paintings--high-resolution wall-hung displays--have become popular. Rather than always displaying the same work of art, …these virtual paintings can change the displayed work … or can cycle through collections of art.</a:t>
            </a:r>
            <a:r>
              <a:rPr lang="ja-JP" altLang="en-US">
                <a:latin typeface="Calibri" charset="0"/>
              </a:rPr>
              <a:t>”</a:t>
            </a:r>
            <a:endParaRPr lang="en-US">
              <a:latin typeface="Calibri" charset="0"/>
            </a:endParaRPr>
          </a:p>
          <a:p>
            <a:endParaRPr lang="en-US">
              <a:latin typeface="Calibri" charset="0"/>
            </a:endParaRPr>
          </a:p>
          <a:p>
            <a:r>
              <a:rPr lang="en-US">
                <a:latin typeface="Calibri" charset="0"/>
              </a:rPr>
              <a:t>Wireless Internet</a:t>
            </a:r>
          </a:p>
          <a:p>
            <a:r>
              <a:rPr lang="ja-JP" altLang="en-US">
                <a:latin typeface="Calibri" charset="0"/>
              </a:rPr>
              <a:t>“</a:t>
            </a:r>
            <a:r>
              <a:rPr lang="en-US">
                <a:latin typeface="Calibri" charset="0"/>
              </a:rPr>
              <a:t>Computers routinely include wireless technology to plug into the ever-present worldwide network, providing reliable, instantly available, very-high-bandwidth communication.</a:t>
            </a:r>
            <a:r>
              <a:rPr lang="ja-JP" altLang="en-US">
                <a:latin typeface="Calibri" charset="0"/>
              </a:rPr>
              <a:t>“</a:t>
            </a:r>
            <a:endParaRPr lang="en-US">
              <a:latin typeface="Calibri" charset="0"/>
            </a:endParaRPr>
          </a:p>
          <a:p>
            <a:endParaRPr lang="en-US">
              <a:latin typeface="Calibri" charset="0"/>
            </a:endParaRPr>
          </a:p>
          <a:p>
            <a:r>
              <a:rPr lang="en-US">
                <a:latin typeface="Calibri" charset="0"/>
              </a:rPr>
              <a:t>Electronic Books</a:t>
            </a:r>
          </a:p>
          <a:p>
            <a:r>
              <a:rPr lang="ja-JP" altLang="en-US">
                <a:latin typeface="Calibri" charset="0"/>
              </a:rPr>
              <a:t>“</a:t>
            </a:r>
            <a:r>
              <a:rPr lang="en-US">
                <a:latin typeface="Calibri" charset="0"/>
              </a:rPr>
              <a:t>Books, magazines, and newspapers are now routinely read on displays that are the size of, well, small books.</a:t>
            </a:r>
            <a:r>
              <a:rPr lang="ja-JP" altLang="en-US">
                <a:latin typeface="Calibri" charset="0"/>
              </a:rPr>
              <a:t>”</a:t>
            </a:r>
            <a:endParaRPr lang="en-US">
              <a:latin typeface="Calibri" charset="0"/>
            </a:endParaRPr>
          </a:p>
          <a:p>
            <a:endParaRPr lang="en-US">
              <a:latin typeface="Calibri" charset="0"/>
            </a:endParaRPr>
          </a:p>
          <a:p>
            <a:r>
              <a:rPr lang="en-US" b="1">
                <a:latin typeface="Calibri" charset="0"/>
              </a:rPr>
              <a:t>Wikipedia</a:t>
            </a:r>
          </a:p>
          <a:p>
            <a:endParaRPr lang="en-US">
              <a:latin typeface="Calibri" charset="0"/>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9CA9903-9BF0-C648-A8D0-20AB45375181}" type="slidenum">
              <a:rPr lang="en-US" sz="1200"/>
              <a:pPr eaLnBrk="1" hangingPunct="1"/>
              <a:t>22</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AED1299-76ED-9C4A-8F06-984FBE351837}" type="slidenum">
              <a:rPr lang="en-US" sz="1200"/>
              <a:pPr eaLnBrk="1" hangingPunct="1"/>
              <a:t>23</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Doctors examining their patients over the internet</a:t>
            </a:r>
          </a:p>
          <a:p>
            <a:r>
              <a:rPr lang="ja-JP" altLang="en-US">
                <a:latin typeface="Calibri" charset="0"/>
              </a:rPr>
              <a:t>“</a:t>
            </a:r>
            <a:r>
              <a:rPr lang="en-US">
                <a:latin typeface="Calibri" charset="0"/>
              </a:rPr>
              <a:t>Telemedicine is widely used. Physicians can examine patients using visual, auditory, and haptic examination from a distance.</a:t>
            </a:r>
            <a:r>
              <a:rPr lang="ja-JP" altLang="en-US">
                <a:latin typeface="Calibri" charset="0"/>
              </a:rPr>
              <a:t>”</a:t>
            </a:r>
            <a:endParaRPr lang="en-US">
              <a:latin typeface="Calibri" charset="0"/>
            </a:endParaRPr>
          </a:p>
          <a:p>
            <a:endParaRPr lang="en-US">
              <a:latin typeface="Calibri" charset="0"/>
            </a:endParaRPr>
          </a:p>
          <a:p>
            <a:r>
              <a:rPr lang="en-US">
                <a:latin typeface="Calibri" charset="0"/>
              </a:rPr>
              <a:t>Armies of fighting robots</a:t>
            </a:r>
          </a:p>
          <a:p>
            <a:r>
              <a:rPr lang="ja-JP" altLang="en-US">
                <a:latin typeface="Calibri" charset="0"/>
              </a:rPr>
              <a:t>“</a:t>
            </a:r>
            <a:r>
              <a:rPr lang="en-US">
                <a:latin typeface="Calibri" charset="0"/>
              </a:rPr>
              <a:t>Humans are generally far removed from the scene of battle. Warfare is dominated by unmanned intelligent airborne devices.</a:t>
            </a:r>
            <a:r>
              <a:rPr lang="ja-JP" altLang="en-US">
                <a:latin typeface="Calibri" charset="0"/>
              </a:rPr>
              <a:t>”</a:t>
            </a:r>
            <a:endParaRPr lang="en-US">
              <a:latin typeface="Calibri" charset="0"/>
            </a:endParaRPr>
          </a:p>
          <a:p>
            <a:endParaRPr lang="en-US">
              <a:latin typeface="Calibri" charset="0"/>
            </a:endParaRPr>
          </a:p>
          <a:p>
            <a:r>
              <a:rPr lang="en-US">
                <a:latin typeface="Calibri" charset="0"/>
              </a:rPr>
              <a:t>Copying human brains into computers</a:t>
            </a:r>
          </a:p>
          <a:p>
            <a:r>
              <a:rPr lang="ja-JP" altLang="en-US">
                <a:latin typeface="Calibri" charset="0"/>
              </a:rPr>
              <a:t>“</a:t>
            </a:r>
            <a:r>
              <a:rPr lang="en-US">
                <a:latin typeface="Calibri" charset="0"/>
              </a:rPr>
              <a:t>Research has been initiated on reverse engineering the human brain through… destructive scans of the brains of recently deceased persons</a:t>
            </a:r>
            <a:r>
              <a:rPr lang="ja-JP" altLang="en-US">
                <a:latin typeface="Calibri" charset="0"/>
              </a:rPr>
              <a:t>”</a:t>
            </a:r>
            <a:endParaRPr lang="en-US">
              <a:latin typeface="Calibri" charset="0"/>
            </a:endParaRPr>
          </a:p>
          <a:p>
            <a:endParaRPr lang="en-US">
              <a:latin typeface="Calibri" charset="0"/>
            </a:endParaRPr>
          </a:p>
          <a:p>
            <a:r>
              <a:rPr lang="en-US" b="1">
                <a:latin typeface="Calibri" charset="0"/>
              </a:rPr>
              <a:t>Artificial Intelligence</a:t>
            </a:r>
          </a:p>
          <a:p>
            <a:endParaRPr lang="en-US">
              <a:latin typeface="Calibri" charset="0"/>
            </a:endParaRPr>
          </a:p>
          <a:p>
            <a:endParaRPr lang="en-US">
              <a:latin typeface="Calibri" charset="0"/>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CE6E8EB-E281-E847-A7A9-4230F7CCCD63}" type="slidenum">
              <a:rPr lang="en-US" sz="1200"/>
              <a:pPr eaLnBrk="1" hangingPunct="1"/>
              <a:t>24</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243F4FF-6C43-4549-BCCD-9FD2D62C8CB0}" type="slidenum">
              <a:rPr lang="en-US" sz="1200"/>
              <a:pPr eaLnBrk="1" hangingPunct="1"/>
              <a:t>25</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Jetpack</a:t>
            </a:r>
          </a:p>
          <a:p>
            <a:pPr eaLnBrk="1" hangingPunct="1"/>
            <a:endParaRPr lang="en-US">
              <a:latin typeface="Calibri" charset="0"/>
            </a:endParaRPr>
          </a:p>
          <a:p>
            <a:pPr eaLnBrk="1" hangingPunct="1"/>
            <a:r>
              <a:rPr lang="en-US">
                <a:latin typeface="Calibri" charset="0"/>
              </a:rPr>
              <a:t>Videophone</a:t>
            </a:r>
          </a:p>
          <a:p>
            <a:pPr eaLnBrk="1" hangingPunct="1"/>
            <a:endParaRPr lang="en-US">
              <a:latin typeface="Calibri" charset="0"/>
            </a:endParaRPr>
          </a:p>
          <a:p>
            <a:pPr eaLnBrk="1" hangingPunct="1"/>
            <a:r>
              <a:rPr lang="en-US">
                <a:latin typeface="Calibri" charset="0"/>
              </a:rPr>
              <a:t>Self-tying shoes</a:t>
            </a:r>
          </a:p>
          <a:p>
            <a:pPr eaLnBrk="1" hangingPunct="1"/>
            <a:endParaRPr lang="en-US">
              <a:latin typeface="Calibri" charset="0"/>
            </a:endParaRPr>
          </a:p>
          <a:p>
            <a:pPr eaLnBrk="1" hangingPunct="1"/>
            <a:r>
              <a:rPr lang="en-US">
                <a:latin typeface="Calibri" charset="0"/>
              </a:rPr>
              <a:t>Fingerprint scanner</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2BF631-2EFF-0942-ABB7-7B5BDA4D9D03}" type="slidenum">
              <a:rPr lang="en-US" sz="1200"/>
              <a:pPr eaLnBrk="1" hangingPunct="1"/>
              <a:t>26</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Refrigerators</a:t>
            </a:r>
          </a:p>
          <a:p>
            <a:pPr eaLnBrk="1" hangingPunct="1"/>
            <a:r>
              <a:rPr lang="ja-JP" altLang="en-US">
                <a:latin typeface="Calibri" charset="0"/>
              </a:rPr>
              <a:t>“</a:t>
            </a:r>
            <a:r>
              <a:rPr lang="en-US">
                <a:latin typeface="Calibri" charset="0"/>
              </a:rPr>
              <a:t>Liquid air refrigerators will keep great quantities of food fresh for long intervals.</a:t>
            </a:r>
            <a:r>
              <a:rPr lang="ja-JP" altLang="en-US">
                <a:latin typeface="Calibri" charset="0"/>
              </a:rPr>
              <a:t>”</a:t>
            </a:r>
            <a:endParaRPr lang="en-US">
              <a:latin typeface="Calibri" charset="0"/>
            </a:endParaRPr>
          </a:p>
          <a:p>
            <a:pPr eaLnBrk="1" hangingPunct="1"/>
            <a:endParaRPr lang="en-US">
              <a:latin typeface="Calibri" charset="0"/>
            </a:endParaRPr>
          </a:p>
          <a:p>
            <a:pPr eaLnBrk="1" hangingPunct="1"/>
            <a:r>
              <a:rPr lang="en-US" b="1">
                <a:latin typeface="Calibri" charset="0"/>
              </a:rPr>
              <a:t>Airplanes</a:t>
            </a:r>
          </a:p>
          <a:p>
            <a:pPr eaLnBrk="1" hangingPunct="1"/>
            <a:endParaRPr lang="en-US" b="1">
              <a:latin typeface="Calibri" charset="0"/>
            </a:endParaRPr>
          </a:p>
          <a:p>
            <a:pPr eaLnBrk="1" hangingPunct="1"/>
            <a:r>
              <a:rPr lang="en-US">
                <a:latin typeface="Calibri" charset="0"/>
              </a:rPr>
              <a:t>Nuclear Bombs</a:t>
            </a:r>
          </a:p>
          <a:p>
            <a:pPr eaLnBrk="1" hangingPunct="1"/>
            <a:r>
              <a:rPr lang="ja-JP" altLang="en-US">
                <a:latin typeface="Calibri" charset="0"/>
              </a:rPr>
              <a:t>“</a:t>
            </a:r>
            <a:r>
              <a:rPr lang="en-US">
                <a:latin typeface="Calibri" charset="0"/>
              </a:rPr>
              <a:t>Giant guns will shoot twenty-five miles or more, and will hurl …shells exploding and destroying whole cities.</a:t>
            </a:r>
            <a:r>
              <a:rPr lang="ja-JP" altLang="en-US">
                <a:latin typeface="Calibri" charset="0"/>
              </a:rPr>
              <a:t>”</a:t>
            </a:r>
            <a:endParaRPr lang="en-US">
              <a:latin typeface="Calibri" charset="0"/>
            </a:endParaRPr>
          </a:p>
          <a:p>
            <a:pPr eaLnBrk="1" hangingPunct="1"/>
            <a:endParaRPr lang="en-US" b="1">
              <a:latin typeface="Calibri" charset="0"/>
            </a:endParaRPr>
          </a:p>
          <a:p>
            <a:pPr eaLnBrk="1" hangingPunct="1"/>
            <a:r>
              <a:rPr lang="en-US">
                <a:latin typeface="Calibri" charset="0"/>
              </a:rPr>
              <a:t>Cell Phones</a:t>
            </a:r>
          </a:p>
          <a:p>
            <a:pPr eaLnBrk="1" hangingPunct="1"/>
            <a:r>
              <a:rPr lang="ja-JP" altLang="en-US">
                <a:latin typeface="Calibri" charset="0"/>
              </a:rPr>
              <a:t>“</a:t>
            </a:r>
            <a:r>
              <a:rPr lang="en-US">
                <a:latin typeface="Calibri" charset="0"/>
              </a:rPr>
              <a:t>…at some future date we may be able to carry apparatus on our persons which will enable us to communicate with another person …without the intervention of wires…</a:t>
            </a:r>
            <a:r>
              <a:rPr lang="ja-JP" altLang="en-US">
                <a:latin typeface="Calibri" charset="0"/>
              </a:rPr>
              <a:t>”</a:t>
            </a:r>
            <a:r>
              <a:rPr lang="en-US">
                <a:latin typeface="Calibri" charset="0"/>
              </a:rPr>
              <a:t>  Edwin Reynolds, Milwaukie Sentinel, December 30, 1900.</a:t>
            </a:r>
          </a:p>
          <a:p>
            <a:pPr eaLnBrk="1" hangingPunct="1"/>
            <a:r>
              <a:rPr lang="ja-JP" altLang="en-US">
                <a:latin typeface="Calibri" charset="0"/>
              </a:rPr>
              <a:t>“</a:t>
            </a:r>
            <a:r>
              <a:rPr lang="en-US">
                <a:latin typeface="Calibri" charset="0"/>
              </a:rPr>
              <a:t>Shall not the wireless telephone and wireless telegraph, now a hope, become a reality?</a:t>
            </a:r>
            <a:r>
              <a:rPr lang="ja-JP" altLang="en-US">
                <a:latin typeface="Calibri" charset="0"/>
              </a:rPr>
              <a:t>”</a:t>
            </a:r>
            <a:endParaRPr lang="en-US">
              <a:latin typeface="Calibri" charset="0"/>
            </a:endParaRPr>
          </a:p>
          <a:p>
            <a:pPr eaLnBrk="1" hangingPunct="1"/>
            <a:endParaRPr lang="en-US" b="1">
              <a:latin typeface="Calibri" charset="0"/>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4579A00-F273-5445-B98F-9FDC80BC04F3}" type="slidenum">
              <a:rPr lang="en-US" sz="1200"/>
              <a:pPr eaLnBrk="1" hangingPunct="1"/>
              <a:t>4</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2DF399-5D63-E34E-9D5A-7B9061944987}" type="slidenum">
              <a:rPr lang="en-US" sz="1200"/>
              <a:pPr eaLnBrk="1" hangingPunct="1"/>
              <a:t>27</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Superlight Jetski</a:t>
            </a:r>
          </a:p>
          <a:p>
            <a:pPr eaLnBrk="1" hangingPunct="1">
              <a:spcBef>
                <a:spcPct val="0"/>
              </a:spcBef>
            </a:pPr>
            <a:endParaRPr lang="en-US">
              <a:latin typeface="Calibri" charset="0"/>
            </a:endParaRPr>
          </a:p>
          <a:p>
            <a:pPr eaLnBrk="1" hangingPunct="1">
              <a:spcBef>
                <a:spcPct val="0"/>
              </a:spcBef>
            </a:pPr>
            <a:r>
              <a:rPr lang="en-US">
                <a:latin typeface="Calibri" charset="0"/>
              </a:rPr>
              <a:t>Nonstick aluminum foil</a:t>
            </a:r>
          </a:p>
          <a:p>
            <a:pPr eaLnBrk="1" hangingPunct="1">
              <a:spcBef>
                <a:spcPct val="0"/>
              </a:spcBef>
            </a:pPr>
            <a:endParaRPr lang="en-US">
              <a:latin typeface="Calibri" charset="0"/>
            </a:endParaRPr>
          </a:p>
          <a:p>
            <a:pPr eaLnBrk="1" hangingPunct="1">
              <a:spcBef>
                <a:spcPct val="0"/>
              </a:spcBef>
            </a:pPr>
            <a:r>
              <a:rPr lang="en-US">
                <a:latin typeface="Calibri" charset="0"/>
              </a:rPr>
              <a:t>Dust repellent paper</a:t>
            </a:r>
          </a:p>
          <a:p>
            <a:pPr eaLnBrk="1" hangingPunct="1">
              <a:spcBef>
                <a:spcPct val="0"/>
              </a:spcBef>
            </a:pPr>
            <a:endParaRPr lang="en-US">
              <a:latin typeface="Calibri" charset="0"/>
            </a:endParaRPr>
          </a:p>
          <a:p>
            <a:pPr eaLnBrk="1" hangingPunct="1">
              <a:spcBef>
                <a:spcPct val="0"/>
              </a:spcBef>
            </a:pPr>
            <a:r>
              <a:rPr lang="en-US">
                <a:latin typeface="Calibri" charset="0"/>
              </a:rPr>
              <a:t>Aromatherapy pencils</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37E3FB9-1C2E-8249-A718-68DFD269B366}" type="slidenum">
              <a:rPr lang="en-US" sz="1200"/>
              <a:pPr eaLnBrk="1" hangingPunct="1"/>
              <a:t>28</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2236073-FF3B-1D46-BA87-6DE498EB5A58}" type="slidenum">
              <a:rPr lang="en-US" sz="1200"/>
              <a:pPr eaLnBrk="1" hangingPunct="1"/>
              <a:t>29</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Antibacterial curling iron</a:t>
            </a:r>
          </a:p>
          <a:p>
            <a:pPr eaLnBrk="1" hangingPunct="1">
              <a:spcBef>
                <a:spcPct val="0"/>
              </a:spcBef>
            </a:pPr>
            <a:endParaRPr lang="en-US">
              <a:latin typeface="Calibri" charset="0"/>
            </a:endParaRPr>
          </a:p>
          <a:p>
            <a:pPr eaLnBrk="1" hangingPunct="1">
              <a:spcBef>
                <a:spcPct val="0"/>
              </a:spcBef>
            </a:pPr>
            <a:r>
              <a:rPr lang="en-US">
                <a:latin typeface="Calibri" charset="0"/>
              </a:rPr>
              <a:t>Antibacterial doorknob</a:t>
            </a:r>
          </a:p>
          <a:p>
            <a:pPr eaLnBrk="1" hangingPunct="1">
              <a:spcBef>
                <a:spcPct val="0"/>
              </a:spcBef>
            </a:pPr>
            <a:endParaRPr lang="en-US">
              <a:latin typeface="Calibri" charset="0"/>
            </a:endParaRPr>
          </a:p>
          <a:p>
            <a:pPr eaLnBrk="1" hangingPunct="1">
              <a:spcBef>
                <a:spcPct val="0"/>
              </a:spcBef>
            </a:pPr>
            <a:r>
              <a:rPr lang="en-US">
                <a:latin typeface="Calibri" charset="0"/>
              </a:rPr>
              <a:t>Antibacterial tupperware</a:t>
            </a:r>
          </a:p>
          <a:p>
            <a:pPr eaLnBrk="1" hangingPunct="1">
              <a:spcBef>
                <a:spcPct val="0"/>
              </a:spcBef>
            </a:pPr>
            <a:endParaRPr lang="en-US">
              <a:latin typeface="Calibri" charset="0"/>
            </a:endParaRPr>
          </a:p>
          <a:p>
            <a:pPr eaLnBrk="1" hangingPunct="1">
              <a:spcBef>
                <a:spcPct val="0"/>
              </a:spcBef>
            </a:pPr>
            <a:r>
              <a:rPr lang="en-US" b="1">
                <a:latin typeface="Calibri" charset="0"/>
              </a:rPr>
              <a:t>Antibacterial shoelaces</a:t>
            </a:r>
          </a:p>
          <a:p>
            <a:pPr eaLnBrk="1" hangingPunct="1">
              <a:spcBef>
                <a:spcPct val="0"/>
              </a:spcBef>
            </a:pPr>
            <a:endParaRPr lang="en-US">
              <a:latin typeface="Calibri" charset="0"/>
            </a:endParaRPr>
          </a:p>
          <a:p>
            <a:pPr eaLnBrk="1" hangingPunct="1">
              <a:spcBef>
                <a:spcPct val="0"/>
              </a:spcBef>
            </a:pPr>
            <a:r>
              <a:rPr lang="en-US">
                <a:latin typeface="Calibri" charset="0"/>
              </a:rPr>
              <a:t>Antibacterial teddy bear</a:t>
            </a:r>
          </a:p>
          <a:p>
            <a:pPr eaLnBrk="1" hangingPunct="1">
              <a:spcBef>
                <a:spcPct val="0"/>
              </a:spcBef>
            </a:pPr>
            <a:endParaRPr lang="en-US">
              <a:latin typeface="Calibri" charset="0"/>
            </a:endParaRPr>
          </a:p>
          <a:p>
            <a:pPr eaLnBrk="1" hangingPunct="1">
              <a:spcBef>
                <a:spcPct val="0"/>
              </a:spcBef>
            </a:pPr>
            <a:r>
              <a:rPr lang="en-US">
                <a:latin typeface="Calibri" charset="0"/>
              </a:rPr>
              <a:t>Antibacterial toothpaste</a:t>
            </a:r>
          </a:p>
          <a:p>
            <a:pPr eaLnBrk="1" hangingPunct="1">
              <a:spcBef>
                <a:spcPct val="0"/>
              </a:spcBef>
            </a:pPr>
            <a:endParaRPr lang="en-US">
              <a:latin typeface="Calibri" charset="0"/>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EAFC7B9-466B-0A44-9FEE-B834A40E275B}" type="slidenum">
              <a:rPr lang="en-US" sz="1200"/>
              <a:pPr eaLnBrk="1" hangingPunct="1"/>
              <a:t>30</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Kurzweil is predicting the Matrix.  Is he a nanoscientist?  How about just </a:t>
            </a:r>
            <a:r>
              <a:rPr lang="ja-JP" altLang="en-US">
                <a:latin typeface="Calibri" charset="0"/>
              </a:rPr>
              <a:t>“</a:t>
            </a:r>
            <a:r>
              <a:rPr lang="en-US">
                <a:latin typeface="Calibri" charset="0"/>
              </a:rPr>
              <a:t>scientists</a:t>
            </a:r>
            <a:r>
              <a:rPr lang="ja-JP" altLang="en-US">
                <a:latin typeface="Calibri" charset="0"/>
              </a:rPr>
              <a:t>”</a:t>
            </a:r>
            <a:r>
              <a:rPr lang="en-US">
                <a:latin typeface="Calibri" charset="0"/>
              </a:rPr>
              <a:t>?</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FE6342-1FA6-1744-9558-8A7A165D6CBB}" type="slidenum">
              <a:rPr lang="en-US" sz="1200"/>
              <a:pPr eaLnBrk="1" hangingPunct="1"/>
              <a:t>31</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Cure for cancer</a:t>
            </a:r>
          </a:p>
          <a:p>
            <a:pPr eaLnBrk="1" hangingPunct="1"/>
            <a:endParaRPr lang="en-US">
              <a:latin typeface="Calibri" charset="0"/>
            </a:endParaRPr>
          </a:p>
          <a:p>
            <a:pPr eaLnBrk="1" hangingPunct="1"/>
            <a:r>
              <a:rPr lang="en-US">
                <a:latin typeface="Calibri" charset="0"/>
              </a:rPr>
              <a:t>Elevator into space</a:t>
            </a:r>
          </a:p>
          <a:p>
            <a:pPr eaLnBrk="1" hangingPunct="1"/>
            <a:endParaRPr lang="en-US">
              <a:latin typeface="Calibri" charset="0"/>
            </a:endParaRPr>
          </a:p>
          <a:p>
            <a:pPr eaLnBrk="1" hangingPunct="1"/>
            <a:r>
              <a:rPr lang="en-US">
                <a:latin typeface="Calibri" charset="0"/>
              </a:rPr>
              <a:t>Household fusion power</a:t>
            </a:r>
          </a:p>
          <a:p>
            <a:pPr eaLnBrk="1" hangingPunct="1"/>
            <a:endParaRPr lang="en-US">
              <a:latin typeface="Calibri" charset="0"/>
            </a:endParaRPr>
          </a:p>
          <a:p>
            <a:pPr eaLnBrk="1" hangingPunct="1"/>
            <a:r>
              <a:rPr lang="en-US">
                <a:latin typeface="Calibri" charset="0"/>
              </a:rPr>
              <a:t>Stainfree pants</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D61E2C6-86A0-BC4C-8D73-5AC4FFB3942F}" type="slidenum">
              <a:rPr lang="en-US" sz="1200"/>
              <a:pPr eaLnBrk="1" hangingPunct="1"/>
              <a:t>32</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1FE99F-66A9-3C4B-BB08-93F367E88418}" type="slidenum">
              <a:rPr lang="en-US" sz="1200"/>
              <a:pPr eaLnBrk="1" hangingPunct="1"/>
              <a:t>33</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The Matrix</a:t>
            </a:r>
          </a:p>
          <a:p>
            <a:pPr eaLnBrk="1" hangingPunct="1"/>
            <a:r>
              <a:rPr lang="ja-JP" altLang="en-US">
                <a:latin typeface="Calibri" charset="0"/>
              </a:rPr>
              <a:t>“</a:t>
            </a:r>
            <a:r>
              <a:rPr lang="en-US">
                <a:latin typeface="Calibri" charset="0"/>
              </a:rPr>
              <a:t>There is widespread use of all-encompassing visual, auditory, and tactile communication using direct neural connections, allowing virtual reality to take place without having to be in a "total touch enclosure.</a:t>
            </a:r>
            <a:r>
              <a:rPr lang="ja-JP" altLang="en-US">
                <a:latin typeface="Calibri" charset="0"/>
              </a:rPr>
              <a:t>“”</a:t>
            </a:r>
            <a:endParaRPr lang="en-US">
              <a:latin typeface="Calibri" charset="0"/>
            </a:endParaRPr>
          </a:p>
          <a:p>
            <a:pPr eaLnBrk="1" hangingPunct="1"/>
            <a:endParaRPr lang="en-US">
              <a:latin typeface="Calibri" charset="0"/>
            </a:endParaRPr>
          </a:p>
          <a:p>
            <a:pPr eaLnBrk="1" hangingPunct="1"/>
            <a:r>
              <a:rPr lang="en-US" b="1">
                <a:latin typeface="Calibri" charset="0"/>
              </a:rPr>
              <a:t>Time travel</a:t>
            </a:r>
          </a:p>
          <a:p>
            <a:pPr eaLnBrk="1" hangingPunct="1"/>
            <a:endParaRPr lang="en-US" b="1">
              <a:latin typeface="Calibri" charset="0"/>
            </a:endParaRPr>
          </a:p>
          <a:p>
            <a:pPr eaLnBrk="1" hangingPunct="1"/>
            <a:r>
              <a:rPr lang="en-US">
                <a:latin typeface="Calibri" charset="0"/>
              </a:rPr>
              <a:t>Replacing teachers with computers</a:t>
            </a:r>
          </a:p>
          <a:p>
            <a:pPr eaLnBrk="1" hangingPunct="1"/>
            <a:r>
              <a:rPr lang="ja-JP" altLang="en-US">
                <a:latin typeface="Calibri" charset="0"/>
              </a:rPr>
              <a:t>“</a:t>
            </a:r>
            <a:r>
              <a:rPr lang="en-US">
                <a:latin typeface="Calibri" charset="0"/>
              </a:rPr>
              <a:t>Paper books or documents are rarely used and most learning is conducted through intelligent, simulated software-based teachers.</a:t>
            </a:r>
            <a:r>
              <a:rPr lang="ja-JP" altLang="en-US">
                <a:latin typeface="Calibri" charset="0"/>
              </a:rPr>
              <a:t>”</a:t>
            </a:r>
            <a:endParaRPr lang="en-US">
              <a:latin typeface="Calibri" charset="0"/>
            </a:endParaRPr>
          </a:p>
          <a:p>
            <a:pPr eaLnBrk="1" hangingPunct="1"/>
            <a:endParaRPr lang="en-US" b="1">
              <a:latin typeface="Calibri" charset="0"/>
            </a:endParaRPr>
          </a:p>
          <a:p>
            <a:pPr eaLnBrk="1" hangingPunct="1"/>
            <a:r>
              <a:rPr lang="en-US">
                <a:latin typeface="Calibri" charset="0"/>
              </a:rPr>
              <a:t>Paint that dries into a TV</a:t>
            </a:r>
          </a:p>
          <a:p>
            <a:pPr eaLnBrk="1" hangingPunct="1"/>
            <a:r>
              <a:rPr lang="en-US">
                <a:latin typeface="Calibri" charset="0"/>
              </a:rPr>
              <a:t>Technically, one insane group predicts time travel for 2075.  But they</a:t>
            </a:r>
            <a:r>
              <a:rPr lang="ja-JP" altLang="en-US">
                <a:latin typeface="Calibri" charset="0"/>
              </a:rPr>
              <a:t>’</a:t>
            </a:r>
            <a:r>
              <a:rPr lang="en-US">
                <a:latin typeface="Calibri" charset="0"/>
              </a:rPr>
              <a:t>re nuts.</a:t>
            </a:r>
          </a:p>
          <a:p>
            <a:pPr eaLnBrk="1" hangingPunct="1"/>
            <a:r>
              <a:rPr lang="en-US">
                <a:latin typeface="Calibri" charset="0"/>
              </a:rPr>
              <a:t>http://www.btplc.com/Innovation/News/timeline/TechnologyTimeline.pdf</a:t>
            </a:r>
          </a:p>
          <a:p>
            <a:pPr eaLnBrk="1" hangingPunct="1"/>
            <a:r>
              <a:rPr lang="en-US">
                <a:latin typeface="Calibri" charset="0"/>
              </a:rPr>
              <a:t>They predict self-assembling liquid screens by 2050.</a:t>
            </a:r>
          </a:p>
          <a:p>
            <a:pPr eaLnBrk="1" hangingPunct="1"/>
            <a:endParaRPr lang="en-US" b="1">
              <a:latin typeface="Calibri" charset="0"/>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463E644-5EA6-E043-A746-879B555C2B38}" type="slidenum">
              <a:rPr lang="en-US" sz="1200"/>
              <a:pPr eaLnBrk="1" hangingPunct="1"/>
              <a:t>34</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Rats and mosquitoes extinct</a:t>
            </a:r>
          </a:p>
          <a:p>
            <a:r>
              <a:rPr lang="ja-JP" altLang="en-US">
                <a:latin typeface="Calibri" charset="0"/>
              </a:rPr>
              <a:t>“</a:t>
            </a:r>
            <a:r>
              <a:rPr lang="en-US">
                <a:latin typeface="Calibri" charset="0"/>
              </a:rPr>
              <a:t>Insect screens will be unnecessary.  Mosquitoes, house-flies and roaches will have been practically exterminated.  Boards of health will have destroyed all mosquito haunts and breeding grounds, drained all stagnant pools, filled in all swamp lands, and chemically treated all still water streams.</a:t>
            </a:r>
            <a:r>
              <a:rPr lang="ja-JP" altLang="en-US">
                <a:latin typeface="Calibri" charset="0"/>
              </a:rPr>
              <a:t>”</a:t>
            </a:r>
            <a:endParaRPr lang="en-US">
              <a:latin typeface="Calibri" charset="0"/>
            </a:endParaRPr>
          </a:p>
          <a:p>
            <a:endParaRPr lang="en-US">
              <a:latin typeface="Calibri" charset="0"/>
            </a:endParaRPr>
          </a:p>
          <a:p>
            <a:r>
              <a:rPr lang="en-US">
                <a:latin typeface="Calibri" charset="0"/>
              </a:rPr>
              <a:t>Peas the size of apples</a:t>
            </a:r>
          </a:p>
          <a:p>
            <a:r>
              <a:rPr lang="ja-JP" altLang="en-US">
                <a:latin typeface="Calibri" charset="0"/>
              </a:rPr>
              <a:t>“</a:t>
            </a:r>
            <a:r>
              <a:rPr lang="en-US">
                <a:latin typeface="Calibri" charset="0"/>
              </a:rPr>
              <a:t>Strawberries as large as apples will be eaten by our great-great-grandchildren for their Christmas dinners a hundred years hence….Peas and beans will be as large as beets are to-day.</a:t>
            </a:r>
            <a:r>
              <a:rPr lang="ja-JP" altLang="en-US">
                <a:latin typeface="Calibri" charset="0"/>
              </a:rPr>
              <a:t>”</a:t>
            </a:r>
            <a:endParaRPr lang="en-US">
              <a:latin typeface="Calibri" charset="0"/>
            </a:endParaRPr>
          </a:p>
          <a:p>
            <a:endParaRPr lang="en-US">
              <a:latin typeface="Calibri" charset="0"/>
            </a:endParaRPr>
          </a:p>
          <a:p>
            <a:r>
              <a:rPr lang="en-US" b="1">
                <a:latin typeface="Calibri" charset="0"/>
              </a:rPr>
              <a:t>Self driving cars</a:t>
            </a:r>
          </a:p>
          <a:p>
            <a:endParaRPr lang="en-US">
              <a:latin typeface="Calibri" charset="0"/>
            </a:endParaRPr>
          </a:p>
          <a:p>
            <a:r>
              <a:rPr lang="en-US">
                <a:latin typeface="Calibri" charset="0"/>
              </a:rPr>
              <a:t>No X, C or Q.</a:t>
            </a:r>
          </a:p>
          <a:p>
            <a:r>
              <a:rPr lang="ja-JP" altLang="en-US">
                <a:latin typeface="Calibri" charset="0"/>
              </a:rPr>
              <a:t>“</a:t>
            </a:r>
            <a:r>
              <a:rPr lang="en-US">
                <a:latin typeface="Calibri" charset="0"/>
              </a:rPr>
              <a:t>There will be No C, X or Q in our every-day alphabet. They will be abandoned because unnecessary. Spelling by sound will have been adopted, first by the newspapers.</a:t>
            </a:r>
            <a:r>
              <a:rPr lang="ja-JP" altLang="en-US">
                <a:latin typeface="Calibri" charset="0"/>
              </a:rPr>
              <a:t>”</a:t>
            </a:r>
            <a:endParaRPr lang="en-US">
              <a:latin typeface="Calibri" charset="0"/>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D040D87-346B-224B-88A8-600E746C6B28}" type="slidenum">
              <a:rPr lang="en-US" sz="1200"/>
              <a:pPr eaLnBrk="1" hangingPunct="1"/>
              <a:t>6</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075E81F-8F69-8648-B5CC-BFB9941B1540}" type="slidenum">
              <a:rPr lang="en-US" sz="1200"/>
              <a:pPr eaLnBrk="1" hangingPunct="1"/>
              <a:t>7</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CAT scans</a:t>
            </a:r>
          </a:p>
          <a:p>
            <a:pPr eaLnBrk="1" hangingPunct="1"/>
            <a:r>
              <a:rPr lang="ja-JP" altLang="en-US">
                <a:latin typeface="Calibri" charset="0"/>
              </a:rPr>
              <a:t>“</a:t>
            </a:r>
            <a:r>
              <a:rPr lang="en-US">
                <a:latin typeface="Calibri" charset="0"/>
              </a:rPr>
              <a:t>Microscopes will lay bare the vital organs, through the living flesh, of men and animals. The living body will to all medical purposes be transparent. …This work will be done with rays of invisible light.</a:t>
            </a:r>
            <a:r>
              <a:rPr lang="ja-JP" altLang="en-US">
                <a:latin typeface="Calibri" charset="0"/>
              </a:rPr>
              <a:t>”</a:t>
            </a:r>
            <a:endParaRPr lang="en-US">
              <a:latin typeface="Calibri" charset="0"/>
            </a:endParaRPr>
          </a:p>
          <a:p>
            <a:pPr eaLnBrk="1" hangingPunct="1"/>
            <a:endParaRPr lang="en-US">
              <a:latin typeface="Calibri" charset="0"/>
            </a:endParaRPr>
          </a:p>
          <a:p>
            <a:pPr eaLnBrk="1" hangingPunct="1"/>
            <a:r>
              <a:rPr lang="en-US">
                <a:latin typeface="Calibri" charset="0"/>
              </a:rPr>
              <a:t>Fast Food</a:t>
            </a:r>
          </a:p>
          <a:p>
            <a:pPr eaLnBrk="1" hangingPunct="1"/>
            <a:r>
              <a:rPr lang="ja-JP" altLang="en-US">
                <a:latin typeface="Calibri" charset="0"/>
              </a:rPr>
              <a:t>“</a:t>
            </a:r>
            <a:r>
              <a:rPr lang="en-US">
                <a:latin typeface="Calibri" charset="0"/>
              </a:rPr>
              <a:t>Ready-cooked meals will be bought from establishments similar to our bakeries of today.</a:t>
            </a:r>
            <a:r>
              <a:rPr lang="ja-JP" altLang="en-US">
                <a:latin typeface="Calibri" charset="0"/>
              </a:rPr>
              <a:t>”</a:t>
            </a:r>
            <a:endParaRPr lang="en-US">
              <a:latin typeface="Calibri" charset="0"/>
            </a:endParaRPr>
          </a:p>
          <a:p>
            <a:pPr eaLnBrk="1" hangingPunct="1"/>
            <a:r>
              <a:rPr lang="ja-JP" altLang="en-US">
                <a:latin typeface="Calibri" charset="0"/>
              </a:rPr>
              <a:t>“</a:t>
            </a:r>
            <a:r>
              <a:rPr lang="en-US">
                <a:latin typeface="Calibri" charset="0"/>
              </a:rPr>
              <a:t>…foods may be prepared in quantities by inexpensive labor and thus make it possible to live… without the cost of maintaining a separate kitchen for every three or four persons.</a:t>
            </a:r>
            <a:r>
              <a:rPr lang="ja-JP" altLang="en-US">
                <a:latin typeface="Calibri" charset="0"/>
              </a:rPr>
              <a:t>”</a:t>
            </a:r>
            <a:endParaRPr lang="en-US">
              <a:latin typeface="Calibri" charset="0"/>
            </a:endParaRPr>
          </a:p>
          <a:p>
            <a:pPr eaLnBrk="1" hangingPunct="1"/>
            <a:endParaRPr lang="en-US">
              <a:latin typeface="Calibri" charset="0"/>
            </a:endParaRPr>
          </a:p>
          <a:p>
            <a:pPr eaLnBrk="1" hangingPunct="1"/>
            <a:r>
              <a:rPr lang="en-US" b="1">
                <a:latin typeface="Calibri" charset="0"/>
              </a:rPr>
              <a:t>Laptop Computers</a:t>
            </a:r>
          </a:p>
          <a:p>
            <a:pPr eaLnBrk="1" hangingPunct="1"/>
            <a:endParaRPr lang="en-US">
              <a:latin typeface="Calibri" charset="0"/>
            </a:endParaRPr>
          </a:p>
          <a:p>
            <a:pPr eaLnBrk="1" hangingPunct="1"/>
            <a:r>
              <a:rPr lang="en-US">
                <a:latin typeface="Calibri" charset="0"/>
              </a:rPr>
              <a:t>Television</a:t>
            </a:r>
          </a:p>
          <a:p>
            <a:pPr eaLnBrk="1" hangingPunct="1"/>
            <a:r>
              <a:rPr lang="ja-JP" altLang="en-US">
                <a:latin typeface="Calibri" charset="0"/>
              </a:rPr>
              <a:t>“</a:t>
            </a:r>
            <a:r>
              <a:rPr lang="en-US">
                <a:latin typeface="Calibri" charset="0"/>
              </a:rPr>
              <a:t>Persons and things of all kinds will be brought within the focus of cameras connected electrically with screens at opposite ends of circuits… the guns of a distant battle will be heard to boom when seen to blaze, and thus the lips of a remote actor or singer will be heard to utter words or music when seen to move.</a:t>
            </a:r>
            <a:r>
              <a:rPr lang="ja-JP" altLang="en-US">
                <a:latin typeface="Calibri" charset="0"/>
              </a:rPr>
              <a:t>”</a:t>
            </a:r>
            <a:endParaRPr lang="en-US">
              <a:latin typeface="Calibri"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CF8880-C88F-0A46-A6F3-E80D82833DA4}" type="slidenum">
              <a:rPr lang="en-US" sz="1200"/>
              <a:pPr eaLnBrk="1" hangingPunct="1"/>
              <a:t>8</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Australia would be flooded and turned into a lake</a:t>
            </a:r>
          </a:p>
          <a:p>
            <a:pPr eaLnBrk="1" hangingPunct="1"/>
            <a:r>
              <a:rPr lang="ja-JP" altLang="en-US">
                <a:latin typeface="Calibri" charset="0"/>
              </a:rPr>
              <a:t>“</a:t>
            </a:r>
            <a:r>
              <a:rPr lang="en-US">
                <a:latin typeface="Calibri" charset="0"/>
              </a:rPr>
              <a:t>The greater portion of the central Australian desert, covering an area of fully 1,000,000 square miles, might be flooded.  The island continent would then be converted into a gigantic oval dish, of which the depressed central portion would be covered with water, and only the </a:t>
            </a:r>
            <a:r>
              <a:rPr lang="ja-JP" altLang="en-US">
                <a:latin typeface="Calibri" charset="0"/>
              </a:rPr>
              <a:t>“</a:t>
            </a:r>
            <a:r>
              <a:rPr lang="en-US">
                <a:latin typeface="Calibri" charset="0"/>
              </a:rPr>
              <a:t>rim</a:t>
            </a:r>
            <a:r>
              <a:rPr lang="ja-JP" altLang="en-US">
                <a:latin typeface="Calibri" charset="0"/>
              </a:rPr>
              <a:t>”</a:t>
            </a:r>
            <a:r>
              <a:rPr lang="en-US">
                <a:latin typeface="Calibri" charset="0"/>
              </a:rPr>
              <a:t> inhabited.</a:t>
            </a:r>
            <a:r>
              <a:rPr lang="ja-JP" altLang="en-US">
                <a:latin typeface="Calibri" charset="0"/>
              </a:rPr>
              <a:t>”</a:t>
            </a:r>
            <a:endParaRPr lang="en-US">
              <a:latin typeface="Calibri" charset="0"/>
            </a:endParaRPr>
          </a:p>
          <a:p>
            <a:pPr eaLnBrk="1" hangingPunct="1"/>
            <a:endParaRPr lang="en-US">
              <a:latin typeface="Calibri" charset="0"/>
            </a:endParaRPr>
          </a:p>
          <a:p>
            <a:pPr eaLnBrk="1" hangingPunct="1"/>
            <a:r>
              <a:rPr lang="en-US">
                <a:latin typeface="Calibri" charset="0"/>
              </a:rPr>
              <a:t>We would ride around on electric scooters</a:t>
            </a:r>
          </a:p>
          <a:p>
            <a:pPr eaLnBrk="1" hangingPunct="1"/>
            <a:endParaRPr lang="en-US">
              <a:latin typeface="Calibri" charset="0"/>
            </a:endParaRPr>
          </a:p>
          <a:p>
            <a:pPr eaLnBrk="1" hangingPunct="1"/>
            <a:r>
              <a:rPr lang="en-US" b="1">
                <a:latin typeface="Calibri" charset="0"/>
              </a:rPr>
              <a:t>We would have an elevator into space</a:t>
            </a:r>
          </a:p>
          <a:p>
            <a:pPr eaLnBrk="1" hangingPunct="1"/>
            <a:endParaRPr lang="en-US">
              <a:latin typeface="Calibri" charset="0"/>
            </a:endParaRPr>
          </a:p>
          <a:p>
            <a:pPr eaLnBrk="1" hangingPunct="1"/>
            <a:r>
              <a:rPr lang="en-US">
                <a:latin typeface="Calibri" charset="0"/>
              </a:rPr>
              <a:t>We would have the power to turn lead into gold</a:t>
            </a:r>
          </a:p>
          <a:p>
            <a:pPr eaLnBrk="1" hangingPunct="1"/>
            <a:r>
              <a:rPr lang="ja-JP" altLang="en-US">
                <a:latin typeface="Calibri" charset="0"/>
              </a:rPr>
              <a:t>“</a:t>
            </a:r>
            <a:r>
              <a:rPr lang="en-US">
                <a:latin typeface="Calibri" charset="0"/>
              </a:rPr>
              <a:t>Shall the mystery of transmutation not be solved?  Shall the master of the anathor not bring us gleaming gold from the dullest dross?</a:t>
            </a:r>
            <a:r>
              <a:rPr lang="ja-JP" altLang="en-US">
                <a:latin typeface="Calibri" charset="0"/>
              </a:rPr>
              <a:t>”</a:t>
            </a:r>
            <a:endParaRPr lang="en-US">
              <a:latin typeface="Calibri" charset="0"/>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E25085-26EC-624A-90E0-389D25538A69}" type="slidenum">
              <a:rPr lang="en-US" sz="1200"/>
              <a:pPr eaLnBrk="1" hangingPunct="1"/>
              <a:t>10</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Cochlear implants</a:t>
            </a:r>
          </a:p>
          <a:p>
            <a:r>
              <a:rPr lang="en-US">
                <a:latin typeface="Calibri" charset="0"/>
              </a:rPr>
              <a:t>Fingerprint scanners</a:t>
            </a:r>
          </a:p>
          <a:p>
            <a:r>
              <a:rPr lang="en-US">
                <a:latin typeface="Calibri" charset="0"/>
              </a:rPr>
              <a:t>Voice recognition</a:t>
            </a:r>
          </a:p>
          <a:p>
            <a:endParaRPr lang="en-US">
              <a:latin typeface="Calibri" charset="0"/>
            </a:endParaRPr>
          </a:p>
          <a:p>
            <a:r>
              <a:rPr lang="en-US">
                <a:latin typeface="Calibri" charset="0"/>
              </a:rPr>
              <a:t>DNA testing</a:t>
            </a:r>
          </a:p>
          <a:p>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Cochlear implants</a:t>
            </a:r>
          </a:p>
          <a:p>
            <a:r>
              <a:rPr lang="en-US" b="1">
                <a:latin typeface="Calibri" charset="0"/>
              </a:rPr>
              <a:t>By bone conduction we already introduce sounds into the nerve channels of the deaf in order that they may hear.  Is it not possible that we may learn to introduce them without the present cumbersomeness of first transforming electrical vibrations to mechanical ones, which the human mechanism promptly transforms back to the electrical form?</a:t>
            </a:r>
          </a:p>
          <a:p>
            <a:endParaRPr lang="en-US">
              <a:latin typeface="Calibri" charset="0"/>
            </a:endParaRPr>
          </a:p>
          <a:p>
            <a:r>
              <a:rPr lang="en-US">
                <a:latin typeface="Calibri" charset="0"/>
              </a:rPr>
              <a:t>Fingerprint scanners</a:t>
            </a:r>
          </a:p>
          <a:p>
            <a:r>
              <a:rPr lang="en-US">
                <a:latin typeface="Calibri" charset="0"/>
              </a:rPr>
              <a:t>…when it comes, for example, to matching a set of fingerprints with one of five millions on file.  </a:t>
            </a:r>
            <a:r>
              <a:rPr lang="en-US" b="1">
                <a:latin typeface="Calibri" charset="0"/>
              </a:rPr>
              <a:t>Selection devices of this sort will soon be speeded up from their present rate of reviewing data at a few hundred a minute.  By the use of photocells and microfilm they will survey items at the rate of thousands a second, and will print out duplicates of those selected.</a:t>
            </a:r>
            <a:endParaRPr lang="en-US">
              <a:latin typeface="Calibri" charset="0"/>
            </a:endParaRPr>
          </a:p>
          <a:p>
            <a:endParaRPr lang="en-US">
              <a:latin typeface="Calibri" charset="0"/>
            </a:endParaRPr>
          </a:p>
          <a:p>
            <a:r>
              <a:rPr lang="en-US">
                <a:latin typeface="Calibri" charset="0"/>
              </a:rPr>
              <a:t>DNA testing</a:t>
            </a:r>
          </a:p>
          <a:p>
            <a:endParaRPr lang="en-US">
              <a:latin typeface="Calibri" charset="0"/>
            </a:endParaRPr>
          </a:p>
          <a:p>
            <a:r>
              <a:rPr lang="en-US">
                <a:latin typeface="Calibri" charset="0"/>
              </a:rPr>
              <a:t>Voice recognition</a:t>
            </a:r>
          </a:p>
          <a:p>
            <a:r>
              <a:rPr lang="en-US" b="1">
                <a:latin typeface="Calibri" charset="0"/>
              </a:rPr>
              <a:t>will the author of the future cease writing by hand or typewriter and talk directly to the record? …</a:t>
            </a:r>
            <a:r>
              <a:rPr lang="en-US">
                <a:latin typeface="Calibri" charset="0"/>
              </a:rPr>
              <a:t>the result is </a:t>
            </a:r>
            <a:r>
              <a:rPr lang="en-US" b="1">
                <a:latin typeface="Calibri" charset="0"/>
              </a:rPr>
              <a:t>a machine which types when talked to.</a:t>
            </a:r>
          </a:p>
          <a:p>
            <a:endParaRPr lang="en-US" b="1">
              <a:latin typeface="Calibri" charset="0"/>
            </a:endParaRPr>
          </a:p>
          <a:p>
            <a:endParaRPr lang="en-US">
              <a:latin typeface="Calibri" charset="0"/>
            </a:endParaRPr>
          </a:p>
          <a:p>
            <a:r>
              <a:rPr lang="en-US">
                <a:latin typeface="Calibri" charset="0"/>
              </a:rPr>
              <a:t>DNA testing</a:t>
            </a:r>
          </a:p>
          <a:p>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Math software</a:t>
            </a:r>
          </a:p>
          <a:p>
            <a:r>
              <a:rPr lang="en-US">
                <a:latin typeface="Calibri" charset="0"/>
              </a:rPr>
              <a:t>Hyperlinks</a:t>
            </a:r>
          </a:p>
          <a:p>
            <a:r>
              <a:rPr lang="en-US">
                <a:latin typeface="Calibri" charset="0"/>
              </a:rPr>
              <a:t>Keyboard shortcuts</a:t>
            </a:r>
          </a:p>
          <a:p>
            <a:endParaRPr lang="en-US">
              <a:latin typeface="Calibri" charset="0"/>
            </a:endParaRPr>
          </a:p>
          <a:p>
            <a:r>
              <a:rPr lang="en-US">
                <a:latin typeface="Calibri" charset="0"/>
              </a:rPr>
              <a:t>Computer chips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7A93F487-901D-6545-8754-8DEAD4BF6E8A}" type="datetime1">
              <a:rPr lang="en-US"/>
              <a:pPr/>
              <a:t>2/10/15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40A1E19-FCEE-BE4A-8184-5E662924BEE6}" type="slidenum">
              <a:rPr lang="en-US"/>
              <a:pPr/>
              <a:t>‹#›</a:t>
            </a:fld>
            <a:endParaRPr lang="en-US"/>
          </a:p>
        </p:txBody>
      </p:sp>
    </p:spTree>
    <p:extLst>
      <p:ext uri="{BB962C8B-B14F-4D97-AF65-F5344CB8AC3E}">
        <p14:creationId xmlns:p14="http://schemas.microsoft.com/office/powerpoint/2010/main" val="3891724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2E829D6-BB1A-C647-8AE4-2F5B4E611510}" type="datetime1">
              <a:rPr lang="en-US"/>
              <a:pPr/>
              <a:t>2/10/15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6428B9D-B468-5B4E-8348-33FF83557C11}" type="slidenum">
              <a:rPr lang="en-US"/>
              <a:pPr/>
              <a:t>‹#›</a:t>
            </a:fld>
            <a:endParaRPr lang="en-US"/>
          </a:p>
        </p:txBody>
      </p:sp>
    </p:spTree>
    <p:extLst>
      <p:ext uri="{BB962C8B-B14F-4D97-AF65-F5344CB8AC3E}">
        <p14:creationId xmlns:p14="http://schemas.microsoft.com/office/powerpoint/2010/main" val="82612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E0012E3-40DC-A949-9689-8A28D82D978A}" type="datetime1">
              <a:rPr lang="en-US"/>
              <a:pPr/>
              <a:t>2/10/15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204043C-B863-2948-A5B9-CE27F5B02EA2}" type="slidenum">
              <a:rPr lang="en-US"/>
              <a:pPr/>
              <a:t>‹#›</a:t>
            </a:fld>
            <a:endParaRPr lang="en-US"/>
          </a:p>
        </p:txBody>
      </p:sp>
    </p:spTree>
    <p:extLst>
      <p:ext uri="{BB962C8B-B14F-4D97-AF65-F5344CB8AC3E}">
        <p14:creationId xmlns:p14="http://schemas.microsoft.com/office/powerpoint/2010/main" val="1479146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2605ADF-9B99-CE43-A3F2-AD5DBC910C93}" type="datetime1">
              <a:rPr lang="en-US"/>
              <a:pPr/>
              <a:t>2/10/15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03572F6-8CB8-EC43-944A-325624F1ECF4}" type="slidenum">
              <a:rPr lang="en-US"/>
              <a:pPr/>
              <a:t>‹#›</a:t>
            </a:fld>
            <a:endParaRPr lang="en-US"/>
          </a:p>
        </p:txBody>
      </p:sp>
    </p:spTree>
    <p:extLst>
      <p:ext uri="{BB962C8B-B14F-4D97-AF65-F5344CB8AC3E}">
        <p14:creationId xmlns:p14="http://schemas.microsoft.com/office/powerpoint/2010/main" val="5726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E2ED201-4540-744F-92C6-818754D8CAF6}" type="datetime1">
              <a:rPr lang="en-US"/>
              <a:pPr/>
              <a:t>2/10/15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1FD8D0D-F556-1446-8921-E50DDFEDB397}" type="slidenum">
              <a:rPr lang="en-US"/>
              <a:pPr/>
              <a:t>‹#›</a:t>
            </a:fld>
            <a:endParaRPr lang="en-US"/>
          </a:p>
        </p:txBody>
      </p:sp>
    </p:spTree>
    <p:extLst>
      <p:ext uri="{BB962C8B-B14F-4D97-AF65-F5344CB8AC3E}">
        <p14:creationId xmlns:p14="http://schemas.microsoft.com/office/powerpoint/2010/main" val="2774014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72AD6829-DCC7-9849-8CC7-83665E393813}" type="datetime1">
              <a:rPr lang="en-US"/>
              <a:pPr/>
              <a:t>2/10/15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8157677-4AED-224B-923C-45F5B11D275E}" type="slidenum">
              <a:rPr lang="en-US"/>
              <a:pPr/>
              <a:t>‹#›</a:t>
            </a:fld>
            <a:endParaRPr lang="en-US"/>
          </a:p>
        </p:txBody>
      </p:sp>
    </p:spTree>
    <p:extLst>
      <p:ext uri="{BB962C8B-B14F-4D97-AF65-F5344CB8AC3E}">
        <p14:creationId xmlns:p14="http://schemas.microsoft.com/office/powerpoint/2010/main" val="615099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C96463DB-97D1-7B4C-83D9-1C982403D1C0}" type="datetime1">
              <a:rPr lang="en-US"/>
              <a:pPr/>
              <a:t>2/10/15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2685E27C-49A1-AC47-A0E7-0183E82C879C}" type="slidenum">
              <a:rPr lang="en-US"/>
              <a:pPr/>
              <a:t>‹#›</a:t>
            </a:fld>
            <a:endParaRPr lang="en-US"/>
          </a:p>
        </p:txBody>
      </p:sp>
    </p:spTree>
    <p:extLst>
      <p:ext uri="{BB962C8B-B14F-4D97-AF65-F5344CB8AC3E}">
        <p14:creationId xmlns:p14="http://schemas.microsoft.com/office/powerpoint/2010/main" val="3417121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F9798D4-8171-8647-ABF1-C46E757FAB1C}" type="datetime1">
              <a:rPr lang="en-US"/>
              <a:pPr/>
              <a:t>2/10/15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316A319-4A6C-3F49-A974-AF0F12E1E6EB}" type="slidenum">
              <a:rPr lang="en-US"/>
              <a:pPr/>
              <a:t>‹#›</a:t>
            </a:fld>
            <a:endParaRPr lang="en-US"/>
          </a:p>
        </p:txBody>
      </p:sp>
    </p:spTree>
    <p:extLst>
      <p:ext uri="{BB962C8B-B14F-4D97-AF65-F5344CB8AC3E}">
        <p14:creationId xmlns:p14="http://schemas.microsoft.com/office/powerpoint/2010/main" val="4099081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1E64299-C7D4-0341-8C99-52C105FA91F9}" type="datetime1">
              <a:rPr lang="en-US"/>
              <a:pPr/>
              <a:t>2/10/15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F4CF9E89-8324-144E-A52B-884CFFCEEF94}" type="slidenum">
              <a:rPr lang="en-US"/>
              <a:pPr/>
              <a:t>‹#›</a:t>
            </a:fld>
            <a:endParaRPr lang="en-US"/>
          </a:p>
        </p:txBody>
      </p:sp>
    </p:spTree>
    <p:extLst>
      <p:ext uri="{BB962C8B-B14F-4D97-AF65-F5344CB8AC3E}">
        <p14:creationId xmlns:p14="http://schemas.microsoft.com/office/powerpoint/2010/main" val="827926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0FA278B-E4A0-3B40-B11C-2268009BE65E}" type="datetime1">
              <a:rPr lang="en-US"/>
              <a:pPr/>
              <a:t>2/10/15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53C2364-74E9-D147-9B43-D101A0F226F9}" type="slidenum">
              <a:rPr lang="en-US"/>
              <a:pPr/>
              <a:t>‹#›</a:t>
            </a:fld>
            <a:endParaRPr lang="en-US"/>
          </a:p>
        </p:txBody>
      </p:sp>
    </p:spTree>
    <p:extLst>
      <p:ext uri="{BB962C8B-B14F-4D97-AF65-F5344CB8AC3E}">
        <p14:creationId xmlns:p14="http://schemas.microsoft.com/office/powerpoint/2010/main" val="986926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4C43D34-3DD4-4947-B623-90ADE597DDDB}" type="datetime1">
              <a:rPr lang="en-US"/>
              <a:pPr/>
              <a:t>2/10/15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8A850D7-A92E-9247-B92A-6E0E99547261}" type="slidenum">
              <a:rPr lang="en-US"/>
              <a:pPr/>
              <a:t>‹#›</a:t>
            </a:fld>
            <a:endParaRPr lang="en-US"/>
          </a:p>
        </p:txBody>
      </p:sp>
    </p:spTree>
    <p:extLst>
      <p:ext uri="{BB962C8B-B14F-4D97-AF65-F5344CB8AC3E}">
        <p14:creationId xmlns:p14="http://schemas.microsoft.com/office/powerpoint/2010/main" val="19836881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latin typeface="Calibri" charset="0"/>
              </a:defRPr>
            </a:lvl1pPr>
          </a:lstStyle>
          <a:p>
            <a:fld id="{64764E4E-E2FC-9C47-A81F-6FC66133C713}" type="datetime1">
              <a:rPr lang="en-US"/>
              <a:pPr/>
              <a:t>2/10/15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charset="0"/>
              </a:defRPr>
            </a:lvl1pPr>
          </a:lstStyle>
          <a:p>
            <a:fld id="{9466BE59-6E55-F345-B78C-903714C5CEB3}"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21.png"/><Relationship Id="rId5" Type="http://schemas.openxmlformats.org/officeDocument/2006/relationships/image" Target="../media/image19.jpeg"/><Relationship Id="rId6"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2.png"/><Relationship Id="rId5" Type="http://schemas.openxmlformats.org/officeDocument/2006/relationships/image" Target="../media/image2.png"/><Relationship Id="rId1" Type="http://schemas.microsoft.com/office/2007/relationships/media" Target="file:///\\dataserv\home\AndersL\nano\Flying%20Cars\flyingcarstimemachine.mp3" TargetMode="External"/><Relationship Id="rId2" Type="http://schemas.openxmlformats.org/officeDocument/2006/relationships/audio" Target="file:///\\dataserv\home\AndersL\nano\Flying%20Cars\flyingcarstimemachine.mp3"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6"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6"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jpeg"/><Relationship Id="rId5" Type="http://schemas.openxmlformats.org/officeDocument/2006/relationships/image" Target="../media/image30.png"/><Relationship Id="rId6"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jpeg"/><Relationship Id="rId5" Type="http://schemas.openxmlformats.org/officeDocument/2006/relationships/image" Target="../media/image30.png"/><Relationship Id="rId6"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png"/><Relationship Id="rId6"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png"/><Relationship Id="rId6"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png"/><Relationship Id="rId5" Type="http://schemas.openxmlformats.org/officeDocument/2006/relationships/image" Target="../media/image2.png"/><Relationship Id="rId1" Type="http://schemas.microsoft.com/office/2007/relationships/media" Target="file:///\\dataserv\home\AndersL\nano\Flying%20Cars\flyingcarstimemachine.mp3" TargetMode="External"/><Relationship Id="rId2" Type="http://schemas.openxmlformats.org/officeDocument/2006/relationships/audio" Target="file:///\\dataserv\home\AndersL\nano\Flying%20Cars\flyingcarstimemachine.mp3"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9.png"/><Relationship Id="rId5" Type="http://schemas.openxmlformats.org/officeDocument/2006/relationships/image" Target="../media/image2.png"/><Relationship Id="rId1" Type="http://schemas.microsoft.com/office/2007/relationships/media" Target="file:///\\dataserv\home\AndersL\nano\Flying%20Cars\flyingcarstimemachine.mp3" TargetMode="External"/><Relationship Id="rId2" Type="http://schemas.openxmlformats.org/officeDocument/2006/relationships/audio" Target="file:///\\dataserv\home\AndersL\nano\Flying%20Cars\flyingcarstimemachine.mp3"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40.png"/><Relationship Id="rId5" Type="http://schemas.openxmlformats.org/officeDocument/2006/relationships/image" Target="../media/image41.jpeg"/><Relationship Id="rId6" Type="http://schemas.openxmlformats.org/officeDocument/2006/relationships/image" Target="../media/image42.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40.png"/><Relationship Id="rId5" Type="http://schemas.openxmlformats.org/officeDocument/2006/relationships/image" Target="../media/image41.jpeg"/><Relationship Id="rId6" Type="http://schemas.openxmlformats.org/officeDocument/2006/relationships/image" Target="../media/image42.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4.pn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4.pn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6" Type="http://schemas.openxmlformats.org/officeDocument/2006/relationships/image" Target="../media/image58.jpeg"/><Relationship Id="rId7" Type="http://schemas.openxmlformats.org/officeDocument/2006/relationships/image" Target="../media/image59.jpeg"/><Relationship Id="rId8" Type="http://schemas.openxmlformats.org/officeDocument/2006/relationships/image" Target="../media/image60.jpe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6" Type="http://schemas.openxmlformats.org/officeDocument/2006/relationships/image" Target="../media/image58.jpeg"/><Relationship Id="rId7" Type="http://schemas.openxmlformats.org/officeDocument/2006/relationships/image" Target="../media/image59.jpeg"/><Relationship Id="rId8" Type="http://schemas.openxmlformats.org/officeDocument/2006/relationships/image" Target="../media/image60.jpe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61.png"/><Relationship Id="rId5" Type="http://schemas.openxmlformats.org/officeDocument/2006/relationships/image" Target="../media/image62.png"/><Relationship Id="rId6" Type="http://schemas.openxmlformats.org/officeDocument/2006/relationships/image" Target="../media/image63.pn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61.png"/><Relationship Id="rId5" Type="http://schemas.openxmlformats.org/officeDocument/2006/relationships/image" Target="../media/image62.png"/><Relationship Id="rId6" Type="http://schemas.openxmlformats.org/officeDocument/2006/relationships/image" Target="../media/image63.pn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5" Type="http://schemas.openxmlformats.org/officeDocument/2006/relationships/image" Target="../media/image66.png"/><Relationship Id="rId6" Type="http://schemas.openxmlformats.org/officeDocument/2006/relationships/image" Target="../media/image67.pn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5" Type="http://schemas.openxmlformats.org/officeDocument/2006/relationships/image" Target="../media/image66.png"/><Relationship Id="rId6" Type="http://schemas.openxmlformats.org/officeDocument/2006/relationships/image" Target="../media/image67.pn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6.png"/><Relationship Id="rId5" Type="http://schemas.openxmlformats.org/officeDocument/2006/relationships/image" Target="../media/image67.png"/><Relationship Id="rId6" Type="http://schemas.openxmlformats.org/officeDocument/2006/relationships/image" Target="../media/image17.jpeg"/><Relationship Id="rId7" Type="http://schemas.openxmlformats.org/officeDocument/2006/relationships/image" Target="../media/image61.png"/><Relationship Id="rId8" Type="http://schemas.openxmlformats.org/officeDocument/2006/relationships/image" Target="../media/image62.png"/><Relationship Id="rId1" Type="http://schemas.openxmlformats.org/officeDocument/2006/relationships/slideLayout" Target="../slideLayouts/slideLayout2.xml"/><Relationship Id="rId2" Type="http://schemas.openxmlformats.org/officeDocument/2006/relationships/image" Target="../media/image64.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68.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eg"/><Relationship Id="rId5"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r>
              <a:rPr lang="en-US">
                <a:latin typeface="Calibri" charset="0"/>
              </a:rPr>
              <a:t>Flying Cars and Food Pills</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ea typeface="+mn-ea"/>
                <a:cs typeface="+mn-cs"/>
              </a:rPr>
              <a:t>A journey into the Future</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normAutofit fontScale="90000"/>
          </a:bodyPr>
          <a:lstStyle/>
          <a:p>
            <a:pPr eaLnBrk="1" hangingPunct="1">
              <a:defRPr/>
            </a:pPr>
            <a:r>
              <a:rPr lang="en-US" sz="4000" dirty="0" smtClean="0">
                <a:ea typeface="+mj-ea"/>
                <a:cs typeface="+mj-cs"/>
              </a:rPr>
              <a:t>Which of these was NOT predicted in 1900?</a:t>
            </a:r>
            <a:br>
              <a:rPr lang="en-US" sz="4000" dirty="0" smtClean="0">
                <a:ea typeface="+mj-ea"/>
                <a:cs typeface="+mj-cs"/>
              </a:rPr>
            </a:br>
            <a:endParaRPr lang="en-US" sz="4000" dirty="0" smtClean="0">
              <a:ea typeface="+mj-ea"/>
              <a:cs typeface="+mj-cs"/>
            </a:endParaRPr>
          </a:p>
        </p:txBody>
      </p:sp>
      <p:pic>
        <p:nvPicPr>
          <p:cNvPr id="29699" name="Picture 3" descr="Nasa_space_elev.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038600"/>
            <a:ext cx="2743200" cy="27432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9700" name="Picture 5"/>
          <p:cNvPicPr>
            <a:picLocks noChangeAspect="1" noChangeArrowheads="1"/>
          </p:cNvPicPr>
          <p:nvPr/>
        </p:nvPicPr>
        <p:blipFill>
          <a:blip r:embed="rId4">
            <a:lum bright="-36000" contrast="-30000"/>
            <a:extLst>
              <a:ext uri="{28A0092B-C50C-407E-A947-70E740481C1C}">
                <a14:useLocalDpi xmlns:a14="http://schemas.microsoft.com/office/drawing/2010/main" val="0"/>
              </a:ext>
            </a:extLst>
          </a:blip>
          <a:srcRect/>
          <a:stretch>
            <a:fillRect/>
          </a:stretch>
        </p:blipFill>
        <p:spPr bwMode="auto">
          <a:xfrm>
            <a:off x="1295400" y="1447800"/>
            <a:ext cx="22606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6"/>
          <p:cNvPicPr>
            <a:picLocks noChangeAspect="1" noChangeArrowheads="1"/>
          </p:cNvPicPr>
          <p:nvPr/>
        </p:nvPicPr>
        <p:blipFill>
          <a:blip r:embed="rId5">
            <a:lum bright="-24000"/>
            <a:extLst>
              <a:ext uri="{28A0092B-C50C-407E-A947-70E740481C1C}">
                <a14:useLocalDpi xmlns:a14="http://schemas.microsoft.com/office/drawing/2010/main" val="0"/>
              </a:ext>
            </a:extLst>
          </a:blip>
          <a:srcRect/>
          <a:stretch>
            <a:fillRect/>
          </a:stretch>
        </p:blipFill>
        <p:spPr bwMode="auto">
          <a:xfrm>
            <a:off x="5715000" y="1524000"/>
            <a:ext cx="1838325"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Rectangle 7"/>
          <p:cNvSpPr>
            <a:spLocks noChangeArrowheads="1"/>
          </p:cNvSpPr>
          <p:nvPr/>
        </p:nvSpPr>
        <p:spPr bwMode="auto">
          <a:xfrm>
            <a:off x="6553200" y="3886200"/>
            <a:ext cx="9779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
              <a:t>Photo: Flickr user Richard from DC</a:t>
            </a:r>
          </a:p>
        </p:txBody>
      </p:sp>
      <p:pic>
        <p:nvPicPr>
          <p:cNvPr id="29703" name="Picture 9"/>
          <p:cNvPicPr>
            <a:picLocks noChangeAspect="1" noChangeArrowheads="1"/>
          </p:cNvPicPr>
          <p:nvPr/>
        </p:nvPicPr>
        <p:blipFill>
          <a:blip r:embed="rId6">
            <a:lum bright="-36000" contrast="-30000"/>
            <a:extLst>
              <a:ext uri="{28A0092B-C50C-407E-A947-70E740481C1C}">
                <a14:useLocalDpi xmlns:a14="http://schemas.microsoft.com/office/drawing/2010/main" val="0"/>
              </a:ext>
            </a:extLst>
          </a:blip>
          <a:srcRect/>
          <a:stretch>
            <a:fillRect/>
          </a:stretch>
        </p:blipFill>
        <p:spPr bwMode="auto">
          <a:xfrm>
            <a:off x="5181600" y="4191000"/>
            <a:ext cx="2705100"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en-US">
              <a:latin typeface="Calibri" charset="0"/>
            </a:endParaRPr>
          </a:p>
        </p:txBody>
      </p:sp>
      <p:pic>
        <p:nvPicPr>
          <p:cNvPr id="3174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7475" y="-3200400"/>
            <a:ext cx="6918325" cy="102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flyingcarstimemachine.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9677400" y="6019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416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a:xfrm>
            <a:off x="152400" y="304800"/>
            <a:ext cx="8915400" cy="1143000"/>
          </a:xfrm>
        </p:spPr>
        <p:txBody>
          <a:bodyPr/>
          <a:lstStyle/>
          <a:p>
            <a:r>
              <a:rPr lang="en-US" sz="4000" dirty="0" err="1">
                <a:latin typeface="Calibri" charset="0"/>
              </a:rPr>
              <a:t>Vannevar</a:t>
            </a:r>
            <a:r>
              <a:rPr lang="en-US" sz="4000" dirty="0">
                <a:latin typeface="Calibri" charset="0"/>
              </a:rPr>
              <a:t> Bush made predictions in 1945.</a:t>
            </a:r>
          </a:p>
        </p:txBody>
      </p:sp>
      <p:sp>
        <p:nvSpPr>
          <p:cNvPr id="32771" name="Rectangle 3"/>
          <p:cNvSpPr>
            <a:spLocks noGrp="1"/>
          </p:cNvSpPr>
          <p:nvPr>
            <p:ph type="body" idx="1"/>
          </p:nvPr>
        </p:nvSpPr>
        <p:spPr/>
        <p:txBody>
          <a:bodyPr/>
          <a:lstStyle/>
          <a:p>
            <a:pPr marL="0" indent="0">
              <a:buNone/>
            </a:pPr>
            <a:endParaRPr lang="en-US" dirty="0">
              <a:latin typeface="Calibri" charset="0"/>
            </a:endParaRPr>
          </a:p>
        </p:txBody>
      </p:sp>
      <p:pic>
        <p:nvPicPr>
          <p:cNvPr id="2" name="Picture 1"/>
          <p:cNvPicPr>
            <a:picLocks noChangeAspect="1"/>
          </p:cNvPicPr>
          <p:nvPr/>
        </p:nvPicPr>
        <p:blipFill>
          <a:blip r:embed="rId2"/>
          <a:stretch>
            <a:fillRect/>
          </a:stretch>
        </p:blipFill>
        <p:spPr>
          <a:xfrm>
            <a:off x="1600200" y="1524000"/>
            <a:ext cx="6019800" cy="4740081"/>
          </a:xfrm>
          <a:prstGeom prst="rect">
            <a:avLst/>
          </a:prstGeom>
        </p:spPr>
      </p:pic>
      <p:sp>
        <p:nvSpPr>
          <p:cNvPr id="6" name="Rectangle 2"/>
          <p:cNvSpPr txBox="1">
            <a:spLocks/>
          </p:cNvSpPr>
          <p:nvPr/>
        </p:nvSpPr>
        <p:spPr bwMode="auto">
          <a:xfrm>
            <a:off x="0" y="5867400"/>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1200" dirty="0" err="1" smtClean="0">
                <a:latin typeface="Calibri" charset="0"/>
              </a:rPr>
              <a:t>Vannevar</a:t>
            </a:r>
            <a:r>
              <a:rPr lang="en-US" sz="1200" dirty="0" smtClean="0">
                <a:latin typeface="Calibri" charset="0"/>
              </a:rPr>
              <a:t> Bush circa 1940, </a:t>
            </a:r>
            <a:r>
              <a:rPr lang="en-US" sz="1200" dirty="0"/>
              <a:t>Office for Emergency </a:t>
            </a:r>
            <a:r>
              <a:rPr lang="en-US" sz="1200" dirty="0" smtClean="0"/>
              <a:t>Management</a:t>
            </a:r>
            <a:r>
              <a:rPr lang="en-US" sz="1200" dirty="0" smtClean="0"/>
              <a:t>, United </a:t>
            </a:r>
            <a:r>
              <a:rPr lang="en-US" sz="1200" dirty="0"/>
              <a:t>States Federal </a:t>
            </a:r>
            <a:r>
              <a:rPr lang="en-US" sz="1200" dirty="0" smtClean="0"/>
              <a:t>Government, public domain</a:t>
            </a:r>
            <a:endParaRPr lang="en-US" sz="4000" dirty="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p:txBody>
          <a:bodyPr/>
          <a:lstStyle/>
          <a:p>
            <a:r>
              <a:rPr lang="en-US" sz="4000">
                <a:latin typeface="Calibri" charset="0"/>
              </a:rPr>
              <a:t>Which of these was NOT predicted </a:t>
            </a:r>
            <a:br>
              <a:rPr lang="en-US" sz="4000">
                <a:latin typeface="Calibri" charset="0"/>
              </a:rPr>
            </a:br>
            <a:r>
              <a:rPr lang="en-US" sz="4000">
                <a:latin typeface="Calibri" charset="0"/>
              </a:rPr>
              <a:t>in 1945?</a:t>
            </a:r>
          </a:p>
        </p:txBody>
      </p:sp>
      <p:pic>
        <p:nvPicPr>
          <p:cNvPr id="33795" name="Picture 4" descr="Cochlear_impl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600200"/>
            <a:ext cx="23177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6" descr="headsetmi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114800"/>
            <a:ext cx="23320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7" descr="Mariko_Goda_Reading_Fingerpri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447800"/>
            <a:ext cx="2971800"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8" descr="DNATe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343400"/>
            <a:ext cx="30480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p:txBody>
          <a:bodyPr/>
          <a:lstStyle/>
          <a:p>
            <a:r>
              <a:rPr lang="en-US" sz="4000">
                <a:latin typeface="Calibri" charset="0"/>
              </a:rPr>
              <a:t>Which of these was NOT predicted </a:t>
            </a:r>
            <a:br>
              <a:rPr lang="en-US" sz="4000">
                <a:latin typeface="Calibri" charset="0"/>
              </a:rPr>
            </a:br>
            <a:r>
              <a:rPr lang="en-US" sz="4000">
                <a:latin typeface="Calibri" charset="0"/>
              </a:rPr>
              <a:t>in 1945?</a:t>
            </a:r>
          </a:p>
        </p:txBody>
      </p:sp>
      <p:pic>
        <p:nvPicPr>
          <p:cNvPr id="35843" name="Picture 3" descr="Cochlear_implant"/>
          <p:cNvPicPr>
            <a:picLocks noChangeAspect="1" noChangeArrowheads="1"/>
          </p:cNvPicPr>
          <p:nvPr/>
        </p:nvPicPr>
        <p:blipFill>
          <a:blip r:embed="rId3">
            <a:lum bright="-36000" contrast="-36000"/>
            <a:extLst>
              <a:ext uri="{28A0092B-C50C-407E-A947-70E740481C1C}">
                <a14:useLocalDpi xmlns:a14="http://schemas.microsoft.com/office/drawing/2010/main" val="0"/>
              </a:ext>
            </a:extLst>
          </a:blip>
          <a:srcRect/>
          <a:stretch>
            <a:fillRect/>
          </a:stretch>
        </p:blipFill>
        <p:spPr bwMode="auto">
          <a:xfrm>
            <a:off x="1187450" y="1600200"/>
            <a:ext cx="23177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descr="headsetmike"/>
          <p:cNvPicPr>
            <a:picLocks noChangeAspect="1" noChangeArrowheads="1"/>
          </p:cNvPicPr>
          <p:nvPr/>
        </p:nvPicPr>
        <p:blipFill>
          <a:blip r:embed="rId4">
            <a:lum bright="-36000" contrast="-36000"/>
            <a:extLst>
              <a:ext uri="{28A0092B-C50C-407E-A947-70E740481C1C}">
                <a14:useLocalDpi xmlns:a14="http://schemas.microsoft.com/office/drawing/2010/main" val="0"/>
              </a:ext>
            </a:extLst>
          </a:blip>
          <a:srcRect/>
          <a:stretch>
            <a:fillRect/>
          </a:stretch>
        </p:blipFill>
        <p:spPr bwMode="auto">
          <a:xfrm>
            <a:off x="5410200" y="4114800"/>
            <a:ext cx="23320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5" descr="Mariko_Goda_Reading_Fingerprint"/>
          <p:cNvPicPr>
            <a:picLocks noChangeAspect="1" noChangeArrowheads="1"/>
          </p:cNvPicPr>
          <p:nvPr/>
        </p:nvPicPr>
        <p:blipFill>
          <a:blip r:embed="rId5">
            <a:lum bright="-24000" contrast="-18000"/>
            <a:extLst>
              <a:ext uri="{28A0092B-C50C-407E-A947-70E740481C1C}">
                <a14:useLocalDpi xmlns:a14="http://schemas.microsoft.com/office/drawing/2010/main" val="0"/>
              </a:ext>
            </a:extLst>
          </a:blip>
          <a:srcRect/>
          <a:stretch>
            <a:fillRect/>
          </a:stretch>
        </p:blipFill>
        <p:spPr bwMode="auto">
          <a:xfrm>
            <a:off x="5410200" y="1447800"/>
            <a:ext cx="2971800"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6" descr="DNATe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343400"/>
            <a:ext cx="3048000" cy="203835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p:cNvSpPr>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4000">
                <a:latin typeface="Calibri" charset="0"/>
              </a:rPr>
              <a:t>Which of these was NOT predicted </a:t>
            </a:r>
            <a:br>
              <a:rPr lang="en-US" sz="4000">
                <a:latin typeface="Calibri" charset="0"/>
              </a:rPr>
            </a:br>
            <a:r>
              <a:rPr lang="en-US" sz="4000">
                <a:latin typeface="Calibri" charset="0"/>
              </a:rPr>
              <a:t>in 1945?</a:t>
            </a:r>
          </a:p>
        </p:txBody>
      </p:sp>
      <p:pic>
        <p:nvPicPr>
          <p:cNvPr id="37891" name="Picture 5" descr="equationsoftwar"/>
          <p:cNvPicPr>
            <a:picLocks noChangeAspect="1" noChangeArrowheads="1"/>
          </p:cNvPicPr>
          <p:nvPr/>
        </p:nvPicPr>
        <p:blipFill>
          <a:blip r:embed="rId3">
            <a:extLst>
              <a:ext uri="{28A0092B-C50C-407E-A947-70E740481C1C}">
                <a14:useLocalDpi xmlns:a14="http://schemas.microsoft.com/office/drawing/2010/main" val="0"/>
              </a:ext>
            </a:extLst>
          </a:blip>
          <a:srcRect l="31049" t="11351" b="34282"/>
          <a:stretch>
            <a:fillRect/>
          </a:stretch>
        </p:blipFill>
        <p:spPr bwMode="auto">
          <a:xfrm>
            <a:off x="5105400" y="4343400"/>
            <a:ext cx="3657600"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6" descr="hyperlin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600200"/>
            <a:ext cx="333375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7" descr="keyboard-shortcu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4196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8" descr="microchips"/>
          <p:cNvPicPr>
            <a:picLocks noChangeAspect="1" noChangeArrowheads="1"/>
          </p:cNvPicPr>
          <p:nvPr/>
        </p:nvPicPr>
        <p:blipFill>
          <a:blip r:embed="rId6">
            <a:extLst>
              <a:ext uri="{28A0092B-C50C-407E-A947-70E740481C1C}">
                <a14:useLocalDpi xmlns:a14="http://schemas.microsoft.com/office/drawing/2010/main" val="0"/>
              </a:ext>
            </a:extLst>
          </a:blip>
          <a:srcRect l="16667" b="13739"/>
          <a:stretch>
            <a:fillRect/>
          </a:stretch>
        </p:blipFill>
        <p:spPr bwMode="auto">
          <a:xfrm>
            <a:off x="914400" y="1600200"/>
            <a:ext cx="3048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p:cNvSpPr>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4000">
                <a:latin typeface="Calibri" charset="0"/>
              </a:rPr>
              <a:t>Which of these was NOT predicted </a:t>
            </a:r>
            <a:br>
              <a:rPr lang="en-US" sz="4000">
                <a:latin typeface="Calibri" charset="0"/>
              </a:rPr>
            </a:br>
            <a:r>
              <a:rPr lang="en-US" sz="4000">
                <a:latin typeface="Calibri" charset="0"/>
              </a:rPr>
              <a:t>in 1945?</a:t>
            </a:r>
          </a:p>
        </p:txBody>
      </p:sp>
      <p:pic>
        <p:nvPicPr>
          <p:cNvPr id="39939" name="Picture 3" descr="equationsoftwar"/>
          <p:cNvPicPr>
            <a:picLocks noChangeAspect="1" noChangeArrowheads="1"/>
          </p:cNvPicPr>
          <p:nvPr/>
        </p:nvPicPr>
        <p:blipFill>
          <a:blip r:embed="rId3">
            <a:lum bright="-42000" contrast="-18000"/>
            <a:extLst>
              <a:ext uri="{28A0092B-C50C-407E-A947-70E740481C1C}">
                <a14:useLocalDpi xmlns:a14="http://schemas.microsoft.com/office/drawing/2010/main" val="0"/>
              </a:ext>
            </a:extLst>
          </a:blip>
          <a:srcRect l="31049" t="11351" b="34282"/>
          <a:stretch>
            <a:fillRect/>
          </a:stretch>
        </p:blipFill>
        <p:spPr bwMode="auto">
          <a:xfrm>
            <a:off x="5105400" y="4343400"/>
            <a:ext cx="3657600"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4" descr="hyperlinks"/>
          <p:cNvPicPr>
            <a:picLocks noChangeAspect="1" noChangeArrowheads="1"/>
          </p:cNvPicPr>
          <p:nvPr/>
        </p:nvPicPr>
        <p:blipFill>
          <a:blip r:embed="rId4">
            <a:lum bright="-42000" contrast="-18000"/>
            <a:extLst>
              <a:ext uri="{28A0092B-C50C-407E-A947-70E740481C1C}">
                <a14:useLocalDpi xmlns:a14="http://schemas.microsoft.com/office/drawing/2010/main" val="0"/>
              </a:ext>
            </a:extLst>
          </a:blip>
          <a:srcRect/>
          <a:stretch>
            <a:fillRect/>
          </a:stretch>
        </p:blipFill>
        <p:spPr bwMode="auto">
          <a:xfrm>
            <a:off x="5257800" y="1600200"/>
            <a:ext cx="333375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descr="keyboard-shortcuts"/>
          <p:cNvPicPr>
            <a:picLocks noChangeAspect="1" noChangeArrowheads="1"/>
          </p:cNvPicPr>
          <p:nvPr/>
        </p:nvPicPr>
        <p:blipFill>
          <a:blip r:embed="rId5">
            <a:lum bright="-42000" contrast="-18000"/>
            <a:extLst>
              <a:ext uri="{28A0092B-C50C-407E-A947-70E740481C1C}">
                <a14:useLocalDpi xmlns:a14="http://schemas.microsoft.com/office/drawing/2010/main" val="0"/>
              </a:ext>
            </a:extLst>
          </a:blip>
          <a:srcRect/>
          <a:stretch>
            <a:fillRect/>
          </a:stretch>
        </p:blipFill>
        <p:spPr bwMode="auto">
          <a:xfrm>
            <a:off x="1524000" y="44196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6" descr="microchips"/>
          <p:cNvPicPr>
            <a:picLocks noChangeAspect="1" noChangeArrowheads="1"/>
          </p:cNvPicPr>
          <p:nvPr/>
        </p:nvPicPr>
        <p:blipFill>
          <a:blip r:embed="rId6">
            <a:extLst>
              <a:ext uri="{28A0092B-C50C-407E-A947-70E740481C1C}">
                <a14:useLocalDpi xmlns:a14="http://schemas.microsoft.com/office/drawing/2010/main" val="0"/>
              </a:ext>
            </a:extLst>
          </a:blip>
          <a:srcRect l="16667" b="13739"/>
          <a:stretch>
            <a:fillRect/>
          </a:stretch>
        </p:blipFill>
        <p:spPr bwMode="auto">
          <a:xfrm>
            <a:off x="914400" y="1600200"/>
            <a:ext cx="3048000" cy="23622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p:cNvSpPr>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4000">
                <a:latin typeface="Calibri" charset="0"/>
              </a:rPr>
              <a:t>Which of these was NOT predicted </a:t>
            </a:r>
            <a:br>
              <a:rPr lang="en-US" sz="4000">
                <a:latin typeface="Calibri" charset="0"/>
              </a:rPr>
            </a:br>
            <a:r>
              <a:rPr lang="en-US" sz="4000">
                <a:latin typeface="Calibri" charset="0"/>
              </a:rPr>
              <a:t>in 1945?</a:t>
            </a:r>
          </a:p>
        </p:txBody>
      </p:sp>
      <p:pic>
        <p:nvPicPr>
          <p:cNvPr id="41987" name="Picture 6" descr="transl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114800"/>
            <a:ext cx="333375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7" descr="Stehfun-LaserJ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114800"/>
            <a:ext cx="3190875"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4"/>
          <p:cNvPicPr>
            <a:picLocks noChangeAspect="1" noChangeArrowheads="1"/>
          </p:cNvPicPr>
          <p:nvPr/>
        </p:nvPicPr>
        <p:blipFill>
          <a:blip r:embed="rId5">
            <a:extLst>
              <a:ext uri="{28A0092B-C50C-407E-A947-70E740481C1C}">
                <a14:useLocalDpi xmlns:a14="http://schemas.microsoft.com/office/drawing/2010/main" val="0"/>
              </a:ext>
            </a:extLst>
          </a:blip>
          <a:srcRect l="25940" r="25940" b="62019"/>
          <a:stretch>
            <a:fillRect/>
          </a:stretch>
        </p:blipFill>
        <p:spPr bwMode="auto">
          <a:xfrm>
            <a:off x="5638800" y="1524000"/>
            <a:ext cx="26574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9" descr="Post_it_not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1577975"/>
            <a:ext cx="294798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p:cNvSpPr>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4000">
                <a:latin typeface="Calibri" charset="0"/>
              </a:rPr>
              <a:t>Which of these was NOT predicted </a:t>
            </a:r>
            <a:br>
              <a:rPr lang="en-US" sz="4000">
                <a:latin typeface="Calibri" charset="0"/>
              </a:rPr>
            </a:br>
            <a:r>
              <a:rPr lang="en-US" sz="4000">
                <a:latin typeface="Calibri" charset="0"/>
              </a:rPr>
              <a:t>in 1945?</a:t>
            </a:r>
          </a:p>
        </p:txBody>
      </p:sp>
      <p:pic>
        <p:nvPicPr>
          <p:cNvPr id="44035" name="Picture 3" descr="translator"/>
          <p:cNvPicPr>
            <a:picLocks noChangeAspect="1" noChangeArrowheads="1"/>
          </p:cNvPicPr>
          <p:nvPr/>
        </p:nvPicPr>
        <p:blipFill>
          <a:blip r:embed="rId3">
            <a:lum bright="-24000" contrast="-42000"/>
            <a:extLst>
              <a:ext uri="{28A0092B-C50C-407E-A947-70E740481C1C}">
                <a14:useLocalDpi xmlns:a14="http://schemas.microsoft.com/office/drawing/2010/main" val="0"/>
              </a:ext>
            </a:extLst>
          </a:blip>
          <a:srcRect/>
          <a:stretch>
            <a:fillRect/>
          </a:stretch>
        </p:blipFill>
        <p:spPr bwMode="auto">
          <a:xfrm>
            <a:off x="533400" y="4114800"/>
            <a:ext cx="333375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4" descr="Stehfun-LaserJet"/>
          <p:cNvPicPr>
            <a:picLocks noChangeAspect="1" noChangeArrowheads="1"/>
          </p:cNvPicPr>
          <p:nvPr/>
        </p:nvPicPr>
        <p:blipFill>
          <a:blip r:embed="rId4">
            <a:lum bright="-24000" contrast="-42000"/>
            <a:extLst>
              <a:ext uri="{28A0092B-C50C-407E-A947-70E740481C1C}">
                <a14:useLocalDpi xmlns:a14="http://schemas.microsoft.com/office/drawing/2010/main" val="0"/>
              </a:ext>
            </a:extLst>
          </a:blip>
          <a:srcRect/>
          <a:stretch>
            <a:fillRect/>
          </a:stretch>
        </p:blipFill>
        <p:spPr bwMode="auto">
          <a:xfrm>
            <a:off x="5334000" y="4114800"/>
            <a:ext cx="3190875"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4"/>
          <p:cNvPicPr>
            <a:picLocks noChangeAspect="1" noChangeArrowheads="1"/>
          </p:cNvPicPr>
          <p:nvPr/>
        </p:nvPicPr>
        <p:blipFill>
          <a:blip r:embed="rId5">
            <a:lum bright="-24000" contrast="-42000"/>
            <a:extLst>
              <a:ext uri="{28A0092B-C50C-407E-A947-70E740481C1C}">
                <a14:useLocalDpi xmlns:a14="http://schemas.microsoft.com/office/drawing/2010/main" val="0"/>
              </a:ext>
            </a:extLst>
          </a:blip>
          <a:srcRect l="25940" r="25940" b="62019"/>
          <a:stretch>
            <a:fillRect/>
          </a:stretch>
        </p:blipFill>
        <p:spPr bwMode="auto">
          <a:xfrm>
            <a:off x="5638800" y="1524000"/>
            <a:ext cx="26574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6" descr="Post_it_not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1577975"/>
            <a:ext cx="2947988" cy="2232025"/>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p:txBody>
          <a:bodyPr/>
          <a:lstStyle/>
          <a:p>
            <a:r>
              <a:rPr lang="en-US" sz="4000">
                <a:latin typeface="Calibri" charset="0"/>
              </a:rPr>
              <a:t>Bush thought it would all be on paper.</a:t>
            </a:r>
          </a:p>
        </p:txBody>
      </p:sp>
      <p:pic>
        <p:nvPicPr>
          <p:cNvPr id="46083" name="Picture 4" descr="GermanGovtPneumaticTub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6975" y="1828800"/>
            <a:ext cx="28670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5" descr="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514600"/>
            <a:ext cx="31242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7" descr="Tomasz-Sienicki-Microform-read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5" y="2181225"/>
            <a:ext cx="2752725"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US">
              <a:latin typeface="Calibri" charset="0"/>
            </a:endParaRPr>
          </a:p>
        </p:txBody>
      </p:sp>
      <p:sp>
        <p:nvSpPr>
          <p:cNvPr id="17411" name="Content Placeholder 2"/>
          <p:cNvSpPr>
            <a:spLocks noGrp="1"/>
          </p:cNvSpPr>
          <p:nvPr>
            <p:ph idx="1"/>
          </p:nvPr>
        </p:nvSpPr>
        <p:spPr/>
        <p:txBody>
          <a:bodyPr/>
          <a:lstStyle/>
          <a:p>
            <a:endParaRPr lang="en-US">
              <a:latin typeface="Calibri" charset="0"/>
            </a:endParaRPr>
          </a:p>
        </p:txBody>
      </p:sp>
      <p:pic>
        <p:nvPicPr>
          <p:cNvPr id="174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 y="0"/>
            <a:ext cx="8972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flyingcarstimemachine.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9677400" y="6019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416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a:xfrm>
            <a:off x="304800" y="274638"/>
            <a:ext cx="8458200" cy="1143000"/>
          </a:xfrm>
        </p:spPr>
        <p:txBody>
          <a:bodyPr/>
          <a:lstStyle/>
          <a:p>
            <a:r>
              <a:rPr lang="en-US" sz="4000">
                <a:latin typeface="Calibri" charset="0"/>
              </a:rPr>
              <a:t>Ray Kurzweil made predictions in 1999.</a:t>
            </a:r>
          </a:p>
        </p:txBody>
      </p:sp>
      <p:sp>
        <p:nvSpPr>
          <p:cNvPr id="48131" name="Rectangle 3"/>
          <p:cNvSpPr>
            <a:spLocks noGrp="1"/>
          </p:cNvSpPr>
          <p:nvPr>
            <p:ph type="body" idx="1"/>
          </p:nvPr>
        </p:nvSpPr>
        <p:spPr/>
        <p:txBody>
          <a:bodyPr/>
          <a:lstStyle/>
          <a:p>
            <a:endParaRPr lang="en-US">
              <a:latin typeface="Calibri" charset="0"/>
            </a:endParaRPr>
          </a:p>
        </p:txBody>
      </p:sp>
      <p:pic>
        <p:nvPicPr>
          <p:cNvPr id="481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524000"/>
            <a:ext cx="5926138" cy="800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flyingcarstimemachine.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9677400" y="6019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416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rtlCol="0">
            <a:normAutofit fontScale="90000"/>
          </a:bodyPr>
          <a:lstStyle/>
          <a:p>
            <a:pPr eaLnBrk="1" fontAlgn="auto" hangingPunct="1">
              <a:spcAft>
                <a:spcPts val="0"/>
              </a:spcAft>
              <a:defRPr/>
            </a:pPr>
            <a:r>
              <a:rPr lang="en-US" dirty="0" smtClean="0">
                <a:ea typeface="+mj-ea"/>
                <a:cs typeface="+mj-cs"/>
              </a:rPr>
              <a:t>Which of these was NOT predicted in 1999?</a:t>
            </a:r>
            <a:br>
              <a:rPr lang="en-US" dirty="0" smtClean="0">
                <a:ea typeface="+mj-ea"/>
                <a:cs typeface="+mj-cs"/>
              </a:rPr>
            </a:br>
            <a:endParaRPr lang="en-US" dirty="0" smtClean="0">
              <a:ea typeface="+mj-ea"/>
              <a:cs typeface="+mj-cs"/>
            </a:endParaRPr>
          </a:p>
        </p:txBody>
      </p:sp>
      <p:pic>
        <p:nvPicPr>
          <p:cNvPr id="49155" name="Picture 4"/>
          <p:cNvPicPr>
            <a:picLocks noChangeAspect="1" noChangeArrowheads="1"/>
          </p:cNvPicPr>
          <p:nvPr/>
        </p:nvPicPr>
        <p:blipFill>
          <a:blip r:embed="rId3">
            <a:extLst>
              <a:ext uri="{28A0092B-C50C-407E-A947-70E740481C1C}">
                <a14:useLocalDpi xmlns:a14="http://schemas.microsoft.com/office/drawing/2010/main" val="0"/>
              </a:ext>
            </a:extLst>
          </a:blip>
          <a:srcRect l="25940" r="25940" b="62019"/>
          <a:stretch>
            <a:fillRect/>
          </a:stretch>
        </p:blipFill>
        <p:spPr bwMode="auto">
          <a:xfrm>
            <a:off x="5705475" y="4267200"/>
            <a:ext cx="26574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202113"/>
            <a:ext cx="1828800" cy="242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Box 6"/>
          <p:cNvSpPr txBox="1">
            <a:spLocks noChangeArrowheads="1"/>
          </p:cNvSpPr>
          <p:nvPr/>
        </p:nvSpPr>
        <p:spPr bwMode="auto">
          <a:xfrm>
            <a:off x="1447800" y="6553200"/>
            <a:ext cx="1016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
              <a:t>Photo: Wikpedia user ShakataGaNai</a:t>
            </a:r>
          </a:p>
        </p:txBody>
      </p:sp>
      <p:pic>
        <p:nvPicPr>
          <p:cNvPr id="4915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752600"/>
            <a:ext cx="2814638"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TextBox 8"/>
          <p:cNvSpPr txBox="1">
            <a:spLocks noChangeArrowheads="1"/>
          </p:cNvSpPr>
          <p:nvPr/>
        </p:nvSpPr>
        <p:spPr bwMode="auto">
          <a:xfrm>
            <a:off x="1981200" y="3810000"/>
            <a:ext cx="89376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
              <a:t>Photo: Wikpedia user Hustvedt</a:t>
            </a:r>
          </a:p>
        </p:txBody>
      </p:sp>
      <p:pic>
        <p:nvPicPr>
          <p:cNvPr id="49160" name="Picture 7"/>
          <p:cNvPicPr>
            <a:picLocks noChangeAspect="1" noChangeArrowheads="1"/>
          </p:cNvPicPr>
          <p:nvPr/>
        </p:nvPicPr>
        <p:blipFill>
          <a:blip r:embed="rId6">
            <a:extLst>
              <a:ext uri="{28A0092B-C50C-407E-A947-70E740481C1C}">
                <a14:useLocalDpi xmlns:a14="http://schemas.microsoft.com/office/drawing/2010/main" val="0"/>
              </a:ext>
            </a:extLst>
          </a:blip>
          <a:srcRect r="34212" b="29825"/>
          <a:stretch>
            <a:fillRect/>
          </a:stretch>
        </p:blipFill>
        <p:spPr bwMode="auto">
          <a:xfrm>
            <a:off x="5715000" y="1676400"/>
            <a:ext cx="2667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rtlCol="0">
            <a:normAutofit fontScale="90000"/>
          </a:bodyPr>
          <a:lstStyle/>
          <a:p>
            <a:pPr eaLnBrk="1" fontAlgn="auto" hangingPunct="1">
              <a:spcAft>
                <a:spcPts val="0"/>
              </a:spcAft>
              <a:defRPr/>
            </a:pPr>
            <a:r>
              <a:rPr lang="en-US" dirty="0" smtClean="0">
                <a:ea typeface="+mj-ea"/>
                <a:cs typeface="+mj-cs"/>
              </a:rPr>
              <a:t>Which of these was NOT predicted in 1999?</a:t>
            </a:r>
            <a:br>
              <a:rPr lang="en-US" dirty="0" smtClean="0">
                <a:ea typeface="+mj-ea"/>
                <a:cs typeface="+mj-cs"/>
              </a:rPr>
            </a:br>
            <a:endParaRPr lang="en-US" dirty="0" smtClean="0">
              <a:ea typeface="+mj-ea"/>
              <a:cs typeface="+mj-cs"/>
            </a:endParaRPr>
          </a:p>
        </p:txBody>
      </p:sp>
      <p:pic>
        <p:nvPicPr>
          <p:cNvPr id="51203" name="Picture 4"/>
          <p:cNvPicPr>
            <a:picLocks noChangeAspect="1" noChangeArrowheads="1"/>
          </p:cNvPicPr>
          <p:nvPr/>
        </p:nvPicPr>
        <p:blipFill>
          <a:blip r:embed="rId3">
            <a:extLst>
              <a:ext uri="{28A0092B-C50C-407E-A947-70E740481C1C}">
                <a14:useLocalDpi xmlns:a14="http://schemas.microsoft.com/office/drawing/2010/main" val="0"/>
              </a:ext>
            </a:extLst>
          </a:blip>
          <a:srcRect l="25940" r="25940" b="62019"/>
          <a:stretch>
            <a:fillRect/>
          </a:stretch>
        </p:blipFill>
        <p:spPr bwMode="auto">
          <a:xfrm>
            <a:off x="5705475" y="4267200"/>
            <a:ext cx="2657475" cy="23622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51204" name="Picture 5"/>
          <p:cNvPicPr>
            <a:picLocks noChangeAspect="1" noChangeArrowheads="1"/>
          </p:cNvPicPr>
          <p:nvPr/>
        </p:nvPicPr>
        <p:blipFill>
          <a:blip r:embed="rId4">
            <a:lum bright="-36000" contrast="-36000"/>
            <a:extLst>
              <a:ext uri="{28A0092B-C50C-407E-A947-70E740481C1C}">
                <a14:useLocalDpi xmlns:a14="http://schemas.microsoft.com/office/drawing/2010/main" val="0"/>
              </a:ext>
            </a:extLst>
          </a:blip>
          <a:srcRect/>
          <a:stretch>
            <a:fillRect/>
          </a:stretch>
        </p:blipFill>
        <p:spPr bwMode="auto">
          <a:xfrm>
            <a:off x="1219200" y="4202113"/>
            <a:ext cx="1828800" cy="242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Box 6"/>
          <p:cNvSpPr txBox="1">
            <a:spLocks noChangeArrowheads="1"/>
          </p:cNvSpPr>
          <p:nvPr/>
        </p:nvSpPr>
        <p:spPr bwMode="auto">
          <a:xfrm>
            <a:off x="1447800" y="6553200"/>
            <a:ext cx="1016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
              <a:t>Photo: Wikpedia user ShakataGaNai</a:t>
            </a:r>
          </a:p>
        </p:txBody>
      </p:sp>
      <p:pic>
        <p:nvPicPr>
          <p:cNvPr id="51206" name="Picture 6"/>
          <p:cNvPicPr>
            <a:picLocks noChangeAspect="1" noChangeArrowheads="1"/>
          </p:cNvPicPr>
          <p:nvPr/>
        </p:nvPicPr>
        <p:blipFill>
          <a:blip r:embed="rId5">
            <a:lum bright="-36000" contrast="-36000"/>
            <a:extLst>
              <a:ext uri="{28A0092B-C50C-407E-A947-70E740481C1C}">
                <a14:useLocalDpi xmlns:a14="http://schemas.microsoft.com/office/drawing/2010/main" val="0"/>
              </a:ext>
            </a:extLst>
          </a:blip>
          <a:srcRect/>
          <a:stretch>
            <a:fillRect/>
          </a:stretch>
        </p:blipFill>
        <p:spPr bwMode="auto">
          <a:xfrm>
            <a:off x="685800" y="1752600"/>
            <a:ext cx="2814638"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TextBox 8"/>
          <p:cNvSpPr txBox="1">
            <a:spLocks noChangeArrowheads="1"/>
          </p:cNvSpPr>
          <p:nvPr/>
        </p:nvSpPr>
        <p:spPr bwMode="auto">
          <a:xfrm>
            <a:off x="1981200" y="3810000"/>
            <a:ext cx="8858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
              <a:t>Photo: Wikpedia user Hustvedt</a:t>
            </a:r>
          </a:p>
        </p:txBody>
      </p:sp>
      <p:pic>
        <p:nvPicPr>
          <p:cNvPr id="51208" name="Picture 7"/>
          <p:cNvPicPr>
            <a:picLocks noChangeAspect="1" noChangeArrowheads="1"/>
          </p:cNvPicPr>
          <p:nvPr/>
        </p:nvPicPr>
        <p:blipFill>
          <a:blip r:embed="rId6">
            <a:lum bright="-36000" contrast="-36000"/>
            <a:extLst>
              <a:ext uri="{28A0092B-C50C-407E-A947-70E740481C1C}">
                <a14:useLocalDpi xmlns:a14="http://schemas.microsoft.com/office/drawing/2010/main" val="0"/>
              </a:ext>
            </a:extLst>
          </a:blip>
          <a:srcRect r="34212" b="29825"/>
          <a:stretch>
            <a:fillRect/>
          </a:stretch>
        </p:blipFill>
        <p:spPr bwMode="auto">
          <a:xfrm>
            <a:off x="5715000" y="1676400"/>
            <a:ext cx="2667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rtlCol="0">
            <a:normAutofit fontScale="90000"/>
          </a:bodyPr>
          <a:lstStyle/>
          <a:p>
            <a:pPr eaLnBrk="1" fontAlgn="auto" hangingPunct="1">
              <a:spcAft>
                <a:spcPts val="0"/>
              </a:spcAft>
              <a:defRPr/>
            </a:pPr>
            <a:r>
              <a:rPr lang="en-US" dirty="0" smtClean="0">
                <a:ea typeface="+mj-ea"/>
                <a:cs typeface="+mj-cs"/>
              </a:rPr>
              <a:t>Which of these was NOT predicted in 1999?</a:t>
            </a:r>
            <a:br>
              <a:rPr lang="en-US" dirty="0" smtClean="0">
                <a:ea typeface="+mj-ea"/>
                <a:cs typeface="+mj-cs"/>
              </a:rPr>
            </a:br>
            <a:endParaRPr lang="en-US" dirty="0" smtClean="0">
              <a:ea typeface="+mj-ea"/>
              <a:cs typeface="+mj-cs"/>
            </a:endParaRPr>
          </a:p>
        </p:txBody>
      </p:sp>
      <p:pic>
        <p:nvPicPr>
          <p:cNvPr id="5325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828800"/>
            <a:ext cx="27432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752600"/>
            <a:ext cx="1974850"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4135438"/>
            <a:ext cx="2101850" cy="24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11"/>
          <p:cNvPicPr>
            <a:picLocks noChangeAspect="1" noChangeArrowheads="1"/>
          </p:cNvPicPr>
          <p:nvPr/>
        </p:nvPicPr>
        <p:blipFill>
          <a:blip r:embed="rId6">
            <a:extLst>
              <a:ext uri="{28A0092B-C50C-407E-A947-70E740481C1C}">
                <a14:useLocalDpi xmlns:a14="http://schemas.microsoft.com/office/drawing/2010/main" val="0"/>
              </a:ext>
            </a:extLst>
          </a:blip>
          <a:srcRect l="2907" r="4066" b="10680"/>
          <a:stretch>
            <a:fillRect/>
          </a:stretch>
        </p:blipFill>
        <p:spPr bwMode="auto">
          <a:xfrm>
            <a:off x="1143000" y="4191000"/>
            <a:ext cx="3200400"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rtlCol="0">
            <a:normAutofit fontScale="90000"/>
          </a:bodyPr>
          <a:lstStyle/>
          <a:p>
            <a:pPr eaLnBrk="1" fontAlgn="auto" hangingPunct="1">
              <a:spcAft>
                <a:spcPts val="0"/>
              </a:spcAft>
              <a:defRPr/>
            </a:pPr>
            <a:r>
              <a:rPr lang="en-US" dirty="0" smtClean="0">
                <a:ea typeface="+mj-ea"/>
                <a:cs typeface="+mj-cs"/>
              </a:rPr>
              <a:t>Which of these was NOT predicted in 1999?</a:t>
            </a:r>
            <a:br>
              <a:rPr lang="en-US" dirty="0" smtClean="0">
                <a:ea typeface="+mj-ea"/>
                <a:cs typeface="+mj-cs"/>
              </a:rPr>
            </a:br>
            <a:endParaRPr lang="en-US" dirty="0" smtClean="0">
              <a:ea typeface="+mj-ea"/>
              <a:cs typeface="+mj-cs"/>
            </a:endParaRPr>
          </a:p>
        </p:txBody>
      </p:sp>
      <p:pic>
        <p:nvPicPr>
          <p:cNvPr id="55299" name="Picture 8"/>
          <p:cNvPicPr>
            <a:picLocks noChangeAspect="1" noChangeArrowheads="1"/>
          </p:cNvPicPr>
          <p:nvPr/>
        </p:nvPicPr>
        <p:blipFill>
          <a:blip r:embed="rId3">
            <a:lum bright="-30000" contrast="-30000"/>
            <a:extLst>
              <a:ext uri="{28A0092B-C50C-407E-A947-70E740481C1C}">
                <a14:useLocalDpi xmlns:a14="http://schemas.microsoft.com/office/drawing/2010/main" val="0"/>
              </a:ext>
            </a:extLst>
          </a:blip>
          <a:srcRect/>
          <a:stretch>
            <a:fillRect/>
          </a:stretch>
        </p:blipFill>
        <p:spPr bwMode="auto">
          <a:xfrm>
            <a:off x="1447800" y="1828800"/>
            <a:ext cx="27432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9"/>
          <p:cNvPicPr>
            <a:picLocks noChangeAspect="1" noChangeArrowheads="1"/>
          </p:cNvPicPr>
          <p:nvPr/>
        </p:nvPicPr>
        <p:blipFill>
          <a:blip r:embed="rId4">
            <a:lum bright="-30000" contrast="-30000"/>
            <a:extLst>
              <a:ext uri="{28A0092B-C50C-407E-A947-70E740481C1C}">
                <a14:useLocalDpi xmlns:a14="http://schemas.microsoft.com/office/drawing/2010/main" val="0"/>
              </a:ext>
            </a:extLst>
          </a:blip>
          <a:srcRect/>
          <a:stretch>
            <a:fillRect/>
          </a:stretch>
        </p:blipFill>
        <p:spPr bwMode="auto">
          <a:xfrm>
            <a:off x="5943600" y="1752600"/>
            <a:ext cx="1974850"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4135438"/>
            <a:ext cx="2101850" cy="2484437"/>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55302" name="Picture 11"/>
          <p:cNvPicPr>
            <a:picLocks noChangeAspect="1" noChangeArrowheads="1"/>
          </p:cNvPicPr>
          <p:nvPr/>
        </p:nvPicPr>
        <p:blipFill>
          <a:blip r:embed="rId6">
            <a:lum bright="-30000" contrast="-30000"/>
            <a:extLst>
              <a:ext uri="{28A0092B-C50C-407E-A947-70E740481C1C}">
                <a14:useLocalDpi xmlns:a14="http://schemas.microsoft.com/office/drawing/2010/main" val="0"/>
              </a:ext>
            </a:extLst>
          </a:blip>
          <a:srcRect l="2907" r="4066" b="10680"/>
          <a:stretch>
            <a:fillRect/>
          </a:stretch>
        </p:blipFill>
        <p:spPr bwMode="auto">
          <a:xfrm>
            <a:off x="1143000" y="4191000"/>
            <a:ext cx="3200400"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rtlCol="0">
            <a:normAutofit fontScale="90000"/>
          </a:bodyPr>
          <a:lstStyle/>
          <a:p>
            <a:pPr eaLnBrk="1" fontAlgn="auto" hangingPunct="1">
              <a:spcAft>
                <a:spcPts val="0"/>
              </a:spcAft>
              <a:defRPr/>
            </a:pPr>
            <a:r>
              <a:rPr lang="en-US" dirty="0" smtClean="0">
                <a:ea typeface="+mj-ea"/>
                <a:cs typeface="+mj-cs"/>
              </a:rPr>
              <a:t>Which science fiction object from movies does NOT already exist?</a:t>
            </a:r>
            <a:br>
              <a:rPr lang="en-US" dirty="0" smtClean="0">
                <a:ea typeface="+mj-ea"/>
                <a:cs typeface="+mj-cs"/>
              </a:rPr>
            </a:br>
            <a:r>
              <a:rPr lang="en-US" dirty="0" smtClean="0">
                <a:ea typeface="+mj-ea"/>
                <a:cs typeface="+mj-cs"/>
              </a:rPr>
              <a:t/>
            </a:r>
            <a:br>
              <a:rPr lang="en-US" dirty="0" smtClean="0">
                <a:ea typeface="+mj-ea"/>
                <a:cs typeface="+mj-cs"/>
              </a:rPr>
            </a:br>
            <a:endParaRPr lang="en-US" dirty="0" smtClean="0">
              <a:ea typeface="+mj-ea"/>
              <a:cs typeface="+mj-cs"/>
            </a:endParaRPr>
          </a:p>
        </p:txBody>
      </p:sp>
      <p:pic>
        <p:nvPicPr>
          <p:cNvPr id="5734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828800"/>
            <a:ext cx="1776413"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3813" y="4114800"/>
            <a:ext cx="344805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981200"/>
            <a:ext cx="34417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4114800"/>
            <a:ext cx="220980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rtlCol="0">
            <a:normAutofit fontScale="90000"/>
          </a:bodyPr>
          <a:lstStyle/>
          <a:p>
            <a:pPr eaLnBrk="1" fontAlgn="auto" hangingPunct="1">
              <a:spcAft>
                <a:spcPts val="0"/>
              </a:spcAft>
              <a:defRPr/>
            </a:pPr>
            <a:r>
              <a:rPr lang="en-US" dirty="0" smtClean="0">
                <a:ea typeface="+mj-ea"/>
                <a:cs typeface="+mj-cs"/>
              </a:rPr>
              <a:t>Which science fiction object from movies does NOT already exist?</a:t>
            </a:r>
            <a:br>
              <a:rPr lang="en-US" dirty="0" smtClean="0">
                <a:ea typeface="+mj-ea"/>
                <a:cs typeface="+mj-cs"/>
              </a:rPr>
            </a:br>
            <a:r>
              <a:rPr lang="en-US" dirty="0" smtClean="0">
                <a:ea typeface="+mj-ea"/>
                <a:cs typeface="+mj-cs"/>
              </a:rPr>
              <a:t/>
            </a:r>
            <a:br>
              <a:rPr lang="en-US" dirty="0" smtClean="0">
                <a:ea typeface="+mj-ea"/>
                <a:cs typeface="+mj-cs"/>
              </a:rPr>
            </a:br>
            <a:endParaRPr lang="en-US" dirty="0" smtClean="0">
              <a:ea typeface="+mj-ea"/>
              <a:cs typeface="+mj-cs"/>
            </a:endParaRPr>
          </a:p>
        </p:txBody>
      </p:sp>
      <p:pic>
        <p:nvPicPr>
          <p:cNvPr id="59395" name="Picture 11"/>
          <p:cNvPicPr>
            <a:picLocks noChangeAspect="1" noChangeArrowheads="1"/>
          </p:cNvPicPr>
          <p:nvPr/>
        </p:nvPicPr>
        <p:blipFill>
          <a:blip r:embed="rId3">
            <a:lum bright="-24000" contrast="-36000"/>
            <a:extLst>
              <a:ext uri="{28A0092B-C50C-407E-A947-70E740481C1C}">
                <a14:useLocalDpi xmlns:a14="http://schemas.microsoft.com/office/drawing/2010/main" val="0"/>
              </a:ext>
            </a:extLst>
          </a:blip>
          <a:srcRect/>
          <a:stretch>
            <a:fillRect/>
          </a:stretch>
        </p:blipFill>
        <p:spPr bwMode="auto">
          <a:xfrm>
            <a:off x="6019800" y="1828800"/>
            <a:ext cx="1776413"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13"/>
          <p:cNvPicPr>
            <a:picLocks noChangeAspect="1" noChangeArrowheads="1"/>
          </p:cNvPicPr>
          <p:nvPr/>
        </p:nvPicPr>
        <p:blipFill>
          <a:blip r:embed="rId4">
            <a:lum bright="-24000"/>
            <a:extLst>
              <a:ext uri="{28A0092B-C50C-407E-A947-70E740481C1C}">
                <a14:useLocalDpi xmlns:a14="http://schemas.microsoft.com/office/drawing/2010/main" val="0"/>
              </a:ext>
            </a:extLst>
          </a:blip>
          <a:srcRect/>
          <a:stretch>
            <a:fillRect/>
          </a:stretch>
        </p:blipFill>
        <p:spPr bwMode="auto">
          <a:xfrm>
            <a:off x="5103813" y="4114800"/>
            <a:ext cx="344805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14"/>
          <p:cNvPicPr>
            <a:picLocks noChangeAspect="1" noChangeArrowheads="1"/>
          </p:cNvPicPr>
          <p:nvPr/>
        </p:nvPicPr>
        <p:blipFill>
          <a:blip r:embed="rId5">
            <a:lum bright="-24000" contrast="-36000"/>
            <a:extLst>
              <a:ext uri="{28A0092B-C50C-407E-A947-70E740481C1C}">
                <a14:useLocalDpi xmlns:a14="http://schemas.microsoft.com/office/drawing/2010/main" val="0"/>
              </a:ext>
            </a:extLst>
          </a:blip>
          <a:srcRect/>
          <a:stretch>
            <a:fillRect/>
          </a:stretch>
        </p:blipFill>
        <p:spPr bwMode="auto">
          <a:xfrm>
            <a:off x="1066800" y="1981200"/>
            <a:ext cx="34417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4114800"/>
            <a:ext cx="2209800" cy="2287588"/>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44575"/>
            <a:ext cx="7772400" cy="1470025"/>
          </a:xfrm>
        </p:spPr>
        <p:txBody>
          <a:bodyPr rtlCol="0">
            <a:normAutofit fontScale="90000"/>
          </a:bodyPr>
          <a:lstStyle/>
          <a:p>
            <a:pPr eaLnBrk="1" fontAlgn="auto" hangingPunct="1">
              <a:spcAft>
                <a:spcPts val="0"/>
              </a:spcAft>
              <a:defRPr/>
            </a:pPr>
            <a:r>
              <a:rPr lang="en-US" dirty="0" smtClean="0">
                <a:ea typeface="+mj-ea"/>
                <a:cs typeface="+mj-cs"/>
              </a:rPr>
              <a:t>What nanotechnology does NOT already exist?</a:t>
            </a:r>
            <a:br>
              <a:rPr lang="en-US" dirty="0" smtClean="0">
                <a:ea typeface="+mj-ea"/>
                <a:cs typeface="+mj-cs"/>
              </a:rPr>
            </a:br>
            <a:r>
              <a:rPr lang="en-US" dirty="0" smtClean="0">
                <a:ea typeface="+mj-ea"/>
                <a:cs typeface="+mj-cs"/>
              </a:rPr>
              <a:t/>
            </a:r>
            <a:br>
              <a:rPr lang="en-US" dirty="0" smtClean="0">
                <a:ea typeface="+mj-ea"/>
                <a:cs typeface="+mj-cs"/>
              </a:rPr>
            </a:br>
            <a:r>
              <a:rPr lang="en-US" dirty="0" smtClean="0">
                <a:ea typeface="+mj-ea"/>
                <a:cs typeface="+mj-cs"/>
              </a:rPr>
              <a:t/>
            </a:r>
            <a:br>
              <a:rPr lang="en-US" dirty="0" smtClean="0">
                <a:ea typeface="+mj-ea"/>
                <a:cs typeface="+mj-cs"/>
              </a:rPr>
            </a:br>
            <a:endParaRPr lang="en-US" dirty="0" smtClean="0">
              <a:ea typeface="+mj-ea"/>
              <a:cs typeface="+mj-cs"/>
            </a:endParaRPr>
          </a:p>
        </p:txBody>
      </p:sp>
      <p:pic>
        <p:nvPicPr>
          <p:cNvPr id="6144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343400"/>
            <a:ext cx="3581400"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782763"/>
            <a:ext cx="33528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741488"/>
            <a:ext cx="3581400" cy="237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8775" y="4267200"/>
            <a:ext cx="17240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44575"/>
            <a:ext cx="7772400" cy="1470025"/>
          </a:xfrm>
        </p:spPr>
        <p:txBody>
          <a:bodyPr rtlCol="0">
            <a:normAutofit fontScale="90000"/>
          </a:bodyPr>
          <a:lstStyle/>
          <a:p>
            <a:pPr eaLnBrk="1" fontAlgn="auto" hangingPunct="1">
              <a:spcAft>
                <a:spcPts val="0"/>
              </a:spcAft>
              <a:defRPr/>
            </a:pPr>
            <a:r>
              <a:rPr lang="en-US" dirty="0" smtClean="0">
                <a:ea typeface="+mj-ea"/>
                <a:cs typeface="+mj-cs"/>
              </a:rPr>
              <a:t>What nanotechnology does NOT already exist?</a:t>
            </a:r>
            <a:br>
              <a:rPr lang="en-US" dirty="0" smtClean="0">
                <a:ea typeface="+mj-ea"/>
                <a:cs typeface="+mj-cs"/>
              </a:rPr>
            </a:br>
            <a:r>
              <a:rPr lang="en-US" dirty="0" smtClean="0">
                <a:ea typeface="+mj-ea"/>
                <a:cs typeface="+mj-cs"/>
              </a:rPr>
              <a:t/>
            </a:r>
            <a:br>
              <a:rPr lang="en-US" dirty="0" smtClean="0">
                <a:ea typeface="+mj-ea"/>
                <a:cs typeface="+mj-cs"/>
              </a:rPr>
            </a:br>
            <a:r>
              <a:rPr lang="en-US" dirty="0" smtClean="0">
                <a:ea typeface="+mj-ea"/>
                <a:cs typeface="+mj-cs"/>
              </a:rPr>
              <a:t/>
            </a:r>
            <a:br>
              <a:rPr lang="en-US" dirty="0" smtClean="0">
                <a:ea typeface="+mj-ea"/>
                <a:cs typeface="+mj-cs"/>
              </a:rPr>
            </a:br>
            <a:endParaRPr lang="en-US" dirty="0" smtClean="0">
              <a:ea typeface="+mj-ea"/>
              <a:cs typeface="+mj-cs"/>
            </a:endParaRPr>
          </a:p>
        </p:txBody>
      </p:sp>
      <p:pic>
        <p:nvPicPr>
          <p:cNvPr id="63491" name="Picture 4"/>
          <p:cNvPicPr>
            <a:picLocks noChangeAspect="1" noChangeArrowheads="1"/>
          </p:cNvPicPr>
          <p:nvPr/>
        </p:nvPicPr>
        <p:blipFill>
          <a:blip r:embed="rId3">
            <a:lum bright="-30000" contrast="-18000"/>
            <a:extLst>
              <a:ext uri="{28A0092B-C50C-407E-A947-70E740481C1C}">
                <a14:useLocalDpi xmlns:a14="http://schemas.microsoft.com/office/drawing/2010/main" val="0"/>
              </a:ext>
            </a:extLst>
          </a:blip>
          <a:srcRect/>
          <a:stretch>
            <a:fillRect/>
          </a:stretch>
        </p:blipFill>
        <p:spPr bwMode="auto">
          <a:xfrm>
            <a:off x="4724400" y="4343400"/>
            <a:ext cx="3581400"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5"/>
          <p:cNvPicPr>
            <a:picLocks noChangeAspect="1" noChangeArrowheads="1"/>
          </p:cNvPicPr>
          <p:nvPr/>
        </p:nvPicPr>
        <p:blipFill>
          <a:blip r:embed="rId4">
            <a:lum bright="-30000" contrast="-18000"/>
            <a:extLst>
              <a:ext uri="{28A0092B-C50C-407E-A947-70E740481C1C}">
                <a14:useLocalDpi xmlns:a14="http://schemas.microsoft.com/office/drawing/2010/main" val="0"/>
              </a:ext>
            </a:extLst>
          </a:blip>
          <a:srcRect/>
          <a:stretch>
            <a:fillRect/>
          </a:stretch>
        </p:blipFill>
        <p:spPr bwMode="auto">
          <a:xfrm>
            <a:off x="533400" y="1782763"/>
            <a:ext cx="33528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6"/>
          <p:cNvPicPr>
            <a:picLocks noChangeAspect="1" noChangeArrowheads="1"/>
          </p:cNvPicPr>
          <p:nvPr/>
        </p:nvPicPr>
        <p:blipFill>
          <a:blip r:embed="rId5">
            <a:lum bright="-30000" contrast="-18000"/>
            <a:extLst>
              <a:ext uri="{28A0092B-C50C-407E-A947-70E740481C1C}">
                <a14:useLocalDpi xmlns:a14="http://schemas.microsoft.com/office/drawing/2010/main" val="0"/>
              </a:ext>
            </a:extLst>
          </a:blip>
          <a:srcRect/>
          <a:stretch>
            <a:fillRect/>
          </a:stretch>
        </p:blipFill>
        <p:spPr bwMode="auto">
          <a:xfrm>
            <a:off x="4724400" y="1741488"/>
            <a:ext cx="3581400" cy="237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8775" y="4267200"/>
            <a:ext cx="1724025" cy="25908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rtlCol="0">
            <a:normAutofit fontScale="90000"/>
          </a:bodyPr>
          <a:lstStyle/>
          <a:p>
            <a:pPr eaLnBrk="1" fontAlgn="auto" hangingPunct="1">
              <a:spcAft>
                <a:spcPts val="0"/>
              </a:spcAft>
              <a:defRPr/>
            </a:pPr>
            <a:r>
              <a:rPr lang="en-US" dirty="0" smtClean="0">
                <a:ea typeface="+mj-ea"/>
                <a:cs typeface="+mj-cs"/>
              </a:rPr>
              <a:t>What nanotechnology does NOT already exist?</a:t>
            </a:r>
            <a:br>
              <a:rPr lang="en-US" dirty="0" smtClean="0">
                <a:ea typeface="+mj-ea"/>
                <a:cs typeface="+mj-cs"/>
              </a:rPr>
            </a:br>
            <a:r>
              <a:rPr lang="en-US" dirty="0" smtClean="0">
                <a:ea typeface="+mj-ea"/>
                <a:cs typeface="+mj-cs"/>
              </a:rPr>
              <a:t/>
            </a:r>
            <a:br>
              <a:rPr lang="en-US" dirty="0" smtClean="0">
                <a:ea typeface="+mj-ea"/>
                <a:cs typeface="+mj-cs"/>
              </a:rPr>
            </a:br>
            <a:r>
              <a:rPr lang="en-US" dirty="0" smtClean="0">
                <a:ea typeface="+mj-ea"/>
                <a:cs typeface="+mj-cs"/>
              </a:rPr>
              <a:t/>
            </a:r>
            <a:br>
              <a:rPr lang="en-US" dirty="0" smtClean="0">
                <a:ea typeface="+mj-ea"/>
                <a:cs typeface="+mj-cs"/>
              </a:rPr>
            </a:br>
            <a:endParaRPr lang="en-US" dirty="0" smtClean="0">
              <a:ea typeface="+mj-ea"/>
              <a:cs typeface="+mj-cs"/>
            </a:endParaRPr>
          </a:p>
        </p:txBody>
      </p:sp>
      <p:pic>
        <p:nvPicPr>
          <p:cNvPr id="655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057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0574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41910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4495800"/>
            <a:ext cx="23622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434340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4"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2038350"/>
            <a:ext cx="23622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5" name="TextBox 9"/>
          <p:cNvSpPr txBox="1">
            <a:spLocks noChangeArrowheads="1"/>
          </p:cNvSpPr>
          <p:nvPr/>
        </p:nvSpPr>
        <p:spPr bwMode="auto">
          <a:xfrm>
            <a:off x="7935913" y="3808413"/>
            <a:ext cx="903287"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
              <a:t>Photo: Wikipedia user Fiertel91</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0"/>
            <a:ext cx="7772400" cy="1470025"/>
          </a:xfrm>
        </p:spPr>
        <p:txBody>
          <a:bodyPr rtlCol="0">
            <a:normAutofit fontScale="90000"/>
          </a:bodyPr>
          <a:lstStyle/>
          <a:p>
            <a:pPr eaLnBrk="1" fontAlgn="auto" hangingPunct="1">
              <a:spcAft>
                <a:spcPts val="0"/>
              </a:spcAft>
              <a:defRPr/>
            </a:pPr>
            <a:r>
              <a:rPr lang="en-US" dirty="0" smtClean="0">
                <a:ea typeface="+mj-ea"/>
                <a:cs typeface="+mj-cs"/>
              </a:rPr>
              <a:t>Which of these was NOT predicted in 1900?</a:t>
            </a:r>
            <a:br>
              <a:rPr lang="en-US" dirty="0" smtClean="0">
                <a:ea typeface="+mj-ea"/>
                <a:cs typeface="+mj-cs"/>
              </a:rPr>
            </a:br>
            <a:endParaRPr lang="en-US" dirty="0" smtClean="0">
              <a:ea typeface="+mj-ea"/>
              <a:cs typeface="+mj-cs"/>
            </a:endParaRPr>
          </a:p>
        </p:txBody>
      </p:sp>
      <p:pic>
        <p:nvPicPr>
          <p:cNvPr id="184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057400"/>
            <a:ext cx="2971800"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572000"/>
            <a:ext cx="3040063"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114800"/>
            <a:ext cx="1676400"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Wright_Flyer.jpg"/>
          <p:cNvPicPr>
            <a:picLocks noChangeAspect="1"/>
          </p:cNvPicPr>
          <p:nvPr/>
        </p:nvPicPr>
        <p:blipFill>
          <a:blip r:embed="rId5">
            <a:extLst>
              <a:ext uri="{28A0092B-C50C-407E-A947-70E740481C1C}">
                <a14:useLocalDpi xmlns:a14="http://schemas.microsoft.com/office/drawing/2010/main" val="0"/>
              </a:ext>
            </a:extLst>
          </a:blip>
          <a:srcRect l="24937" t="13828" b="54173"/>
          <a:stretch>
            <a:fillRect/>
          </a:stretch>
        </p:blipFill>
        <p:spPr bwMode="auto">
          <a:xfrm>
            <a:off x="5105400" y="2057400"/>
            <a:ext cx="3057525"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rtlCol="0">
            <a:normAutofit fontScale="90000"/>
          </a:bodyPr>
          <a:lstStyle/>
          <a:p>
            <a:pPr eaLnBrk="1" fontAlgn="auto" hangingPunct="1">
              <a:spcAft>
                <a:spcPts val="0"/>
              </a:spcAft>
              <a:defRPr/>
            </a:pPr>
            <a:r>
              <a:rPr lang="en-US" dirty="0" smtClean="0">
                <a:ea typeface="+mj-ea"/>
                <a:cs typeface="+mj-cs"/>
              </a:rPr>
              <a:t>What nanotechnology does NOT already exist?</a:t>
            </a:r>
            <a:br>
              <a:rPr lang="en-US" dirty="0" smtClean="0">
                <a:ea typeface="+mj-ea"/>
                <a:cs typeface="+mj-cs"/>
              </a:rPr>
            </a:br>
            <a:r>
              <a:rPr lang="en-US" dirty="0" smtClean="0">
                <a:ea typeface="+mj-ea"/>
                <a:cs typeface="+mj-cs"/>
              </a:rPr>
              <a:t/>
            </a:r>
            <a:br>
              <a:rPr lang="en-US" dirty="0" smtClean="0">
                <a:ea typeface="+mj-ea"/>
                <a:cs typeface="+mj-cs"/>
              </a:rPr>
            </a:br>
            <a:r>
              <a:rPr lang="en-US" dirty="0" smtClean="0">
                <a:ea typeface="+mj-ea"/>
                <a:cs typeface="+mj-cs"/>
              </a:rPr>
              <a:t/>
            </a:r>
            <a:br>
              <a:rPr lang="en-US" dirty="0" smtClean="0">
                <a:ea typeface="+mj-ea"/>
                <a:cs typeface="+mj-cs"/>
              </a:rPr>
            </a:br>
            <a:endParaRPr lang="en-US" dirty="0" smtClean="0">
              <a:ea typeface="+mj-ea"/>
              <a:cs typeface="+mj-cs"/>
            </a:endParaRPr>
          </a:p>
        </p:txBody>
      </p:sp>
      <p:pic>
        <p:nvPicPr>
          <p:cNvPr id="67587" name="Picture 4"/>
          <p:cNvPicPr>
            <a:picLocks noChangeAspect="1" noChangeArrowheads="1"/>
          </p:cNvPicPr>
          <p:nvPr/>
        </p:nvPicPr>
        <p:blipFill>
          <a:blip r:embed="rId3">
            <a:lum bright="-36000" contrast="-30000"/>
            <a:extLst>
              <a:ext uri="{28A0092B-C50C-407E-A947-70E740481C1C}">
                <a14:useLocalDpi xmlns:a14="http://schemas.microsoft.com/office/drawing/2010/main" val="0"/>
              </a:ext>
            </a:extLst>
          </a:blip>
          <a:srcRect/>
          <a:stretch>
            <a:fillRect/>
          </a:stretch>
        </p:blipFill>
        <p:spPr bwMode="auto">
          <a:xfrm>
            <a:off x="3733800" y="2057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5"/>
          <p:cNvPicPr>
            <a:picLocks noChangeAspect="1" noChangeArrowheads="1"/>
          </p:cNvPicPr>
          <p:nvPr/>
        </p:nvPicPr>
        <p:blipFill>
          <a:blip r:embed="rId4">
            <a:lum bright="-36000" contrast="-30000"/>
            <a:extLst>
              <a:ext uri="{28A0092B-C50C-407E-A947-70E740481C1C}">
                <a14:useLocalDpi xmlns:a14="http://schemas.microsoft.com/office/drawing/2010/main" val="0"/>
              </a:ext>
            </a:extLst>
          </a:blip>
          <a:srcRect/>
          <a:stretch>
            <a:fillRect/>
          </a:stretch>
        </p:blipFill>
        <p:spPr bwMode="auto">
          <a:xfrm>
            <a:off x="685800" y="20574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6"/>
          <p:cNvPicPr>
            <a:picLocks noChangeAspect="1" noChangeArrowheads="1"/>
          </p:cNvPicPr>
          <p:nvPr/>
        </p:nvPicPr>
        <p:blipFill>
          <a:blip r:embed="rId5">
            <a:lum bright="-36000" contrast="-30000"/>
            <a:extLst>
              <a:ext uri="{28A0092B-C50C-407E-A947-70E740481C1C}">
                <a14:useLocalDpi xmlns:a14="http://schemas.microsoft.com/office/drawing/2010/main" val="0"/>
              </a:ext>
            </a:extLst>
          </a:blip>
          <a:srcRect/>
          <a:stretch>
            <a:fillRect/>
          </a:stretch>
        </p:blipFill>
        <p:spPr bwMode="auto">
          <a:xfrm>
            <a:off x="3581400" y="41910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7"/>
          <p:cNvPicPr>
            <a:picLocks noChangeAspect="1" noChangeArrowheads="1"/>
          </p:cNvPicPr>
          <p:nvPr/>
        </p:nvPicPr>
        <p:blipFill>
          <a:blip r:embed="rId6">
            <a:lum bright="-36000" contrast="-30000"/>
            <a:extLst>
              <a:ext uri="{28A0092B-C50C-407E-A947-70E740481C1C}">
                <a14:useLocalDpi xmlns:a14="http://schemas.microsoft.com/office/drawing/2010/main" val="0"/>
              </a:ext>
            </a:extLst>
          </a:blip>
          <a:srcRect/>
          <a:stretch>
            <a:fillRect/>
          </a:stretch>
        </p:blipFill>
        <p:spPr bwMode="auto">
          <a:xfrm>
            <a:off x="6324600" y="4495800"/>
            <a:ext cx="23622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4343400"/>
            <a:ext cx="2133600" cy="16002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7592" name="Picture 9"/>
          <p:cNvPicPr>
            <a:picLocks noChangeAspect="1" noChangeArrowheads="1"/>
          </p:cNvPicPr>
          <p:nvPr/>
        </p:nvPicPr>
        <p:blipFill>
          <a:blip r:embed="rId8">
            <a:lum bright="-36000" contrast="-30000"/>
            <a:extLst>
              <a:ext uri="{28A0092B-C50C-407E-A947-70E740481C1C}">
                <a14:useLocalDpi xmlns:a14="http://schemas.microsoft.com/office/drawing/2010/main" val="0"/>
              </a:ext>
            </a:extLst>
          </a:blip>
          <a:srcRect/>
          <a:stretch>
            <a:fillRect/>
          </a:stretch>
        </p:blipFill>
        <p:spPr bwMode="auto">
          <a:xfrm>
            <a:off x="6400800" y="2038350"/>
            <a:ext cx="23622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3" name="TextBox 9"/>
          <p:cNvSpPr txBox="1">
            <a:spLocks noChangeArrowheads="1"/>
          </p:cNvSpPr>
          <p:nvPr/>
        </p:nvSpPr>
        <p:spPr bwMode="auto">
          <a:xfrm>
            <a:off x="7935913" y="3808413"/>
            <a:ext cx="8953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
              <a:t>Photo: Wikipedia user Fiertel91</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975"/>
            <a:ext cx="7772400" cy="1470025"/>
          </a:xfrm>
        </p:spPr>
        <p:txBody>
          <a:bodyPr rtlCol="0">
            <a:normAutofit fontScale="90000"/>
          </a:bodyPr>
          <a:lstStyle/>
          <a:p>
            <a:pPr eaLnBrk="1" fontAlgn="auto" hangingPunct="1">
              <a:spcAft>
                <a:spcPts val="0"/>
              </a:spcAft>
              <a:defRPr/>
            </a:pPr>
            <a:r>
              <a:rPr lang="en-US" dirty="0" smtClean="0">
                <a:ea typeface="+mj-ea"/>
                <a:cs typeface="+mj-cs"/>
              </a:rPr>
              <a:t>What thing are </a:t>
            </a:r>
            <a:r>
              <a:rPr lang="en-US" dirty="0" err="1" smtClean="0">
                <a:ea typeface="+mj-ea"/>
                <a:cs typeface="+mj-cs"/>
              </a:rPr>
              <a:t>nanoscientists</a:t>
            </a:r>
            <a:r>
              <a:rPr lang="en-US" dirty="0" smtClean="0">
                <a:ea typeface="+mj-ea"/>
                <a:cs typeface="+mj-cs"/>
              </a:rPr>
              <a:t> NOT predicting for 50 years in the future?</a:t>
            </a:r>
            <a:br>
              <a:rPr lang="en-US" dirty="0" smtClean="0">
                <a:ea typeface="+mj-ea"/>
                <a:cs typeface="+mj-cs"/>
              </a:rPr>
            </a:br>
            <a:r>
              <a:rPr lang="en-US" dirty="0" smtClean="0">
                <a:ea typeface="+mj-ea"/>
                <a:cs typeface="+mj-cs"/>
              </a:rPr>
              <a:t/>
            </a:r>
            <a:br>
              <a:rPr lang="en-US" dirty="0" smtClean="0">
                <a:ea typeface="+mj-ea"/>
                <a:cs typeface="+mj-cs"/>
              </a:rPr>
            </a:br>
            <a:r>
              <a:rPr lang="en-US" dirty="0" smtClean="0">
                <a:ea typeface="+mj-ea"/>
                <a:cs typeface="+mj-cs"/>
              </a:rPr>
              <a:t/>
            </a:r>
            <a:br>
              <a:rPr lang="en-US" dirty="0" smtClean="0">
                <a:ea typeface="+mj-ea"/>
                <a:cs typeface="+mj-cs"/>
              </a:rPr>
            </a:br>
            <a:endParaRPr lang="en-US" dirty="0" smtClean="0">
              <a:ea typeface="+mj-ea"/>
              <a:cs typeface="+mj-cs"/>
            </a:endParaRPr>
          </a:p>
        </p:txBody>
      </p:sp>
      <p:pic>
        <p:nvPicPr>
          <p:cNvPr id="69635" name="Picture 3" descr="Nasa_space_elev.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6063" y="1905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962150"/>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343400"/>
            <a:ext cx="342900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TextBox 7"/>
          <p:cNvSpPr txBox="1">
            <a:spLocks noChangeArrowheads="1"/>
          </p:cNvSpPr>
          <p:nvPr/>
        </p:nvSpPr>
        <p:spPr bwMode="auto">
          <a:xfrm>
            <a:off x="3124200" y="6477000"/>
            <a:ext cx="94773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
              <a:t>Photo: Wikipedia user Berndt vdB</a:t>
            </a:r>
          </a:p>
        </p:txBody>
      </p:sp>
      <p:pic>
        <p:nvPicPr>
          <p:cNvPr id="6963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2263" y="4430713"/>
            <a:ext cx="2293937"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975"/>
            <a:ext cx="7772400" cy="1470025"/>
          </a:xfrm>
        </p:spPr>
        <p:txBody>
          <a:bodyPr rtlCol="0">
            <a:normAutofit fontScale="90000"/>
          </a:bodyPr>
          <a:lstStyle/>
          <a:p>
            <a:pPr eaLnBrk="1" fontAlgn="auto" hangingPunct="1">
              <a:spcAft>
                <a:spcPts val="0"/>
              </a:spcAft>
              <a:defRPr/>
            </a:pPr>
            <a:r>
              <a:rPr lang="en-US" dirty="0" smtClean="0">
                <a:ea typeface="+mj-ea"/>
                <a:cs typeface="+mj-cs"/>
              </a:rPr>
              <a:t>What thing are </a:t>
            </a:r>
            <a:r>
              <a:rPr lang="en-US" dirty="0" err="1" smtClean="0">
                <a:ea typeface="+mj-ea"/>
                <a:cs typeface="+mj-cs"/>
              </a:rPr>
              <a:t>nanoscientists</a:t>
            </a:r>
            <a:r>
              <a:rPr lang="en-US" dirty="0" smtClean="0">
                <a:ea typeface="+mj-ea"/>
                <a:cs typeface="+mj-cs"/>
              </a:rPr>
              <a:t> NOT predicting for 50 years in the future? </a:t>
            </a:r>
            <a:br>
              <a:rPr lang="en-US" dirty="0" smtClean="0">
                <a:ea typeface="+mj-ea"/>
                <a:cs typeface="+mj-cs"/>
              </a:rPr>
            </a:br>
            <a:r>
              <a:rPr lang="en-US" dirty="0" smtClean="0">
                <a:ea typeface="+mj-ea"/>
                <a:cs typeface="+mj-cs"/>
              </a:rPr>
              <a:t/>
            </a:r>
            <a:br>
              <a:rPr lang="en-US" dirty="0" smtClean="0">
                <a:ea typeface="+mj-ea"/>
                <a:cs typeface="+mj-cs"/>
              </a:rPr>
            </a:br>
            <a:r>
              <a:rPr lang="en-US" dirty="0" smtClean="0">
                <a:ea typeface="+mj-ea"/>
                <a:cs typeface="+mj-cs"/>
              </a:rPr>
              <a:t/>
            </a:r>
            <a:br>
              <a:rPr lang="en-US" dirty="0" smtClean="0">
                <a:ea typeface="+mj-ea"/>
                <a:cs typeface="+mj-cs"/>
              </a:rPr>
            </a:br>
            <a:endParaRPr lang="en-US" dirty="0" smtClean="0">
              <a:ea typeface="+mj-ea"/>
              <a:cs typeface="+mj-cs"/>
            </a:endParaRPr>
          </a:p>
        </p:txBody>
      </p:sp>
      <p:pic>
        <p:nvPicPr>
          <p:cNvPr id="71683" name="Picture 3" descr="Nasa_space_elev.jpg"/>
          <p:cNvPicPr>
            <a:picLocks noChangeAspect="1"/>
          </p:cNvPicPr>
          <p:nvPr/>
        </p:nvPicPr>
        <p:blipFill>
          <a:blip r:embed="rId3">
            <a:lum bright="-18000" contrast="-18000"/>
            <a:extLst>
              <a:ext uri="{28A0092B-C50C-407E-A947-70E740481C1C}">
                <a14:useLocalDpi xmlns:a14="http://schemas.microsoft.com/office/drawing/2010/main" val="0"/>
              </a:ext>
            </a:extLst>
          </a:blip>
          <a:srcRect/>
          <a:stretch>
            <a:fillRect/>
          </a:stretch>
        </p:blipFill>
        <p:spPr bwMode="auto">
          <a:xfrm>
            <a:off x="5326063" y="1905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4"/>
          <p:cNvPicPr>
            <a:picLocks noChangeAspect="1" noChangeArrowheads="1"/>
          </p:cNvPicPr>
          <p:nvPr/>
        </p:nvPicPr>
        <p:blipFill>
          <a:blip r:embed="rId4">
            <a:lum bright="-18000" contrast="-18000"/>
            <a:extLst>
              <a:ext uri="{28A0092B-C50C-407E-A947-70E740481C1C}">
                <a14:useLocalDpi xmlns:a14="http://schemas.microsoft.com/office/drawing/2010/main" val="0"/>
              </a:ext>
            </a:extLst>
          </a:blip>
          <a:srcRect/>
          <a:stretch>
            <a:fillRect/>
          </a:stretch>
        </p:blipFill>
        <p:spPr bwMode="auto">
          <a:xfrm>
            <a:off x="914400" y="1962150"/>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343400"/>
            <a:ext cx="3429000" cy="2155825"/>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1686" name="TextBox 7"/>
          <p:cNvSpPr txBox="1">
            <a:spLocks noChangeArrowheads="1"/>
          </p:cNvSpPr>
          <p:nvPr/>
        </p:nvSpPr>
        <p:spPr bwMode="auto">
          <a:xfrm>
            <a:off x="3124200" y="6477000"/>
            <a:ext cx="94773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
              <a:t>Photo: Wikipedia user Berndt vdB</a:t>
            </a:r>
          </a:p>
        </p:txBody>
      </p:sp>
      <p:pic>
        <p:nvPicPr>
          <p:cNvPr id="71687" name="Picture 9"/>
          <p:cNvPicPr>
            <a:picLocks noChangeAspect="1" noChangeArrowheads="1"/>
          </p:cNvPicPr>
          <p:nvPr/>
        </p:nvPicPr>
        <p:blipFill>
          <a:blip r:embed="rId6">
            <a:lum bright="-42000" contrast="-30000"/>
            <a:extLst>
              <a:ext uri="{28A0092B-C50C-407E-A947-70E740481C1C}">
                <a14:useLocalDpi xmlns:a14="http://schemas.microsoft.com/office/drawing/2010/main" val="0"/>
              </a:ext>
            </a:extLst>
          </a:blip>
          <a:srcRect/>
          <a:stretch>
            <a:fillRect/>
          </a:stretch>
        </p:blipFill>
        <p:spPr bwMode="auto">
          <a:xfrm>
            <a:off x="5402263" y="4430713"/>
            <a:ext cx="2293937"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44575"/>
            <a:ext cx="7772400" cy="1470025"/>
          </a:xfrm>
        </p:spPr>
        <p:txBody>
          <a:bodyPr rtlCol="0">
            <a:normAutofit fontScale="90000"/>
          </a:bodyPr>
          <a:lstStyle/>
          <a:p>
            <a:pPr eaLnBrk="1" fontAlgn="auto" hangingPunct="1">
              <a:spcAft>
                <a:spcPts val="0"/>
              </a:spcAft>
              <a:defRPr/>
            </a:pPr>
            <a:r>
              <a:rPr lang="en-US" dirty="0" smtClean="0">
                <a:ea typeface="+mj-ea"/>
                <a:cs typeface="+mj-cs"/>
              </a:rPr>
              <a:t>What thing are </a:t>
            </a:r>
            <a:r>
              <a:rPr lang="en-US" dirty="0" err="1" smtClean="0">
                <a:ea typeface="+mj-ea"/>
                <a:cs typeface="+mj-cs"/>
              </a:rPr>
              <a:t>nanoscientists</a:t>
            </a:r>
            <a:r>
              <a:rPr lang="en-US" dirty="0" smtClean="0">
                <a:ea typeface="+mj-ea"/>
                <a:cs typeface="+mj-cs"/>
              </a:rPr>
              <a:t> NOT predicting for 50 years in the future? </a:t>
            </a:r>
            <a:br>
              <a:rPr lang="en-US" dirty="0" smtClean="0">
                <a:ea typeface="+mj-ea"/>
                <a:cs typeface="+mj-cs"/>
              </a:rPr>
            </a:br>
            <a:r>
              <a:rPr lang="en-US" dirty="0" smtClean="0">
                <a:ea typeface="+mj-ea"/>
                <a:cs typeface="+mj-cs"/>
              </a:rPr>
              <a:t/>
            </a:r>
            <a:br>
              <a:rPr lang="en-US" dirty="0" smtClean="0">
                <a:ea typeface="+mj-ea"/>
                <a:cs typeface="+mj-cs"/>
              </a:rPr>
            </a:br>
            <a:r>
              <a:rPr lang="en-US" dirty="0" smtClean="0">
                <a:ea typeface="+mj-ea"/>
                <a:cs typeface="+mj-cs"/>
              </a:rPr>
              <a:t/>
            </a:r>
            <a:br>
              <a:rPr lang="en-US" dirty="0" smtClean="0">
                <a:ea typeface="+mj-ea"/>
                <a:cs typeface="+mj-cs"/>
              </a:rPr>
            </a:br>
            <a:endParaRPr lang="en-US" dirty="0" smtClean="0">
              <a:ea typeface="+mj-ea"/>
              <a:cs typeface="+mj-cs"/>
            </a:endParaRPr>
          </a:p>
        </p:txBody>
      </p:sp>
      <p:pic>
        <p:nvPicPr>
          <p:cNvPr id="73731" name="Picture 5"/>
          <p:cNvPicPr>
            <a:picLocks noChangeAspect="1" noChangeArrowheads="1"/>
          </p:cNvPicPr>
          <p:nvPr/>
        </p:nvPicPr>
        <p:blipFill>
          <a:blip r:embed="rId3">
            <a:extLst>
              <a:ext uri="{28A0092B-C50C-407E-A947-70E740481C1C}">
                <a14:useLocalDpi xmlns:a14="http://schemas.microsoft.com/office/drawing/2010/main" val="0"/>
              </a:ext>
            </a:extLst>
          </a:blip>
          <a:srcRect r="7750"/>
          <a:stretch>
            <a:fillRect/>
          </a:stretch>
        </p:blipFill>
        <p:spPr bwMode="auto">
          <a:xfrm>
            <a:off x="1295400" y="1600200"/>
            <a:ext cx="2590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2613" y="1524000"/>
            <a:ext cx="172878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4286250"/>
            <a:ext cx="223837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4432300"/>
            <a:ext cx="30480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44575"/>
            <a:ext cx="7772400" cy="1470025"/>
          </a:xfrm>
        </p:spPr>
        <p:txBody>
          <a:bodyPr rtlCol="0">
            <a:normAutofit fontScale="90000"/>
          </a:bodyPr>
          <a:lstStyle/>
          <a:p>
            <a:pPr eaLnBrk="1" fontAlgn="auto" hangingPunct="1">
              <a:spcAft>
                <a:spcPts val="0"/>
              </a:spcAft>
              <a:defRPr/>
            </a:pPr>
            <a:r>
              <a:rPr lang="en-US" dirty="0" smtClean="0">
                <a:ea typeface="+mj-ea"/>
                <a:cs typeface="+mj-cs"/>
              </a:rPr>
              <a:t>What thing are </a:t>
            </a:r>
            <a:r>
              <a:rPr lang="en-US" dirty="0" err="1" smtClean="0">
                <a:ea typeface="+mj-ea"/>
                <a:cs typeface="+mj-cs"/>
              </a:rPr>
              <a:t>nanoscientists</a:t>
            </a:r>
            <a:r>
              <a:rPr lang="en-US" dirty="0" smtClean="0">
                <a:ea typeface="+mj-ea"/>
                <a:cs typeface="+mj-cs"/>
              </a:rPr>
              <a:t> NOT predicting for 50 years in the future? </a:t>
            </a:r>
            <a:br>
              <a:rPr lang="en-US" dirty="0" smtClean="0">
                <a:ea typeface="+mj-ea"/>
                <a:cs typeface="+mj-cs"/>
              </a:rPr>
            </a:br>
            <a:r>
              <a:rPr lang="en-US" dirty="0" smtClean="0">
                <a:ea typeface="+mj-ea"/>
                <a:cs typeface="+mj-cs"/>
              </a:rPr>
              <a:t/>
            </a:r>
            <a:br>
              <a:rPr lang="en-US" dirty="0" smtClean="0">
                <a:ea typeface="+mj-ea"/>
                <a:cs typeface="+mj-cs"/>
              </a:rPr>
            </a:br>
            <a:r>
              <a:rPr lang="en-US" dirty="0" smtClean="0">
                <a:ea typeface="+mj-ea"/>
                <a:cs typeface="+mj-cs"/>
              </a:rPr>
              <a:t/>
            </a:r>
            <a:br>
              <a:rPr lang="en-US" dirty="0" smtClean="0">
                <a:ea typeface="+mj-ea"/>
                <a:cs typeface="+mj-cs"/>
              </a:rPr>
            </a:br>
            <a:endParaRPr lang="en-US" dirty="0" smtClean="0">
              <a:ea typeface="+mj-ea"/>
              <a:cs typeface="+mj-cs"/>
            </a:endParaRPr>
          </a:p>
        </p:txBody>
      </p:sp>
      <p:pic>
        <p:nvPicPr>
          <p:cNvPr id="75779" name="Picture 5"/>
          <p:cNvPicPr>
            <a:picLocks noChangeAspect="1" noChangeArrowheads="1"/>
          </p:cNvPicPr>
          <p:nvPr/>
        </p:nvPicPr>
        <p:blipFill>
          <a:blip r:embed="rId3">
            <a:lum bright="-30000"/>
            <a:extLst>
              <a:ext uri="{28A0092B-C50C-407E-A947-70E740481C1C}">
                <a14:useLocalDpi xmlns:a14="http://schemas.microsoft.com/office/drawing/2010/main" val="0"/>
              </a:ext>
            </a:extLst>
          </a:blip>
          <a:srcRect r="7750"/>
          <a:stretch>
            <a:fillRect/>
          </a:stretch>
        </p:blipFill>
        <p:spPr bwMode="auto">
          <a:xfrm>
            <a:off x="1295400" y="1600200"/>
            <a:ext cx="2590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2613" y="1524000"/>
            <a:ext cx="1728787" cy="25908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5781" name="Picture 9"/>
          <p:cNvPicPr>
            <a:picLocks noChangeAspect="1" noChangeArrowheads="1"/>
          </p:cNvPicPr>
          <p:nvPr/>
        </p:nvPicPr>
        <p:blipFill>
          <a:blip r:embed="rId5">
            <a:lum bright="-60000"/>
            <a:extLst>
              <a:ext uri="{28A0092B-C50C-407E-A947-70E740481C1C}">
                <a14:useLocalDpi xmlns:a14="http://schemas.microsoft.com/office/drawing/2010/main" val="0"/>
              </a:ext>
            </a:extLst>
          </a:blip>
          <a:srcRect/>
          <a:stretch>
            <a:fillRect/>
          </a:stretch>
        </p:blipFill>
        <p:spPr bwMode="auto">
          <a:xfrm>
            <a:off x="5410200" y="4286250"/>
            <a:ext cx="223837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10"/>
          <p:cNvPicPr>
            <a:picLocks noChangeAspect="1" noChangeArrowheads="1"/>
          </p:cNvPicPr>
          <p:nvPr/>
        </p:nvPicPr>
        <p:blipFill>
          <a:blip r:embed="rId6">
            <a:lum bright="-60000"/>
            <a:extLst>
              <a:ext uri="{28A0092B-C50C-407E-A947-70E740481C1C}">
                <a14:useLocalDpi xmlns:a14="http://schemas.microsoft.com/office/drawing/2010/main" val="0"/>
              </a:ext>
            </a:extLst>
          </a:blip>
          <a:srcRect/>
          <a:stretch>
            <a:fillRect/>
          </a:stretch>
        </p:blipFill>
        <p:spPr bwMode="auto">
          <a:xfrm>
            <a:off x="1143000" y="4432300"/>
            <a:ext cx="30480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685800" y="228600"/>
            <a:ext cx="7772400" cy="1470025"/>
          </a:xfrm>
          <a:prstGeom prst="rect">
            <a:avLst/>
          </a:prstGeom>
          <a:noFill/>
          <a:ln w="9525">
            <a:noFill/>
            <a:miter lim="800000"/>
            <a:headEnd/>
            <a:tailEnd/>
          </a:ln>
        </p:spPr>
        <p:txBody>
          <a:bodyPr anchor="ctr">
            <a:normAutofit fontScale="60000" lnSpcReduction="20000"/>
          </a:bodyPr>
          <a:lstStyle/>
          <a:p>
            <a:pPr algn="ctr" fontAlgn="auto">
              <a:spcAft>
                <a:spcPts val="0"/>
              </a:spcAft>
              <a:defRPr/>
            </a:pPr>
            <a:r>
              <a:rPr lang="en-US" sz="4400" dirty="0">
                <a:latin typeface="+mj-lt"/>
                <a:ea typeface="+mj-ea"/>
                <a:cs typeface="+mj-cs"/>
              </a:rPr>
              <a:t>What do YOU think will happen in 50 years? </a:t>
            </a:r>
            <a:br>
              <a:rPr lang="en-US" sz="4400" dirty="0">
                <a:latin typeface="+mj-lt"/>
                <a:ea typeface="+mj-ea"/>
                <a:cs typeface="+mj-cs"/>
              </a:rPr>
            </a:br>
            <a:r>
              <a:rPr lang="en-US" sz="4400" dirty="0">
                <a:latin typeface="+mj-lt"/>
                <a:ea typeface="+mj-ea"/>
                <a:cs typeface="+mj-cs"/>
              </a:rPr>
              <a:t/>
            </a:r>
            <a:br>
              <a:rPr lang="en-US" sz="4400" dirty="0">
                <a:latin typeface="+mj-lt"/>
                <a:ea typeface="+mj-ea"/>
                <a:cs typeface="+mj-cs"/>
              </a:rPr>
            </a:br>
            <a:r>
              <a:rPr lang="en-US" sz="4400" dirty="0">
                <a:latin typeface="+mj-lt"/>
                <a:ea typeface="+mj-ea"/>
                <a:cs typeface="+mj-cs"/>
              </a:rPr>
              <a:t/>
            </a:r>
            <a:br>
              <a:rPr lang="en-US" sz="4400" dirty="0">
                <a:latin typeface="+mj-lt"/>
                <a:ea typeface="+mj-ea"/>
                <a:cs typeface="+mj-cs"/>
              </a:rPr>
            </a:br>
            <a:endParaRPr lang="en-US" sz="4400" dirty="0">
              <a:latin typeface="+mj-lt"/>
              <a:ea typeface="+mj-ea"/>
              <a:cs typeface="+mj-cs"/>
            </a:endParaRPr>
          </a:p>
        </p:txBody>
      </p:sp>
      <p:pic>
        <p:nvPicPr>
          <p:cNvPr id="77827" name="Picture 5"/>
          <p:cNvPicPr>
            <a:picLocks noChangeAspect="1" noChangeArrowheads="1"/>
          </p:cNvPicPr>
          <p:nvPr/>
        </p:nvPicPr>
        <p:blipFill>
          <a:blip r:embed="rId2">
            <a:extLst>
              <a:ext uri="{28A0092B-C50C-407E-A947-70E740481C1C}">
                <a14:useLocalDpi xmlns:a14="http://schemas.microsoft.com/office/drawing/2010/main" val="0"/>
              </a:ext>
            </a:extLst>
          </a:blip>
          <a:srcRect r="7750"/>
          <a:stretch>
            <a:fillRect/>
          </a:stretch>
        </p:blipFill>
        <p:spPr bwMode="auto">
          <a:xfrm>
            <a:off x="0" y="4038600"/>
            <a:ext cx="2590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5413" y="4038600"/>
            <a:ext cx="172878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4538" y="4343400"/>
            <a:ext cx="1897062"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4495800"/>
            <a:ext cx="24352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1" name="Picture 3" descr="Nasa_space_elev.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12954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1295400"/>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3"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3300" y="1371600"/>
            <a:ext cx="29083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4" name="TextBox 7"/>
          <p:cNvSpPr txBox="1">
            <a:spLocks noChangeArrowheads="1"/>
          </p:cNvSpPr>
          <p:nvPr/>
        </p:nvSpPr>
        <p:spPr bwMode="auto">
          <a:xfrm>
            <a:off x="8001000" y="3505200"/>
            <a:ext cx="94773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
              <a:t>Photo: Wikipedia user Berndt vdB</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itle 1"/>
          <p:cNvSpPr>
            <a:spLocks noGrp="1"/>
          </p:cNvSpPr>
          <p:nvPr>
            <p:ph type="title"/>
          </p:nvPr>
        </p:nvSpPr>
        <p:spPr/>
        <p:txBody>
          <a:bodyPr/>
          <a:lstStyle/>
          <a:p>
            <a:r>
              <a:rPr lang="en-US">
                <a:latin typeface="Calibri" charset="0"/>
              </a:rPr>
              <a:t>Previous Audiences think:</a:t>
            </a:r>
          </a:p>
        </p:txBody>
      </p:sp>
      <p:graphicFrame>
        <p:nvGraphicFramePr>
          <p:cNvPr id="78850" name="Content Placeholder 3"/>
          <p:cNvGraphicFramePr>
            <a:graphicFrameLocks noGrp="1"/>
          </p:cNvGraphicFramePr>
          <p:nvPr>
            <p:ph idx="1"/>
          </p:nvPr>
        </p:nvGraphicFramePr>
        <p:xfrm>
          <a:off x="457200" y="1606550"/>
          <a:ext cx="8229600" cy="4473575"/>
        </p:xfrm>
        <a:graphic>
          <a:graphicData uri="http://schemas.openxmlformats.org/presentationml/2006/ole">
            <mc:AlternateContent xmlns:mc="http://schemas.openxmlformats.org/markup-compatibility/2006">
              <mc:Choice xmlns:v="urn:schemas-microsoft-com:vml" Requires="v">
                <p:oleObj spid="_x0000_s78855" name="Chart" r:id="rId3" imgW="8201025" imgH="4457700" progId="Excel.Chart.8">
                  <p:embed/>
                </p:oleObj>
              </mc:Choice>
              <mc:Fallback>
                <p:oleObj name="Chart" r:id="rId3" imgW="8201025" imgH="4457700" progId="Excel.Chart.8">
                  <p:embed/>
                  <p:pic>
                    <p:nvPicPr>
                      <p:cNvPr id="0" name="Content Placeholder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06550"/>
                        <a:ext cx="8229600" cy="447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0"/>
            <a:ext cx="7772400" cy="1470025"/>
          </a:xfrm>
        </p:spPr>
        <p:txBody>
          <a:bodyPr rtlCol="0">
            <a:normAutofit fontScale="90000"/>
          </a:bodyPr>
          <a:lstStyle/>
          <a:p>
            <a:pPr eaLnBrk="1" fontAlgn="auto" hangingPunct="1">
              <a:spcAft>
                <a:spcPts val="0"/>
              </a:spcAft>
              <a:defRPr/>
            </a:pPr>
            <a:r>
              <a:rPr lang="en-US" dirty="0" smtClean="0">
                <a:ea typeface="+mj-ea"/>
                <a:cs typeface="+mj-cs"/>
              </a:rPr>
              <a:t>Which of these was NOT predicted in 1900? </a:t>
            </a:r>
            <a:br>
              <a:rPr lang="en-US" dirty="0" smtClean="0">
                <a:ea typeface="+mj-ea"/>
                <a:cs typeface="+mj-cs"/>
              </a:rPr>
            </a:br>
            <a:endParaRPr lang="en-US" dirty="0" smtClean="0">
              <a:ea typeface="+mj-ea"/>
              <a:cs typeface="+mj-cs"/>
            </a:endParaRPr>
          </a:p>
        </p:txBody>
      </p:sp>
      <p:pic>
        <p:nvPicPr>
          <p:cNvPr id="19459" name="Picture 4"/>
          <p:cNvPicPr>
            <a:picLocks noChangeAspect="1" noChangeArrowheads="1"/>
          </p:cNvPicPr>
          <p:nvPr/>
        </p:nvPicPr>
        <p:blipFill>
          <a:blip r:embed="rId3">
            <a:lum bright="-48000" contrast="-30000"/>
            <a:extLst>
              <a:ext uri="{28A0092B-C50C-407E-A947-70E740481C1C}">
                <a14:useLocalDpi xmlns:a14="http://schemas.microsoft.com/office/drawing/2010/main" val="0"/>
              </a:ext>
            </a:extLst>
          </a:blip>
          <a:srcRect/>
          <a:stretch>
            <a:fillRect/>
          </a:stretch>
        </p:blipFill>
        <p:spPr bwMode="auto">
          <a:xfrm>
            <a:off x="914400" y="2057400"/>
            <a:ext cx="2971800"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5"/>
          <p:cNvPicPr>
            <a:picLocks noChangeAspect="1" noChangeArrowheads="1"/>
          </p:cNvPicPr>
          <p:nvPr/>
        </p:nvPicPr>
        <p:blipFill>
          <a:blip r:embed="rId4">
            <a:lum bright="-24000" contrast="-42000"/>
            <a:extLst>
              <a:ext uri="{28A0092B-C50C-407E-A947-70E740481C1C}">
                <a14:useLocalDpi xmlns:a14="http://schemas.microsoft.com/office/drawing/2010/main" val="0"/>
              </a:ext>
            </a:extLst>
          </a:blip>
          <a:srcRect/>
          <a:stretch>
            <a:fillRect/>
          </a:stretch>
        </p:blipFill>
        <p:spPr bwMode="auto">
          <a:xfrm>
            <a:off x="1066800" y="4572000"/>
            <a:ext cx="3040063"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6"/>
          <p:cNvPicPr>
            <a:picLocks noChangeAspect="1" noChangeArrowheads="1"/>
          </p:cNvPicPr>
          <p:nvPr/>
        </p:nvPicPr>
        <p:blipFill>
          <a:blip r:embed="rId5">
            <a:lum bright="-54000" contrast="-54000"/>
            <a:extLst>
              <a:ext uri="{28A0092B-C50C-407E-A947-70E740481C1C}">
                <a14:useLocalDpi xmlns:a14="http://schemas.microsoft.com/office/drawing/2010/main" val="0"/>
              </a:ext>
            </a:extLst>
          </a:blip>
          <a:srcRect/>
          <a:stretch>
            <a:fillRect/>
          </a:stretch>
        </p:blipFill>
        <p:spPr bwMode="auto">
          <a:xfrm>
            <a:off x="5867400" y="4114800"/>
            <a:ext cx="1676400"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Wright_Flyer.jpg"/>
          <p:cNvPicPr>
            <a:picLocks noChangeAspect="1"/>
          </p:cNvPicPr>
          <p:nvPr/>
        </p:nvPicPr>
        <p:blipFill>
          <a:blip r:embed="rId6">
            <a:extLst>
              <a:ext uri="{28A0092B-C50C-407E-A947-70E740481C1C}">
                <a14:useLocalDpi xmlns:a14="http://schemas.microsoft.com/office/drawing/2010/main" val="0"/>
              </a:ext>
            </a:extLst>
          </a:blip>
          <a:srcRect l="24937" t="13828" b="54173"/>
          <a:stretch>
            <a:fillRect/>
          </a:stretch>
        </p:blipFill>
        <p:spPr bwMode="auto">
          <a:xfrm>
            <a:off x="5105400" y="2057400"/>
            <a:ext cx="3057525" cy="1957388"/>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rtlCol="0">
            <a:normAutofit fontScale="90000"/>
          </a:bodyPr>
          <a:lstStyle/>
          <a:p>
            <a:pPr eaLnBrk="1" fontAlgn="auto" hangingPunct="1">
              <a:spcAft>
                <a:spcPts val="0"/>
              </a:spcAft>
              <a:defRPr/>
            </a:pPr>
            <a:r>
              <a:rPr lang="en-US" dirty="0" smtClean="0">
                <a:ea typeface="+mj-ea"/>
                <a:cs typeface="+mj-cs"/>
              </a:rPr>
              <a:t>Which of these was NOT predicted in 1900?</a:t>
            </a:r>
            <a:br>
              <a:rPr lang="en-US" dirty="0" smtClean="0">
                <a:ea typeface="+mj-ea"/>
                <a:cs typeface="+mj-cs"/>
              </a:rPr>
            </a:br>
            <a:endParaRPr lang="en-US" dirty="0" smtClean="0">
              <a:ea typeface="+mj-ea"/>
              <a:cs typeface="+mj-cs"/>
            </a:endParaRPr>
          </a:p>
        </p:txBody>
      </p:sp>
      <p:pic>
        <p:nvPicPr>
          <p:cNvPr id="2150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133600"/>
            <a:ext cx="37623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08" name="Group 18"/>
          <p:cNvGrpSpPr>
            <a:grpSpLocks/>
          </p:cNvGrpSpPr>
          <p:nvPr/>
        </p:nvGrpSpPr>
        <p:grpSpPr bwMode="auto">
          <a:xfrm>
            <a:off x="1066800" y="2286000"/>
            <a:ext cx="1752600" cy="1981200"/>
            <a:chOff x="1066800" y="2286000"/>
            <a:chExt cx="1181799" cy="1371600"/>
          </a:xfrm>
        </p:grpSpPr>
        <p:pic>
          <p:nvPicPr>
            <p:cNvPr id="215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514600"/>
              <a:ext cx="1105599"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a:cxnSpLocks noChangeShapeType="1"/>
            </p:cNvCxnSpPr>
            <p:nvPr/>
          </p:nvCxnSpPr>
          <p:spPr bwMode="auto">
            <a:xfrm rot="16200000" flipH="1">
              <a:off x="990547" y="2362253"/>
              <a:ext cx="1295767" cy="1143262"/>
            </a:xfrm>
            <a:prstGeom prst="line">
              <a:avLst/>
            </a:prstGeom>
            <a:noFill/>
            <a:ln w="38100">
              <a:solidFill>
                <a:schemeClr val="accent2"/>
              </a:solidFill>
              <a:round/>
              <a:headEnd/>
              <a:tailEnd/>
            </a:ln>
            <a:effectLst>
              <a:outerShdw blurRad="63500" dist="23000" dir="5400000" rotWithShape="0">
                <a:srgbClr val="000000">
                  <a:alpha val="34999"/>
                </a:srgbClr>
              </a:outerShdw>
            </a:effectLst>
          </p:spPr>
        </p:cxnSp>
        <p:cxnSp>
          <p:nvCxnSpPr>
            <p:cNvPr id="12" name="Straight Connector 11"/>
            <p:cNvCxnSpPr>
              <a:cxnSpLocks noChangeShapeType="1"/>
            </p:cNvCxnSpPr>
            <p:nvPr/>
          </p:nvCxnSpPr>
          <p:spPr bwMode="auto">
            <a:xfrm rot="5400000">
              <a:off x="914630" y="2438170"/>
              <a:ext cx="1371600" cy="1067259"/>
            </a:xfrm>
            <a:prstGeom prst="line">
              <a:avLst/>
            </a:prstGeom>
            <a:noFill/>
            <a:ln w="38100">
              <a:solidFill>
                <a:schemeClr val="accent2"/>
              </a:solidFill>
              <a:round/>
              <a:headEnd/>
              <a:tailEnd/>
            </a:ln>
            <a:effectLst>
              <a:outerShdw blurRad="63500" dist="23000" dir="5400000" rotWithShape="0">
                <a:srgbClr val="000000">
                  <a:alpha val="34999"/>
                </a:srgbClr>
              </a:outerShdw>
            </a:effectLst>
          </p:spPr>
        </p:cxnSp>
      </p:grpSp>
      <p:grpSp>
        <p:nvGrpSpPr>
          <p:cNvPr id="21509" name="Group 19"/>
          <p:cNvGrpSpPr>
            <a:grpSpLocks/>
          </p:cNvGrpSpPr>
          <p:nvPr/>
        </p:nvGrpSpPr>
        <p:grpSpPr bwMode="auto">
          <a:xfrm>
            <a:off x="5334000" y="4114800"/>
            <a:ext cx="2540000" cy="1981200"/>
            <a:chOff x="6858000" y="4953000"/>
            <a:chExt cx="1854200" cy="1371600"/>
          </a:xfrm>
        </p:grpSpPr>
        <p:pic>
          <p:nvPicPr>
            <p:cNvPr id="215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5105400"/>
              <a:ext cx="565785" cy="831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5105400"/>
              <a:ext cx="55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5105400"/>
              <a:ext cx="63563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a:cxnSpLocks noChangeShapeType="1"/>
            </p:cNvCxnSpPr>
            <p:nvPr/>
          </p:nvCxnSpPr>
          <p:spPr bwMode="auto">
            <a:xfrm rot="16200000" flipH="1">
              <a:off x="7239198" y="5029558"/>
              <a:ext cx="1295767" cy="1142651"/>
            </a:xfrm>
            <a:prstGeom prst="line">
              <a:avLst/>
            </a:prstGeom>
            <a:noFill/>
            <a:ln w="38100">
              <a:solidFill>
                <a:schemeClr val="accent2"/>
              </a:solidFill>
              <a:round/>
              <a:headEnd/>
              <a:tailEnd/>
            </a:ln>
            <a:effectLst>
              <a:outerShdw blurRad="63500" dist="23000" dir="5400000" rotWithShape="0">
                <a:srgbClr val="000000">
                  <a:alpha val="34999"/>
                </a:srgbClr>
              </a:outerShdw>
            </a:effectLst>
          </p:spPr>
        </p:cxnSp>
        <p:cxnSp>
          <p:nvCxnSpPr>
            <p:cNvPr id="15" name="Straight Connector 14"/>
            <p:cNvCxnSpPr>
              <a:cxnSpLocks noChangeShapeType="1"/>
            </p:cNvCxnSpPr>
            <p:nvPr/>
          </p:nvCxnSpPr>
          <p:spPr bwMode="auto">
            <a:xfrm rot="5400000">
              <a:off x="7163038" y="5105718"/>
              <a:ext cx="1371600" cy="1066165"/>
            </a:xfrm>
            <a:prstGeom prst="line">
              <a:avLst/>
            </a:prstGeom>
            <a:noFill/>
            <a:ln w="38100">
              <a:solidFill>
                <a:schemeClr val="accent2"/>
              </a:solidFill>
              <a:round/>
              <a:headEnd/>
              <a:tailEnd/>
            </a:ln>
            <a:effectLst>
              <a:outerShdw blurRad="63500" dist="23000" dir="5400000" rotWithShape="0">
                <a:srgbClr val="000000">
                  <a:alpha val="34999"/>
                </a:srgbClr>
              </a:outerShdw>
            </a:effectLst>
          </p:spPr>
        </p:cxnSp>
      </p:grpSp>
      <p:pic>
        <p:nvPicPr>
          <p:cNvPr id="2151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4419600"/>
            <a:ext cx="34099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rtlCol="0">
            <a:normAutofit fontScale="90000"/>
          </a:bodyPr>
          <a:lstStyle/>
          <a:p>
            <a:pPr eaLnBrk="1" fontAlgn="auto" hangingPunct="1">
              <a:spcAft>
                <a:spcPts val="0"/>
              </a:spcAft>
              <a:defRPr/>
            </a:pPr>
            <a:r>
              <a:rPr lang="en-US" dirty="0" smtClean="0">
                <a:ea typeface="+mj-ea"/>
                <a:cs typeface="+mj-cs"/>
              </a:rPr>
              <a:t>Which of these was NOT predicted in 1900?</a:t>
            </a:r>
            <a:br>
              <a:rPr lang="en-US" dirty="0" smtClean="0">
                <a:ea typeface="+mj-ea"/>
                <a:cs typeface="+mj-cs"/>
              </a:rPr>
            </a:br>
            <a:endParaRPr lang="en-US" dirty="0" smtClean="0">
              <a:ea typeface="+mj-ea"/>
              <a:cs typeface="+mj-cs"/>
            </a:endParaRPr>
          </a:p>
        </p:txBody>
      </p:sp>
      <p:pic>
        <p:nvPicPr>
          <p:cNvPr id="22531" name="Picture 6"/>
          <p:cNvPicPr>
            <a:picLocks noChangeAspect="1" noChangeArrowheads="1"/>
          </p:cNvPicPr>
          <p:nvPr/>
        </p:nvPicPr>
        <p:blipFill>
          <a:blip r:embed="rId3">
            <a:lum bright="-36000" contrast="-42000"/>
            <a:extLst>
              <a:ext uri="{28A0092B-C50C-407E-A947-70E740481C1C}">
                <a14:useLocalDpi xmlns:a14="http://schemas.microsoft.com/office/drawing/2010/main" val="0"/>
              </a:ext>
            </a:extLst>
          </a:blip>
          <a:srcRect/>
          <a:stretch>
            <a:fillRect/>
          </a:stretch>
        </p:blipFill>
        <p:spPr bwMode="auto">
          <a:xfrm>
            <a:off x="4648200" y="2133600"/>
            <a:ext cx="37623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2" name="Group 18"/>
          <p:cNvGrpSpPr>
            <a:grpSpLocks/>
          </p:cNvGrpSpPr>
          <p:nvPr/>
        </p:nvGrpSpPr>
        <p:grpSpPr bwMode="auto">
          <a:xfrm>
            <a:off x="1066800" y="2286000"/>
            <a:ext cx="1752600" cy="1981200"/>
            <a:chOff x="1066800" y="2286000"/>
            <a:chExt cx="1181799" cy="1371600"/>
          </a:xfrm>
        </p:grpSpPr>
        <p:pic>
          <p:nvPicPr>
            <p:cNvPr id="22540" name="Picture 5"/>
            <p:cNvPicPr>
              <a:picLocks noChangeAspect="1" noChangeArrowheads="1"/>
            </p:cNvPicPr>
            <p:nvPr/>
          </p:nvPicPr>
          <p:blipFill>
            <a:blip r:embed="rId4">
              <a:lum bright="-36000" contrast="-42000"/>
              <a:extLst>
                <a:ext uri="{28A0092B-C50C-407E-A947-70E740481C1C}">
                  <a14:useLocalDpi xmlns:a14="http://schemas.microsoft.com/office/drawing/2010/main" val="0"/>
                </a:ext>
              </a:extLst>
            </a:blip>
            <a:srcRect/>
            <a:stretch>
              <a:fillRect/>
            </a:stretch>
          </p:blipFill>
          <p:spPr bwMode="auto">
            <a:xfrm>
              <a:off x="1143000" y="2514600"/>
              <a:ext cx="1105599"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a:cxnSpLocks noChangeShapeType="1"/>
            </p:cNvCxnSpPr>
            <p:nvPr/>
          </p:nvCxnSpPr>
          <p:spPr bwMode="auto">
            <a:xfrm rot="16200000" flipH="1">
              <a:off x="990547" y="2362253"/>
              <a:ext cx="1295767" cy="1143262"/>
            </a:xfrm>
            <a:prstGeom prst="line">
              <a:avLst/>
            </a:prstGeom>
            <a:noFill/>
            <a:ln w="38100">
              <a:solidFill>
                <a:schemeClr val="accent2"/>
              </a:solidFill>
              <a:round/>
              <a:headEnd/>
              <a:tailEnd/>
            </a:ln>
            <a:effectLst>
              <a:outerShdw blurRad="63500" dist="23000" dir="5400000" rotWithShape="0">
                <a:srgbClr val="000000">
                  <a:alpha val="34998"/>
                </a:srgbClr>
              </a:outerShdw>
            </a:effectLst>
          </p:spPr>
        </p:cxnSp>
        <p:cxnSp>
          <p:nvCxnSpPr>
            <p:cNvPr id="12" name="Straight Connector 11"/>
            <p:cNvCxnSpPr>
              <a:cxnSpLocks noChangeShapeType="1"/>
            </p:cNvCxnSpPr>
            <p:nvPr/>
          </p:nvCxnSpPr>
          <p:spPr bwMode="auto">
            <a:xfrm rot="5400000">
              <a:off x="914630" y="2438170"/>
              <a:ext cx="1371600" cy="1067259"/>
            </a:xfrm>
            <a:prstGeom prst="line">
              <a:avLst/>
            </a:prstGeom>
            <a:noFill/>
            <a:ln w="38100">
              <a:solidFill>
                <a:schemeClr val="accent2"/>
              </a:solidFill>
              <a:round/>
              <a:headEnd/>
              <a:tailEnd/>
            </a:ln>
            <a:effectLst>
              <a:outerShdw blurRad="63500" dist="23000" dir="5400000" rotWithShape="0">
                <a:srgbClr val="000000">
                  <a:alpha val="34998"/>
                </a:srgbClr>
              </a:outerShdw>
            </a:effectLst>
          </p:spPr>
        </p:cxnSp>
      </p:grpSp>
      <p:grpSp>
        <p:nvGrpSpPr>
          <p:cNvPr id="22533" name="Group 19"/>
          <p:cNvGrpSpPr>
            <a:grpSpLocks/>
          </p:cNvGrpSpPr>
          <p:nvPr/>
        </p:nvGrpSpPr>
        <p:grpSpPr bwMode="auto">
          <a:xfrm>
            <a:off x="5334000" y="4114800"/>
            <a:ext cx="2540000" cy="1981200"/>
            <a:chOff x="6858000" y="4953000"/>
            <a:chExt cx="1854200" cy="1371600"/>
          </a:xfrm>
        </p:grpSpPr>
        <p:pic>
          <p:nvPicPr>
            <p:cNvPr id="22535" name="Picture 7"/>
            <p:cNvPicPr>
              <a:picLocks noChangeAspect="1" noChangeArrowheads="1"/>
            </p:cNvPicPr>
            <p:nvPr/>
          </p:nvPicPr>
          <p:blipFill>
            <a:blip r:embed="rId5">
              <a:lum bright="-36000" contrast="-42000"/>
              <a:extLst>
                <a:ext uri="{28A0092B-C50C-407E-A947-70E740481C1C}">
                  <a14:useLocalDpi xmlns:a14="http://schemas.microsoft.com/office/drawing/2010/main" val="0"/>
                </a:ext>
              </a:extLst>
            </a:blip>
            <a:srcRect/>
            <a:stretch>
              <a:fillRect/>
            </a:stretch>
          </p:blipFill>
          <p:spPr bwMode="auto">
            <a:xfrm>
              <a:off x="7543800" y="5105400"/>
              <a:ext cx="565785" cy="831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8"/>
            <p:cNvPicPr>
              <a:picLocks noChangeAspect="1" noChangeArrowheads="1"/>
            </p:cNvPicPr>
            <p:nvPr/>
          </p:nvPicPr>
          <p:blipFill>
            <a:blip r:embed="rId6">
              <a:lum bright="-36000" contrast="-42000"/>
              <a:extLst>
                <a:ext uri="{28A0092B-C50C-407E-A947-70E740481C1C}">
                  <a14:useLocalDpi xmlns:a14="http://schemas.microsoft.com/office/drawing/2010/main" val="0"/>
                </a:ext>
              </a:extLst>
            </a:blip>
            <a:srcRect/>
            <a:stretch>
              <a:fillRect/>
            </a:stretch>
          </p:blipFill>
          <p:spPr bwMode="auto">
            <a:xfrm>
              <a:off x="8153400" y="5105400"/>
              <a:ext cx="55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9"/>
            <p:cNvPicPr>
              <a:picLocks noChangeAspect="1" noChangeArrowheads="1"/>
            </p:cNvPicPr>
            <p:nvPr/>
          </p:nvPicPr>
          <p:blipFill>
            <a:blip r:embed="rId7">
              <a:lum bright="-36000" contrast="-42000"/>
              <a:extLst>
                <a:ext uri="{28A0092B-C50C-407E-A947-70E740481C1C}">
                  <a14:useLocalDpi xmlns:a14="http://schemas.microsoft.com/office/drawing/2010/main" val="0"/>
                </a:ext>
              </a:extLst>
            </a:blip>
            <a:srcRect/>
            <a:stretch>
              <a:fillRect/>
            </a:stretch>
          </p:blipFill>
          <p:spPr bwMode="auto">
            <a:xfrm>
              <a:off x="6858000" y="5105400"/>
              <a:ext cx="63563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a:cxnSpLocks noChangeShapeType="1"/>
            </p:cNvCxnSpPr>
            <p:nvPr/>
          </p:nvCxnSpPr>
          <p:spPr bwMode="auto">
            <a:xfrm rot="16200000" flipH="1">
              <a:off x="7239198" y="5029558"/>
              <a:ext cx="1295767" cy="1142651"/>
            </a:xfrm>
            <a:prstGeom prst="line">
              <a:avLst/>
            </a:prstGeom>
            <a:noFill/>
            <a:ln w="38100">
              <a:solidFill>
                <a:schemeClr val="accent2"/>
              </a:solidFill>
              <a:round/>
              <a:headEnd/>
              <a:tailEnd/>
            </a:ln>
            <a:effectLst>
              <a:outerShdw blurRad="63500" dist="23000" dir="5400000" rotWithShape="0">
                <a:srgbClr val="000000">
                  <a:alpha val="34998"/>
                </a:srgbClr>
              </a:outerShdw>
            </a:effectLst>
          </p:spPr>
        </p:cxnSp>
        <p:cxnSp>
          <p:nvCxnSpPr>
            <p:cNvPr id="15" name="Straight Connector 14"/>
            <p:cNvCxnSpPr>
              <a:cxnSpLocks noChangeShapeType="1"/>
            </p:cNvCxnSpPr>
            <p:nvPr/>
          </p:nvCxnSpPr>
          <p:spPr bwMode="auto">
            <a:xfrm rot="5400000">
              <a:off x="7163038" y="5105718"/>
              <a:ext cx="1371600" cy="1066165"/>
            </a:xfrm>
            <a:prstGeom prst="line">
              <a:avLst/>
            </a:prstGeom>
            <a:noFill/>
            <a:ln w="38100">
              <a:solidFill>
                <a:schemeClr val="accent2"/>
              </a:solidFill>
              <a:round/>
              <a:headEnd/>
              <a:tailEnd/>
            </a:ln>
            <a:effectLst>
              <a:outerShdw blurRad="63500" dist="23000" dir="5400000" rotWithShape="0">
                <a:srgbClr val="000000">
                  <a:alpha val="34998"/>
                </a:srgbClr>
              </a:outerShdw>
            </a:effectLst>
          </p:spPr>
        </p:cxnSp>
      </p:grpSp>
      <p:pic>
        <p:nvPicPr>
          <p:cNvPr id="22534"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4419600"/>
            <a:ext cx="3409950" cy="16764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rtlCol="0">
            <a:normAutofit fontScale="90000"/>
          </a:bodyPr>
          <a:lstStyle/>
          <a:p>
            <a:pPr eaLnBrk="1" fontAlgn="auto" hangingPunct="1">
              <a:spcAft>
                <a:spcPts val="0"/>
              </a:spcAft>
              <a:defRPr/>
            </a:pPr>
            <a:r>
              <a:rPr lang="en-US" dirty="0" smtClean="0">
                <a:ea typeface="+mj-ea"/>
                <a:cs typeface="+mj-cs"/>
              </a:rPr>
              <a:t>Which of these was NOT predicted in 1900?</a:t>
            </a:r>
            <a:br>
              <a:rPr lang="en-US" dirty="0" smtClean="0">
                <a:ea typeface="+mj-ea"/>
                <a:cs typeface="+mj-cs"/>
              </a:rPr>
            </a:br>
            <a:endParaRPr lang="en-US" dirty="0" smtClean="0">
              <a:ea typeface="+mj-ea"/>
              <a:cs typeface="+mj-cs"/>
            </a:endParaRPr>
          </a:p>
        </p:txBody>
      </p:sp>
      <p:pic>
        <p:nvPicPr>
          <p:cNvPr id="245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9175" y="4191000"/>
            <a:ext cx="20351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9075" y="1981200"/>
            <a:ext cx="30829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10"/>
          <p:cNvSpPr>
            <a:spLocks noChangeArrowheads="1"/>
          </p:cNvSpPr>
          <p:nvPr/>
        </p:nvSpPr>
        <p:spPr bwMode="auto">
          <a:xfrm>
            <a:off x="7543800" y="3962400"/>
            <a:ext cx="8763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00"/>
              <a:t>Photo: Flickr user ebru</a:t>
            </a:r>
          </a:p>
        </p:txBody>
      </p:sp>
      <p:pic>
        <p:nvPicPr>
          <p:cNvPr id="24582"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200" y="1981200"/>
            <a:ext cx="32750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3"/>
          <p:cNvPicPr>
            <a:picLocks noChangeAspect="1" noChangeArrowheads="1"/>
          </p:cNvPicPr>
          <p:nvPr/>
        </p:nvPicPr>
        <p:blipFill>
          <a:blip r:embed="rId6">
            <a:extLst>
              <a:ext uri="{28A0092B-C50C-407E-A947-70E740481C1C}">
                <a14:useLocalDpi xmlns:a14="http://schemas.microsoft.com/office/drawing/2010/main" val="0"/>
              </a:ext>
            </a:extLst>
          </a:blip>
          <a:srcRect l="16000" t="3433" r="15430" b="7297"/>
          <a:stretch>
            <a:fillRect/>
          </a:stretch>
        </p:blipFill>
        <p:spPr bwMode="auto">
          <a:xfrm>
            <a:off x="1295400" y="4267200"/>
            <a:ext cx="2895600"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normAutofit fontScale="90000"/>
          </a:bodyPr>
          <a:lstStyle/>
          <a:p>
            <a:pPr eaLnBrk="1" hangingPunct="1">
              <a:defRPr/>
            </a:pPr>
            <a:r>
              <a:rPr lang="en-US" sz="4000" smtClean="0">
                <a:ea typeface="+mj-ea"/>
                <a:cs typeface="+mj-cs"/>
              </a:rPr>
              <a:t>Which of these was NOT predicted </a:t>
            </a:r>
            <a:br>
              <a:rPr lang="en-US" sz="4000" smtClean="0">
                <a:ea typeface="+mj-ea"/>
                <a:cs typeface="+mj-cs"/>
              </a:rPr>
            </a:br>
            <a:r>
              <a:rPr lang="en-US" sz="4000" smtClean="0">
                <a:ea typeface="+mj-ea"/>
                <a:cs typeface="+mj-cs"/>
              </a:rPr>
              <a:t>in 1900?</a:t>
            </a:r>
            <a:br>
              <a:rPr lang="en-US" sz="4000" smtClean="0">
                <a:ea typeface="+mj-ea"/>
                <a:cs typeface="+mj-cs"/>
              </a:rPr>
            </a:br>
            <a:endParaRPr lang="en-US" sz="4000" smtClean="0">
              <a:ea typeface="+mj-ea"/>
              <a:cs typeface="+mj-cs"/>
            </a:endParaRPr>
          </a:p>
        </p:txBody>
      </p:sp>
      <p:sp>
        <p:nvSpPr>
          <p:cNvPr id="5" name="Subtitle 4"/>
          <p:cNvSpPr>
            <a:spLocks noGrp="1"/>
          </p:cNvSpPr>
          <p:nvPr>
            <p:ph type="subTitle" idx="1"/>
          </p:nvPr>
        </p:nvSpPr>
        <p:spPr/>
        <p:txBody>
          <a:bodyPr/>
          <a:lstStyle/>
          <a:p>
            <a:pPr>
              <a:defRPr/>
            </a:pPr>
            <a:endParaRPr lang="en-US">
              <a:ea typeface="+mn-ea"/>
              <a:cs typeface="+mn-cs"/>
            </a:endParaRPr>
          </a:p>
        </p:txBody>
      </p:sp>
      <p:pic>
        <p:nvPicPr>
          <p:cNvPr id="26628" name="Picture 7"/>
          <p:cNvPicPr>
            <a:picLocks noChangeAspect="1" noChangeArrowheads="1"/>
          </p:cNvPicPr>
          <p:nvPr/>
        </p:nvPicPr>
        <p:blipFill>
          <a:blip r:embed="rId3">
            <a:lum bright="-42000" contrast="-24000"/>
            <a:extLst>
              <a:ext uri="{28A0092B-C50C-407E-A947-70E740481C1C}">
                <a14:useLocalDpi xmlns:a14="http://schemas.microsoft.com/office/drawing/2010/main" val="0"/>
              </a:ext>
            </a:extLst>
          </a:blip>
          <a:srcRect/>
          <a:stretch>
            <a:fillRect/>
          </a:stretch>
        </p:blipFill>
        <p:spPr bwMode="auto">
          <a:xfrm>
            <a:off x="6099175" y="4191000"/>
            <a:ext cx="20351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8"/>
          <p:cNvPicPr>
            <a:picLocks noChangeAspect="1" noChangeArrowheads="1"/>
          </p:cNvPicPr>
          <p:nvPr/>
        </p:nvPicPr>
        <p:blipFill>
          <a:blip r:embed="rId4">
            <a:lum bright="-30000" contrast="-24000"/>
            <a:extLst>
              <a:ext uri="{28A0092B-C50C-407E-A947-70E740481C1C}">
                <a14:useLocalDpi xmlns:a14="http://schemas.microsoft.com/office/drawing/2010/main" val="0"/>
              </a:ext>
            </a:extLst>
          </a:blip>
          <a:srcRect/>
          <a:stretch>
            <a:fillRect/>
          </a:stretch>
        </p:blipFill>
        <p:spPr bwMode="auto">
          <a:xfrm>
            <a:off x="5299075" y="1981200"/>
            <a:ext cx="30829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10"/>
          <p:cNvSpPr>
            <a:spLocks noChangeArrowheads="1"/>
          </p:cNvSpPr>
          <p:nvPr/>
        </p:nvSpPr>
        <p:spPr bwMode="auto">
          <a:xfrm>
            <a:off x="7543800" y="3962400"/>
            <a:ext cx="8763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00"/>
              <a:t>Photo: Flickr user ebru</a:t>
            </a:r>
          </a:p>
        </p:txBody>
      </p:sp>
      <p:pic>
        <p:nvPicPr>
          <p:cNvPr id="26631" name="Picture 12"/>
          <p:cNvPicPr>
            <a:picLocks noChangeAspect="1" noChangeArrowheads="1"/>
          </p:cNvPicPr>
          <p:nvPr/>
        </p:nvPicPr>
        <p:blipFill>
          <a:blip r:embed="rId5">
            <a:lum bright="-48000" contrast="-24000"/>
            <a:extLst>
              <a:ext uri="{28A0092B-C50C-407E-A947-70E740481C1C}">
                <a14:useLocalDpi xmlns:a14="http://schemas.microsoft.com/office/drawing/2010/main" val="0"/>
              </a:ext>
            </a:extLst>
          </a:blip>
          <a:srcRect/>
          <a:stretch>
            <a:fillRect/>
          </a:stretch>
        </p:blipFill>
        <p:spPr bwMode="auto">
          <a:xfrm>
            <a:off x="1092200" y="1981200"/>
            <a:ext cx="32750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3"/>
          <p:cNvPicPr>
            <a:picLocks noChangeAspect="1" noChangeArrowheads="1"/>
          </p:cNvPicPr>
          <p:nvPr/>
        </p:nvPicPr>
        <p:blipFill>
          <a:blip r:embed="rId6">
            <a:extLst>
              <a:ext uri="{28A0092B-C50C-407E-A947-70E740481C1C}">
                <a14:useLocalDpi xmlns:a14="http://schemas.microsoft.com/office/drawing/2010/main" val="0"/>
              </a:ext>
            </a:extLst>
          </a:blip>
          <a:srcRect l="16000" t="3433" r="15430" b="7297"/>
          <a:stretch>
            <a:fillRect/>
          </a:stretch>
        </p:blipFill>
        <p:spPr bwMode="auto">
          <a:xfrm>
            <a:off x="1295400" y="4267200"/>
            <a:ext cx="2895600" cy="2509838"/>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normAutofit fontScale="90000"/>
          </a:bodyPr>
          <a:lstStyle/>
          <a:p>
            <a:pPr eaLnBrk="1" hangingPunct="1">
              <a:defRPr/>
            </a:pPr>
            <a:r>
              <a:rPr lang="en-US" sz="4000" dirty="0" smtClean="0">
                <a:ea typeface="+mj-ea"/>
                <a:cs typeface="+mj-cs"/>
              </a:rPr>
              <a:t>Which of these was NOT predicted in 1900?</a:t>
            </a:r>
            <a:br>
              <a:rPr lang="en-US" sz="4000" dirty="0" smtClean="0">
                <a:ea typeface="+mj-ea"/>
                <a:cs typeface="+mj-cs"/>
              </a:rPr>
            </a:br>
            <a:endParaRPr lang="en-US" sz="4000" dirty="0" smtClean="0">
              <a:ea typeface="+mj-ea"/>
              <a:cs typeface="+mj-cs"/>
            </a:endParaRPr>
          </a:p>
        </p:txBody>
      </p:sp>
      <p:pic>
        <p:nvPicPr>
          <p:cNvPr id="28675" name="Picture 3" descr="Nasa_space_elev.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0386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47800"/>
            <a:ext cx="22606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524000"/>
            <a:ext cx="1838325"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tangle 7"/>
          <p:cNvSpPr>
            <a:spLocks noChangeArrowheads="1"/>
          </p:cNvSpPr>
          <p:nvPr/>
        </p:nvSpPr>
        <p:spPr bwMode="auto">
          <a:xfrm>
            <a:off x="6553200" y="3886200"/>
            <a:ext cx="9779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
              <a:t>Photo: Flickr user Richard from DC</a:t>
            </a:r>
          </a:p>
        </p:txBody>
      </p:sp>
      <p:pic>
        <p:nvPicPr>
          <p:cNvPr id="2867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4191000"/>
            <a:ext cx="2705100"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1027</TotalTime>
  <Words>2035</Words>
  <Application>Microsoft Macintosh PowerPoint</Application>
  <PresentationFormat>On-screen Show (4:3)</PresentationFormat>
  <Paragraphs>232</Paragraphs>
  <Slides>36</Slides>
  <Notes>27</Notes>
  <HiddenSlides>0</HiddenSlides>
  <MMClips>3</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Office Theme</vt:lpstr>
      <vt:lpstr>Chart</vt:lpstr>
      <vt:lpstr>Flying Cars and Food Pills</vt:lpstr>
      <vt:lpstr>PowerPoint Presentation</vt:lpstr>
      <vt:lpstr>Which of these was NOT predicted in 1900? </vt:lpstr>
      <vt:lpstr>Which of these was NOT predicted in 1900?  </vt:lpstr>
      <vt:lpstr>Which of these was NOT predicted in 1900? </vt:lpstr>
      <vt:lpstr>Which of these was NOT predicted in 1900? </vt:lpstr>
      <vt:lpstr>Which of these was NOT predicted in 1900? </vt:lpstr>
      <vt:lpstr>Which of these was NOT predicted  in 1900? </vt:lpstr>
      <vt:lpstr>Which of these was NOT predicted in 1900? </vt:lpstr>
      <vt:lpstr>Which of these was NOT predicted in 1900? </vt:lpstr>
      <vt:lpstr>PowerPoint Presentation</vt:lpstr>
      <vt:lpstr>Vannevar Bush made predictions in 1945.</vt:lpstr>
      <vt:lpstr>Which of these was NOT predicted  in 1945?</vt:lpstr>
      <vt:lpstr>Which of these was NOT predicted  in 1945?</vt:lpstr>
      <vt:lpstr>PowerPoint Presentation</vt:lpstr>
      <vt:lpstr>PowerPoint Presentation</vt:lpstr>
      <vt:lpstr>PowerPoint Presentation</vt:lpstr>
      <vt:lpstr>PowerPoint Presentation</vt:lpstr>
      <vt:lpstr>Bush thought it would all be on paper.</vt:lpstr>
      <vt:lpstr>Ray Kurzweil made predictions in 1999.</vt:lpstr>
      <vt:lpstr>Which of these was NOT predicted in 1999? </vt:lpstr>
      <vt:lpstr>Which of these was NOT predicted in 1999? </vt:lpstr>
      <vt:lpstr>Which of these was NOT predicted in 1999? </vt:lpstr>
      <vt:lpstr>Which of these was NOT predicted in 1999? </vt:lpstr>
      <vt:lpstr>Which science fiction object from movies does NOT already exist?  </vt:lpstr>
      <vt:lpstr>Which science fiction object from movies does NOT already exist?  </vt:lpstr>
      <vt:lpstr>What nanotechnology does NOT already exist?   </vt:lpstr>
      <vt:lpstr>What nanotechnology does NOT already exist?   </vt:lpstr>
      <vt:lpstr>What nanotechnology does NOT already exist?   </vt:lpstr>
      <vt:lpstr>What nanotechnology does NOT already exist?   </vt:lpstr>
      <vt:lpstr>What thing are nanoscientists NOT predicting for 50 years in the future?   </vt:lpstr>
      <vt:lpstr>What thing are nanoscientists NOT predicting for 50 years in the future?    </vt:lpstr>
      <vt:lpstr>What thing are nanoscientists NOT predicting for 50 years in the future?    </vt:lpstr>
      <vt:lpstr>What thing are nanoscientists NOT predicting for 50 years in the future?    </vt:lpstr>
      <vt:lpstr>PowerPoint Presentation</vt:lpstr>
      <vt:lpstr>Previous Audiences think:</vt:lpstr>
    </vt:vector>
  </TitlesOfParts>
  <Company>Oregon Museum of Science and Industry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Flying Cars and Food Pills</dc:title>
  <dc:creator>Anders L</dc:creator>
  <cp:lastModifiedBy>Catherine McCarthy</cp:lastModifiedBy>
  <cp:revision>93</cp:revision>
  <dcterms:created xsi:type="dcterms:W3CDTF">2009-04-10T22:59:09Z</dcterms:created>
  <dcterms:modified xsi:type="dcterms:W3CDTF">2015-02-10T16:32:49Z</dcterms:modified>
</cp:coreProperties>
</file>