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8"/>
  </p:notesMasterIdLst>
  <p:sldIdLst>
    <p:sldId id="397" r:id="rId3"/>
    <p:sldId id="359" r:id="rId4"/>
    <p:sldId id="360" r:id="rId5"/>
    <p:sldId id="380" r:id="rId6"/>
    <p:sldId id="361" r:id="rId7"/>
    <p:sldId id="382" r:id="rId8"/>
    <p:sldId id="367" r:id="rId9"/>
    <p:sldId id="368" r:id="rId10"/>
    <p:sldId id="383" r:id="rId11"/>
    <p:sldId id="384" r:id="rId12"/>
    <p:sldId id="385" r:id="rId13"/>
    <p:sldId id="371" r:id="rId14"/>
    <p:sldId id="387" r:id="rId15"/>
    <p:sldId id="390" r:id="rId16"/>
    <p:sldId id="391" r:id="rId17"/>
    <p:sldId id="377" r:id="rId18"/>
    <p:sldId id="378" r:id="rId19"/>
    <p:sldId id="379" r:id="rId20"/>
    <p:sldId id="356" r:id="rId21"/>
    <p:sldId id="355" r:id="rId22"/>
    <p:sldId id="316" r:id="rId23"/>
    <p:sldId id="317" r:id="rId24"/>
    <p:sldId id="318" r:id="rId25"/>
    <p:sldId id="398" r:id="rId26"/>
    <p:sldId id="319" r:id="rId27"/>
    <p:sldId id="353" r:id="rId28"/>
    <p:sldId id="321" r:id="rId29"/>
    <p:sldId id="323" r:id="rId30"/>
    <p:sldId id="324" r:id="rId31"/>
    <p:sldId id="393" r:id="rId32"/>
    <p:sldId id="394" r:id="rId33"/>
    <p:sldId id="326" r:id="rId34"/>
    <p:sldId id="327" r:id="rId35"/>
    <p:sldId id="328" r:id="rId36"/>
    <p:sldId id="39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37" autoAdjust="0"/>
  </p:normalViewPr>
  <p:slideViewPr>
    <p:cSldViewPr snapToGrid="0" snapToObjects="1">
      <p:cViewPr varScale="1">
        <p:scale>
          <a:sx n="71" d="100"/>
          <a:sy n="71" d="100"/>
        </p:scale>
        <p:origin x="-313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8CCFE-E55B-134A-B68B-B860FB25AACE}" type="datetimeFigureOut">
              <a:t>4/27/16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4C69F4-8AA7-AC42-8978-891D93CCD2C8}" type="slidenum">
              <a:t>‹#›</a:t>
            </a:fld>
            <a:endParaRPr lang="en-US"/>
          </a:p>
        </p:txBody>
      </p:sp>
    </p:spTree>
    <p:extLst>
      <p:ext uri="{BB962C8B-B14F-4D97-AF65-F5344CB8AC3E}">
        <p14:creationId xmlns:p14="http://schemas.microsoft.com/office/powerpoint/2010/main" val="25185876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a:solidFill>
                  <a:schemeClr val="tx1"/>
                </a:solidFill>
                <a:effectLst/>
                <a:latin typeface="+mn-lt"/>
                <a:ea typeface="+mn-ea"/>
                <a:cs typeface="+mn-cs"/>
              </a:rPr>
              <a:t>Arrival Time Activity:  </a:t>
            </a:r>
            <a:r>
              <a:rPr lang="en-US" sz="1200" b="1" i="1" kern="1200">
                <a:solidFill>
                  <a:schemeClr val="tx1"/>
                </a:solidFill>
                <a:effectLst/>
                <a:latin typeface="+mn-lt"/>
                <a:ea typeface="+mn-ea"/>
                <a:cs typeface="+mn-cs"/>
              </a:rPr>
              <a:t>Meet &amp; Greet Role-Play  [slide 1]</a:t>
            </a:r>
          </a:p>
          <a:p>
            <a:pPr lvl="0"/>
            <a:r>
              <a:rPr lang="en-US" sz="1200" kern="1200">
                <a:solidFill>
                  <a:schemeClr val="tx1"/>
                </a:solidFill>
                <a:effectLst/>
                <a:latin typeface="+mn-lt"/>
                <a:ea typeface="+mn-ea"/>
                <a:cs typeface="+mn-cs"/>
              </a:rPr>
              <a:t>Participants have been told that the </a:t>
            </a:r>
            <a:r>
              <a:rPr lang="en-US" sz="1200" i="1" kern="1200">
                <a:solidFill>
                  <a:schemeClr val="tx1"/>
                </a:solidFill>
                <a:effectLst/>
                <a:latin typeface="+mn-lt"/>
                <a:ea typeface="+mn-ea"/>
                <a:cs typeface="+mn-cs"/>
              </a:rPr>
              <a:t>Sharing Science Workshop</a:t>
            </a:r>
            <a:r>
              <a:rPr lang="en-US" sz="1200" kern="1200">
                <a:solidFill>
                  <a:schemeClr val="tx1"/>
                </a:solidFill>
                <a:effectLst/>
                <a:latin typeface="+mn-lt"/>
                <a:ea typeface="+mn-ea"/>
                <a:cs typeface="+mn-cs"/>
              </a:rPr>
              <a:t> begins with a role-play the moment they walk into the workshop room.  They have been asked to prepare and to practice aloud in advance a 15-30 second introduction, targeted for people they might meet at an interdisciplinary conference - individuals with some background in science but no particular experience in their own area of expertise.  Welcome new arrivals warmly and invite them to stash their belongings, take some refreshments, and begin the role-play.  Gently nudge them to meet as many of the other participants as they can.  Join in if you'd like!  </a:t>
            </a:r>
          </a:p>
          <a:p>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3818554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10]</a:t>
            </a:r>
            <a:r>
              <a:rPr lang="en-US" sz="1200" kern="1200" dirty="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Insert</a:t>
            </a:r>
            <a:r>
              <a:rPr lang="en-US" sz="1200" b="1" i="1" kern="1200" baseline="0" dirty="0" smtClean="0">
                <a:solidFill>
                  <a:schemeClr val="tx1"/>
                </a:solidFill>
                <a:effectLst/>
                <a:latin typeface="+mn-lt"/>
                <a:ea typeface="+mn-ea"/>
                <a:cs typeface="+mn-cs"/>
              </a:rPr>
              <a:t> v</a:t>
            </a:r>
            <a:r>
              <a:rPr lang="en-US" sz="1200" b="1" i="1" kern="1200" dirty="0" smtClean="0">
                <a:solidFill>
                  <a:schemeClr val="tx1"/>
                </a:solidFill>
                <a:effectLst/>
                <a:latin typeface="+mn-lt"/>
                <a:ea typeface="+mn-ea"/>
                <a:cs typeface="+mn-cs"/>
              </a:rPr>
              <a:t>ideo </a:t>
            </a:r>
            <a:r>
              <a:rPr lang="en-US" sz="1200" b="1" i="1" kern="1200" dirty="0" smtClean="0">
                <a:solidFill>
                  <a:schemeClr val="tx1"/>
                </a:solidFill>
                <a:effectLst/>
                <a:latin typeface="+mn-lt"/>
                <a:ea typeface="+mn-ea"/>
                <a:cs typeface="+mn-cs"/>
              </a:rPr>
              <a:t>found at </a:t>
            </a:r>
            <a:r>
              <a:rPr lang="pt-BR" sz="1200" b="1" i="1" kern="1200" dirty="0" err="1" smtClean="0">
                <a:solidFill>
                  <a:schemeClr val="tx1"/>
                </a:solidFill>
                <a:effectLst/>
                <a:latin typeface="+mn-lt"/>
                <a:ea typeface="+mn-ea"/>
                <a:cs typeface="+mn-cs"/>
              </a:rPr>
              <a:t>https</a:t>
            </a:r>
            <a:r>
              <a:rPr lang="pt-BR" sz="1200" b="1" i="1" kern="1200" dirty="0" smtClean="0">
                <a:solidFill>
                  <a:schemeClr val="tx1"/>
                </a:solidFill>
                <a:effectLst/>
                <a:latin typeface="+mn-lt"/>
                <a:ea typeface="+mn-ea"/>
                <a:cs typeface="+mn-cs"/>
              </a:rPr>
              <a:t>://</a:t>
            </a:r>
            <a:r>
              <a:rPr lang="pt-BR" sz="1200" b="1" i="1" kern="1200" dirty="0" err="1" smtClean="0">
                <a:solidFill>
                  <a:schemeClr val="tx1"/>
                </a:solidFill>
                <a:effectLst/>
                <a:latin typeface="+mn-lt"/>
                <a:ea typeface="+mn-ea"/>
                <a:cs typeface="+mn-cs"/>
              </a:rPr>
              <a:t>vimeo.com</a:t>
            </a:r>
            <a:r>
              <a:rPr lang="pt-BR" sz="1200" b="1" i="1" kern="1200" dirty="0" smtClean="0">
                <a:solidFill>
                  <a:schemeClr val="tx1"/>
                </a:solidFill>
                <a:effectLst/>
                <a:latin typeface="+mn-lt"/>
                <a:ea typeface="+mn-ea"/>
                <a:cs typeface="+mn-cs"/>
              </a:rPr>
              <a:t>/164456849 </a:t>
            </a:r>
            <a:r>
              <a:rPr lang="en-US" sz="1200" b="1" i="1" kern="1200" dirty="0" smtClean="0">
                <a:solidFill>
                  <a:schemeClr val="tx1"/>
                </a:solidFill>
                <a:effectLst/>
                <a:latin typeface="+mn-lt"/>
                <a:ea typeface="+mn-ea"/>
                <a:cs typeface="+mn-cs"/>
              </a:rPr>
              <a:t>so </a:t>
            </a:r>
            <a:r>
              <a:rPr lang="en-US" sz="1200" b="1" i="1" kern="1200" dirty="0" smtClean="0">
                <a:solidFill>
                  <a:schemeClr val="tx1"/>
                </a:solidFill>
                <a:effectLst/>
                <a:latin typeface="+mn-lt"/>
                <a:ea typeface="+mn-ea"/>
                <a:cs typeface="+mn-cs"/>
              </a:rPr>
              <a:t>it rolls</a:t>
            </a:r>
            <a:r>
              <a:rPr lang="en-US" sz="1200" b="1"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automatically</a:t>
            </a:r>
            <a:r>
              <a:rPr lang="en-US" sz="1200" b="1" i="1" kern="1200" baseline="0" dirty="0" smtClean="0">
                <a:solidFill>
                  <a:schemeClr val="tx1"/>
                </a:solidFill>
                <a:effectLst/>
                <a:latin typeface="+mn-lt"/>
                <a:ea typeface="+mn-ea"/>
                <a:cs typeface="+mn-cs"/>
              </a:rPr>
              <a:t> during presentation.</a:t>
            </a:r>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659DCC9-18E0-404E-9219-AF30D648D543}" type="slidenum">
              <a:t>10</a:t>
            </a:fld>
            <a:endParaRPr lang="en-US"/>
          </a:p>
        </p:txBody>
      </p:sp>
    </p:spTree>
    <p:extLst>
      <p:ext uri="{BB962C8B-B14F-4D97-AF65-F5344CB8AC3E}">
        <p14:creationId xmlns:p14="http://schemas.microsoft.com/office/powerpoint/2010/main" val="127551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i="0" kern="1200">
                <a:solidFill>
                  <a:schemeClr val="tx1"/>
                </a:solidFill>
                <a:effectLst/>
                <a:latin typeface="+mn-lt"/>
                <a:ea typeface="+mn-ea"/>
                <a:cs typeface="+mn-cs"/>
              </a:rPr>
              <a:t>[slide 11]</a:t>
            </a:r>
            <a:r>
              <a:rPr lang="en-US" sz="1200" b="1" i="0"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Facilitator Narrative: </a:t>
            </a:r>
            <a:r>
              <a:rPr lang="en-US" sz="1200" kern="1200">
                <a:solidFill>
                  <a:schemeClr val="tx1"/>
                </a:solidFill>
                <a:effectLst/>
                <a:latin typeface="+mn-lt"/>
                <a:ea typeface="+mn-ea"/>
                <a:cs typeface="+mn-cs"/>
              </a:rPr>
              <a:t>One thing you might have noticed about the two video excerpts we just saw is that they would probably both work well with a high school audience, and maybe even a middle school audience.  And that is something we want to aim for here. If a smart 12-year old can grasp what you're saying, then probably so can adults who haven't attended a science or math class for perhaps decades.  Let's focus on that next.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[Leave this</a:t>
            </a:r>
            <a:r>
              <a:rPr lang="en-US" sz="1200" b="1" i="1" kern="1200" baseline="0">
                <a:solidFill>
                  <a:schemeClr val="tx1"/>
                </a:solidFill>
                <a:effectLst/>
                <a:latin typeface="+mn-lt"/>
                <a:ea typeface="+mn-ea"/>
                <a:cs typeface="+mn-cs"/>
              </a:rPr>
              <a:t> slide up during intro to the activity]</a:t>
            </a:r>
            <a:endParaRPr lang="en-US" sz="1200" b="1" i="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Facilitator Narrative: </a:t>
            </a:r>
            <a:r>
              <a:rPr lang="en-US" sz="1200" kern="1200">
                <a:solidFill>
                  <a:schemeClr val="tx1"/>
                </a:solidFill>
                <a:effectLst/>
                <a:latin typeface="+mn-lt"/>
                <a:ea typeface="+mn-ea"/>
                <a:cs typeface="+mn-cs"/>
              </a:rPr>
              <a:t>We're going to do a rapid prototyping exercise now.  We'd like each of you to take a few minutes to work out how you will take the professional networking introduction you brought here this morning, and transform it into the kind of introduction that might engage a bunch of smart (and polite) 12-year olds in the research that you do.  Think back to when YOU were around that age, and what you would have found interesting and what content and vocabulary you would have been familiar with.  You may begin any way you want - with an appeal to the imagination, a description of an important problem that should be solved, a '</a:t>
            </a:r>
            <a:r>
              <a:rPr lang="en-US" sz="1200" i="1" kern="1200">
                <a:solidFill>
                  <a:schemeClr val="tx1"/>
                </a:solidFill>
                <a:effectLst/>
                <a:latin typeface="+mn-lt"/>
                <a:ea typeface="+mn-ea"/>
                <a:cs typeface="+mn-cs"/>
              </a:rPr>
              <a:t>suppose'</a:t>
            </a:r>
            <a:r>
              <a:rPr lang="en-US" sz="1200" kern="1200">
                <a:solidFill>
                  <a:schemeClr val="tx1"/>
                </a:solidFill>
                <a:effectLst/>
                <a:latin typeface="+mn-lt"/>
                <a:ea typeface="+mn-ea"/>
                <a:cs typeface="+mn-cs"/>
              </a:rPr>
              <a:t> kind of question, or with a story.  But the whole thing should take less than a minute, and your goal is to get it to the point where your listeners want to ask you more about your project.  After you have a chance to work on a first draft of this for a couple of minutes, we're going to get into small groups and try it out.  Then, if there's time, we'll give you a chance to revise these drafts and try them again.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pPr lvl="0"/>
            <a:endParaRPr lang="en-US" baseline="0" dirty="0" smtClean="0"/>
          </a:p>
        </p:txBody>
      </p:sp>
      <p:sp>
        <p:nvSpPr>
          <p:cNvPr id="4" name="Slide Number Placeholder 3"/>
          <p:cNvSpPr>
            <a:spLocks noGrp="1"/>
          </p:cNvSpPr>
          <p:nvPr>
            <p:ph type="sldNum" sz="quarter" idx="10"/>
          </p:nvPr>
        </p:nvSpPr>
        <p:spPr/>
        <p:txBody>
          <a:bodyPr/>
          <a:lstStyle/>
          <a:p>
            <a:fld id="{1BE508F8-3762-3341-8E77-492A4AEF1AAD}"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2316514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12]  </a:t>
            </a:r>
            <a:r>
              <a:rPr lang="en-US" sz="1200" kern="1200">
                <a:solidFill>
                  <a:schemeClr val="tx1"/>
                </a:solidFill>
                <a:effectLst/>
                <a:latin typeface="+mn-lt"/>
                <a:ea typeface="+mn-ea"/>
                <a:cs typeface="+mn-cs"/>
              </a:rPr>
              <a:t>Here are your drafting instructions.  I'll let you know when it's time to form into groups.</a:t>
            </a:r>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13] </a:t>
            </a:r>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Facilitator gives instructions for small group work, as summarized on this slide.  </a:t>
            </a:r>
            <a:r>
              <a:rPr lang="en-US" sz="1200" b="1" i="1" kern="1200">
                <a:solidFill>
                  <a:schemeClr val="tx1"/>
                </a:solidFill>
                <a:effectLst/>
                <a:latin typeface="+mn-lt"/>
                <a:ea typeface="+mn-ea"/>
                <a:cs typeface="+mn-cs"/>
              </a:rPr>
              <a:t> </a:t>
            </a:r>
            <a:r>
              <a:rPr lang="en-US" sz="1200" i="1" kern="1200">
                <a:solidFill>
                  <a:schemeClr val="tx1"/>
                </a:solidFill>
                <a:effectLst/>
                <a:latin typeface="+mn-lt"/>
                <a:ea typeface="+mn-ea"/>
                <a:cs typeface="+mn-cs"/>
              </a:rPr>
              <a:t>Have each group assign a timer, to ensure that everyone gets their turn. (Countdown timers on smartphones are readily available and work well for this.)  It helps keep the energy flowing if people stand in their small groups in different areas of the room.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b="1" kern="1200">
                <a:solidFill>
                  <a:schemeClr val="tx1"/>
                </a:solidFill>
                <a:effectLst/>
                <a:latin typeface="+mn-lt"/>
                <a:ea typeface="+mn-ea"/>
                <a:cs typeface="+mn-cs"/>
              </a:rPr>
              <a:t>Facilitator Narrative: </a:t>
            </a:r>
            <a:r>
              <a:rPr lang="en-US" sz="1200" kern="1200">
                <a:solidFill>
                  <a:schemeClr val="tx1"/>
                </a:solidFill>
                <a:effectLst/>
                <a:latin typeface="+mn-lt"/>
                <a:ea typeface="+mn-ea"/>
                <a:cs typeface="+mn-cs"/>
              </a:rPr>
              <a:t>Before you begin, I'd like to encourage you to listen carefully to each other and do your best to help by offering constructive feedback.  What is constructive feedback?  Think about content, style, approach, presence.  Is the speaker's strategy working?  Why or why not?  Should they make more eye contact, slow down, or smile more?  Are they using words that were too technical or concepts too advanced?  Are they trying to cram too much in? Do you have an idea for an analogy they might use or a thought-provoking question they could ask?  Many people are shy about giving feedback, or they only want to mention what was good and not what could be improved. And yet, we find most participants in these workshops would really rather receive constructive feedback in an environment like this, before they’re put on the spot in a much higher stakes setting. So I encourage each of you to give your colleagues permission to give you their valuable feedback and to provide thoughtful feedback to them as well.  Then, when everyone in your small group has had their turn, sit down and begin your second draft.  Go ahead and begin.</a:t>
            </a:r>
          </a:p>
          <a:p>
            <a:r>
              <a:rPr lang="en-US" sz="1200" kern="1200">
                <a:solidFill>
                  <a:schemeClr val="tx1"/>
                </a:solidFill>
                <a:effectLst/>
                <a:latin typeface="+mn-lt"/>
                <a:ea typeface="+mn-ea"/>
                <a:cs typeface="+mn-cs"/>
              </a:rPr>
              <a:t> </a:t>
            </a:r>
          </a:p>
          <a:p>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Continue to monitor the time, and give cues when the groups should have reached their second, third speakers, etc.  Stop by each group to see if they have any questions.  Participants always enjoy doing two rounds of this activity, and it gives them a chance to apply the feedback they receive. In between rounds, give them a few minutes to revise their introduction.  Mix up the groups for the second round by having each group send one (if in groups of three) or two (if in groups of four or more) on to the next group (you may also code these rotations on their nametags in advance).  That way there will be some “fresh ears” as well as others who will understand how the introductions have improved since the prior draft. The length of this activity is entirely dependent on the number of people in each group and the size of the groups. You may accelerate draft two by giving them less time to revise, and less time in small groups for feedback.</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14] (</a:t>
            </a:r>
            <a:r>
              <a:rPr lang="en-US" sz="1200" i="1" kern="1200">
                <a:solidFill>
                  <a:schemeClr val="tx1"/>
                </a:solidFill>
                <a:effectLst/>
                <a:latin typeface="+mn-lt"/>
                <a:ea typeface="+mn-ea"/>
                <a:cs typeface="+mn-cs"/>
              </a:rPr>
              <a:t>Round 2</a:t>
            </a:r>
            <a:r>
              <a:rPr lang="en-US" sz="1200" i="1" kern="1200" baseline="0">
                <a:solidFill>
                  <a:schemeClr val="tx1"/>
                </a:solidFill>
                <a:effectLst/>
                <a:latin typeface="+mn-lt"/>
                <a:ea typeface="+mn-ea"/>
                <a:cs typeface="+mn-cs"/>
              </a:rPr>
              <a:t> - </a:t>
            </a:r>
            <a:r>
              <a:rPr lang="en-US" sz="1200" i="1" kern="1200">
                <a:solidFill>
                  <a:schemeClr val="tx1"/>
                </a:solidFill>
                <a:effectLst/>
                <a:latin typeface="+mn-lt"/>
                <a:ea typeface="+mn-ea"/>
                <a:cs typeface="+mn-cs"/>
              </a:rPr>
              <a:t> 2</a:t>
            </a:r>
            <a:r>
              <a:rPr lang="en-US" sz="1200" i="1" kern="1200" baseline="30000">
                <a:solidFill>
                  <a:schemeClr val="tx1"/>
                </a:solidFill>
                <a:effectLst/>
                <a:latin typeface="+mn-lt"/>
                <a:ea typeface="+mn-ea"/>
                <a:cs typeface="+mn-cs"/>
              </a:rPr>
              <a:t>nd</a:t>
            </a:r>
            <a:r>
              <a:rPr lang="en-US" sz="1200" i="1" kern="1200" baseline="0">
                <a:solidFill>
                  <a:schemeClr val="tx1"/>
                </a:solidFill>
                <a:effectLst/>
                <a:latin typeface="+mn-lt"/>
                <a:ea typeface="+mn-ea"/>
                <a:cs typeface="+mn-cs"/>
              </a:rPr>
              <a:t> </a:t>
            </a:r>
            <a:r>
              <a:rPr lang="en-US" sz="1200" i="1" kern="1200">
                <a:solidFill>
                  <a:schemeClr val="tx1"/>
                </a:solidFill>
                <a:effectLst/>
                <a:latin typeface="+mn-lt"/>
                <a:ea typeface="+mn-ea"/>
                <a:cs typeface="+mn-cs"/>
              </a:rPr>
              <a:t>draft)</a:t>
            </a:r>
            <a:endParaRPr lang="en-US" sz="1200" kern="120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15] (</a:t>
            </a:r>
            <a:r>
              <a:rPr lang="en-US" sz="1200" i="1" kern="1200">
                <a:solidFill>
                  <a:schemeClr val="tx1"/>
                </a:solidFill>
                <a:effectLst/>
                <a:latin typeface="+mn-lt"/>
                <a:ea typeface="+mn-ea"/>
                <a:cs typeface="+mn-cs"/>
              </a:rPr>
              <a:t>Round 2 - Sharing and feedback)</a:t>
            </a:r>
            <a:endParaRPr lang="en-US" sz="1200" kern="120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16]  What did you learn from the Rapid Prototyping Exercise?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Now, let's discuss what we learned from the rapid prototyping exercise.  </a:t>
            </a:r>
          </a:p>
          <a:p>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Take a few moments to prompt the group to reflect on their experiences and what they learned during this rapid prototyping exercise</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Reinforce the characteristics of effective introductions and the value of drafting different versions and trying them on various people until they have versions that work well in situations.  Encourage them to develop several different types of introductions suitable for use in a variety of social and professional situations. Above all, tell, them, none of this comes easily, and the best idea to take away from the exercise is that...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[Slide 17] </a:t>
            </a:r>
            <a:r>
              <a:rPr lang="en-US" sz="1200" b="1" i="0"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It takes practice. </a:t>
            </a:r>
            <a:r>
              <a:rPr lang="en-US" sz="1200" kern="1200">
                <a:solidFill>
                  <a:schemeClr val="tx1"/>
                </a:solidFill>
                <a:effectLst/>
                <a:latin typeface="+mn-lt"/>
                <a:ea typeface="+mn-ea"/>
                <a:cs typeface="+mn-cs"/>
              </a:rPr>
              <a:t>But with practice, especially practice aloud and with others, these types of introductions will soon just roll off the tongue.  You</a:t>
            </a:r>
            <a:r>
              <a:rPr lang="en-US" sz="1200" kern="1200" baseline="0">
                <a:solidFill>
                  <a:schemeClr val="tx1"/>
                </a:solidFill>
                <a:effectLst/>
                <a:latin typeface="+mn-lt"/>
                <a:ea typeface="+mn-ea"/>
                <a:cs typeface="+mn-cs"/>
              </a:rPr>
              <a:t> can prepare a few different varieties, for use in different types of situations, and be prepared no matter where you are.  </a:t>
            </a: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We're going to take a ten-minute break now, and when we resume, we're going to stretch you even further.</a:t>
            </a:r>
            <a:endParaRPr lang="en-US" dirty="0"/>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18]  Next, something completely different...  </a:t>
            </a:r>
            <a:r>
              <a:rPr lang="en-US" sz="1200" kern="1200">
                <a:solidFill>
                  <a:schemeClr val="tx1"/>
                </a:solidFill>
                <a:effectLst/>
                <a:latin typeface="+mn-lt"/>
                <a:ea typeface="+mn-ea"/>
                <a:cs typeface="+mn-cs"/>
              </a:rPr>
              <a:t>engaging kids, and their accompanying adults.</a:t>
            </a: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22734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Break</a:t>
            </a:r>
            <a:r>
              <a:rPr lang="en-US" sz="1200" b="1" i="1" kern="1200">
                <a:solidFill>
                  <a:schemeClr val="tx1"/>
                </a:solidFill>
                <a:effectLst/>
                <a:latin typeface="+mn-lt"/>
                <a:ea typeface="+mn-ea"/>
                <a:cs typeface="+mn-cs"/>
              </a:rPr>
              <a:t>.  </a:t>
            </a:r>
            <a:r>
              <a:rPr lang="en-US" sz="1200" b="1" kern="1200">
                <a:solidFill>
                  <a:schemeClr val="tx1"/>
                </a:solidFill>
                <a:effectLst/>
                <a:latin typeface="+mn-lt"/>
                <a:ea typeface="+mn-ea"/>
                <a:cs typeface="+mn-cs"/>
              </a:rPr>
              <a:t>[Slide 19]  </a:t>
            </a:r>
            <a:r>
              <a:rPr lang="en-US" sz="1200" i="1" kern="1200">
                <a:solidFill>
                  <a:schemeClr val="tx1"/>
                </a:solidFill>
                <a:effectLst/>
                <a:latin typeface="+mn-lt"/>
                <a:ea typeface="+mn-ea"/>
                <a:cs typeface="+mn-cs"/>
              </a:rPr>
              <a:t>   Set-up the room for hands-on activities.</a:t>
            </a:r>
            <a:r>
              <a:rPr lang="en-US">
                <a:effectLst/>
              </a:rPr>
              <a:t> </a:t>
            </a:r>
            <a:r>
              <a:rPr lang="en-US" i="1">
                <a:effectLst/>
              </a:rPr>
              <a:t>Recruit volunteers for the skit!</a:t>
            </a:r>
            <a:endParaRPr lang="en-US" i="1"/>
          </a:p>
        </p:txBody>
      </p:sp>
      <p:sp>
        <p:nvSpPr>
          <p:cNvPr id="4" name="Slide Number Placeholder 3"/>
          <p:cNvSpPr>
            <a:spLocks noGrp="1"/>
          </p:cNvSpPr>
          <p:nvPr>
            <p:ph type="sldNum" sz="quarter" idx="10"/>
          </p:nvPr>
        </p:nvSpPr>
        <p:spPr/>
        <p:txBody>
          <a:bodyPr/>
          <a:lstStyle/>
          <a:p>
            <a:fld id="{FE4C69F4-8AA7-AC42-8978-891D93CCD2C8}" type="slidenum">
              <a:rPr lang="en-US"/>
              <a:t>19</a:t>
            </a:fld>
            <a:endParaRPr lang="en-US"/>
          </a:p>
        </p:txBody>
      </p:sp>
    </p:spTree>
    <p:extLst>
      <p:ext uri="{BB962C8B-B14F-4D97-AF65-F5344CB8AC3E}">
        <p14:creationId xmlns:p14="http://schemas.microsoft.com/office/powerpoint/2010/main" val="11207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Introduction to the Sharing Science Workshop &amp; Practicum  [Slide 2]</a:t>
            </a: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Use a gentle bell or chime to invite the group to have a seat. Have a white board or easel and pad handy for the interactive part of the discussion.</a:t>
            </a:r>
            <a:endParaRPr lang="en-US"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Facilitator Narrative: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Hello again and welcome.  We're delighted to have you here today, and we think you'll probably have a pretty good time.  </a:t>
            </a:r>
            <a:r>
              <a:rPr lang="en-US" sz="1200" i="1" kern="1200">
                <a:solidFill>
                  <a:schemeClr val="tx1"/>
                </a:solidFill>
                <a:effectLst/>
                <a:latin typeface="+mn-lt"/>
                <a:ea typeface="+mn-ea"/>
                <a:cs typeface="+mn-cs"/>
              </a:rPr>
              <a:t>Sharing Science</a:t>
            </a:r>
            <a:r>
              <a:rPr lang="en-US" sz="1200" kern="1200">
                <a:solidFill>
                  <a:schemeClr val="tx1"/>
                </a:solidFill>
                <a:effectLst/>
                <a:latin typeface="+mn-lt"/>
                <a:ea typeface="+mn-ea"/>
                <a:cs typeface="+mn-cs"/>
              </a:rPr>
              <a:t> turns out to be a fairly rewarding activity.  You seemed pretty at ease with these conversations and indeed, many of you noted in your pre-Workshop survey that [you have more confidence speaking about your research to other scientists than you do to non-scientists]. Today we're going to work together on stretching your capacity to have good conversations about science with people who may be less comfortable and familiar with the world of research.  Then we're going to give you an opportunity to engage [families, young people, museum visitors] in science with conversation and hands-on activities here at the [Museum, school, festival, etc.].</a:t>
            </a:r>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pPr lvl="0"/>
            <a:endParaRPr lang="en-US" baseline="0" dirty="0" smtClean="0"/>
          </a:p>
        </p:txBody>
      </p:sp>
      <p:sp>
        <p:nvSpPr>
          <p:cNvPr id="4" name="Slide Number Placeholder 3"/>
          <p:cNvSpPr>
            <a:spLocks noGrp="1"/>
          </p:cNvSpPr>
          <p:nvPr>
            <p:ph type="sldNum" sz="quarter" idx="10"/>
          </p:nvPr>
        </p:nvSpPr>
        <p:spPr/>
        <p:txBody>
          <a:bodyPr/>
          <a:lstStyle/>
          <a:p>
            <a:fld id="{1BE508F8-3762-3341-8E77-492A4AEF1AAD}"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316514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20]</a:t>
            </a:r>
            <a:r>
              <a:rPr lang="en-US" sz="1200" b="0" kern="1200" baseline="0">
                <a:solidFill>
                  <a:schemeClr val="tx1"/>
                </a:solidFill>
                <a:effectLst/>
                <a:latin typeface="+mn-lt"/>
                <a:ea typeface="+mn-ea"/>
                <a:cs typeface="+mn-cs"/>
              </a:rPr>
              <a:t>  </a:t>
            </a:r>
            <a:r>
              <a:rPr lang="en-US" sz="1200" b="1" kern="1200">
                <a:solidFill>
                  <a:schemeClr val="tx1"/>
                </a:solidFill>
                <a:effectLst/>
                <a:latin typeface="+mn-lt"/>
                <a:ea typeface="+mn-ea"/>
                <a:cs typeface="+mn-cs"/>
              </a:rPr>
              <a:t>Introduction to Sharing Science with Hands-On Activities  </a:t>
            </a:r>
            <a:endParaRPr lang="en-US"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Facilitator narrative:</a:t>
            </a:r>
            <a:r>
              <a:rPr lang="en-US" sz="1200" kern="1200">
                <a:solidFill>
                  <a:schemeClr val="tx1"/>
                </a:solidFill>
                <a:effectLst/>
                <a:latin typeface="+mn-lt"/>
                <a:ea typeface="+mn-ea"/>
                <a:cs typeface="+mn-cs"/>
              </a:rPr>
              <a:t> Today, we’re going to explore hands-on demo activities where visitors get to interact one-on-one with a person – YOU – as they explore a new idea or phenomenon.  We’ll discuss inquiry-based learning and strategies for creating a really positive visitor experience.  Now, most kids will engage with you if you are friendly and welcoming and have something interesting to show them, or better yet, something interesting and fun for them to do.  </a:t>
            </a:r>
          </a:p>
        </p:txBody>
      </p:sp>
      <p:sp>
        <p:nvSpPr>
          <p:cNvPr id="4" name="Slide Number Placeholder 3"/>
          <p:cNvSpPr>
            <a:spLocks noGrp="1"/>
          </p:cNvSpPr>
          <p:nvPr>
            <p:ph type="sldNum" sz="quarter" idx="10"/>
          </p:nvPr>
        </p:nvSpPr>
        <p:spPr/>
        <p:txBody>
          <a:bodyPr/>
          <a:lstStyle/>
          <a:p>
            <a:fld id="{FE4C69F4-8AA7-AC42-8978-891D93CCD2C8}" type="slidenum">
              <a:rPr lang="en-US" smtClean="0"/>
              <a:t>20</a:t>
            </a:fld>
            <a:endParaRPr lang="en-US"/>
          </a:p>
        </p:txBody>
      </p:sp>
    </p:spTree>
    <p:extLst>
      <p:ext uri="{BB962C8B-B14F-4D97-AF65-F5344CB8AC3E}">
        <p14:creationId xmlns:p14="http://schemas.microsoft.com/office/powerpoint/2010/main" val="93561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FEB350-DA86-C44B-B617-D8D79B4DB65D}" type="slidenum">
              <a:rPr lang="en-US" sz="1200">
                <a:solidFill>
                  <a:srgbClr val="000000"/>
                </a:solidFill>
              </a:rPr>
              <a:pPr/>
              <a:t>21</a:t>
            </a:fld>
            <a:endParaRPr lang="en-US" sz="1200">
              <a:solidFill>
                <a:srgbClr val="000000"/>
              </a:solidFill>
            </a:endParaRPr>
          </a:p>
        </p:txBody>
      </p:sp>
      <p:sp>
        <p:nvSpPr>
          <p:cNvPr id="17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r>
              <a:rPr lang="en-US" sz="1200" b="1" kern="1200">
                <a:solidFill>
                  <a:schemeClr val="tx1"/>
                </a:solidFill>
                <a:effectLst/>
                <a:latin typeface="+mn-lt"/>
                <a:ea typeface="+mn-ea"/>
                <a:cs typeface="+mn-cs"/>
              </a:rPr>
              <a:t>[Slide 21]  </a:t>
            </a:r>
            <a:r>
              <a:rPr lang="en-US" sz="1200" kern="1200">
                <a:solidFill>
                  <a:schemeClr val="tx1"/>
                </a:solidFill>
                <a:effectLst/>
                <a:latin typeface="+mn-lt"/>
                <a:ea typeface="+mn-ea"/>
                <a:cs typeface="+mn-cs"/>
              </a:rPr>
              <a:t>So, in science museums and other informal learning environments, we like to provide hands-on activities that get our guests acting like scientists and investigators themselves.  A well-designed hands-on activity will give them a </a:t>
            </a:r>
            <a:r>
              <a:rPr lang="en-US" sz="1200" i="1" kern="1200">
                <a:solidFill>
                  <a:schemeClr val="tx1"/>
                </a:solidFill>
                <a:effectLst/>
                <a:latin typeface="+mn-lt"/>
                <a:ea typeface="+mn-ea"/>
                <a:cs typeface="+mn-cs"/>
              </a:rPr>
              <a:t>wow!</a:t>
            </a:r>
            <a:r>
              <a:rPr lang="en-US" sz="1200" kern="1200">
                <a:solidFill>
                  <a:schemeClr val="tx1"/>
                </a:solidFill>
                <a:effectLst/>
                <a:latin typeface="+mn-lt"/>
                <a:ea typeface="+mn-ea"/>
                <a:cs typeface="+mn-cs"/>
              </a:rPr>
              <a:t> moment and stimulate their curiosity. So...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EDC164-3ACA-874B-AC57-2D2AA66FFE17}" type="slidenum">
              <a:rPr lang="en-US" sz="1200">
                <a:solidFill>
                  <a:srgbClr val="000000"/>
                </a:solidFill>
              </a:rPr>
              <a:pPr/>
              <a:t>22</a:t>
            </a:fld>
            <a:endParaRPr lang="en-US" sz="1200">
              <a:solidFill>
                <a:srgbClr val="000000"/>
              </a:solidFill>
            </a:endParaRPr>
          </a:p>
        </p:txBody>
      </p:sp>
      <p:sp>
        <p:nvSpPr>
          <p:cNvPr id="163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459" name="Rectangle 3"/>
          <p:cNvSpPr>
            <a:spLocks noGrp="1" noChangeArrowheads="1"/>
          </p:cNvSpPr>
          <p:nvPr>
            <p:ph type="body" idx="1"/>
          </p:nvPr>
        </p:nvSpPr>
        <p:spPr>
          <a:noFill/>
        </p:spPr>
        <p:txBody>
          <a:bodyPr/>
          <a:lstStyle/>
          <a:p>
            <a:r>
              <a:rPr lang="en-US" sz="1200" b="1" kern="1200">
                <a:solidFill>
                  <a:schemeClr val="tx1"/>
                </a:solidFill>
                <a:effectLst/>
                <a:latin typeface="+mn-lt"/>
                <a:ea typeface="+mn-ea"/>
                <a:cs typeface="+mn-cs"/>
              </a:rPr>
              <a:t>[Slide 22]  What makes for a good hands-on demo experience?  </a:t>
            </a:r>
            <a:r>
              <a:rPr lang="en-US" sz="1200" kern="1200">
                <a:solidFill>
                  <a:schemeClr val="tx1"/>
                </a:solidFill>
                <a:effectLst/>
                <a:latin typeface="+mn-lt"/>
                <a:ea typeface="+mn-ea"/>
                <a:cs typeface="+mn-cs"/>
              </a:rPr>
              <a:t>Well, let's try one, and see what you think.  We'll call it a "demonstration demo" or a "demo demo."  I'll show you one way of facilitating a hands-on activity with a pair of visitors and then we can share our thoughts about it.  First I’ll need a couple of volunteers... </a:t>
            </a:r>
          </a:p>
          <a:p>
            <a:pPr eaLnBrk="1" hangingPunct="1"/>
            <a:endParaRPr lang="en-US" dirty="0"/>
          </a:p>
          <a:p>
            <a:pPr eaLnBrk="1" hangingPunct="1"/>
            <a:r>
              <a:rPr lang="en-US" b="1" i="1" dirty="0"/>
              <a:t>[The</a:t>
            </a:r>
            <a:r>
              <a:rPr lang="en-US" b="1" i="1" baseline="0" dirty="0"/>
              <a:t> Demo Demo skit…and debrief…</a:t>
            </a:r>
            <a:r>
              <a:rPr lang="en-US" baseline="0" dirty="0"/>
              <a:t>]</a:t>
            </a:r>
          </a:p>
          <a:p>
            <a:pPr eaLnBrk="1" hangingPunct="1"/>
            <a:endParaRPr lang="en-US" baseline="0" dirty="0"/>
          </a:p>
          <a:p>
            <a:r>
              <a:rPr lang="en-US" sz="1200" b="1" kern="1200">
                <a:solidFill>
                  <a:schemeClr val="tx1"/>
                </a:solidFill>
                <a:effectLst/>
                <a:latin typeface="+mn-lt"/>
                <a:ea typeface="+mn-ea"/>
                <a:cs typeface="+mn-cs"/>
              </a:rPr>
              <a:t>Facilitator Narrative:  </a:t>
            </a:r>
            <a:r>
              <a:rPr lang="en-US" sz="1200" kern="1200">
                <a:solidFill>
                  <a:schemeClr val="tx1"/>
                </a:solidFill>
                <a:effectLst/>
                <a:latin typeface="+mn-lt"/>
                <a:ea typeface="+mn-ea"/>
                <a:cs typeface="+mn-cs"/>
              </a:rPr>
              <a:t>Well that was pretty bad, wasn't it?  But what’s important here is to tease out exactly what were the elements that made it so very bad?  Because therein lie all the clues as to what can makes a hands-on activity facilitation very </a:t>
            </a:r>
            <a:r>
              <a:rPr lang="en-US" sz="1200" i="1" kern="1200">
                <a:solidFill>
                  <a:schemeClr val="tx1"/>
                </a:solidFill>
                <a:effectLst/>
                <a:latin typeface="+mn-lt"/>
                <a:ea typeface="+mn-ea"/>
                <a:cs typeface="+mn-cs"/>
              </a:rPr>
              <a:t>good.</a:t>
            </a:r>
            <a:r>
              <a:rPr lang="en-US" sz="1200" kern="1200">
                <a:solidFill>
                  <a:schemeClr val="tx1"/>
                </a:solidFill>
                <a:effectLst/>
                <a:latin typeface="+mn-lt"/>
                <a:ea typeface="+mn-ea"/>
                <a:cs typeface="+mn-cs"/>
              </a:rPr>
              <a:t>  [I’d like you to pair off with a neighbor and come up with a few specific things that this demonstrator did wrong in this scenario.  Take three minutes to do this.]</a:t>
            </a:r>
          </a:p>
          <a:p>
            <a:r>
              <a:rPr lang="en-US" sz="1200" kern="1200">
                <a:solidFill>
                  <a:schemeClr val="tx1"/>
                </a:solidFill>
                <a:effectLst/>
                <a:latin typeface="+mn-lt"/>
                <a:ea typeface="+mn-ea"/>
                <a:cs typeface="+mn-cs"/>
              </a:rPr>
              <a:t>So, what made this experience so terrible?  Perhaps we should hear from our brave volunteers first...</a:t>
            </a:r>
          </a:p>
          <a:p>
            <a:r>
              <a:rPr lang="en-US" sz="1200" i="1" kern="1200">
                <a:solidFill>
                  <a:schemeClr val="tx1"/>
                </a:solidFill>
                <a:effectLst/>
                <a:latin typeface="+mn-lt"/>
                <a:ea typeface="+mn-ea"/>
                <a:cs typeface="+mn-cs"/>
              </a:rPr>
              <a:t>[Take comments from the audience and underscore the critical points.  If comments peter out, remind the group of any important faux pas not yet mentioned.]</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OK, we’ve identified what was bad.  Now let’s see if we can identify – by contrast – some good ways to facilitating a hands-on learning experience.  </a:t>
            </a:r>
          </a:p>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2C2CA9-DF9A-C047-B2D6-3AAE4594B187}" type="slidenum">
              <a:rPr lang="en-US" sz="1200">
                <a:solidFill>
                  <a:srgbClr val="000000"/>
                </a:solidFill>
              </a:rPr>
              <a:pPr/>
              <a:t>23</a:t>
            </a:fld>
            <a:endParaRPr lang="en-US" sz="1200">
              <a:solidFill>
                <a:srgbClr val="000000"/>
              </a:solidFill>
            </a:endParaRPr>
          </a:p>
        </p:txBody>
      </p:sp>
      <p:sp>
        <p:nvSpPr>
          <p:cNvPr id="183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b="1" dirty="0"/>
              <a:t>[Slide 23] </a:t>
            </a:r>
            <a:r>
              <a:rPr lang="en-US" b="1" baseline="0" dirty="0"/>
              <a:t> </a:t>
            </a:r>
            <a:r>
              <a:rPr lang="en-US" sz="1200" b="1" kern="1200">
                <a:solidFill>
                  <a:schemeClr val="tx1"/>
                </a:solidFill>
                <a:effectLst/>
                <a:latin typeface="+mn-lt"/>
                <a:ea typeface="+mn-ea"/>
                <a:cs typeface="+mn-cs"/>
              </a:rPr>
              <a:t>Facilitator Narrative: </a:t>
            </a:r>
            <a:r>
              <a:rPr lang="en-US" sz="1200" kern="1200">
                <a:solidFill>
                  <a:schemeClr val="tx1"/>
                </a:solidFill>
                <a:effectLst/>
                <a:latin typeface="+mn-lt"/>
                <a:ea typeface="+mn-ea"/>
                <a:cs typeface="+mn-cs"/>
              </a:rPr>
              <a:t>Now, let's see what you think of this interaction.  Lauren Zarzar was a Harvard graduate student researching hydrogels when she devised a hands-on activity that would allow museum visitors to explore their amazing liquid absorption capacity. This little two-and-a-half minute hand-held video catches Lauren testing her demo prototype activity with a mother and child pair during her internship at the Museum of Science in Boston.  See if you can pick out what's working well and what might be improved the next time she tries it.  And, notice how the boy's mother is able to provide additional context and meaning for him.  Often you will find yourself being assisted by the adult companions of children.</a:t>
            </a:r>
          </a:p>
          <a:p>
            <a:endParaRPr lang="en-US" sz="1200" b="1" i="1"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[Video will roll automatically from</a:t>
            </a:r>
            <a:r>
              <a:rPr lang="en-US" sz="1200" b="1" i="1" kern="1200" baseline="0">
                <a:solidFill>
                  <a:schemeClr val="tx1"/>
                </a:solidFill>
                <a:effectLst/>
                <a:latin typeface="+mn-lt"/>
                <a:ea typeface="+mn-ea"/>
                <a:cs typeface="+mn-cs"/>
              </a:rPr>
              <a:t> next slide</a:t>
            </a:r>
            <a:r>
              <a:rPr lang="en-US" sz="1200" b="1" i="1" kern="1200">
                <a:solidFill>
                  <a:schemeClr val="tx1"/>
                </a:solidFill>
                <a:effectLst/>
                <a:latin typeface="+mn-lt"/>
                <a:ea typeface="+mn-ea"/>
                <a:cs typeface="+mn-cs"/>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2C2CA9-DF9A-C047-B2D6-3AAE4594B187}" type="slidenum">
              <a:rPr lang="en-US" sz="1200">
                <a:solidFill>
                  <a:srgbClr val="000000"/>
                </a:solidFill>
              </a:rPr>
              <a:pPr/>
              <a:t>24</a:t>
            </a:fld>
            <a:endParaRPr lang="en-US" sz="1200">
              <a:solidFill>
                <a:srgbClr val="000000"/>
              </a:solidFill>
            </a:endParaRPr>
          </a:p>
        </p:txBody>
      </p:sp>
      <p:sp>
        <p:nvSpPr>
          <p:cNvPr id="1832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150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b="1" kern="1200" dirty="0" smtClean="0">
                <a:solidFill>
                  <a:schemeClr val="tx1"/>
                </a:solidFill>
                <a:effectLst/>
                <a:latin typeface="+mn-lt"/>
                <a:ea typeface="+mn-ea"/>
                <a:cs typeface="+mn-cs"/>
              </a:rPr>
              <a:t>[Slide 24] </a:t>
            </a:r>
            <a:r>
              <a:rPr lang="en-US" sz="1200" b="1" i="1" kern="1200" dirty="0" smtClean="0">
                <a:solidFill>
                  <a:schemeClr val="tx1"/>
                </a:solidFill>
                <a:effectLst/>
                <a:latin typeface="+mn-lt"/>
                <a:ea typeface="+mn-ea"/>
                <a:cs typeface="+mn-cs"/>
              </a:rPr>
              <a:t>Insert</a:t>
            </a:r>
            <a:r>
              <a:rPr lang="en-US" sz="1200" b="1" i="1" kern="1200" baseline="0" dirty="0" smtClean="0">
                <a:solidFill>
                  <a:schemeClr val="tx1"/>
                </a:solidFill>
                <a:effectLst/>
                <a:latin typeface="+mn-lt"/>
                <a:ea typeface="+mn-ea"/>
                <a:cs typeface="+mn-cs"/>
              </a:rPr>
              <a:t> v</a:t>
            </a:r>
            <a:r>
              <a:rPr lang="en-US" sz="1200" b="1" i="1" kern="1200" dirty="0" smtClean="0">
                <a:solidFill>
                  <a:schemeClr val="tx1"/>
                </a:solidFill>
                <a:effectLst/>
                <a:latin typeface="+mn-lt"/>
                <a:ea typeface="+mn-ea"/>
                <a:cs typeface="+mn-cs"/>
              </a:rPr>
              <a:t>ideo </a:t>
            </a:r>
            <a:r>
              <a:rPr lang="en-US" sz="1200" b="1" i="1" kern="1200" dirty="0" smtClean="0">
                <a:solidFill>
                  <a:schemeClr val="tx1"/>
                </a:solidFill>
                <a:effectLst/>
                <a:latin typeface="+mn-lt"/>
                <a:ea typeface="+mn-ea"/>
                <a:cs typeface="+mn-cs"/>
              </a:rPr>
              <a:t>found at </a:t>
            </a:r>
            <a:r>
              <a:rPr lang="pt-BR" sz="1200" b="1" i="1" kern="1200" dirty="0" err="1" smtClean="0">
                <a:solidFill>
                  <a:schemeClr val="tx1"/>
                </a:solidFill>
                <a:effectLst/>
                <a:latin typeface="+mn-lt"/>
                <a:ea typeface="+mn-ea"/>
                <a:cs typeface="+mn-cs"/>
              </a:rPr>
              <a:t>https</a:t>
            </a:r>
            <a:r>
              <a:rPr lang="pt-BR" sz="1200" b="1" i="1" kern="1200" dirty="0" smtClean="0">
                <a:solidFill>
                  <a:schemeClr val="tx1"/>
                </a:solidFill>
                <a:effectLst/>
                <a:latin typeface="+mn-lt"/>
                <a:ea typeface="+mn-ea"/>
                <a:cs typeface="+mn-cs"/>
              </a:rPr>
              <a:t>://</a:t>
            </a:r>
            <a:r>
              <a:rPr lang="pt-BR" sz="1200" b="1" i="1" kern="1200" dirty="0" err="1" smtClean="0">
                <a:solidFill>
                  <a:schemeClr val="tx1"/>
                </a:solidFill>
                <a:effectLst/>
                <a:latin typeface="+mn-lt"/>
                <a:ea typeface="+mn-ea"/>
                <a:cs typeface="+mn-cs"/>
              </a:rPr>
              <a:t>vimeo.com</a:t>
            </a:r>
            <a:r>
              <a:rPr lang="pt-BR" sz="1200" b="1" i="1" kern="1200" smtClean="0">
                <a:solidFill>
                  <a:schemeClr val="tx1"/>
                </a:solidFill>
                <a:effectLst/>
                <a:latin typeface="+mn-lt"/>
                <a:ea typeface="+mn-ea"/>
                <a:cs typeface="+mn-cs"/>
              </a:rPr>
              <a:t>/164456851 </a:t>
            </a:r>
            <a:r>
              <a:rPr lang="en-US" sz="1200" b="1" i="1" kern="1200" smtClean="0">
                <a:solidFill>
                  <a:schemeClr val="tx1"/>
                </a:solidFill>
                <a:effectLst/>
                <a:latin typeface="+mn-lt"/>
                <a:ea typeface="+mn-ea"/>
                <a:cs typeface="+mn-cs"/>
              </a:rPr>
              <a:t>so </a:t>
            </a:r>
            <a:r>
              <a:rPr lang="en-US" sz="1200" b="1" i="1" kern="1200" dirty="0" smtClean="0">
                <a:solidFill>
                  <a:schemeClr val="tx1"/>
                </a:solidFill>
                <a:effectLst/>
                <a:latin typeface="+mn-lt"/>
                <a:ea typeface="+mn-ea"/>
                <a:cs typeface="+mn-cs"/>
              </a:rPr>
              <a:t>it rolls</a:t>
            </a:r>
            <a:r>
              <a:rPr lang="en-US" sz="1200" b="1"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automatically</a:t>
            </a:r>
            <a:r>
              <a:rPr lang="en-US" sz="1200" b="1" i="1" kern="1200" baseline="0" dirty="0" smtClean="0">
                <a:solidFill>
                  <a:schemeClr val="tx1"/>
                </a:solidFill>
                <a:effectLst/>
                <a:latin typeface="+mn-lt"/>
                <a:ea typeface="+mn-ea"/>
                <a:cs typeface="+mn-cs"/>
              </a:rPr>
              <a:t> during presentation.</a:t>
            </a:r>
            <a:endParaRPr lang="en-US"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Debrief Questions</a:t>
            </a:r>
            <a:r>
              <a:rPr lang="en-US" sz="1200" kern="1200" dirty="0" smtClean="0">
                <a:solidFill>
                  <a:schemeClr val="tx1"/>
                </a:solidFill>
                <a:effectLst/>
                <a:latin typeface="+mn-lt"/>
                <a:ea typeface="+mn-ea"/>
                <a:cs typeface="+mn-cs"/>
              </a:rPr>
              <a:t>: What strategies did Lauren use to engage her 'customer?'  What worked well?  What might be improved next time?  What role did the parent play in the interaction?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Facilitator Narrative after debrief</a:t>
            </a:r>
            <a:r>
              <a:rPr lang="en-US" sz="1200" b="1" kern="1200" baseline="0" dirty="0" smtClean="0">
                <a:solidFill>
                  <a:schemeClr val="tx1"/>
                </a:solidFill>
                <a:effectLst/>
                <a:latin typeface="+mn-lt"/>
                <a:ea typeface="+mn-ea"/>
                <a:cs typeface="+mn-cs"/>
              </a:rPr>
              <a:t> discussion</a:t>
            </a:r>
            <a:r>
              <a:rPr lang="en-US" sz="1200" kern="1200" dirty="0" smtClean="0">
                <a:solidFill>
                  <a:schemeClr val="tx1"/>
                </a:solidFill>
                <a:effectLst/>
                <a:latin typeface="+mn-lt"/>
                <a:ea typeface="+mn-ea"/>
                <a:cs typeface="+mn-cs"/>
              </a:rPr>
              <a:t>: By the way, after more prototyping, Lauren's activity proved so successful that it was adopted into the catalog of demos maintained online by the </a:t>
            </a:r>
            <a:r>
              <a:rPr lang="en-US" sz="1200" kern="1200" dirty="0" err="1" smtClean="0">
                <a:solidFill>
                  <a:schemeClr val="tx1"/>
                </a:solidFill>
                <a:effectLst/>
                <a:latin typeface="+mn-lt"/>
                <a:ea typeface="+mn-ea"/>
                <a:cs typeface="+mn-cs"/>
              </a:rPr>
              <a:t>Nanoscale</a:t>
            </a:r>
            <a:r>
              <a:rPr lang="en-US" sz="1200" kern="1200" dirty="0" smtClean="0">
                <a:solidFill>
                  <a:schemeClr val="tx1"/>
                </a:solidFill>
                <a:effectLst/>
                <a:latin typeface="+mn-lt"/>
                <a:ea typeface="+mn-ea"/>
                <a:cs typeface="+mn-cs"/>
              </a:rPr>
              <a:t> Informal Science Education Network, at </a:t>
            </a:r>
            <a:r>
              <a:rPr lang="en-US" sz="1200" kern="1200" dirty="0" err="1" smtClean="0">
                <a:solidFill>
                  <a:schemeClr val="tx1"/>
                </a:solidFill>
                <a:effectLst/>
                <a:latin typeface="+mn-lt"/>
                <a:ea typeface="+mn-ea"/>
                <a:cs typeface="+mn-cs"/>
              </a:rPr>
              <a:t>nisenet.org</a:t>
            </a:r>
            <a:r>
              <a:rPr lang="en-US" sz="1200" kern="1200" dirty="0" smtClean="0">
                <a:solidFill>
                  <a:schemeClr val="tx1"/>
                </a:solidFill>
                <a:effectLst/>
                <a:latin typeface="+mn-lt"/>
                <a:ea typeface="+mn-ea"/>
                <a:cs typeface="+mn-cs"/>
              </a:rPr>
              <a:t>.</a:t>
            </a:r>
          </a:p>
          <a:p>
            <a:endParaRPr lang="en-US" sz="1200" b="1" i="1" kern="1200" dirty="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39765B8-2482-F945-A7CC-D248BECD0338}" type="slidenum">
              <a:rPr lang="en-US" sz="1200">
                <a:solidFill>
                  <a:srgbClr val="000000"/>
                </a:solidFill>
              </a:rPr>
              <a:pPr/>
              <a:t>25</a:t>
            </a:fld>
            <a:endParaRPr lang="en-US" sz="1200">
              <a:solidFill>
                <a:srgbClr val="000000"/>
              </a:solidFill>
            </a:endParaRPr>
          </a:p>
        </p:txBody>
      </p:sp>
      <p:sp>
        <p:nvSpPr>
          <p:cNvPr id="17305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2355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b="1"/>
              <a:t>[Slide 25] </a:t>
            </a:r>
            <a:r>
              <a:rPr lang="en-US" sz="1200" b="1" kern="1200">
                <a:solidFill>
                  <a:schemeClr val="tx1"/>
                </a:solidFill>
                <a:effectLst/>
                <a:latin typeface="+mn-lt"/>
                <a:ea typeface="+mn-ea"/>
                <a:cs typeface="+mn-cs"/>
              </a:rPr>
              <a:t>Facilitator Narrative</a:t>
            </a:r>
            <a:r>
              <a:rPr lang="en-US" sz="1200" kern="1200">
                <a:solidFill>
                  <a:schemeClr val="tx1"/>
                </a:solidFill>
                <a:effectLst/>
                <a:latin typeface="+mn-lt"/>
                <a:ea typeface="+mn-ea"/>
                <a:cs typeface="+mn-cs"/>
              </a:rPr>
              <a:t>: In just a minute, you're going to get your hands on some hands-on demos.  But first, I'm handing out a 10-point "Hands-On Activity Facilitator's Guide that will prompt you to think about key elements of successful hands-on activities and facilitation styles. These 10 queries will remind you that our goal is not to cram people's brains with facts, but to guide them in exploring and questioning for themselves. And now, it's time to get our own hands on...</a:t>
            </a:r>
          </a:p>
          <a:p>
            <a:endParaRPr lang="en-US" sz="1200" kern="120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a:solidFill>
                  <a:schemeClr val="tx1"/>
                </a:solidFill>
                <a:effectLst/>
                <a:latin typeface="+mn-lt"/>
                <a:ea typeface="+mn-ea"/>
                <a:cs typeface="+mn-cs"/>
              </a:rPr>
              <a:t>[Slide</a:t>
            </a:r>
            <a:r>
              <a:rPr lang="en-US" sz="1200" b="1" kern="1200" baseline="0">
                <a:solidFill>
                  <a:schemeClr val="tx1"/>
                </a:solidFill>
                <a:effectLst/>
                <a:latin typeface="+mn-lt"/>
                <a:ea typeface="+mn-ea"/>
                <a:cs typeface="+mn-cs"/>
              </a:rPr>
              <a:t> 26]  </a:t>
            </a:r>
            <a:r>
              <a:rPr lang="en-US" sz="1200" kern="1200">
                <a:solidFill>
                  <a:schemeClr val="tx1"/>
                </a:solidFill>
                <a:effectLst/>
                <a:latin typeface="+mn-lt"/>
                <a:ea typeface="+mn-ea"/>
                <a:cs typeface="+mn-cs"/>
              </a:rPr>
              <a:t>When you get to your station, you will find a box. Inside the box you will find all the materials you need to run one [NanoDays or other] hands-on activity. Each activity has a “guide” with information you need about the activity.</a:t>
            </a:r>
            <a:endParaRPr lang="en-US" sz="14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following is true for NanoDays activity guides:</a:t>
            </a:r>
            <a:endParaRPr lang="en-US" sz="18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The front of the guide is divided into three sections:</a:t>
            </a:r>
            <a:endParaRPr lang="en-US" sz="18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“Try This!”</a:t>
            </a:r>
            <a:r>
              <a:rPr lang="en-US" sz="1200" kern="1200">
                <a:solidFill>
                  <a:schemeClr val="tx1"/>
                </a:solidFill>
                <a:effectLst/>
                <a:latin typeface="+mn-lt"/>
                <a:ea typeface="+mn-ea"/>
                <a:cs typeface="+mn-cs"/>
              </a:rPr>
              <a:t> which gives the instructions for doing the activity.</a:t>
            </a:r>
            <a:endParaRPr lang="en-US" sz="1800" kern="1200">
              <a:solidFill>
                <a:schemeClr val="tx1"/>
              </a:solidFill>
              <a:effectLst/>
              <a:latin typeface="+mn-lt"/>
              <a:ea typeface="+mn-ea"/>
              <a:cs typeface="+mn-cs"/>
            </a:endParaRPr>
          </a:p>
          <a:p>
            <a:pPr lvl="1"/>
            <a:r>
              <a:rPr lang="en-US" sz="1200" kern="1200">
                <a:solidFill>
                  <a:schemeClr val="tx1"/>
                </a:solidFill>
                <a:effectLst/>
                <a:latin typeface="+mn-lt"/>
                <a:ea typeface="+mn-ea"/>
                <a:cs typeface="+mn-cs"/>
              </a:rPr>
              <a:t>"</a:t>
            </a:r>
            <a:r>
              <a:rPr lang="en-US" sz="1200" b="1" kern="1200">
                <a:solidFill>
                  <a:schemeClr val="tx1"/>
                </a:solidFill>
                <a:effectLst/>
                <a:latin typeface="+mn-lt"/>
                <a:ea typeface="+mn-ea"/>
                <a:cs typeface="+mn-cs"/>
              </a:rPr>
              <a:t>What’s going on?”</a:t>
            </a:r>
            <a:r>
              <a:rPr lang="en-US" sz="1200" kern="1200">
                <a:solidFill>
                  <a:schemeClr val="tx1"/>
                </a:solidFill>
                <a:effectLst/>
                <a:latin typeface="+mn-lt"/>
                <a:ea typeface="+mn-ea"/>
                <a:cs typeface="+mn-cs"/>
              </a:rPr>
              <a:t> which explains what the visitor observed.</a:t>
            </a:r>
            <a:endParaRPr lang="en-US" sz="18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“How is this nano?”</a:t>
            </a:r>
            <a:r>
              <a:rPr lang="en-US" sz="1200" kern="1200">
                <a:solidFill>
                  <a:schemeClr val="tx1"/>
                </a:solidFill>
                <a:effectLst/>
                <a:latin typeface="+mn-lt"/>
                <a:ea typeface="+mn-ea"/>
                <a:cs typeface="+mn-cs"/>
              </a:rPr>
              <a:t> which explains the nanoscale science and/or technology background for the activity</a:t>
            </a:r>
            <a:endParaRPr lang="en-US" sz="18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Many guides also have a back side, including:</a:t>
            </a:r>
            <a:endParaRPr lang="en-US" sz="18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Learning objectives</a:t>
            </a:r>
            <a:r>
              <a:rPr lang="en-US" sz="1200" kern="1200">
                <a:solidFill>
                  <a:schemeClr val="tx1"/>
                </a:solidFill>
                <a:effectLst/>
                <a:latin typeface="+mn-lt"/>
                <a:ea typeface="+mn-ea"/>
                <a:cs typeface="+mn-cs"/>
              </a:rPr>
              <a:t> – tells you what visitors will hopefully learn from participating in the activity.</a:t>
            </a:r>
            <a:endParaRPr lang="en-US" sz="18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Materials</a:t>
            </a:r>
            <a:r>
              <a:rPr lang="en-US" sz="1200" kern="1200">
                <a:solidFill>
                  <a:schemeClr val="tx1"/>
                </a:solidFill>
                <a:effectLst/>
                <a:latin typeface="+mn-lt"/>
                <a:ea typeface="+mn-ea"/>
                <a:cs typeface="+mn-cs"/>
              </a:rPr>
              <a:t> – Check that you have all the materials needed for the activity.</a:t>
            </a:r>
            <a:endParaRPr lang="en-US" sz="1800" kern="1200">
              <a:solidFill>
                <a:schemeClr val="tx1"/>
              </a:solidFill>
              <a:effectLst/>
              <a:latin typeface="+mn-lt"/>
              <a:ea typeface="+mn-ea"/>
              <a:cs typeface="+mn-cs"/>
            </a:endParaRPr>
          </a:p>
          <a:p>
            <a:pPr lvl="1"/>
            <a:r>
              <a:rPr lang="en-US" sz="1200" b="1" kern="1200">
                <a:solidFill>
                  <a:schemeClr val="tx1"/>
                </a:solidFill>
                <a:effectLst/>
                <a:latin typeface="+mn-lt"/>
                <a:ea typeface="+mn-ea"/>
                <a:cs typeface="+mn-cs"/>
              </a:rPr>
              <a:t>Notes to the presenter</a:t>
            </a:r>
            <a:r>
              <a:rPr lang="en-US" sz="1200" kern="1200">
                <a:solidFill>
                  <a:schemeClr val="tx1"/>
                </a:solidFill>
                <a:effectLst/>
                <a:latin typeface="+mn-lt"/>
                <a:ea typeface="+mn-ea"/>
                <a:cs typeface="+mn-cs"/>
              </a:rPr>
              <a:t> – These may help give you some helpful hints to make the activity more successful.</a:t>
            </a:r>
            <a:endParaRPr lang="en-US" sz="18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Some of the activities also include </a:t>
            </a:r>
            <a:r>
              <a:rPr lang="en-US" sz="1200" b="1" kern="1200">
                <a:solidFill>
                  <a:schemeClr val="tx1"/>
                </a:solidFill>
                <a:effectLst/>
                <a:latin typeface="+mn-lt"/>
                <a:ea typeface="+mn-ea"/>
                <a:cs typeface="+mn-cs"/>
              </a:rPr>
              <a:t>Extensions</a:t>
            </a:r>
            <a:r>
              <a:rPr lang="en-US" sz="1200" kern="1200">
                <a:solidFill>
                  <a:schemeClr val="tx1"/>
                </a:solidFill>
                <a:effectLst/>
                <a:latin typeface="+mn-lt"/>
                <a:ea typeface="+mn-ea"/>
                <a:cs typeface="+mn-cs"/>
              </a:rPr>
              <a:t> – which are extra activities that can be added on.]</a:t>
            </a:r>
            <a:endParaRPr lang="en-US" sz="18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4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Read over the guide, review the other materials in your box, and then craft an approach for facilitating this activity with visitors. Refer to the Hands-On Activity Facilitator's Guide for coaching. Practice it with your partners, and figure out how to improve it.  </a:t>
            </a:r>
          </a:p>
        </p:txBody>
      </p:sp>
      <p:sp>
        <p:nvSpPr>
          <p:cNvPr id="35843" name="Slide Number Placeholder 3"/>
          <p:cNvSpPr>
            <a:spLocks noGrp="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91188A-59DE-8645-BBBE-2460A295D8F9}" type="slidenum">
              <a:rPr lang="en-US" sz="1200">
                <a:latin typeface="Calibri" charset="0"/>
              </a:rPr>
              <a:pPr eaLnBrk="1" hangingPunct="1"/>
              <a:t>26</a:t>
            </a:fld>
            <a:endParaRPr lang="en-US"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6FD7DC-6460-F94F-9295-2D92CD8E9DB4}" type="slidenum">
              <a:rPr lang="en-US" sz="1200">
                <a:solidFill>
                  <a:srgbClr val="000000"/>
                </a:solidFill>
              </a:rPr>
              <a:pPr/>
              <a:t>27</a:t>
            </a:fld>
            <a:endParaRPr lang="en-US" sz="1200">
              <a:solidFill>
                <a:srgbClr val="000000"/>
              </a:solidFill>
            </a:endParaRPr>
          </a:p>
        </p:txBody>
      </p:sp>
      <p:sp>
        <p:nvSpPr>
          <p:cNvPr id="165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a:noFill/>
        </p:spPr>
        <p:txBody>
          <a:bodyPr/>
          <a:lstStyle/>
          <a:p>
            <a:r>
              <a:rPr lang="en-US" sz="1200" b="1" kern="1200">
                <a:solidFill>
                  <a:schemeClr val="tx1"/>
                </a:solidFill>
                <a:effectLst/>
                <a:latin typeface="+mn-lt"/>
                <a:ea typeface="+mn-ea"/>
                <a:cs typeface="+mn-cs"/>
              </a:rPr>
              <a:t>[Slide 27]  </a:t>
            </a:r>
            <a:r>
              <a:rPr lang="en-US" sz="1200" kern="1200">
                <a:solidFill>
                  <a:schemeClr val="tx1"/>
                </a:solidFill>
                <a:effectLst/>
                <a:latin typeface="+mn-lt"/>
                <a:ea typeface="+mn-ea"/>
                <a:cs typeface="+mn-cs"/>
              </a:rPr>
              <a:t>We have about 20 minutes.</a:t>
            </a: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76199-AF01-D94C-B6A1-9B4CBAA4101F}" type="slidenum">
              <a:rPr lang="en-US" sz="1200">
                <a:solidFill>
                  <a:srgbClr val="000000"/>
                </a:solidFill>
              </a:rPr>
              <a:pPr/>
              <a:t>28</a:t>
            </a:fld>
            <a:endParaRPr lang="en-US" sz="1200">
              <a:solidFill>
                <a:srgbClr val="000000"/>
              </a:solidFill>
            </a:endParaRPr>
          </a:p>
        </p:txBody>
      </p:sp>
      <p:sp>
        <p:nvSpPr>
          <p:cNvPr id="206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[Slide 28] 1st Rotation - Practice facilitating and experiencing hands-on demos.</a:t>
            </a:r>
            <a:r>
              <a:rPr lang="en-US" sz="1200" i="1" kern="1200">
                <a:solidFill>
                  <a:schemeClr val="tx1"/>
                </a:solidFill>
                <a:effectLst/>
                <a:latin typeface="+mn-lt"/>
                <a:ea typeface="+mn-ea"/>
                <a:cs typeface="+mn-cs"/>
              </a:rPr>
              <a:t> </a:t>
            </a:r>
            <a:endParaRPr lang="en-US" sz="12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have about 20 minutes.</a:t>
            </a:r>
          </a:p>
          <a:p>
            <a:pPr eaLnBrk="1" hangingPunct="1"/>
            <a:endParaRPr lang="en-US" u="sng"/>
          </a:p>
          <a:p>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Instruct half the pairs (or trios) to leave their demos and go to visit one of the other demo stations, role-playing being 'visitors.' In 20 minutes, they should make it to at least two demo stations.  You may want to sound a chime after 10 minutes, when the group should rotate stations. Advise the facilitators to try testing out two different strategies.  Advise the role-playing visitors to offer some feedback after the interaction.</a:t>
            </a:r>
            <a:endParaRPr lang="en-US" sz="1200" kern="1200">
              <a:solidFill>
                <a:schemeClr val="tx1"/>
              </a:solidFill>
              <a:effectLst/>
              <a:latin typeface="+mn-lt"/>
              <a:ea typeface="+mn-ea"/>
              <a:cs typeface="+mn-cs"/>
            </a:endParaRPr>
          </a:p>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D17467A-6265-C746-A6DF-F6475D039571}" type="slidenum">
              <a:rPr lang="en-US" sz="1200">
                <a:solidFill>
                  <a:srgbClr val="000000"/>
                </a:solidFill>
              </a:rPr>
              <a:pPr/>
              <a:t>29</a:t>
            </a:fld>
            <a:endParaRPr lang="en-US" sz="1200">
              <a:solidFill>
                <a:srgbClr val="000000"/>
              </a:solidFill>
            </a:endParaRPr>
          </a:p>
        </p:txBody>
      </p:sp>
      <p:sp>
        <p:nvSpPr>
          <p:cNvPr id="20889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[Slide 29] </a:t>
            </a:r>
            <a:r>
              <a:rPr lang="en-US" sz="1200" b="1" kern="1200" baseline="0">
                <a:solidFill>
                  <a:schemeClr val="tx1"/>
                </a:solidFill>
                <a:effectLst/>
                <a:latin typeface="+mn-lt"/>
                <a:ea typeface="+mn-ea"/>
                <a:cs typeface="+mn-cs"/>
              </a:rPr>
              <a:t> Switch!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White Board (or Easel Pad) Discussion  [slide 3]</a:t>
            </a:r>
            <a:endParaRPr lang="en-US" sz="120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What's Different About Sharing Science with Broader Audiences?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So, what's different about sharing science with broader audiences, like [museum visitors, science cafe participants, kids]?</a:t>
            </a:r>
            <a:r>
              <a:rPr lang="en-US" sz="1200" b="1" i="1" kern="1200">
                <a:solidFill>
                  <a:schemeClr val="tx1"/>
                </a:solidFill>
                <a:effectLst/>
                <a:latin typeface="+mn-lt"/>
                <a:ea typeface="+mn-ea"/>
                <a:cs typeface="+mn-cs"/>
              </a:rPr>
              <a:t> </a:t>
            </a:r>
            <a:r>
              <a:rPr lang="en-US" sz="1200" kern="1200">
                <a:solidFill>
                  <a:schemeClr val="tx1"/>
                </a:solidFill>
                <a:effectLst/>
                <a:latin typeface="+mn-lt"/>
                <a:ea typeface="+mn-ea"/>
                <a:cs typeface="+mn-cs"/>
              </a:rPr>
              <a:t> All of you have had some experience talking about science or about your own research with family members or with friends who don't necessarily have the same science background that you do.  What are some of the common problems you typically encounter?  </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Facilitation Note</a:t>
            </a:r>
            <a:r>
              <a:rPr lang="en-US" sz="1200" i="1" kern="1200">
                <a:solidFill>
                  <a:schemeClr val="tx1"/>
                </a:solidFill>
                <a:effectLst/>
                <a:latin typeface="+mn-lt"/>
                <a:ea typeface="+mn-ea"/>
                <a:cs typeface="+mn-cs"/>
              </a:rPr>
              <a:t>:  Encourage the group to respond - you can jot down key issues on a white board or easel pad. You also have the option here to share (anonymously) any relevant comments that emerged from the pre-workshop survey.  Common issues that typically arise:</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Too much to explain.</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Hard to know what they do and don't know.</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Slipping into jargon.</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Making the TMI (too much information) mistake.</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Trouble finding analogies.</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Being afraid of boring them.</a:t>
            </a:r>
            <a:endParaRPr lang="en-US" sz="1200" kern="1200">
              <a:solidFill>
                <a:schemeClr val="tx1"/>
              </a:solidFill>
              <a:effectLst/>
              <a:latin typeface="+mn-lt"/>
              <a:ea typeface="+mn-ea"/>
              <a:cs typeface="+mn-cs"/>
            </a:endParaRPr>
          </a:p>
          <a:p>
            <a:pPr lvl="0"/>
            <a:r>
              <a:rPr lang="en-US" sz="1200" i="1" kern="1200">
                <a:solidFill>
                  <a:schemeClr val="tx1"/>
                </a:solidFill>
                <a:effectLst/>
                <a:latin typeface="+mn-lt"/>
                <a:ea typeface="+mn-ea"/>
                <a:cs typeface="+mn-cs"/>
              </a:rPr>
              <a:t>Not wanting to seem too 'nerdy.'</a:t>
            </a:r>
            <a:endParaRPr lang="en-US" sz="1200" kern="1200">
              <a:solidFill>
                <a:schemeClr val="tx1"/>
              </a:solidFill>
              <a:effectLst/>
              <a:latin typeface="+mn-lt"/>
              <a:ea typeface="+mn-ea"/>
              <a:cs typeface="+mn-cs"/>
            </a:endParaRPr>
          </a:p>
          <a:p>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Now, what are some of the strategies you have already come up with to deal with some of these issues?</a:t>
            </a:r>
          </a:p>
          <a:p>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Again, encourage the group to respond and share ideas with each other.  Jot some of 	these down on the whiteboard.  </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3818554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76199-AF01-D94C-B6A1-9B4CBAA4101F}" type="slidenum">
              <a:rPr lang="en-US" sz="1200">
                <a:solidFill>
                  <a:srgbClr val="000000"/>
                </a:solidFill>
              </a:rPr>
              <a:pPr/>
              <a:t>30</a:t>
            </a:fld>
            <a:endParaRPr lang="en-US" sz="1200">
              <a:solidFill>
                <a:srgbClr val="000000"/>
              </a:solidFill>
            </a:endParaRPr>
          </a:p>
        </p:txBody>
      </p:sp>
      <p:sp>
        <p:nvSpPr>
          <p:cNvPr id="206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[Slide 30]  2nd Rotation - Practice facilitating and experiencing hands-on demos.</a:t>
            </a:r>
            <a:r>
              <a:rPr lang="en-US" sz="1200" i="1" kern="120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a:solidFill>
                  <a:schemeClr val="tx1"/>
                </a:solidFill>
                <a:effectLst/>
                <a:latin typeface="+mn-lt"/>
                <a:ea typeface="+mn-ea"/>
                <a:cs typeface="+mn-cs"/>
              </a:rPr>
              <a:t>Facilitators and visitors switch roles.</a:t>
            </a:r>
            <a:endParaRPr lang="en-US"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Again,</a:t>
            </a:r>
            <a:r>
              <a:rPr lang="en-US" sz="1200" kern="1200" baseline="0">
                <a:solidFill>
                  <a:schemeClr val="tx1"/>
                </a:solidFill>
                <a:effectLst/>
                <a:latin typeface="+mn-lt"/>
                <a:ea typeface="+mn-ea"/>
                <a:cs typeface="+mn-cs"/>
              </a:rPr>
              <a:t> w</a:t>
            </a:r>
            <a:r>
              <a:rPr lang="en-US" sz="1200" kern="1200">
                <a:solidFill>
                  <a:schemeClr val="tx1"/>
                </a:solidFill>
                <a:effectLst/>
                <a:latin typeface="+mn-lt"/>
                <a:ea typeface="+mn-ea"/>
                <a:cs typeface="+mn-cs"/>
              </a:rPr>
              <a:t>e have about 20 minutes.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476199-AF01-D94C-B6A1-9B4CBAA4101F}" type="slidenum">
              <a:rPr lang="en-US" sz="1200">
                <a:solidFill>
                  <a:srgbClr val="000000"/>
                </a:solidFill>
              </a:rPr>
              <a:pPr/>
              <a:t>31</a:t>
            </a:fld>
            <a:endParaRPr lang="en-US" sz="1200">
              <a:solidFill>
                <a:srgbClr val="000000"/>
              </a:solidFill>
            </a:endParaRPr>
          </a:p>
        </p:txBody>
      </p:sp>
      <p:sp>
        <p:nvSpPr>
          <p:cNvPr id="20685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[Slide 31]</a:t>
            </a:r>
            <a:r>
              <a:rPr lang="en-US" sz="1200" b="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Debrief and discussion and perhaps lunch break.</a:t>
            </a:r>
            <a:endParaRPr lang="en-US" sz="1200" b="1"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Boxed lunches or a lunch buffet will help save time. The group can stay in the room and continue to discuss what they learned from the practice rotations and brainstorm new approaches. If you are breaking the training into two separate days, this would be the conclusion of the Workshop portion.</a:t>
            </a:r>
            <a:endParaRPr lang="en-US" sz="1200" kern="1200">
              <a:solidFill>
                <a:schemeClr val="tx1"/>
              </a:solidFill>
              <a:effectLst/>
              <a:latin typeface="+mn-lt"/>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C24C98E-84B6-FC4A-9D11-D7AB96485EC9}" type="slidenum">
              <a:rPr lang="en-US" sz="1200">
                <a:solidFill>
                  <a:srgbClr val="000000"/>
                </a:solidFill>
              </a:rPr>
              <a:pPr/>
              <a:t>32</a:t>
            </a:fld>
            <a:endParaRPr lang="en-US" sz="1200">
              <a:solidFill>
                <a:srgbClr val="000000"/>
              </a:solidFill>
            </a:endParaRP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891" name="Rectangle 3"/>
          <p:cNvSpPr>
            <a:spLocks noGrp="1" noChangeArrowheads="1"/>
          </p:cNvSpPr>
          <p:nvPr>
            <p:ph type="body" idx="1"/>
          </p:nvPr>
        </p:nvSpPr>
        <p:spPr>
          <a:noFill/>
        </p:spPr>
        <p:txBody>
          <a:bodyPr/>
          <a:lstStyle/>
          <a:p>
            <a:pPr marL="0" indent="0" eaLnBrk="1" hangingPunct="1">
              <a:buFontTx/>
              <a:buNone/>
            </a:pPr>
            <a:r>
              <a:rPr lang="en-US" b="1" dirty="0" smtClean="0"/>
              <a:t>[Slide</a:t>
            </a:r>
            <a:r>
              <a:rPr lang="en-US" b="1" baseline="0" dirty="0" smtClean="0"/>
              <a:t> 32] </a:t>
            </a:r>
            <a:r>
              <a:rPr lang="en-US" sz="1200" b="1" kern="1200">
                <a:solidFill>
                  <a:schemeClr val="tx1"/>
                </a:solidFill>
                <a:effectLst/>
                <a:latin typeface="+mn-lt"/>
                <a:ea typeface="+mn-ea"/>
                <a:cs typeface="+mn-cs"/>
              </a:rPr>
              <a:t>Afternoon Practicum: Putting it all to Practice </a:t>
            </a:r>
          </a:p>
          <a:p>
            <a:endParaRPr lang="en-US" sz="1200" i="1" u="sng" kern="1200">
              <a:solidFill>
                <a:schemeClr val="tx1"/>
              </a:solidFill>
              <a:effectLst/>
              <a:latin typeface="+mn-lt"/>
              <a:ea typeface="+mn-ea"/>
              <a:cs typeface="+mn-cs"/>
            </a:endParaRPr>
          </a:p>
          <a:p>
            <a:r>
              <a:rPr lang="en-US" sz="1200" i="1" u="sng" kern="1200">
                <a:solidFill>
                  <a:schemeClr val="tx1"/>
                </a:solidFill>
                <a:effectLst/>
                <a:latin typeface="+mn-lt"/>
                <a:ea typeface="+mn-ea"/>
                <a:cs typeface="+mn-cs"/>
              </a:rPr>
              <a:t>Facilitation Notes</a:t>
            </a:r>
            <a:r>
              <a:rPr lang="en-US" sz="1200" kern="1200">
                <a:solidFill>
                  <a:schemeClr val="tx1"/>
                </a:solidFill>
                <a:effectLst/>
                <a:latin typeface="+mn-lt"/>
                <a:ea typeface="+mn-ea"/>
                <a:cs typeface="+mn-cs"/>
              </a:rPr>
              <a:t>: </a:t>
            </a:r>
            <a:r>
              <a:rPr lang="en-US" sz="1200" i="1" kern="1200">
                <a:solidFill>
                  <a:schemeClr val="tx1"/>
                </a:solidFill>
                <a:effectLst/>
                <a:latin typeface="+mn-lt"/>
                <a:ea typeface="+mn-ea"/>
                <a:cs typeface="+mn-cs"/>
              </a:rPr>
              <a:t>Brief the group on what will happen during the Practicum with actual visitors. Advise them that they may have an opportunity to use the 30-second introductions they worked on earlier in the day if they get asked about their research.  Review any important policies/expectations for volunteers working with visitors, and what to do in the event of an emergency.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US" sz="1200" b="1" kern="1200">
              <a:solidFill>
                <a:schemeClr val="tx1"/>
              </a:solidFill>
              <a:effectLst/>
              <a:latin typeface="+mn-lt"/>
              <a:ea typeface="+mn-ea"/>
              <a:cs typeface="+mn-cs"/>
            </a:endParaRPr>
          </a:p>
          <a:p>
            <a:pPr marL="0" indent="0" eaLnBrk="1" hangingPunct="1">
              <a:buFontTx/>
              <a:buNone/>
            </a:pPr>
            <a:r>
              <a:rPr lang="en-US" b="1" baseline="0" dirty="0" smtClean="0"/>
              <a:t>Some last minute advice!</a:t>
            </a:r>
            <a:endParaRPr lang="en-US" dirty="0" smtClean="0"/>
          </a:p>
          <a:p>
            <a:pPr lvl="0"/>
            <a:r>
              <a:rPr lang="en-US" sz="1200" kern="1200">
                <a:solidFill>
                  <a:schemeClr val="tx1"/>
                </a:solidFill>
                <a:effectLst/>
                <a:latin typeface="+mn-lt"/>
                <a:ea typeface="+mn-ea"/>
                <a:cs typeface="+mn-cs"/>
              </a:rPr>
              <a:t>Kids will probably approach you right away, even before you're all set up.  Just smile and tell them you’re setting up and invite them to return in a few minutes.</a:t>
            </a:r>
          </a:p>
          <a:p>
            <a:pPr lvl="0"/>
            <a:r>
              <a:rPr lang="en-US" sz="1200" kern="1200">
                <a:solidFill>
                  <a:schemeClr val="tx1"/>
                </a:solidFill>
                <a:effectLst/>
                <a:latin typeface="+mn-lt"/>
                <a:ea typeface="+mn-ea"/>
                <a:cs typeface="+mn-cs"/>
              </a:rPr>
              <a:t>Once you're set up, be very welcoming and attentive. You may want to introduce yourself and ask your young visitors their names.  Welcome their adults too!</a:t>
            </a:r>
          </a:p>
          <a:p>
            <a:pPr lvl="0"/>
            <a:r>
              <a:rPr lang="en-US" sz="1200" kern="1200">
                <a:solidFill>
                  <a:schemeClr val="tx1"/>
                </a:solidFill>
                <a:effectLst/>
                <a:latin typeface="+mn-lt"/>
                <a:ea typeface="+mn-ea"/>
                <a:cs typeface="+mn-cs"/>
              </a:rPr>
              <a:t>Say little; instead encourage activity, thinking, exploration, and conversation.  </a:t>
            </a:r>
          </a:p>
          <a:p>
            <a:pPr lvl="0"/>
            <a:r>
              <a:rPr lang="en-US" sz="1200" kern="1200">
                <a:solidFill>
                  <a:schemeClr val="tx1"/>
                </a:solidFill>
                <a:effectLst/>
                <a:latin typeface="+mn-lt"/>
                <a:ea typeface="+mn-ea"/>
                <a:cs typeface="+mn-cs"/>
              </a:rPr>
              <a:t>Have a closing ready – thank them for doing a great job and suggest another activity.</a:t>
            </a:r>
          </a:p>
          <a:p>
            <a:pPr lvl="0"/>
            <a:r>
              <a:rPr lang="en-US" sz="1200" kern="1200">
                <a:solidFill>
                  <a:schemeClr val="tx1"/>
                </a:solidFill>
                <a:effectLst/>
                <a:latin typeface="+mn-lt"/>
                <a:ea typeface="+mn-ea"/>
                <a:cs typeface="+mn-cs"/>
              </a:rPr>
              <a:t>Keep track of your materials.  It helps to keep a clean demo space – just the sign and the materials you need to do the demo.  Stash extra materials behind you and make sure a trashcan is handy.</a:t>
            </a:r>
          </a:p>
          <a:p>
            <a:pPr marL="171450" indent="-171450" eaLnBrk="1" hangingPunct="1">
              <a:buFontTx/>
              <a:buChar char="-"/>
            </a:pPr>
            <a:endParaRPr lang="en-US" baseline="0" dirty="0" smtClean="0"/>
          </a:p>
          <a:p>
            <a:pPr marL="171450" indent="-171450" eaLnBrk="1" hangingPunct="1">
              <a:buFontTx/>
              <a:buChar char="-"/>
            </a:pP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872E11-49E5-FB45-AF4F-40DCCAAB141F}" type="slidenum">
              <a:rPr lang="en-US" sz="1200">
                <a:solidFill>
                  <a:srgbClr val="000000"/>
                </a:solidFill>
              </a:rPr>
              <a:pPr/>
              <a:t>33</a:t>
            </a:fld>
            <a:endParaRPr lang="en-US" sz="1200">
              <a:solidFill>
                <a:srgbClr val="000000"/>
              </a:solidFill>
            </a:endParaRPr>
          </a:p>
        </p:txBody>
      </p:sp>
      <p:sp>
        <p:nvSpPr>
          <p:cNvPr id="166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9" name="Rectangle 3"/>
          <p:cNvSpPr>
            <a:spLocks noGrp="1" noChangeArrowheads="1"/>
          </p:cNvSpPr>
          <p:nvPr>
            <p:ph type="body" idx="1"/>
          </p:nvPr>
        </p:nvSpPr>
        <p:spPr>
          <a:noFill/>
        </p:spPr>
        <p:txBody>
          <a:bodyPr/>
          <a:lstStyle/>
          <a:p>
            <a:pPr eaLnBrk="1" hangingPunct="1"/>
            <a:r>
              <a:rPr lang="en-US" b="1"/>
              <a:t>[Slide</a:t>
            </a:r>
            <a:r>
              <a:rPr lang="en-US" b="1" baseline="0"/>
              <a:t> 33]  Debrief &amp; Discussion</a:t>
            </a:r>
          </a:p>
          <a:p>
            <a:r>
              <a:rPr lang="en-US" sz="1200" i="1" u="sng" kern="1200">
                <a:solidFill>
                  <a:schemeClr val="tx1"/>
                </a:solidFill>
                <a:effectLst/>
                <a:latin typeface="+mn-lt"/>
                <a:ea typeface="+mn-ea"/>
                <a:cs typeface="+mn-cs"/>
              </a:rPr>
              <a:t>Facilitation Notes</a:t>
            </a:r>
            <a:r>
              <a:rPr lang="en-US" sz="1200" i="1" kern="1200">
                <a:solidFill>
                  <a:schemeClr val="tx1"/>
                </a:solidFill>
                <a:effectLst/>
                <a:latin typeface="+mn-lt"/>
                <a:ea typeface="+mn-ea"/>
                <a:cs typeface="+mn-cs"/>
              </a:rPr>
              <a:t>:  Facilitating hands-on activities can be exhausting!  Hopefully you'll have some refreshments handy for your participants.  You may want to write the five questions for reflection as headings atop five columns on a whiteboard or easels or on large poster-size post-it notes stuck to a wall:</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Q1   What did you like best about working with visitors? </a:t>
            </a:r>
          </a:p>
          <a:p>
            <a:r>
              <a:rPr lang="en-US" sz="1200" kern="1200">
                <a:solidFill>
                  <a:schemeClr val="tx1"/>
                </a:solidFill>
                <a:effectLst/>
                <a:latin typeface="+mn-lt"/>
                <a:ea typeface="+mn-ea"/>
                <a:cs typeface="+mn-cs"/>
              </a:rPr>
              <a:t>	Q2   What aha moments – or surprises - did you have? </a:t>
            </a:r>
          </a:p>
          <a:p>
            <a:r>
              <a:rPr lang="en-US" sz="1200" kern="1200">
                <a:solidFill>
                  <a:schemeClr val="tx1"/>
                </a:solidFill>
                <a:effectLst/>
                <a:latin typeface="+mn-lt"/>
                <a:ea typeface="+mn-ea"/>
                <a:cs typeface="+mn-cs"/>
              </a:rPr>
              <a:t>	Q3   What was more difficult than you expected?</a:t>
            </a:r>
          </a:p>
          <a:p>
            <a:r>
              <a:rPr lang="en-US" sz="1200" kern="1200">
                <a:solidFill>
                  <a:schemeClr val="tx1"/>
                </a:solidFill>
                <a:effectLst/>
                <a:latin typeface="+mn-lt"/>
                <a:ea typeface="+mn-ea"/>
                <a:cs typeface="+mn-cs"/>
              </a:rPr>
              <a:t>	Q4   What strategies worked best for you?</a:t>
            </a:r>
          </a:p>
          <a:p>
            <a:r>
              <a:rPr lang="en-US" sz="1200" kern="1200">
                <a:solidFill>
                  <a:schemeClr val="tx1"/>
                </a:solidFill>
                <a:effectLst/>
                <a:latin typeface="+mn-lt"/>
                <a:ea typeface="+mn-ea"/>
                <a:cs typeface="+mn-cs"/>
              </a:rPr>
              <a:t>           Q5   Ideas for improvement (demo or approach)?</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Congratulate your Practicum participants on a job well done.  Facilitate a discussion soliciting comments under each of these topic headings and encourage the group to share their experiences.  You may invite people to contribute thoughts on post-it notes under each of these headings, or you can scribe them on the board as they come up in discussion. You may also ask if any in the group have started thinking about hands-on activities that they could design in relation to their own research area.  </a:t>
            </a:r>
          </a:p>
          <a:p>
            <a:pPr eaLnBrk="1" hangingPunct="1"/>
            <a:endParaRPr 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A8E7-6D66-2C40-8717-3B50223ED5CE}" type="slidenum">
              <a:rPr lang="en-US" sz="1200">
                <a:solidFill>
                  <a:srgbClr val="000000"/>
                </a:solidFill>
              </a:rPr>
              <a:pPr/>
              <a:t>34</a:t>
            </a:fld>
            <a:endParaRPr lang="en-US" sz="1200">
              <a:solidFill>
                <a:srgbClr val="000000"/>
              </a:solidFill>
            </a:endParaRPr>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r>
              <a:rPr lang="en-US" b="1" dirty="0" smtClean="0"/>
              <a:t>[Slide 34]</a:t>
            </a:r>
            <a:r>
              <a:rPr lang="en-US" b="1" baseline="0" dirty="0" smtClean="0"/>
              <a:t> Congratulations!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You are now graduates of the Sharing Science Workshop &amp; Practicum.</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u="sng" kern="1200">
                <a:solidFill>
                  <a:schemeClr val="tx1"/>
                </a:solidFill>
                <a:effectLst/>
                <a:latin typeface="+mn-lt"/>
                <a:ea typeface="+mn-ea"/>
                <a:cs typeface="+mn-cs"/>
              </a:rPr>
              <a:t>Facilitator Notes</a:t>
            </a:r>
            <a:r>
              <a:rPr lang="en-US" sz="1200" i="1" kern="1200">
                <a:solidFill>
                  <a:schemeClr val="tx1"/>
                </a:solidFill>
                <a:effectLst/>
                <a:latin typeface="+mn-lt"/>
                <a:ea typeface="+mn-ea"/>
                <a:cs typeface="+mn-cs"/>
              </a:rPr>
              <a:t>:  Hand out the resource list if you have photocopied it.  Hand out the post-session surveys if you are administering them on paper; or, ask your participants to respond to the survey link they will soon receive by email.  If you are inviting the participants to help out at an upcoming outreach event, like NanoDays, brief them on the date, time, and logistics </a:t>
            </a:r>
            <a:r>
              <a:rPr lang="en-US" sz="1200" b="1" i="1" kern="1200">
                <a:solidFill>
                  <a:schemeClr val="tx1"/>
                </a:solidFill>
                <a:effectLst/>
                <a:latin typeface="+mn-lt"/>
                <a:ea typeface="+mn-ea"/>
                <a:cs typeface="+mn-cs"/>
              </a:rPr>
              <a:t>[see</a:t>
            </a:r>
            <a:r>
              <a:rPr lang="en-US" sz="1200" b="1" i="1" kern="1200" baseline="0">
                <a:solidFill>
                  <a:schemeClr val="tx1"/>
                </a:solidFill>
                <a:effectLst/>
                <a:latin typeface="+mn-lt"/>
                <a:ea typeface="+mn-ea"/>
                <a:cs typeface="+mn-cs"/>
              </a:rPr>
              <a:t> sa</a:t>
            </a:r>
            <a:r>
              <a:rPr lang="en-US" sz="1200" b="1" i="1" kern="1200">
                <a:solidFill>
                  <a:schemeClr val="tx1"/>
                </a:solidFill>
                <a:effectLst/>
                <a:latin typeface="+mn-lt"/>
                <a:ea typeface="+mn-ea"/>
                <a:cs typeface="+mn-cs"/>
              </a:rPr>
              <a:t>mple next: Slide 35]</a:t>
            </a:r>
            <a:r>
              <a:rPr lang="en-US" sz="1200" i="1" kern="1200">
                <a:solidFill>
                  <a:schemeClr val="tx1"/>
                </a:solidFill>
                <a:effectLst/>
                <a:latin typeface="+mn-lt"/>
                <a:ea typeface="+mn-ea"/>
                <a:cs typeface="+mn-cs"/>
              </a:rPr>
              <a:t>.  Otherwise, discuss how participants can continue their practice and involvement.</a:t>
            </a:r>
            <a:r>
              <a:rPr lang="en-US" sz="1200" b="1" i="1" kern="120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8A8E7-6D66-2C40-8717-3B50223ED5CE}" type="slidenum">
              <a:rPr lang="en-US" sz="1200">
                <a:solidFill>
                  <a:srgbClr val="000000"/>
                </a:solidFill>
              </a:rPr>
              <a:pPr/>
              <a:t>35</a:t>
            </a:fld>
            <a:endParaRPr lang="en-US" sz="1200">
              <a:solidFill>
                <a:srgbClr val="000000"/>
              </a:solidFill>
            </a:endParaRPr>
          </a:p>
        </p:txBody>
      </p:sp>
      <p:sp>
        <p:nvSpPr>
          <p:cNvPr id="167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noFill/>
        </p:spPr>
        <p:txBody>
          <a:bodyPr/>
          <a:lstStyle/>
          <a:p>
            <a:r>
              <a:rPr lang="en-US" b="1" dirty="0" smtClean="0"/>
              <a:t>[Slide 35]  Sample invite to come help out</a:t>
            </a:r>
            <a:r>
              <a:rPr lang="en-US" b="1" baseline="0" dirty="0" smtClean="0"/>
              <a:t> at the next big outreach event…</a:t>
            </a:r>
            <a:endParaRPr lang="en-US" sz="1200" kern="1200">
              <a:solidFill>
                <a:schemeClr val="tx1"/>
              </a:solidFill>
              <a:effectLst/>
              <a:latin typeface="+mn-lt"/>
              <a:ea typeface="+mn-ea"/>
              <a:cs typeface="+mn-cs"/>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[Slide 4]</a:t>
            </a:r>
            <a:r>
              <a:rPr lang="en-US" sz="1200" kern="1200">
                <a:solidFill>
                  <a:schemeClr val="tx1"/>
                </a:solidFill>
                <a:effectLst/>
                <a:latin typeface="+mn-lt"/>
                <a:ea typeface="+mn-ea"/>
                <a:cs typeface="+mn-cs"/>
              </a:rPr>
              <a:t> One way to think about this is to that you are trying to take your audience on a journey from a place they already are... to a new place they may have never been.   You can't drag them there; you can't force them to want to go.  You'd be better off enticing them there.  Or giving them an incentive to go ahead and explore the place on their own, providing a little signposting along the way.   </a:t>
            </a: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C69F4-8AA7-AC42-8978-891D93CCD2C8}" type="slidenum">
              <a:rPr lang="en-US"/>
              <a:t>4</a:t>
            </a:fld>
            <a:endParaRPr lang="en-US"/>
          </a:p>
        </p:txBody>
      </p:sp>
    </p:spTree>
    <p:extLst>
      <p:ext uri="{BB962C8B-B14F-4D97-AF65-F5344CB8AC3E}">
        <p14:creationId xmlns:p14="http://schemas.microsoft.com/office/powerpoint/2010/main" val="152184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5</a:t>
            </a:r>
            <a:r>
              <a:rPr lang="en-US" sz="1200" kern="1200">
                <a:solidFill>
                  <a:schemeClr val="tx1"/>
                </a:solidFill>
                <a:effectLst/>
                <a:latin typeface="+mn-lt"/>
                <a:ea typeface="+mn-ea"/>
                <a:cs typeface="+mn-cs"/>
              </a:rPr>
              <a:t>It may help to spend a moment reflecting on the following questions:  </a:t>
            </a:r>
          </a:p>
          <a:p>
            <a:r>
              <a:rPr lang="en-US" sz="1200" kern="1200">
                <a:solidFill>
                  <a:schemeClr val="tx1"/>
                </a:solidFill>
                <a:effectLst/>
                <a:latin typeface="+mn-lt"/>
                <a:ea typeface="+mn-ea"/>
                <a:cs typeface="+mn-cs"/>
              </a:rPr>
              <a:t>	Who are they?</a:t>
            </a:r>
          </a:p>
          <a:p>
            <a:r>
              <a:rPr lang="en-US" sz="1200" kern="1200">
                <a:solidFill>
                  <a:schemeClr val="tx1"/>
                </a:solidFill>
                <a:effectLst/>
                <a:latin typeface="+mn-lt"/>
                <a:ea typeface="+mn-ea"/>
                <a:cs typeface="+mn-cs"/>
              </a:rPr>
              <a:t>	What prior experience might they have?</a:t>
            </a:r>
          </a:p>
          <a:p>
            <a:r>
              <a:rPr lang="en-US" sz="1200" kern="1200">
                <a:solidFill>
                  <a:schemeClr val="tx1"/>
                </a:solidFill>
                <a:effectLst/>
                <a:latin typeface="+mn-lt"/>
                <a:ea typeface="+mn-ea"/>
                <a:cs typeface="+mn-cs"/>
              </a:rPr>
              <a:t>	What might they find intriguing?</a:t>
            </a:r>
          </a:p>
          <a:p>
            <a:r>
              <a:rPr lang="en-US" sz="1200" kern="1200">
                <a:solidFill>
                  <a:schemeClr val="tx1"/>
                </a:solidFill>
                <a:effectLst/>
                <a:latin typeface="+mn-lt"/>
                <a:ea typeface="+mn-ea"/>
                <a:cs typeface="+mn-cs"/>
              </a:rPr>
              <a:t>	What might they care about?</a:t>
            </a:r>
          </a:p>
          <a:p>
            <a:r>
              <a:rPr lang="en-US" sz="1200" kern="1200">
                <a:solidFill>
                  <a:schemeClr val="tx1"/>
                </a:solidFill>
                <a:effectLst/>
                <a:latin typeface="+mn-lt"/>
                <a:ea typeface="+mn-ea"/>
                <a:cs typeface="+mn-cs"/>
              </a:rPr>
              <a:t>	And, how much time and attention are they likely to have to spend with you at this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particular moment?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answers to these questions will provide you with clues as to how you might best scaffold your interaction with this particular audience based on their needs, more than your own.  And, as a result, the experience is likely to prove more rewarding for you both.</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Once you figure out who your audience is, you can figure out what it might take to begin to engage their interest in the topic.  You might ask an intriguing question.  You might give them a hands-on opportunity to explore an interesting phenomenon.  You might adjust your use of language and the kinds of explanations you provide.  Remember that there is always a little lingering question in the mind of every listener:  “why should I care?”  Inotherwords, "why should I expend time and energy to try to stay with you and follow where you're going?" It helps for there to be a reward, an 'aha' moment, an intriguing insight that helps capture the imagination and cast the world around us in new perspective.  </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3075294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6]</a:t>
            </a:r>
            <a:r>
              <a:rPr lang="en-US" sz="1200" kern="1200">
                <a:solidFill>
                  <a:schemeClr val="tx1"/>
                </a:solidFill>
                <a:effectLst/>
                <a:latin typeface="+mn-lt"/>
                <a:ea typeface="+mn-ea"/>
                <a:cs typeface="+mn-cs"/>
              </a:rPr>
              <a:t>  One of the most powerful things you can do, in talking about your research with teen and adult audiences, is to address the significance of the work - the 'So What?' of it. For an engineer it might be about a solution to a problem or an important challenge you are trying to overcome.  For a scientist it might be about an intriguing mystery are you hoping to solve.  Quite likely, there's a little of both involved.  The key thing is to address "why will it matter?" in a way your audience will find relevant.  Next, I'm going to play for you a couple of examples where researchers take this approach in speaking to broader audiences.</a:t>
            </a:r>
          </a:p>
        </p:txBody>
      </p:sp>
      <p:sp>
        <p:nvSpPr>
          <p:cNvPr id="4" name="Slide Number Placeholder 3"/>
          <p:cNvSpPr>
            <a:spLocks noGrp="1"/>
          </p:cNvSpPr>
          <p:nvPr>
            <p:ph type="sldNum" sz="quarter" idx="10"/>
          </p:nvPr>
        </p:nvSpPr>
        <p:spPr/>
        <p:txBody>
          <a:bodyPr/>
          <a:lstStyle/>
          <a:p>
            <a:fld id="{08CAB113-BFB1-E045-9610-F1090EB9C3E9}"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07529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7] </a:t>
            </a:r>
            <a:r>
              <a:rPr lang="en-US" sz="1200" kern="1200">
                <a:solidFill>
                  <a:schemeClr val="tx1"/>
                </a:solidFill>
                <a:effectLst/>
                <a:latin typeface="+mn-lt"/>
                <a:ea typeface="+mn-ea"/>
                <a:cs typeface="+mn-cs"/>
              </a:rPr>
              <a:t> First we'll hear a one-minute excerpt from chemist and Harvard professor George Whitesides, as he begins one of his TED Talks.  He starts with a very grand idea.</a:t>
            </a:r>
          </a:p>
          <a:p>
            <a:endParaRPr lang="en-US" b="1" i="1"/>
          </a:p>
          <a:p>
            <a:r>
              <a:rPr lang="en-US" b="1" i="1"/>
              <a:t>Click to next slide and video will play automatically.</a:t>
            </a:r>
          </a:p>
        </p:txBody>
      </p:sp>
      <p:sp>
        <p:nvSpPr>
          <p:cNvPr id="4" name="Slide Number Placeholder 3"/>
          <p:cNvSpPr>
            <a:spLocks noGrp="1"/>
          </p:cNvSpPr>
          <p:nvPr>
            <p:ph type="sldNum" sz="quarter" idx="10"/>
          </p:nvPr>
        </p:nvSpPr>
        <p:spPr/>
        <p:txBody>
          <a:bodyPr/>
          <a:lstStyle/>
          <a:p>
            <a:fld id="{FE4C69F4-8AA7-AC42-8978-891D93CCD2C8}" type="slidenum">
              <a:rPr lang="en-US"/>
              <a:t>7</a:t>
            </a:fld>
            <a:endParaRPr lang="en-US"/>
          </a:p>
        </p:txBody>
      </p:sp>
    </p:spTree>
    <p:extLst>
      <p:ext uri="{BB962C8B-B14F-4D97-AF65-F5344CB8AC3E}">
        <p14:creationId xmlns:p14="http://schemas.microsoft.com/office/powerpoint/2010/main" val="97997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8]</a:t>
            </a:r>
            <a:r>
              <a:rPr lang="en-US" sz="1200" kern="1200" dirty="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Insert</a:t>
            </a:r>
            <a:r>
              <a:rPr lang="en-US" sz="1200" b="1" i="1" kern="1200" baseline="0" dirty="0" smtClean="0">
                <a:solidFill>
                  <a:schemeClr val="tx1"/>
                </a:solidFill>
                <a:effectLst/>
                <a:latin typeface="+mn-lt"/>
                <a:ea typeface="+mn-ea"/>
                <a:cs typeface="+mn-cs"/>
              </a:rPr>
              <a:t> </a:t>
            </a:r>
            <a:r>
              <a:rPr lang="en-US" sz="1200" b="1" i="1" kern="1200" baseline="0" dirty="0" smtClean="0">
                <a:solidFill>
                  <a:schemeClr val="tx1"/>
                </a:solidFill>
                <a:effectLst/>
                <a:latin typeface="+mn-lt"/>
                <a:ea typeface="+mn-ea"/>
                <a:cs typeface="+mn-cs"/>
              </a:rPr>
              <a:t>v</a:t>
            </a:r>
            <a:r>
              <a:rPr lang="en-US" sz="1200" b="1" i="1" kern="1200" dirty="0" smtClean="0">
                <a:solidFill>
                  <a:schemeClr val="tx1"/>
                </a:solidFill>
                <a:effectLst/>
                <a:latin typeface="+mn-lt"/>
                <a:ea typeface="+mn-ea"/>
                <a:cs typeface="+mn-cs"/>
              </a:rPr>
              <a:t>ideo found at </a:t>
            </a:r>
            <a:r>
              <a:rPr lang="pt-BR" sz="1200" b="1" i="1" kern="1200" dirty="0" err="1" smtClean="0">
                <a:solidFill>
                  <a:schemeClr val="tx1"/>
                </a:solidFill>
                <a:effectLst/>
                <a:latin typeface="+mn-lt"/>
                <a:ea typeface="+mn-ea"/>
                <a:cs typeface="+mn-cs"/>
              </a:rPr>
              <a:t>https</a:t>
            </a:r>
            <a:r>
              <a:rPr lang="pt-BR" sz="1200" b="1" i="1" kern="1200" dirty="0" smtClean="0">
                <a:solidFill>
                  <a:schemeClr val="tx1"/>
                </a:solidFill>
                <a:effectLst/>
                <a:latin typeface="+mn-lt"/>
                <a:ea typeface="+mn-ea"/>
                <a:cs typeface="+mn-cs"/>
              </a:rPr>
              <a:t>://</a:t>
            </a:r>
            <a:r>
              <a:rPr lang="pt-BR" sz="1200" b="1" i="1" kern="1200" dirty="0" err="1" smtClean="0">
                <a:solidFill>
                  <a:schemeClr val="tx1"/>
                </a:solidFill>
                <a:effectLst/>
                <a:latin typeface="+mn-lt"/>
                <a:ea typeface="+mn-ea"/>
                <a:cs typeface="+mn-cs"/>
              </a:rPr>
              <a:t>vimeo.com</a:t>
            </a:r>
            <a:r>
              <a:rPr lang="pt-BR" sz="1200" b="1" i="1" kern="1200" dirty="0" smtClean="0">
                <a:solidFill>
                  <a:schemeClr val="tx1"/>
                </a:solidFill>
                <a:effectLst/>
                <a:latin typeface="+mn-lt"/>
                <a:ea typeface="+mn-ea"/>
                <a:cs typeface="+mn-cs"/>
              </a:rPr>
              <a:t>/164456850 </a:t>
            </a:r>
            <a:r>
              <a:rPr lang="en-US" sz="1200" b="1" i="1" kern="1200" dirty="0" smtClean="0">
                <a:solidFill>
                  <a:schemeClr val="tx1"/>
                </a:solidFill>
                <a:effectLst/>
                <a:latin typeface="+mn-lt"/>
                <a:ea typeface="+mn-ea"/>
                <a:cs typeface="+mn-cs"/>
              </a:rPr>
              <a:t>so </a:t>
            </a:r>
            <a:r>
              <a:rPr lang="en-US" sz="1200" b="1" i="1" kern="1200" dirty="0" smtClean="0">
                <a:solidFill>
                  <a:schemeClr val="tx1"/>
                </a:solidFill>
                <a:effectLst/>
                <a:latin typeface="+mn-lt"/>
                <a:ea typeface="+mn-ea"/>
                <a:cs typeface="+mn-cs"/>
              </a:rPr>
              <a:t>it rolls</a:t>
            </a:r>
            <a:r>
              <a:rPr lang="en-US" sz="1200" b="1"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automatically</a:t>
            </a:r>
            <a:r>
              <a:rPr lang="en-US" sz="1200" b="1" i="1" kern="1200" baseline="0" dirty="0" smtClean="0">
                <a:solidFill>
                  <a:schemeClr val="tx1"/>
                </a:solidFill>
                <a:effectLst/>
                <a:latin typeface="+mn-lt"/>
                <a:ea typeface="+mn-ea"/>
                <a:cs typeface="+mn-cs"/>
              </a:rPr>
              <a:t> during presentation.</a:t>
            </a:r>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C69F4-8AA7-AC42-8978-891D93CCD2C8}" type="slidenum">
              <a:rPr lang="en-US"/>
              <a:t>8</a:t>
            </a:fld>
            <a:endParaRPr lang="en-US"/>
          </a:p>
        </p:txBody>
      </p:sp>
    </p:spTree>
    <p:extLst>
      <p:ext uri="{BB962C8B-B14F-4D97-AF65-F5344CB8AC3E}">
        <p14:creationId xmlns:p14="http://schemas.microsoft.com/office/powerpoint/2010/main" val="164005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[Slide 9]</a:t>
            </a:r>
            <a:r>
              <a:rPr lang="en-US" sz="1200" kern="1200">
                <a:solidFill>
                  <a:schemeClr val="tx1"/>
                </a:solidFill>
                <a:effectLst/>
                <a:latin typeface="+mn-lt"/>
                <a:ea typeface="+mn-ea"/>
                <a:cs typeface="+mn-cs"/>
              </a:rPr>
              <a:t> Now, let's listen to a one-minute excerpt from Professor Pamela Silver, a bioengineer at Harvard Medical School, speaking to an audience at the Museum of Science, Boston.  Like George Whitesides, she begins with the challenge she'd like to solve. Notice also how she makes frequent eye contact with her audience and connects her biological tools and chemical compounds with pictures of things familiar to her audience.  </a:t>
            </a:r>
          </a:p>
          <a:p>
            <a:pPr marL="0" marR="0" indent="0" algn="l" defTabSz="457200" rtl="0" eaLnBrk="1" fontAlgn="auto" latinLnBrk="0" hangingPunct="1">
              <a:lnSpc>
                <a:spcPct val="100000"/>
              </a:lnSpc>
              <a:spcBef>
                <a:spcPts val="0"/>
              </a:spcBef>
              <a:spcAft>
                <a:spcPts val="0"/>
              </a:spcAft>
              <a:buClrTx/>
              <a:buSzTx/>
              <a:buFontTx/>
              <a:buNone/>
              <a:tabLst/>
              <a:defRPr/>
            </a:pPr>
            <a:r>
              <a:rPr lang="en-US" b="1" i="1"/>
              <a:t>Click to next slide and video will play automatically.</a:t>
            </a:r>
          </a:p>
          <a:p>
            <a:endParaRPr lang="en-US"/>
          </a:p>
        </p:txBody>
      </p:sp>
      <p:sp>
        <p:nvSpPr>
          <p:cNvPr id="4" name="Slide Number Placeholder 3"/>
          <p:cNvSpPr>
            <a:spLocks noGrp="1"/>
          </p:cNvSpPr>
          <p:nvPr>
            <p:ph type="sldNum" sz="quarter" idx="10"/>
          </p:nvPr>
        </p:nvSpPr>
        <p:spPr/>
        <p:txBody>
          <a:bodyPr/>
          <a:lstStyle/>
          <a:p>
            <a:fld id="{FE4C69F4-8AA7-AC42-8978-891D93CCD2C8}" type="slidenum">
              <a:rPr lang="en-US"/>
              <a:t>9</a:t>
            </a:fld>
            <a:endParaRPr lang="en-US"/>
          </a:p>
        </p:txBody>
      </p:sp>
    </p:spTree>
    <p:extLst>
      <p:ext uri="{BB962C8B-B14F-4D97-AF65-F5344CB8AC3E}">
        <p14:creationId xmlns:p14="http://schemas.microsoft.com/office/powerpoint/2010/main" val="408952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CC5344-F68C-7E48-A8A0-9193BE8AD28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04345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31D6D5-6453-EE47-946A-2C09C8BF6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11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0B70D-8B91-2842-BEBE-2E43A95D38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1097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14918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941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5349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7445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7764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9699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4145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891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BCAFB9-D16A-A749-AB12-C4A80BDCAD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28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4656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0701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4051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42491-0A13-D04A-A80B-BE3FAE28CF7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5511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9A1F63-6028-6B4D-949C-2A065B91C85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3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B032F0D-6BA5-F64D-B049-5C05493D925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571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3D41FD2-9851-EF47-8AA8-DA8AFE719B3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6493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7B6F6F-90E0-2A48-B54D-AB605A675C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996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5B09B7-1530-AD43-BE30-AFDC214EB0F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92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7D0CD-3E27-1046-A4AE-ACD169E597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29173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FFFFFF"/>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FFFFFF"/>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28D4A096-353B-BD47-9D9F-CB41258C3514}" type="slidenum">
              <a:rPr lang="en-US">
                <a:solidFill>
                  <a:srgbClr val="FFFFFF"/>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B48DA-EA9F-704C-9E7F-0C7657BB9EE0}" type="datetimeFigureOut">
              <a:rPr lang="en-US">
                <a:solidFill>
                  <a:prstClr val="black">
                    <a:tint val="75000"/>
                  </a:prstClr>
                </a:solidFill>
                <a:latin typeface="Calibri"/>
              </a:rPr>
              <a:pPr/>
              <a:t>4/27/16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D806A-C5D6-7B46-AD3E-CC44970F4748}" type="slidenum">
              <a:rPr>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57409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00" y="921912"/>
            <a:ext cx="9040100" cy="1003859"/>
          </a:xfrm>
        </p:spPr>
        <p:txBody>
          <a:bodyPr>
            <a:noAutofit/>
          </a:bodyPr>
          <a:lstStyle/>
          <a:p>
            <a:r>
              <a:rPr lang="en-US" dirty="0" smtClean="0">
                <a:solidFill>
                  <a:schemeClr val="bg1"/>
                </a:solidFill>
              </a:rPr>
              <a:t>Welcome!  We’re warming up with</a:t>
            </a:r>
            <a:br>
              <a:rPr lang="en-US" dirty="0" smtClean="0">
                <a:solidFill>
                  <a:schemeClr val="bg1"/>
                </a:solidFill>
              </a:rPr>
            </a:br>
            <a:r>
              <a:rPr lang="en-US" dirty="0">
                <a:solidFill>
                  <a:schemeClr val="bg1"/>
                </a:solidFill>
              </a:rPr>
              <a:t>professional-style introductions.</a:t>
            </a:r>
            <a:endParaRPr lang="en-US" dirty="0">
              <a:solidFill>
                <a:schemeClr val="tx2">
                  <a:lumMod val="20000"/>
                  <a:lumOff val="80000"/>
                </a:schemeClr>
              </a:solidFill>
            </a:endParaRPr>
          </a:p>
        </p:txBody>
      </p:sp>
      <p:sp>
        <p:nvSpPr>
          <p:cNvPr id="3" name="Content Placeholder 2"/>
          <p:cNvSpPr>
            <a:spLocks noGrp="1"/>
          </p:cNvSpPr>
          <p:nvPr>
            <p:ph idx="1"/>
          </p:nvPr>
        </p:nvSpPr>
        <p:spPr>
          <a:xfrm>
            <a:off x="370205" y="3742166"/>
            <a:ext cx="8561263" cy="2665120"/>
          </a:xfrm>
        </p:spPr>
        <p:txBody>
          <a:bodyPr>
            <a:normAutofit/>
          </a:bodyPr>
          <a:lstStyle/>
          <a:p>
            <a:pPr marL="0" indent="0" algn="ctr">
              <a:buNone/>
            </a:pPr>
            <a:r>
              <a:rPr lang="en-US" dirty="0">
                <a:solidFill>
                  <a:srgbClr val="D9D9D9"/>
                </a:solidFill>
              </a:rPr>
              <a:t>Meet and greet others, as if for the first time.</a:t>
            </a:r>
          </a:p>
          <a:p>
            <a:pPr marL="0" indent="0" algn="ctr">
              <a:buNone/>
            </a:pPr>
            <a:r>
              <a:rPr lang="en-US" dirty="0">
                <a:solidFill>
                  <a:srgbClr val="D9D9D9"/>
                </a:solidFill>
              </a:rPr>
              <a:t> Learn a bit about their research interests - </a:t>
            </a:r>
          </a:p>
          <a:p>
            <a:pPr marL="0" indent="0" algn="ctr">
              <a:buNone/>
            </a:pPr>
            <a:r>
              <a:rPr lang="en-US" i="1" dirty="0">
                <a:solidFill>
                  <a:srgbClr val="D9D9D9"/>
                </a:solidFill>
              </a:rPr>
              <a:t>- and share some of your own.  </a:t>
            </a:r>
          </a:p>
          <a:p>
            <a:pPr marL="0" indent="0" algn="ctr">
              <a:buNone/>
            </a:pPr>
            <a:r>
              <a:rPr lang="en-US" dirty="0">
                <a:solidFill>
                  <a:srgbClr val="D9D9D9"/>
                </a:solidFill>
              </a:rPr>
              <a:t>Work your way around the room!</a:t>
            </a:r>
          </a:p>
        </p:txBody>
      </p:sp>
      <p:sp>
        <p:nvSpPr>
          <p:cNvPr id="10" name="Rectangle 9"/>
          <p:cNvSpPr/>
          <p:nvPr/>
        </p:nvSpPr>
        <p:spPr>
          <a:xfrm>
            <a:off x="549798" y="125813"/>
            <a:ext cx="4273075" cy="400110"/>
          </a:xfrm>
          <a:prstGeom prst="rect">
            <a:avLst/>
          </a:prstGeom>
        </p:spPr>
        <p:txBody>
          <a:bodyPr wrap="none">
            <a:spAutoFit/>
          </a:bodyPr>
          <a:lstStyle/>
          <a:p>
            <a:r>
              <a:rPr lang="en-US" sz="2000" dirty="0">
                <a:solidFill>
                  <a:srgbClr val="D9D9D9"/>
                </a:solidFill>
                <a:latin typeface="Calibri"/>
              </a:rPr>
              <a:t>Sharing </a:t>
            </a:r>
            <a:r>
              <a:rPr lang="en-US" sz="2000" dirty="0" smtClean="0">
                <a:solidFill>
                  <a:srgbClr val="D9D9D9"/>
                </a:solidFill>
                <a:latin typeface="Calibri"/>
              </a:rPr>
              <a:t>Science Workshop &amp; Practicum</a:t>
            </a:r>
            <a:endParaRPr lang="en-US" sz="2000" dirty="0">
              <a:solidFill>
                <a:srgbClr val="D9D9D9"/>
              </a:solidFill>
              <a:latin typeface="Calibri"/>
            </a:endParaRPr>
          </a:p>
        </p:txBody>
      </p:sp>
      <p:pic>
        <p:nvPicPr>
          <p:cNvPr id="6" name="Picture 5" descr="mos_logo_ic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355" y="162934"/>
            <a:ext cx="362989" cy="362989"/>
          </a:xfrm>
          <a:prstGeom prst="rect">
            <a:avLst/>
          </a:prstGeom>
        </p:spPr>
      </p:pic>
      <p:sp>
        <p:nvSpPr>
          <p:cNvPr id="4" name="TextBox 3"/>
          <p:cNvSpPr txBox="1"/>
          <p:nvPr/>
        </p:nvSpPr>
        <p:spPr>
          <a:xfrm>
            <a:off x="611253" y="2375821"/>
            <a:ext cx="8135850" cy="1077218"/>
          </a:xfrm>
          <a:prstGeom prst="rect">
            <a:avLst/>
          </a:prstGeom>
          <a:noFill/>
        </p:spPr>
        <p:txBody>
          <a:bodyPr wrap="square" rtlCol="0">
            <a:spAutoFit/>
          </a:bodyPr>
          <a:lstStyle/>
          <a:p>
            <a:pPr algn="ctr"/>
            <a:r>
              <a:rPr lang="en-US" sz="3200" i="1" dirty="0">
                <a:solidFill>
                  <a:schemeClr val="tx2">
                    <a:lumMod val="20000"/>
                    <a:lumOff val="80000"/>
                  </a:schemeClr>
                </a:solidFill>
              </a:rPr>
              <a:t>(Pretend you’re at a science conference networking session)</a:t>
            </a:r>
            <a:endParaRPr lang="en-US" sz="3200" i="1"/>
          </a:p>
        </p:txBody>
      </p:sp>
    </p:spTree>
    <p:extLst>
      <p:ext uri="{BB962C8B-B14F-4D97-AF65-F5344CB8AC3E}">
        <p14:creationId xmlns:p14="http://schemas.microsoft.com/office/powerpoint/2010/main" val="28364917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6338" y="5964957"/>
            <a:ext cx="6789737" cy="612372"/>
          </a:xfrm>
        </p:spPr>
        <p:txBody>
          <a:bodyPr>
            <a:normAutofit fontScale="90000"/>
          </a:bodyPr>
          <a:lstStyle/>
          <a:p>
            <a:r>
              <a:rPr lang="en-US" sz="3600" dirty="0" smtClean="0"/>
              <a:t>Pam Silver</a:t>
            </a:r>
            <a:endParaRPr lang="en-US" sz="3600" dirty="0"/>
          </a:p>
        </p:txBody>
      </p:sp>
      <p:sp>
        <p:nvSpPr>
          <p:cNvPr id="4" name="Rectangle 3"/>
          <p:cNvSpPr>
            <a:spLocks noChangeArrowheads="1"/>
          </p:cNvSpPr>
          <p:nvPr/>
        </p:nvSpPr>
        <p:spPr bwMode="auto">
          <a:xfrm>
            <a:off x="553096" y="2945915"/>
            <a:ext cx="794818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en-US" sz="2400" dirty="0" smtClean="0">
                <a:solidFill>
                  <a:srgbClr val="E3EBF1"/>
                </a:solidFill>
                <a:latin typeface="Calibri" charset="0"/>
                <a:ea typeface="ＭＳ Ｐゴシック" charset="0"/>
                <a:cs typeface="ＭＳ Ｐゴシック" charset="0"/>
              </a:rPr>
              <a:t>INSERT FILM HERE</a:t>
            </a:r>
            <a:endParaRPr lang="en-US" sz="2400" dirty="0" smtClean="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6147459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39701" y="2037144"/>
            <a:ext cx="8902700" cy="2817032"/>
          </a:xfrm>
        </p:spPr>
        <p:txBody>
          <a:bodyPr>
            <a:noAutofit/>
          </a:bodyPr>
          <a:lstStyle/>
          <a:p>
            <a:r>
              <a:rPr lang="en-US" sz="4800">
                <a:solidFill>
                  <a:schemeClr val="bg1"/>
                </a:solidFill>
                <a:cs typeface="Gill Sans"/>
              </a:rPr>
              <a:t>Introducing Yourself</a:t>
            </a:r>
            <a:br>
              <a:rPr lang="en-US" sz="4800">
                <a:solidFill>
                  <a:schemeClr val="bg1"/>
                </a:solidFill>
                <a:cs typeface="Gill Sans"/>
              </a:rPr>
            </a:br>
            <a:r>
              <a:rPr lang="en-US" sz="4800">
                <a:solidFill>
                  <a:schemeClr val="bg1"/>
                </a:solidFill>
                <a:cs typeface="Gill Sans"/>
              </a:rPr>
              <a:t>and Your Work</a:t>
            </a:r>
            <a:br>
              <a:rPr lang="en-US" sz="4800">
                <a:solidFill>
                  <a:schemeClr val="bg1"/>
                </a:solidFill>
                <a:cs typeface="Gill Sans"/>
              </a:rPr>
            </a:br>
            <a:r>
              <a:rPr lang="en-US" sz="4800">
                <a:solidFill>
                  <a:schemeClr val="bg1"/>
                </a:solidFill>
                <a:cs typeface="Gill Sans"/>
              </a:rPr>
              <a:t>to Broader Audiences</a:t>
            </a:r>
            <a:r>
              <a:rPr lang="en-US" sz="8000" b="1" cap="all" smtClean="0">
                <a:solidFill>
                  <a:srgbClr val="B2B8D0"/>
                </a:solidFill>
                <a:cs typeface="Gill Sans"/>
              </a:rPr>
              <a:t/>
            </a:r>
            <a:br>
              <a:rPr lang="en-US" sz="8000" b="1" cap="all" smtClean="0">
                <a:solidFill>
                  <a:srgbClr val="B2B8D0"/>
                </a:solidFill>
                <a:cs typeface="Gill Sans"/>
              </a:rPr>
            </a:br>
            <a:r>
              <a:rPr lang="en-US" sz="4000">
                <a:solidFill>
                  <a:schemeClr val="bg1">
                    <a:lumMod val="95000"/>
                  </a:schemeClr>
                </a:solidFill>
                <a:cs typeface="Gill Sans"/>
              </a:rPr>
              <a:t/>
            </a:r>
            <a:br>
              <a:rPr lang="en-US" sz="4000">
                <a:solidFill>
                  <a:schemeClr val="bg1">
                    <a:lumMod val="95000"/>
                  </a:schemeClr>
                </a:solidFill>
                <a:cs typeface="Gill Sans"/>
              </a:rPr>
            </a:br>
            <a:endParaRPr lang="en-US" sz="3200" cap="all" dirty="0">
              <a:solidFill>
                <a:schemeClr val="accent1">
                  <a:lumMod val="40000"/>
                  <a:lumOff val="60000"/>
                </a:schemeClr>
              </a:solidFill>
              <a:cs typeface="Gill Sans"/>
            </a:endParaRPr>
          </a:p>
        </p:txBody>
      </p:sp>
      <p:pic>
        <p:nvPicPr>
          <p:cNvPr id="2" name="Picture 1" descr="mos_logo_ic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976" y="5979308"/>
            <a:ext cx="584200" cy="584200"/>
          </a:xfrm>
          <a:prstGeom prst="rect">
            <a:avLst/>
          </a:prstGeom>
        </p:spPr>
      </p:pic>
    </p:spTree>
    <p:extLst>
      <p:ext uri="{BB962C8B-B14F-4D97-AF65-F5344CB8AC3E}">
        <p14:creationId xmlns:p14="http://schemas.microsoft.com/office/powerpoint/2010/main" val="2221832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60974"/>
            <a:ext cx="8229600" cy="1912411"/>
          </a:xfrm>
        </p:spPr>
        <p:txBody>
          <a:bodyPr>
            <a:normAutofit fontScale="90000"/>
          </a:bodyPr>
          <a:lstStyle/>
          <a:p>
            <a:pPr algn="l"/>
            <a:r>
              <a:rPr lang="en-US" sz="3100" u="sng" dirty="0">
                <a:solidFill>
                  <a:srgbClr val="C6D9F1"/>
                </a:solidFill>
              </a:rPr>
              <a:t>Rapid Prototyping</a:t>
            </a:r>
            <a:r>
              <a:rPr lang="en-US" sz="4000" dirty="0">
                <a:solidFill>
                  <a:srgbClr val="FFFFFF"/>
                </a:solidFill>
              </a:rPr>
              <a:t/>
            </a:r>
            <a:br>
              <a:rPr lang="en-US" sz="4000" dirty="0">
                <a:solidFill>
                  <a:srgbClr val="FFFFFF"/>
                </a:solidFill>
              </a:rPr>
            </a:br>
            <a:r>
              <a:rPr lang="en-US" sz="4000" dirty="0">
                <a:solidFill>
                  <a:srgbClr val="FFFFFF"/>
                </a:solidFill>
              </a:rPr>
              <a:t>Introducing yourself and your work to smart twelve-year-olds.  </a:t>
            </a:r>
            <a:r>
              <a:rPr lang="en-US" sz="4000" dirty="0">
                <a:solidFill>
                  <a:srgbClr val="C6D9F1"/>
                </a:solidFill>
              </a:rPr>
              <a:t>(1st draft</a:t>
            </a:r>
            <a:r>
              <a:rPr lang="en-US" sz="4000" dirty="0">
                <a:solidFill>
                  <a:srgbClr val="FFFFFF"/>
                </a:solidFill>
              </a:rPr>
              <a:t>)</a:t>
            </a:r>
            <a:endParaRPr lang="en-US" sz="3600" i="1" u="sng" dirty="0">
              <a:solidFill>
                <a:srgbClr val="B9CDE5"/>
              </a:solidFill>
            </a:endParaRPr>
          </a:p>
        </p:txBody>
      </p:sp>
      <p:sp>
        <p:nvSpPr>
          <p:cNvPr id="3" name="Content Placeholder 2"/>
          <p:cNvSpPr>
            <a:spLocks noGrp="1"/>
          </p:cNvSpPr>
          <p:nvPr>
            <p:ph idx="1"/>
          </p:nvPr>
        </p:nvSpPr>
        <p:spPr>
          <a:xfrm>
            <a:off x="324505" y="2014460"/>
            <a:ext cx="8604571" cy="4570002"/>
          </a:xfrm>
        </p:spPr>
        <p:txBody>
          <a:bodyPr>
            <a:normAutofit fontScale="32500" lnSpcReduction="20000"/>
          </a:bodyPr>
          <a:lstStyle/>
          <a:p>
            <a:pPr marL="0" indent="0">
              <a:buNone/>
            </a:pPr>
            <a:endParaRPr lang="en-US" dirty="0" smtClean="0">
              <a:solidFill>
                <a:srgbClr val="FFFFFF"/>
              </a:solidFill>
            </a:endParaRPr>
          </a:p>
          <a:p>
            <a:pPr marL="0" indent="0">
              <a:buNone/>
            </a:pPr>
            <a:r>
              <a:rPr lang="en-US" sz="7400" dirty="0">
                <a:solidFill>
                  <a:srgbClr val="B9CDE5"/>
                </a:solidFill>
              </a:rPr>
              <a:t>L</a:t>
            </a:r>
            <a:r>
              <a:rPr lang="en-US" sz="7400" dirty="0" smtClean="0">
                <a:solidFill>
                  <a:srgbClr val="B9CDE5"/>
                </a:solidFill>
              </a:rPr>
              <a:t>ength:</a:t>
            </a:r>
            <a:r>
              <a:rPr lang="en-US" sz="7400" dirty="0" smtClean="0">
                <a:solidFill>
                  <a:srgbClr val="FFFFFF"/>
                </a:solidFill>
              </a:rPr>
              <a:t>  Up to one minute long.</a:t>
            </a:r>
          </a:p>
          <a:p>
            <a:pPr marL="0" indent="0">
              <a:buNone/>
            </a:pPr>
            <a:endParaRPr lang="en-US" sz="7400" dirty="0" smtClean="0">
              <a:solidFill>
                <a:srgbClr val="FFFFFF"/>
              </a:solidFill>
            </a:endParaRPr>
          </a:p>
          <a:p>
            <a:pPr marL="0" indent="0">
              <a:buNone/>
            </a:pPr>
            <a:r>
              <a:rPr lang="en-US" sz="7400" dirty="0">
                <a:solidFill>
                  <a:srgbClr val="B9CDE5"/>
                </a:solidFill>
              </a:rPr>
              <a:t>Engagement</a:t>
            </a:r>
            <a:r>
              <a:rPr lang="en-US" sz="7400" dirty="0" smtClean="0">
                <a:solidFill>
                  <a:srgbClr val="B9CDE5"/>
                </a:solidFill>
              </a:rPr>
              <a:t>:  </a:t>
            </a:r>
            <a:r>
              <a:rPr lang="en-US" sz="7400" dirty="0" smtClean="0">
                <a:solidFill>
                  <a:srgbClr val="FFFFFF"/>
                </a:solidFill>
              </a:rPr>
              <a:t>How will you grab their attention or capture</a:t>
            </a:r>
          </a:p>
          <a:p>
            <a:pPr marL="0" indent="0">
              <a:buNone/>
            </a:pPr>
            <a:r>
              <a:rPr lang="en-US" sz="7400" dirty="0">
                <a:solidFill>
                  <a:srgbClr val="FFFFFF"/>
                </a:solidFill>
              </a:rPr>
              <a:t>				</a:t>
            </a:r>
            <a:r>
              <a:rPr lang="en-US" sz="7400" dirty="0" smtClean="0">
                <a:solidFill>
                  <a:srgbClr val="FFFFFF"/>
                </a:solidFill>
              </a:rPr>
              <a:t> their imagination?  What analogies can you make?</a:t>
            </a:r>
          </a:p>
          <a:p>
            <a:pPr marL="0" indent="0">
              <a:buNone/>
            </a:pPr>
            <a:endParaRPr lang="en-US" sz="7400" dirty="0" smtClean="0">
              <a:solidFill>
                <a:srgbClr val="FFFFFF"/>
              </a:solidFill>
            </a:endParaRPr>
          </a:p>
          <a:p>
            <a:pPr marL="0" indent="0">
              <a:buNone/>
            </a:pPr>
            <a:r>
              <a:rPr lang="en-US" sz="7400" dirty="0">
                <a:solidFill>
                  <a:srgbClr val="B9CDE5"/>
                </a:solidFill>
              </a:rPr>
              <a:t>Relevance:  </a:t>
            </a:r>
            <a:r>
              <a:rPr lang="en-US" sz="7400" dirty="0">
                <a:solidFill>
                  <a:srgbClr val="FFFFFF"/>
                </a:solidFill>
              </a:rPr>
              <a:t>How can you relate the topic to something they </a:t>
            </a:r>
          </a:p>
          <a:p>
            <a:pPr marL="0" indent="0">
              <a:buNone/>
            </a:pPr>
            <a:r>
              <a:rPr lang="en-US" sz="7400" dirty="0">
                <a:solidFill>
                  <a:srgbClr val="FFFFFF"/>
                </a:solidFill>
              </a:rPr>
              <a:t>				 already know or care about?</a:t>
            </a:r>
          </a:p>
          <a:p>
            <a:pPr marL="0" indent="0">
              <a:buNone/>
            </a:pPr>
            <a:endParaRPr lang="en-US" sz="7400" dirty="0">
              <a:solidFill>
                <a:srgbClr val="FFFFFF"/>
              </a:solidFill>
            </a:endParaRPr>
          </a:p>
          <a:p>
            <a:pPr marL="0" indent="0">
              <a:buNone/>
            </a:pPr>
            <a:r>
              <a:rPr lang="en-US" sz="7400" dirty="0" smtClean="0">
                <a:solidFill>
                  <a:srgbClr val="B9CDE5"/>
                </a:solidFill>
              </a:rPr>
              <a:t>Language:  </a:t>
            </a:r>
            <a:r>
              <a:rPr lang="en-US" sz="7400" dirty="0" smtClean="0">
                <a:solidFill>
                  <a:srgbClr val="FFFFFF"/>
                </a:solidFill>
              </a:rPr>
              <a:t>What </a:t>
            </a:r>
            <a:r>
              <a:rPr lang="en-US" sz="7400" dirty="0" smtClean="0">
                <a:solidFill>
                  <a:schemeClr val="bg1">
                    <a:lumMod val="95000"/>
                  </a:schemeClr>
                </a:solidFill>
              </a:rPr>
              <a:t>words</a:t>
            </a:r>
            <a:r>
              <a:rPr lang="en-US" sz="7400" dirty="0" smtClean="0">
                <a:solidFill>
                  <a:srgbClr val="FFFFFF"/>
                </a:solidFill>
              </a:rPr>
              <a:t> and concepts can you use?</a:t>
            </a:r>
          </a:p>
          <a:p>
            <a:pPr marL="0" indent="0">
              <a:buNone/>
            </a:pPr>
            <a:endParaRPr lang="en-US" sz="7400" dirty="0">
              <a:solidFill>
                <a:srgbClr val="FFFFFF"/>
              </a:solidFill>
            </a:endParaRPr>
          </a:p>
          <a:p>
            <a:pPr marL="0" indent="0">
              <a:buNone/>
            </a:pPr>
            <a:r>
              <a:rPr lang="en-US" sz="7400" dirty="0">
                <a:solidFill>
                  <a:srgbClr val="C6D9F1"/>
                </a:solidFill>
              </a:rPr>
              <a:t>Open ending:  </a:t>
            </a:r>
            <a:r>
              <a:rPr lang="en-US" sz="7400" dirty="0">
                <a:solidFill>
                  <a:srgbClr val="F2F2F2"/>
                </a:solidFill>
              </a:rPr>
              <a:t>How can you encourage their curiousity? </a:t>
            </a:r>
            <a:endParaRPr lang="en-US" sz="7400" dirty="0" smtClean="0">
              <a:solidFill>
                <a:srgbClr val="C6D9F1"/>
              </a:solidFill>
            </a:endParaRPr>
          </a:p>
        </p:txBody>
      </p:sp>
    </p:spTree>
    <p:extLst>
      <p:ext uri="{BB962C8B-B14F-4D97-AF65-F5344CB8AC3E}">
        <p14:creationId xmlns:p14="http://schemas.microsoft.com/office/powerpoint/2010/main" val="29818411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60975"/>
            <a:ext cx="8229600" cy="1287180"/>
          </a:xfrm>
        </p:spPr>
        <p:txBody>
          <a:bodyPr>
            <a:normAutofit/>
          </a:bodyPr>
          <a:lstStyle/>
          <a:p>
            <a:pPr algn="l"/>
            <a:r>
              <a:rPr lang="en-US" sz="3100" u="sng" dirty="0">
                <a:solidFill>
                  <a:srgbClr val="C6D9F1"/>
                </a:solidFill>
              </a:rPr>
              <a:t>Rapid Prototyping</a:t>
            </a:r>
            <a:r>
              <a:rPr lang="en-US" sz="4000" dirty="0">
                <a:solidFill>
                  <a:srgbClr val="FFFFFF"/>
                </a:solidFill>
              </a:rPr>
              <a:t/>
            </a:r>
            <a:br>
              <a:rPr lang="en-US" sz="4000" dirty="0">
                <a:solidFill>
                  <a:srgbClr val="FFFFFF"/>
                </a:solidFill>
              </a:rPr>
            </a:br>
            <a:r>
              <a:rPr lang="en-US" sz="4000" i="1" dirty="0">
                <a:solidFill>
                  <a:srgbClr val="FFFFFF"/>
                </a:solidFill>
              </a:rPr>
              <a:t>Try out the 1</a:t>
            </a:r>
            <a:r>
              <a:rPr lang="en-US" sz="4000" i="1" baseline="30000" dirty="0">
                <a:solidFill>
                  <a:srgbClr val="FFFFFF"/>
                </a:solidFill>
              </a:rPr>
              <a:t>st</a:t>
            </a:r>
            <a:r>
              <a:rPr lang="en-US" sz="4000" i="1" dirty="0">
                <a:solidFill>
                  <a:srgbClr val="FFFFFF"/>
                </a:solidFill>
              </a:rPr>
              <a:t> draft!</a:t>
            </a:r>
            <a:endParaRPr lang="en-US" sz="3600" i="1" u="sng" dirty="0">
              <a:solidFill>
                <a:srgbClr val="B9CDE5"/>
              </a:solidFill>
            </a:endParaRPr>
          </a:p>
        </p:txBody>
      </p:sp>
      <p:sp>
        <p:nvSpPr>
          <p:cNvPr id="5" name="Content Placeholder 2"/>
          <p:cNvSpPr>
            <a:spLocks noGrp="1"/>
          </p:cNvSpPr>
          <p:nvPr>
            <p:ph idx="1"/>
          </p:nvPr>
        </p:nvSpPr>
        <p:spPr>
          <a:xfrm>
            <a:off x="189562" y="1752628"/>
            <a:ext cx="8954438" cy="4336607"/>
          </a:xfrm>
        </p:spPr>
        <p:txBody>
          <a:bodyPr>
            <a:normAutofit fontScale="40000" lnSpcReduction="20000"/>
          </a:bodyPr>
          <a:lstStyle/>
          <a:p>
            <a:pPr marL="0" indent="0">
              <a:buNone/>
            </a:pPr>
            <a:endParaRPr lang="en-US" dirty="0" smtClean="0">
              <a:solidFill>
                <a:srgbClr val="FFFFFF"/>
              </a:solidFill>
            </a:endParaRPr>
          </a:p>
          <a:p>
            <a:pPr marL="0" indent="0">
              <a:buNone/>
            </a:pPr>
            <a:r>
              <a:rPr lang="en-US" sz="6000" dirty="0" smtClean="0">
                <a:solidFill>
                  <a:srgbClr val="B9CDE5"/>
                </a:solidFill>
              </a:rPr>
              <a:t>Structure</a:t>
            </a:r>
            <a:r>
              <a:rPr lang="en-US" sz="6000" dirty="0" smtClean="0">
                <a:solidFill>
                  <a:schemeClr val="tx2">
                    <a:lumMod val="20000"/>
                    <a:lumOff val="80000"/>
                  </a:schemeClr>
                </a:solidFill>
              </a:rPr>
              <a:t>:</a:t>
            </a:r>
            <a:r>
              <a:rPr lang="en-US" sz="6000" dirty="0" smtClean="0">
                <a:solidFill>
                  <a:srgbClr val="FFFFFF"/>
                </a:solidFill>
              </a:rPr>
              <a:t>  Groups of 3-5, rotate speaker and smart 12-year-old roles.</a:t>
            </a:r>
          </a:p>
          <a:p>
            <a:pPr marL="0" indent="0">
              <a:buNone/>
            </a:pPr>
            <a:endParaRPr lang="en-US" sz="6000" dirty="0" smtClean="0">
              <a:solidFill>
                <a:srgbClr val="FFFFFF"/>
              </a:solidFill>
            </a:endParaRPr>
          </a:p>
          <a:p>
            <a:pPr marL="0" indent="0">
              <a:buNone/>
            </a:pPr>
            <a:r>
              <a:rPr lang="en-US" sz="6000" dirty="0" smtClean="0">
                <a:solidFill>
                  <a:srgbClr val="B9CDE5"/>
                </a:solidFill>
              </a:rPr>
              <a:t>Timing:  </a:t>
            </a:r>
            <a:r>
              <a:rPr lang="en-US" sz="6000" dirty="0" smtClean="0">
                <a:solidFill>
                  <a:srgbClr val="FFFFFF"/>
                </a:solidFill>
              </a:rPr>
              <a:t>Appoint a timer.  Each speaker has up to one minute, and then may engage in up to two minutes of discussion with listeners.  </a:t>
            </a:r>
            <a:endParaRPr lang="en-US" sz="6000" dirty="0">
              <a:solidFill>
                <a:srgbClr val="FFFFFF"/>
              </a:solidFill>
            </a:endParaRPr>
          </a:p>
          <a:p>
            <a:pPr marL="0" indent="0">
              <a:buNone/>
            </a:pPr>
            <a:endParaRPr lang="en-US" sz="6000" dirty="0" smtClean="0">
              <a:solidFill>
                <a:srgbClr val="B9CDE5"/>
              </a:solidFill>
            </a:endParaRPr>
          </a:p>
          <a:p>
            <a:pPr marL="0" indent="0">
              <a:buNone/>
            </a:pPr>
            <a:r>
              <a:rPr lang="en-US" sz="6000" dirty="0">
                <a:solidFill>
                  <a:srgbClr val="B9CDE5"/>
                </a:solidFill>
              </a:rPr>
              <a:t>Feedback/Suggestions</a:t>
            </a:r>
            <a:r>
              <a:rPr lang="en-US" sz="6000" dirty="0" smtClean="0">
                <a:solidFill>
                  <a:srgbClr val="B9CDE5"/>
                </a:solidFill>
              </a:rPr>
              <a:t>:  </a:t>
            </a:r>
            <a:r>
              <a:rPr lang="en-US" sz="6000" dirty="0">
                <a:solidFill>
                  <a:srgbClr val="FFFFFF"/>
                </a:solidFill>
              </a:rPr>
              <a:t>Each listener provides up to 1 minute of</a:t>
            </a:r>
          </a:p>
          <a:p>
            <a:pPr marL="0" indent="0">
              <a:buNone/>
            </a:pPr>
            <a:r>
              <a:rPr lang="en-US" sz="6000" dirty="0">
                <a:solidFill>
                  <a:srgbClr val="FFFFFF"/>
                </a:solidFill>
              </a:rPr>
              <a:t>helpful feedback to each speaker, if the speaker requests feedback.  </a:t>
            </a:r>
          </a:p>
          <a:p>
            <a:pPr marL="0" indent="0">
              <a:buNone/>
            </a:pPr>
            <a:endParaRPr lang="en-US" sz="6000" dirty="0" smtClean="0">
              <a:solidFill>
                <a:srgbClr val="B9CDE5"/>
              </a:solidFill>
            </a:endParaRPr>
          </a:p>
          <a:p>
            <a:pPr marL="0" indent="0">
              <a:buNone/>
            </a:pPr>
            <a:r>
              <a:rPr lang="en-US" sz="6000" dirty="0" smtClean="0">
                <a:solidFill>
                  <a:srgbClr val="B9CDE5"/>
                </a:solidFill>
              </a:rPr>
              <a:t>Rotate:  </a:t>
            </a:r>
            <a:r>
              <a:rPr lang="en-US" sz="6000" dirty="0">
                <a:solidFill>
                  <a:srgbClr val="FFFFFF"/>
                </a:solidFill>
              </a:rPr>
              <a:t>S</a:t>
            </a:r>
            <a:r>
              <a:rPr lang="en-US" sz="6000" dirty="0" smtClean="0">
                <a:solidFill>
                  <a:srgbClr val="FFFFFF"/>
                </a:solidFill>
              </a:rPr>
              <a:t>witch roles.  About 5-6 minutes total for each person. </a:t>
            </a:r>
          </a:p>
          <a:p>
            <a:pPr marL="0" indent="0">
              <a:buNone/>
            </a:pPr>
            <a:endParaRPr lang="en-US" sz="6000" dirty="0">
              <a:solidFill>
                <a:srgbClr val="B9CDE5"/>
              </a:solidFill>
            </a:endParaRPr>
          </a:p>
          <a:p>
            <a:pPr marL="0" indent="0">
              <a:buNone/>
            </a:pPr>
            <a:r>
              <a:rPr lang="en-US" sz="6000" dirty="0">
                <a:solidFill>
                  <a:srgbClr val="B9CDE5"/>
                </a:solidFill>
              </a:rPr>
              <a:t>When finished:  </a:t>
            </a:r>
            <a:r>
              <a:rPr lang="en-US" sz="6000" dirty="0">
                <a:solidFill>
                  <a:schemeClr val="bg1"/>
                </a:solidFill>
              </a:rPr>
              <a:t>Begin work on Draft Two.</a:t>
            </a:r>
          </a:p>
        </p:txBody>
      </p:sp>
    </p:spTree>
    <p:extLst>
      <p:ext uri="{BB962C8B-B14F-4D97-AF65-F5344CB8AC3E}">
        <p14:creationId xmlns:p14="http://schemas.microsoft.com/office/powerpoint/2010/main" val="995204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60974"/>
            <a:ext cx="8229600" cy="1912411"/>
          </a:xfrm>
        </p:spPr>
        <p:txBody>
          <a:bodyPr>
            <a:normAutofit/>
          </a:bodyPr>
          <a:lstStyle/>
          <a:p>
            <a:pPr algn="l"/>
            <a:r>
              <a:rPr lang="en-US" sz="3100" u="sng" dirty="0">
                <a:solidFill>
                  <a:srgbClr val="C6D9F1"/>
                </a:solidFill>
              </a:rPr>
              <a:t>Rapid Prototyping, Round Two</a:t>
            </a:r>
            <a:r>
              <a:rPr lang="en-US" sz="4000" dirty="0">
                <a:solidFill>
                  <a:srgbClr val="FFFFFF"/>
                </a:solidFill>
              </a:rPr>
              <a:t/>
            </a:r>
            <a:br>
              <a:rPr lang="en-US" sz="4000" dirty="0">
                <a:solidFill>
                  <a:srgbClr val="FFFFFF"/>
                </a:solidFill>
              </a:rPr>
            </a:br>
            <a:r>
              <a:rPr lang="en-US" sz="4000" i="1" dirty="0">
                <a:solidFill>
                  <a:srgbClr val="FFFFFF"/>
                </a:solidFill>
              </a:rPr>
              <a:t>Introducing yourself and your work to smart 12-year-olds!  </a:t>
            </a:r>
            <a:r>
              <a:rPr lang="en-US" sz="4000" dirty="0">
                <a:solidFill>
                  <a:srgbClr val="C6D9F1"/>
                </a:solidFill>
              </a:rPr>
              <a:t>(2nd draft</a:t>
            </a:r>
            <a:r>
              <a:rPr lang="en-US" sz="4000" dirty="0">
                <a:solidFill>
                  <a:srgbClr val="FFFFFF"/>
                </a:solidFill>
              </a:rPr>
              <a:t>)</a:t>
            </a:r>
            <a:endParaRPr lang="en-US" sz="3600" i="1" u="sng" dirty="0">
              <a:solidFill>
                <a:srgbClr val="B9CDE5"/>
              </a:solidFill>
            </a:endParaRPr>
          </a:p>
        </p:txBody>
      </p:sp>
      <p:sp>
        <p:nvSpPr>
          <p:cNvPr id="3" name="Content Placeholder 2"/>
          <p:cNvSpPr>
            <a:spLocks noGrp="1"/>
          </p:cNvSpPr>
          <p:nvPr>
            <p:ph idx="1"/>
          </p:nvPr>
        </p:nvSpPr>
        <p:spPr>
          <a:xfrm>
            <a:off x="324505" y="2171614"/>
            <a:ext cx="8604571" cy="4412847"/>
          </a:xfrm>
        </p:spPr>
        <p:txBody>
          <a:bodyPr>
            <a:normAutofit fontScale="32500" lnSpcReduction="20000"/>
          </a:bodyPr>
          <a:lstStyle/>
          <a:p>
            <a:pPr marL="0" indent="0">
              <a:buNone/>
            </a:pPr>
            <a:endParaRPr lang="en-US" dirty="0" smtClean="0">
              <a:solidFill>
                <a:srgbClr val="FFFFFF"/>
              </a:solidFill>
            </a:endParaRPr>
          </a:p>
          <a:p>
            <a:pPr marL="0" indent="0">
              <a:buNone/>
            </a:pPr>
            <a:r>
              <a:rPr lang="en-US" sz="7400" dirty="0">
                <a:solidFill>
                  <a:srgbClr val="B9CDE5"/>
                </a:solidFill>
              </a:rPr>
              <a:t>L</a:t>
            </a:r>
            <a:r>
              <a:rPr lang="en-US" sz="7400" dirty="0" smtClean="0">
                <a:solidFill>
                  <a:srgbClr val="B9CDE5"/>
                </a:solidFill>
              </a:rPr>
              <a:t>ength:</a:t>
            </a:r>
            <a:r>
              <a:rPr lang="en-US" sz="7400" dirty="0" smtClean="0">
                <a:solidFill>
                  <a:srgbClr val="FFFFFF"/>
                </a:solidFill>
              </a:rPr>
              <a:t>  Up to one minute long.</a:t>
            </a:r>
          </a:p>
          <a:p>
            <a:pPr marL="0" indent="0">
              <a:buNone/>
            </a:pPr>
            <a:endParaRPr lang="en-US" sz="7400" dirty="0" smtClean="0">
              <a:solidFill>
                <a:srgbClr val="FFFFFF"/>
              </a:solidFill>
            </a:endParaRPr>
          </a:p>
          <a:p>
            <a:pPr marL="0" indent="0">
              <a:buNone/>
            </a:pPr>
            <a:r>
              <a:rPr lang="en-US" sz="7400" dirty="0">
                <a:solidFill>
                  <a:srgbClr val="B9CDE5"/>
                </a:solidFill>
              </a:rPr>
              <a:t>Engagement</a:t>
            </a:r>
            <a:r>
              <a:rPr lang="en-US" sz="7400" dirty="0" smtClean="0">
                <a:solidFill>
                  <a:srgbClr val="B9CDE5"/>
                </a:solidFill>
              </a:rPr>
              <a:t>:  </a:t>
            </a:r>
            <a:r>
              <a:rPr lang="en-US" sz="7400" dirty="0" smtClean="0">
                <a:solidFill>
                  <a:srgbClr val="FFFFFF"/>
                </a:solidFill>
              </a:rPr>
              <a:t>How will you grab their attention or capture</a:t>
            </a:r>
          </a:p>
          <a:p>
            <a:pPr marL="0" indent="0">
              <a:buNone/>
            </a:pPr>
            <a:r>
              <a:rPr lang="en-US" sz="7400" dirty="0">
                <a:solidFill>
                  <a:srgbClr val="FFFFFF"/>
                </a:solidFill>
              </a:rPr>
              <a:t>				</a:t>
            </a:r>
            <a:r>
              <a:rPr lang="en-US" sz="7400" dirty="0" smtClean="0">
                <a:solidFill>
                  <a:srgbClr val="FFFFFF"/>
                </a:solidFill>
              </a:rPr>
              <a:t> their imagination?  What analogies can you make?</a:t>
            </a:r>
          </a:p>
          <a:p>
            <a:pPr marL="0" indent="0">
              <a:buNone/>
            </a:pPr>
            <a:endParaRPr lang="en-US" sz="7400" dirty="0" smtClean="0">
              <a:solidFill>
                <a:srgbClr val="FFFFFF"/>
              </a:solidFill>
            </a:endParaRPr>
          </a:p>
          <a:p>
            <a:pPr marL="0" indent="0">
              <a:buNone/>
            </a:pPr>
            <a:r>
              <a:rPr lang="en-US" sz="7400" dirty="0">
                <a:solidFill>
                  <a:srgbClr val="B9CDE5"/>
                </a:solidFill>
              </a:rPr>
              <a:t>Relevance:  </a:t>
            </a:r>
            <a:r>
              <a:rPr lang="en-US" sz="7400" dirty="0">
                <a:solidFill>
                  <a:srgbClr val="FFFFFF"/>
                </a:solidFill>
              </a:rPr>
              <a:t>How can you relate the topic to something they </a:t>
            </a:r>
          </a:p>
          <a:p>
            <a:pPr marL="0" indent="0">
              <a:buNone/>
            </a:pPr>
            <a:r>
              <a:rPr lang="en-US" sz="7400" dirty="0">
                <a:solidFill>
                  <a:srgbClr val="FFFFFF"/>
                </a:solidFill>
              </a:rPr>
              <a:t>				 already know or care about?</a:t>
            </a:r>
          </a:p>
          <a:p>
            <a:pPr marL="0" indent="0">
              <a:buNone/>
            </a:pPr>
            <a:endParaRPr lang="en-US" sz="7400" dirty="0">
              <a:solidFill>
                <a:srgbClr val="FFFFFF"/>
              </a:solidFill>
            </a:endParaRPr>
          </a:p>
          <a:p>
            <a:pPr marL="0" indent="0">
              <a:buNone/>
            </a:pPr>
            <a:r>
              <a:rPr lang="en-US" sz="7400" dirty="0" smtClean="0">
                <a:solidFill>
                  <a:srgbClr val="B9CDE5"/>
                </a:solidFill>
              </a:rPr>
              <a:t>Language:  </a:t>
            </a:r>
            <a:r>
              <a:rPr lang="en-US" sz="7400" dirty="0" smtClean="0">
                <a:solidFill>
                  <a:srgbClr val="FFFFFF"/>
                </a:solidFill>
              </a:rPr>
              <a:t>What </a:t>
            </a:r>
            <a:r>
              <a:rPr lang="en-US" sz="7400" dirty="0" smtClean="0">
                <a:solidFill>
                  <a:schemeClr val="bg1">
                    <a:lumMod val="95000"/>
                  </a:schemeClr>
                </a:solidFill>
              </a:rPr>
              <a:t>words</a:t>
            </a:r>
            <a:r>
              <a:rPr lang="en-US" sz="7400" dirty="0" smtClean="0">
                <a:solidFill>
                  <a:srgbClr val="FFFFFF"/>
                </a:solidFill>
              </a:rPr>
              <a:t> and concepts can you use?</a:t>
            </a:r>
          </a:p>
          <a:p>
            <a:pPr marL="0" indent="0">
              <a:buNone/>
            </a:pPr>
            <a:endParaRPr lang="en-US" sz="7400" dirty="0">
              <a:solidFill>
                <a:srgbClr val="FFFFFF"/>
              </a:solidFill>
            </a:endParaRPr>
          </a:p>
          <a:p>
            <a:pPr marL="0" indent="0">
              <a:buNone/>
            </a:pPr>
            <a:r>
              <a:rPr lang="en-US" sz="7400" dirty="0">
                <a:solidFill>
                  <a:srgbClr val="C6D9F1"/>
                </a:solidFill>
              </a:rPr>
              <a:t>Open ending:  </a:t>
            </a:r>
            <a:r>
              <a:rPr lang="en-US" sz="7400" dirty="0">
                <a:solidFill>
                  <a:srgbClr val="F2F2F2"/>
                </a:solidFill>
              </a:rPr>
              <a:t>How can you encourage their curiousity?</a:t>
            </a:r>
            <a:endParaRPr lang="en-US" sz="7400" dirty="0" smtClean="0">
              <a:solidFill>
                <a:srgbClr val="C6D9F1"/>
              </a:solidFill>
            </a:endParaRPr>
          </a:p>
        </p:txBody>
      </p:sp>
    </p:spTree>
    <p:extLst>
      <p:ext uri="{BB962C8B-B14F-4D97-AF65-F5344CB8AC3E}">
        <p14:creationId xmlns:p14="http://schemas.microsoft.com/office/powerpoint/2010/main" val="33861896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60975"/>
            <a:ext cx="8229600" cy="1287180"/>
          </a:xfrm>
        </p:spPr>
        <p:txBody>
          <a:bodyPr>
            <a:normAutofit fontScale="90000"/>
          </a:bodyPr>
          <a:lstStyle/>
          <a:p>
            <a:pPr algn="l"/>
            <a:r>
              <a:rPr lang="en-US" sz="3100" u="sng" dirty="0">
                <a:solidFill>
                  <a:srgbClr val="C6D9F1"/>
                </a:solidFill>
              </a:rPr>
              <a:t>Rapid Prototyping</a:t>
            </a:r>
            <a:r>
              <a:rPr lang="en-US" sz="4000" dirty="0">
                <a:solidFill>
                  <a:srgbClr val="FFFFFF"/>
                </a:solidFill>
              </a:rPr>
              <a:t/>
            </a:r>
            <a:br>
              <a:rPr lang="en-US" sz="4000" dirty="0">
                <a:solidFill>
                  <a:srgbClr val="FFFFFF"/>
                </a:solidFill>
              </a:rPr>
            </a:br>
            <a:r>
              <a:rPr lang="en-US" sz="4000" dirty="0">
                <a:solidFill>
                  <a:srgbClr val="FFFFFF"/>
                </a:solidFill>
              </a:rPr>
              <a:t>Try out the 2</a:t>
            </a:r>
            <a:r>
              <a:rPr lang="en-US" sz="4000" baseline="30000" dirty="0">
                <a:solidFill>
                  <a:srgbClr val="FFFFFF"/>
                </a:solidFill>
              </a:rPr>
              <a:t>nd</a:t>
            </a:r>
            <a:r>
              <a:rPr lang="en-US" sz="4000" dirty="0">
                <a:solidFill>
                  <a:srgbClr val="FFFFFF"/>
                </a:solidFill>
              </a:rPr>
              <a:t> draft</a:t>
            </a:r>
            <a:endParaRPr lang="en-US" sz="3600" i="1" u="sng" dirty="0">
              <a:solidFill>
                <a:srgbClr val="B9CDE5"/>
              </a:solidFill>
            </a:endParaRPr>
          </a:p>
        </p:txBody>
      </p:sp>
      <p:sp>
        <p:nvSpPr>
          <p:cNvPr id="5" name="Content Placeholder 2"/>
          <p:cNvSpPr>
            <a:spLocks noGrp="1"/>
          </p:cNvSpPr>
          <p:nvPr>
            <p:ph idx="1"/>
          </p:nvPr>
        </p:nvSpPr>
        <p:spPr>
          <a:xfrm>
            <a:off x="189562" y="1576782"/>
            <a:ext cx="8954438" cy="4929526"/>
          </a:xfrm>
        </p:spPr>
        <p:txBody>
          <a:bodyPr>
            <a:normAutofit fontScale="40000" lnSpcReduction="20000"/>
          </a:bodyPr>
          <a:lstStyle/>
          <a:p>
            <a:pPr marL="0" indent="0">
              <a:buNone/>
            </a:pPr>
            <a:endParaRPr lang="en-US" dirty="0" smtClean="0">
              <a:solidFill>
                <a:srgbClr val="FFFFFF"/>
              </a:solidFill>
            </a:endParaRPr>
          </a:p>
          <a:p>
            <a:pPr marL="0" indent="0">
              <a:buNone/>
            </a:pPr>
            <a:r>
              <a:rPr lang="en-US" sz="6000" dirty="0" smtClean="0">
                <a:solidFill>
                  <a:srgbClr val="B9CDE5"/>
                </a:solidFill>
              </a:rPr>
              <a:t>Structure</a:t>
            </a:r>
            <a:r>
              <a:rPr lang="en-US" sz="6000" dirty="0" smtClean="0">
                <a:solidFill>
                  <a:schemeClr val="tx2">
                    <a:lumMod val="20000"/>
                    <a:lumOff val="80000"/>
                  </a:schemeClr>
                </a:solidFill>
              </a:rPr>
              <a:t>:</a:t>
            </a:r>
            <a:r>
              <a:rPr lang="en-US" sz="6000" dirty="0" smtClean="0">
                <a:solidFill>
                  <a:srgbClr val="FFFFFF"/>
                </a:solidFill>
              </a:rPr>
              <a:t>  Groups of 3-5, rotate speaker and smart 12-year-old roles.</a:t>
            </a:r>
          </a:p>
          <a:p>
            <a:pPr marL="0" indent="0">
              <a:buNone/>
            </a:pPr>
            <a:endParaRPr lang="en-US" sz="6000" dirty="0" smtClean="0">
              <a:solidFill>
                <a:srgbClr val="FFFFFF"/>
              </a:solidFill>
            </a:endParaRPr>
          </a:p>
          <a:p>
            <a:pPr marL="0" indent="0">
              <a:buNone/>
            </a:pPr>
            <a:r>
              <a:rPr lang="en-US" sz="6000" dirty="0" smtClean="0">
                <a:solidFill>
                  <a:srgbClr val="B9CDE5"/>
                </a:solidFill>
              </a:rPr>
              <a:t>Timing:  </a:t>
            </a:r>
            <a:r>
              <a:rPr lang="en-US" sz="6000" dirty="0" smtClean="0">
                <a:solidFill>
                  <a:srgbClr val="FFFFFF"/>
                </a:solidFill>
              </a:rPr>
              <a:t>Appoint a timer.  Each speaker has up to one minute, and then may engage in up to two minutes of discussion with listeners.  </a:t>
            </a:r>
            <a:endParaRPr lang="en-US" sz="6000" dirty="0">
              <a:solidFill>
                <a:srgbClr val="FFFFFF"/>
              </a:solidFill>
            </a:endParaRPr>
          </a:p>
          <a:p>
            <a:pPr marL="0" indent="0">
              <a:buNone/>
            </a:pPr>
            <a:endParaRPr lang="en-US" sz="6000" dirty="0" smtClean="0">
              <a:solidFill>
                <a:srgbClr val="B9CDE5"/>
              </a:solidFill>
            </a:endParaRPr>
          </a:p>
          <a:p>
            <a:pPr marL="0" indent="0">
              <a:buNone/>
            </a:pPr>
            <a:r>
              <a:rPr lang="en-US" sz="6000" dirty="0">
                <a:solidFill>
                  <a:srgbClr val="B9CDE5"/>
                </a:solidFill>
              </a:rPr>
              <a:t>Feedback/Suggestions</a:t>
            </a:r>
            <a:r>
              <a:rPr lang="en-US" sz="6000" dirty="0" smtClean="0">
                <a:solidFill>
                  <a:srgbClr val="B9CDE5"/>
                </a:solidFill>
              </a:rPr>
              <a:t>:  </a:t>
            </a:r>
            <a:r>
              <a:rPr lang="en-US" sz="6000" dirty="0">
                <a:solidFill>
                  <a:srgbClr val="FFFFFF"/>
                </a:solidFill>
              </a:rPr>
              <a:t>Each listener provides up to 1 minute of</a:t>
            </a:r>
          </a:p>
          <a:p>
            <a:pPr marL="0" indent="0">
              <a:buNone/>
            </a:pPr>
            <a:r>
              <a:rPr lang="en-US" sz="6000" dirty="0">
                <a:solidFill>
                  <a:srgbClr val="FFFFFF"/>
                </a:solidFill>
              </a:rPr>
              <a:t>feedback to each speaker, if the speaker requests feedback.  </a:t>
            </a:r>
          </a:p>
          <a:p>
            <a:pPr marL="0" indent="0">
              <a:buNone/>
            </a:pPr>
            <a:endParaRPr lang="en-US" sz="6000" dirty="0" smtClean="0">
              <a:solidFill>
                <a:srgbClr val="B9CDE5"/>
              </a:solidFill>
            </a:endParaRPr>
          </a:p>
          <a:p>
            <a:pPr marL="0" indent="0">
              <a:buNone/>
            </a:pPr>
            <a:r>
              <a:rPr lang="en-US" sz="6000" dirty="0" smtClean="0">
                <a:solidFill>
                  <a:srgbClr val="B9CDE5"/>
                </a:solidFill>
              </a:rPr>
              <a:t>Rotate:  </a:t>
            </a:r>
            <a:r>
              <a:rPr lang="en-US" sz="6000" dirty="0">
                <a:solidFill>
                  <a:srgbClr val="FFFFFF"/>
                </a:solidFill>
              </a:rPr>
              <a:t>S</a:t>
            </a:r>
            <a:r>
              <a:rPr lang="en-US" sz="6000" dirty="0" smtClean="0">
                <a:solidFill>
                  <a:srgbClr val="FFFFFF"/>
                </a:solidFill>
              </a:rPr>
              <a:t>witch roles.  About 4-5 minutes total for each person. </a:t>
            </a:r>
          </a:p>
          <a:p>
            <a:pPr marL="0" indent="0">
              <a:buNone/>
            </a:pPr>
            <a:endParaRPr lang="en-US" sz="6000" dirty="0">
              <a:solidFill>
                <a:srgbClr val="B9CDE5"/>
              </a:solidFill>
            </a:endParaRPr>
          </a:p>
          <a:p>
            <a:pPr marL="0" indent="0">
              <a:buNone/>
            </a:pPr>
            <a:r>
              <a:rPr lang="en-US" sz="6000" dirty="0">
                <a:solidFill>
                  <a:srgbClr val="B9CDE5"/>
                </a:solidFill>
              </a:rPr>
              <a:t>When finished:  </a:t>
            </a:r>
            <a:r>
              <a:rPr lang="en-US" sz="6000" dirty="0">
                <a:solidFill>
                  <a:schemeClr val="bg1"/>
                </a:solidFill>
              </a:rPr>
              <a:t>Go around again if other groups are still working, </a:t>
            </a:r>
          </a:p>
          <a:p>
            <a:pPr marL="0" indent="0">
              <a:buNone/>
            </a:pPr>
            <a:r>
              <a:rPr lang="en-US" sz="6000" dirty="0">
                <a:solidFill>
                  <a:schemeClr val="bg1"/>
                </a:solidFill>
              </a:rPr>
              <a:t>or congratulate each other and sit down.</a:t>
            </a:r>
          </a:p>
        </p:txBody>
      </p:sp>
    </p:spTree>
    <p:extLst>
      <p:ext uri="{BB962C8B-B14F-4D97-AF65-F5344CB8AC3E}">
        <p14:creationId xmlns:p14="http://schemas.microsoft.com/office/powerpoint/2010/main" val="21292056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265410"/>
            <a:ext cx="8229600" cy="1308091"/>
          </a:xfrm>
        </p:spPr>
        <p:txBody>
          <a:bodyPr>
            <a:normAutofit fontScale="90000"/>
          </a:bodyPr>
          <a:lstStyle/>
          <a:p>
            <a:pPr algn="l"/>
            <a:r>
              <a:rPr lang="en-US" sz="4000" dirty="0">
                <a:solidFill>
                  <a:srgbClr val="C6D9F1"/>
                </a:solidFill>
              </a:rPr>
              <a:t>What did you learn from the </a:t>
            </a:r>
            <a:br>
              <a:rPr lang="en-US" sz="4000" dirty="0">
                <a:solidFill>
                  <a:srgbClr val="C6D9F1"/>
                </a:solidFill>
              </a:rPr>
            </a:br>
            <a:r>
              <a:rPr lang="en-US" sz="4000" dirty="0">
                <a:solidFill>
                  <a:srgbClr val="C6D9F1"/>
                </a:solidFill>
              </a:rPr>
              <a:t>			Rapid Prototyping Exercise?</a:t>
            </a:r>
            <a:r>
              <a:rPr lang="en-US" sz="2700" dirty="0" smtClean="0">
                <a:solidFill>
                  <a:srgbClr val="FFFFFF"/>
                </a:solidFill>
              </a:rPr>
              <a:t>	</a:t>
            </a:r>
            <a:endParaRPr lang="en-US" sz="3600" i="1" u="sng" dirty="0">
              <a:solidFill>
                <a:srgbClr val="B9CDE5"/>
              </a:solidFill>
            </a:endParaRPr>
          </a:p>
        </p:txBody>
      </p:sp>
      <p:sp>
        <p:nvSpPr>
          <p:cNvPr id="4" name="Content Placeholder 3"/>
          <p:cNvSpPr>
            <a:spLocks noGrp="1"/>
          </p:cNvSpPr>
          <p:nvPr>
            <p:ph idx="1"/>
          </p:nvPr>
        </p:nvSpPr>
        <p:spPr>
          <a:xfrm>
            <a:off x="457200" y="2017276"/>
            <a:ext cx="8229600" cy="4525963"/>
          </a:xfrm>
        </p:spPr>
        <p:txBody>
          <a:bodyPr/>
          <a:lstStyle/>
          <a:p>
            <a:pPr marL="0" indent="0">
              <a:buNone/>
            </a:pPr>
            <a:endParaRPr lang="en-US"/>
          </a:p>
        </p:txBody>
      </p:sp>
      <p:pic>
        <p:nvPicPr>
          <p:cNvPr id="5" name="Picture 4" descr="stk19948boj.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758" y="2171721"/>
            <a:ext cx="6710497" cy="4176824"/>
          </a:xfrm>
          <a:prstGeom prst="rect">
            <a:avLst/>
          </a:prstGeom>
        </p:spPr>
      </p:pic>
    </p:spTree>
    <p:extLst>
      <p:ext uri="{BB962C8B-B14F-4D97-AF65-F5344CB8AC3E}">
        <p14:creationId xmlns:p14="http://schemas.microsoft.com/office/powerpoint/2010/main" val="2797828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506" y="265410"/>
            <a:ext cx="8229600" cy="1308091"/>
          </a:xfrm>
        </p:spPr>
        <p:txBody>
          <a:bodyPr>
            <a:normAutofit fontScale="90000"/>
          </a:bodyPr>
          <a:lstStyle/>
          <a:p>
            <a:pPr algn="l"/>
            <a:r>
              <a:rPr lang="en-US" sz="4000" dirty="0">
                <a:solidFill>
                  <a:srgbClr val="FFFFFF"/>
                </a:solidFill>
              </a:rPr>
              <a:t>What did you learn from the </a:t>
            </a:r>
            <a:br>
              <a:rPr lang="en-US" sz="4000" dirty="0">
                <a:solidFill>
                  <a:srgbClr val="FFFFFF"/>
                </a:solidFill>
              </a:rPr>
            </a:br>
            <a:r>
              <a:rPr lang="en-US" sz="4000" dirty="0">
                <a:solidFill>
                  <a:srgbClr val="FFFFFF"/>
                </a:solidFill>
              </a:rPr>
              <a:t>			Rapid Prototyping Exercise?</a:t>
            </a:r>
            <a:r>
              <a:rPr lang="en-US" sz="2700" dirty="0" smtClean="0">
                <a:solidFill>
                  <a:srgbClr val="FFFFFF"/>
                </a:solidFill>
              </a:rPr>
              <a:t>	</a:t>
            </a:r>
            <a:endParaRPr lang="en-US" sz="3600" i="1" u="sng" dirty="0">
              <a:solidFill>
                <a:srgbClr val="B9CDE5"/>
              </a:solidFill>
            </a:endParaRPr>
          </a:p>
        </p:txBody>
      </p:sp>
      <p:sp>
        <p:nvSpPr>
          <p:cNvPr id="4" name="Content Placeholder 3"/>
          <p:cNvSpPr>
            <a:spLocks noGrp="1"/>
          </p:cNvSpPr>
          <p:nvPr>
            <p:ph idx="1"/>
          </p:nvPr>
        </p:nvSpPr>
        <p:spPr>
          <a:xfrm>
            <a:off x="457200" y="2017276"/>
            <a:ext cx="8229600" cy="4525963"/>
          </a:xfrm>
        </p:spPr>
        <p:txBody>
          <a:bodyPr/>
          <a:lstStyle/>
          <a:p>
            <a:pPr marL="0" indent="0">
              <a:buNone/>
            </a:pPr>
            <a:endParaRPr lang="en-US"/>
          </a:p>
        </p:txBody>
      </p:sp>
      <p:pic>
        <p:nvPicPr>
          <p:cNvPr id="5" name="Picture 4" descr="stk19948boj.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758" y="2171721"/>
            <a:ext cx="6710497" cy="4176824"/>
          </a:xfrm>
          <a:prstGeom prst="rect">
            <a:avLst/>
          </a:prstGeom>
        </p:spPr>
      </p:pic>
      <p:sp>
        <p:nvSpPr>
          <p:cNvPr id="3" name="TextBox 2"/>
          <p:cNvSpPr txBox="1"/>
          <p:nvPr/>
        </p:nvSpPr>
        <p:spPr>
          <a:xfrm rot="21345291">
            <a:off x="2034934" y="3491069"/>
            <a:ext cx="5480113" cy="1323439"/>
          </a:xfrm>
          <a:prstGeom prst="rect">
            <a:avLst/>
          </a:prstGeom>
          <a:noFill/>
        </p:spPr>
        <p:txBody>
          <a:bodyPr wrap="square" rtlCol="0">
            <a:spAutoFit/>
          </a:bodyPr>
          <a:lstStyle/>
          <a:p>
            <a:r>
              <a:rPr lang="en-US" sz="4000">
                <a:solidFill>
                  <a:srgbClr val="4F81BD">
                    <a:lumMod val="50000"/>
                  </a:srgbClr>
                </a:solidFill>
                <a:latin typeface="Chalkduster"/>
                <a:cs typeface="Chalkduster"/>
              </a:rPr>
              <a:t>It takes        </a:t>
            </a:r>
          </a:p>
          <a:p>
            <a:r>
              <a:rPr lang="en-US" sz="4000">
                <a:solidFill>
                  <a:srgbClr val="4F81BD">
                    <a:lumMod val="50000"/>
                  </a:srgbClr>
                </a:solidFill>
                <a:latin typeface="Chalkduster"/>
                <a:cs typeface="Chalkduster"/>
              </a:rPr>
              <a:t>           practice!</a:t>
            </a:r>
          </a:p>
        </p:txBody>
      </p:sp>
    </p:spTree>
    <p:extLst>
      <p:ext uri="{BB962C8B-B14F-4D97-AF65-F5344CB8AC3E}">
        <p14:creationId xmlns:p14="http://schemas.microsoft.com/office/powerpoint/2010/main" val="22550134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509" y="167717"/>
            <a:ext cx="8546291" cy="1141359"/>
          </a:xfrm>
        </p:spPr>
        <p:txBody>
          <a:bodyPr>
            <a:noAutofit/>
          </a:bodyPr>
          <a:lstStyle/>
          <a:p>
            <a:pPr algn="l"/>
            <a:r>
              <a:rPr lang="en-US" sz="3600" dirty="0">
                <a:solidFill>
                  <a:srgbClr val="C6D9F1"/>
                </a:solidFill>
              </a:rPr>
              <a:t>    Next</a:t>
            </a:r>
            <a:r>
              <a:rPr lang="en-US" sz="3600" dirty="0" smtClean="0">
                <a:solidFill>
                  <a:srgbClr val="C6D9F1"/>
                </a:solidFill>
              </a:rPr>
              <a:t>, something completely different….</a:t>
            </a:r>
            <a:r>
              <a:rPr lang="en-US" sz="3200" dirty="0" smtClean="0">
                <a:solidFill>
                  <a:srgbClr val="C6D9F1"/>
                </a:solidFill>
              </a:rPr>
              <a:t>	</a:t>
            </a:r>
            <a:endParaRPr lang="en-US" sz="3200" i="1" u="sng" dirty="0">
              <a:solidFill>
                <a:srgbClr val="C6D9F1"/>
              </a:solidFill>
            </a:endParaRPr>
          </a:p>
        </p:txBody>
      </p:sp>
      <p:sp>
        <p:nvSpPr>
          <p:cNvPr id="4" name="Content Placeholder 3"/>
          <p:cNvSpPr>
            <a:spLocks noGrp="1"/>
          </p:cNvSpPr>
          <p:nvPr>
            <p:ph idx="1"/>
          </p:nvPr>
        </p:nvSpPr>
        <p:spPr>
          <a:xfrm>
            <a:off x="457200" y="2017276"/>
            <a:ext cx="8229600" cy="4525963"/>
          </a:xfrm>
        </p:spPr>
        <p:txBody>
          <a:bodyPr/>
          <a:lstStyle/>
          <a:p>
            <a:pPr marL="0" indent="0">
              <a:buNone/>
            </a:pPr>
            <a:endParaRPr lang="en-US"/>
          </a:p>
        </p:txBody>
      </p:sp>
      <p:pic>
        <p:nvPicPr>
          <p:cNvPr id="5" name="Picture 4" descr="stk19948boj.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02758" y="2171721"/>
            <a:ext cx="6710497" cy="4176824"/>
          </a:xfrm>
          <a:prstGeom prst="rect">
            <a:avLst/>
          </a:prstGeom>
        </p:spPr>
      </p:pic>
      <p:sp>
        <p:nvSpPr>
          <p:cNvPr id="3" name="TextBox 2"/>
          <p:cNvSpPr txBox="1"/>
          <p:nvPr/>
        </p:nvSpPr>
        <p:spPr>
          <a:xfrm rot="21345291">
            <a:off x="1746465" y="2712839"/>
            <a:ext cx="5808976" cy="2554545"/>
          </a:xfrm>
          <a:prstGeom prst="rect">
            <a:avLst/>
          </a:prstGeom>
          <a:noFill/>
        </p:spPr>
        <p:txBody>
          <a:bodyPr wrap="square" rtlCol="0">
            <a:spAutoFit/>
          </a:bodyPr>
          <a:lstStyle/>
          <a:p>
            <a:r>
              <a:rPr lang="en-US" sz="4000" dirty="0">
                <a:solidFill>
                  <a:srgbClr val="4F81BD">
                    <a:lumMod val="50000"/>
                  </a:srgbClr>
                </a:solidFill>
                <a:latin typeface="Chalkduster"/>
                <a:cs typeface="Chalkduster"/>
              </a:rPr>
              <a:t>  Kids!</a:t>
            </a:r>
          </a:p>
          <a:p>
            <a:r>
              <a:rPr lang="en-US" sz="4000" dirty="0">
                <a:solidFill>
                  <a:srgbClr val="4F81BD">
                    <a:lumMod val="50000"/>
                  </a:srgbClr>
                </a:solidFill>
                <a:latin typeface="Chalkduster"/>
                <a:cs typeface="Chalkduster"/>
              </a:rPr>
              <a:t>		  (and their     </a:t>
            </a:r>
          </a:p>
          <a:p>
            <a:r>
              <a:rPr lang="en-US" sz="4000" dirty="0">
                <a:solidFill>
                  <a:srgbClr val="4F81BD">
                    <a:lumMod val="50000"/>
                  </a:srgbClr>
                </a:solidFill>
                <a:latin typeface="Chalkduster"/>
                <a:cs typeface="Chalkduster"/>
              </a:rPr>
              <a:t>   accompanying 							adults)</a:t>
            </a:r>
          </a:p>
        </p:txBody>
      </p:sp>
    </p:spTree>
    <p:extLst>
      <p:ext uri="{BB962C8B-B14F-4D97-AF65-F5344CB8AC3E}">
        <p14:creationId xmlns:p14="http://schemas.microsoft.com/office/powerpoint/2010/main" val="2144350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217918" y="2246923"/>
            <a:ext cx="4976142" cy="707886"/>
          </a:xfrm>
          <a:prstGeom prst="rect">
            <a:avLst/>
          </a:prstGeom>
          <a:noFill/>
        </p:spPr>
        <p:txBody>
          <a:bodyPr wrap="none" rtlCol="0">
            <a:spAutoFit/>
          </a:bodyPr>
          <a:lstStyle/>
          <a:p>
            <a:r>
              <a:rPr lang="en-US" sz="4000">
                <a:solidFill>
                  <a:srgbClr val="C6D9F1"/>
                </a:solidFill>
              </a:rPr>
              <a:t>Time for a  brief break!</a:t>
            </a:r>
          </a:p>
        </p:txBody>
      </p:sp>
    </p:spTree>
    <p:extLst>
      <p:ext uri="{BB962C8B-B14F-4D97-AF65-F5344CB8AC3E}">
        <p14:creationId xmlns:p14="http://schemas.microsoft.com/office/powerpoint/2010/main" val="14216925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139701" y="356836"/>
            <a:ext cx="8902700" cy="2817032"/>
          </a:xfrm>
        </p:spPr>
        <p:txBody>
          <a:bodyPr>
            <a:noAutofit/>
          </a:bodyPr>
          <a:lstStyle/>
          <a:p>
            <a:r>
              <a:rPr lang="en-US" sz="6600">
                <a:solidFill>
                  <a:schemeClr val="bg1"/>
                </a:solidFill>
                <a:cs typeface="Gill Sans"/>
              </a:rPr>
              <a:t>SHARING SCIENCE</a:t>
            </a:r>
            <a:r>
              <a:rPr lang="en-US" sz="8000" b="1" cap="all" smtClean="0">
                <a:solidFill>
                  <a:srgbClr val="B2B8D0"/>
                </a:solidFill>
                <a:cs typeface="Gill Sans"/>
              </a:rPr>
              <a:t/>
            </a:r>
            <a:br>
              <a:rPr lang="en-US" sz="8000" b="1" cap="all" smtClean="0">
                <a:solidFill>
                  <a:srgbClr val="B2B8D0"/>
                </a:solidFill>
                <a:cs typeface="Gill Sans"/>
              </a:rPr>
            </a:br>
            <a:r>
              <a:rPr lang="en-US" sz="4000">
                <a:solidFill>
                  <a:schemeClr val="bg1">
                    <a:lumMod val="95000"/>
                  </a:schemeClr>
                </a:solidFill>
                <a:cs typeface="Gill Sans"/>
              </a:rPr>
              <a:t>Workshop &amp; Practicum</a:t>
            </a:r>
            <a:br>
              <a:rPr lang="en-US" sz="4000">
                <a:solidFill>
                  <a:schemeClr val="bg1">
                    <a:lumMod val="95000"/>
                  </a:schemeClr>
                </a:solidFill>
                <a:cs typeface="Gill Sans"/>
              </a:rPr>
            </a:br>
            <a:r>
              <a:rPr lang="en-US" sz="4000">
                <a:solidFill>
                  <a:schemeClr val="bg1">
                    <a:lumMod val="95000"/>
                  </a:schemeClr>
                </a:solidFill>
                <a:cs typeface="Gill Sans"/>
              </a:rPr>
              <a:t/>
            </a:r>
            <a:br>
              <a:rPr lang="en-US" sz="4000">
                <a:solidFill>
                  <a:schemeClr val="bg1">
                    <a:lumMod val="95000"/>
                  </a:schemeClr>
                </a:solidFill>
                <a:cs typeface="Gill Sans"/>
              </a:rPr>
            </a:br>
            <a:r>
              <a:rPr lang="en-US" sz="3200">
                <a:solidFill>
                  <a:schemeClr val="accent1">
                    <a:lumMod val="40000"/>
                    <a:lumOff val="60000"/>
                  </a:schemeClr>
                </a:solidFill>
                <a:cs typeface="Gill Sans"/>
              </a:rPr>
              <a:t>[DATE]</a:t>
            </a:r>
            <a:endParaRPr lang="en-US" sz="3200" cap="all" dirty="0">
              <a:solidFill>
                <a:schemeClr val="accent1">
                  <a:lumMod val="40000"/>
                  <a:lumOff val="60000"/>
                </a:schemeClr>
              </a:solidFill>
              <a:cs typeface="Gill Sans"/>
            </a:endParaRPr>
          </a:p>
        </p:txBody>
      </p:sp>
      <p:pic>
        <p:nvPicPr>
          <p:cNvPr id="2" name="Picture 1" descr="mos_logo_ic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8976" y="3556539"/>
            <a:ext cx="584200" cy="584200"/>
          </a:xfrm>
          <a:prstGeom prst="rect">
            <a:avLst/>
          </a:prstGeom>
        </p:spPr>
      </p:pic>
      <p:sp>
        <p:nvSpPr>
          <p:cNvPr id="4" name="TextBox 3"/>
          <p:cNvSpPr txBox="1"/>
          <p:nvPr/>
        </p:nvSpPr>
        <p:spPr>
          <a:xfrm>
            <a:off x="880493" y="4617062"/>
            <a:ext cx="7425967" cy="1384995"/>
          </a:xfrm>
          <a:prstGeom prst="rect">
            <a:avLst/>
          </a:prstGeom>
          <a:noFill/>
        </p:spPr>
        <p:txBody>
          <a:bodyPr wrap="square" rtlCol="0">
            <a:spAutoFit/>
          </a:bodyPr>
          <a:lstStyle/>
          <a:p>
            <a:pPr algn="ctr"/>
            <a:r>
              <a:rPr lang="en-US" sz="2800">
                <a:solidFill>
                  <a:srgbClr val="B9CDE5"/>
                </a:solidFill>
              </a:rPr>
              <a:t>Your hosts:</a:t>
            </a:r>
          </a:p>
          <a:p>
            <a:pPr algn="ctr"/>
            <a:endParaRPr lang="en-US" sz="2400">
              <a:solidFill>
                <a:srgbClr val="B9CDE5"/>
              </a:solidFill>
            </a:endParaRPr>
          </a:p>
          <a:p>
            <a:pPr algn="ctr"/>
            <a:r>
              <a:rPr lang="en-US" sz="3200">
                <a:solidFill>
                  <a:srgbClr val="B9CDE5"/>
                </a:solidFill>
              </a:rPr>
              <a:t>[Facilitator Names] </a:t>
            </a:r>
          </a:p>
        </p:txBody>
      </p:sp>
    </p:spTree>
    <p:extLst>
      <p:ext uri="{BB962C8B-B14F-4D97-AF65-F5344CB8AC3E}">
        <p14:creationId xmlns:p14="http://schemas.microsoft.com/office/powerpoint/2010/main" val="13287717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2615" y="274638"/>
            <a:ext cx="8596923" cy="1143000"/>
          </a:xfrm>
        </p:spPr>
        <p:txBody>
          <a:bodyPr>
            <a:normAutofit fontScale="90000"/>
          </a:bodyPr>
          <a:lstStyle/>
          <a:p>
            <a:r>
              <a:rPr lang="en-US">
                <a:solidFill>
                  <a:srgbClr val="F2F2F2"/>
                </a:solidFill>
              </a:rPr>
              <a:t>Sharing Science with Hands-On Activities</a:t>
            </a:r>
          </a:p>
        </p:txBody>
      </p:sp>
      <p:pic>
        <p:nvPicPr>
          <p:cNvPr id="4" name="Content Placeholder 3" descr="ND_IMGP6445.jp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a:ln>
            <a:solidFill>
              <a:schemeClr val="bg1">
                <a:lumMod val="85000"/>
                <a:alpha val="46000"/>
              </a:schemeClr>
            </a:solidFill>
          </a:ln>
        </p:spPr>
      </p:pic>
    </p:spTree>
    <p:extLst>
      <p:ext uri="{BB962C8B-B14F-4D97-AF65-F5344CB8AC3E}">
        <p14:creationId xmlns:p14="http://schemas.microsoft.com/office/powerpoint/2010/main" val="17903752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1037" descr="coll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13" y="131763"/>
            <a:ext cx="9107487" cy="66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2"/>
          <p:cNvSpPr>
            <a:spLocks noChangeArrowheads="1"/>
          </p:cNvSpPr>
          <p:nvPr/>
        </p:nvSpPr>
        <p:spPr bwMode="auto">
          <a:xfrm>
            <a:off x="293074" y="2459238"/>
            <a:ext cx="3497388" cy="61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en-US" altLang="ja-JP" sz="2600" b="1" smtClean="0">
                <a:solidFill>
                  <a:srgbClr val="000000"/>
                </a:solidFill>
                <a:latin typeface="Calibri" charset="0"/>
                <a:ea typeface="ＭＳ Ｐゴシック" charset="0"/>
                <a:cs typeface="ＭＳ Ｐゴシック" charset="0"/>
              </a:rPr>
              <a:t>“Their faces just lit up.”</a:t>
            </a:r>
          </a:p>
        </p:txBody>
      </p:sp>
      <p:sp>
        <p:nvSpPr>
          <p:cNvPr id="16388" name="Rectangle 12"/>
          <p:cNvSpPr>
            <a:spLocks noChangeArrowheads="1"/>
          </p:cNvSpPr>
          <p:nvPr/>
        </p:nvSpPr>
        <p:spPr bwMode="auto">
          <a:xfrm rot="453873">
            <a:off x="3042188" y="1036940"/>
            <a:ext cx="305962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ja-JP" altLang="en-US" sz="2500" b="1" smtClean="0">
                <a:solidFill>
                  <a:srgbClr val="E3EBF1"/>
                </a:solidFill>
                <a:latin typeface="Calibri" charset="0"/>
                <a:ea typeface="ＭＳ Ｐゴシック" charset="0"/>
                <a:cs typeface="ＭＳ Ｐゴシック" charset="0"/>
              </a:rPr>
              <a:t>“</a:t>
            </a:r>
            <a:r>
              <a:rPr lang="en-US" altLang="ja-JP" sz="2500" b="1" smtClean="0">
                <a:solidFill>
                  <a:srgbClr val="E3EBF1"/>
                </a:solidFill>
                <a:latin typeface="Calibri" charset="0"/>
                <a:ea typeface="ＭＳ Ｐゴシック" charset="0"/>
                <a:cs typeface="ＭＳ Ｐゴシック" charset="0"/>
              </a:rPr>
              <a:t>I saw it happen!</a:t>
            </a:r>
            <a:r>
              <a:rPr lang="ja-JP" altLang="en-US" sz="2500" b="1" smtClean="0">
                <a:solidFill>
                  <a:srgbClr val="E3EBF1"/>
                </a:solidFill>
                <a:latin typeface="Calibri" charset="0"/>
                <a:ea typeface="ＭＳ Ｐゴシック" charset="0"/>
                <a:cs typeface="ＭＳ Ｐゴシック" charset="0"/>
              </a:rPr>
              <a:t>”</a:t>
            </a:r>
            <a:endParaRPr lang="en-US" sz="2500" b="1" smtClean="0">
              <a:solidFill>
                <a:srgbClr val="E3EBF1"/>
              </a:solidFill>
              <a:latin typeface="Calibri" charset="0"/>
              <a:ea typeface="ＭＳ Ｐゴシック" charset="0"/>
              <a:cs typeface="ＭＳ Ｐゴシック" charset="0"/>
            </a:endParaRPr>
          </a:p>
        </p:txBody>
      </p:sp>
      <p:sp>
        <p:nvSpPr>
          <p:cNvPr id="16389" name="Rectangle 12"/>
          <p:cNvSpPr>
            <a:spLocks noChangeArrowheads="1"/>
          </p:cNvSpPr>
          <p:nvPr/>
        </p:nvSpPr>
        <p:spPr bwMode="auto">
          <a:xfrm>
            <a:off x="351693" y="6197"/>
            <a:ext cx="4890689" cy="83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ja-JP" altLang="en-US" sz="2800" b="1" smtClean="0">
                <a:solidFill>
                  <a:srgbClr val="E3EBF1"/>
                </a:solidFill>
                <a:latin typeface="Calibri" charset="0"/>
                <a:ea typeface="ＭＳ Ｐゴシック" charset="0"/>
                <a:cs typeface="ＭＳ Ｐゴシック" charset="0"/>
              </a:rPr>
              <a:t>“</a:t>
            </a:r>
            <a:r>
              <a:rPr lang="en-US" altLang="ja-JP" sz="2800" b="1" smtClean="0">
                <a:solidFill>
                  <a:srgbClr val="E3EBF1"/>
                </a:solidFill>
                <a:latin typeface="Calibri" charset="0"/>
                <a:ea typeface="ＭＳ Ｐゴシック" charset="0"/>
                <a:cs typeface="ＭＳ Ｐゴシック" charset="0"/>
              </a:rPr>
              <a:t>I did an experiment!</a:t>
            </a:r>
            <a:r>
              <a:rPr lang="ja-JP" altLang="en-US" sz="2400" smtClean="0">
                <a:solidFill>
                  <a:srgbClr val="E3EBF1"/>
                </a:solidFill>
                <a:latin typeface="Calibri" charset="0"/>
                <a:ea typeface="ＭＳ Ｐゴシック" charset="0"/>
                <a:cs typeface="ＭＳ Ｐゴシック" charset="0"/>
              </a:rPr>
              <a:t>”</a:t>
            </a:r>
            <a:endParaRPr lang="en-US" sz="2400" smtClean="0">
              <a:solidFill>
                <a:srgbClr val="E3EBF1"/>
              </a:solidFill>
              <a:latin typeface="Calibri" charset="0"/>
              <a:ea typeface="ＭＳ Ｐゴシック" charset="0"/>
              <a:cs typeface="ＭＳ Ｐゴシック" charset="0"/>
            </a:endParaRPr>
          </a:p>
        </p:txBody>
      </p:sp>
      <p:sp>
        <p:nvSpPr>
          <p:cNvPr id="16390" name="Rectangle 12"/>
          <p:cNvSpPr>
            <a:spLocks noChangeArrowheads="1"/>
          </p:cNvSpPr>
          <p:nvPr/>
        </p:nvSpPr>
        <p:spPr bwMode="auto">
          <a:xfrm rot="21420446">
            <a:off x="-178406" y="4734657"/>
            <a:ext cx="4105641"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en-US" altLang="ja-JP" sz="3200">
                <a:solidFill>
                  <a:srgbClr val="000000"/>
                </a:solidFill>
                <a:latin typeface="Calibri" charset="0"/>
                <a:ea typeface="ＭＳ Ｐゴシック" charset="0"/>
                <a:cs typeface="ＭＳ Ｐゴシック" charset="0"/>
              </a:rPr>
              <a:t>“</a:t>
            </a:r>
            <a:r>
              <a:rPr lang="en-US" altLang="ja-JP" sz="3200" b="1" smtClean="0">
                <a:solidFill>
                  <a:srgbClr val="000000"/>
                </a:solidFill>
                <a:latin typeface="Calibri" charset="0"/>
                <a:ea typeface="ＭＳ Ｐゴシック" charset="0"/>
                <a:cs typeface="ＭＳ Ｐゴシック" charset="0"/>
              </a:rPr>
              <a:t>Exploring stuff is</a:t>
            </a:r>
          </a:p>
          <a:p>
            <a:pPr algn="ctr" defTabSz="914400" fontAlgn="base">
              <a:spcBef>
                <a:spcPct val="0"/>
              </a:spcBef>
              <a:spcAft>
                <a:spcPct val="0"/>
              </a:spcAft>
            </a:pPr>
            <a:r>
              <a:rPr lang="en-US" sz="3200" b="1" smtClean="0">
                <a:solidFill>
                  <a:srgbClr val="000000"/>
                </a:solidFill>
                <a:latin typeface="Calibri" charset="0"/>
                <a:ea typeface="ＭＳ Ｐゴシック" charset="0"/>
                <a:cs typeface="ＭＳ Ｐゴシック" charset="0"/>
              </a:rPr>
              <a:t>       </a:t>
            </a:r>
            <a:r>
              <a:rPr lang="en-US" sz="3200" b="1" i="1" smtClean="0">
                <a:solidFill>
                  <a:srgbClr val="000000"/>
                </a:solidFill>
                <a:latin typeface="Calibri" charset="0"/>
                <a:ea typeface="ＭＳ Ｐゴシック" charset="0"/>
                <a:cs typeface="ＭＳ Ｐゴシック" charset="0"/>
              </a:rPr>
              <a:t>way</a:t>
            </a:r>
            <a:r>
              <a:rPr lang="en-US" sz="3200" b="1" smtClean="0">
                <a:solidFill>
                  <a:srgbClr val="000000"/>
                </a:solidFill>
                <a:latin typeface="Calibri" charset="0"/>
                <a:ea typeface="ＭＳ Ｐゴシック" charset="0"/>
                <a:cs typeface="ＭＳ Ｐゴシック" charset="0"/>
              </a:rPr>
              <a:t> more fun than    </a:t>
            </a:r>
          </a:p>
          <a:p>
            <a:pPr algn="ctr" defTabSz="914400" fontAlgn="base">
              <a:spcBef>
                <a:spcPct val="0"/>
              </a:spcBef>
              <a:spcAft>
                <a:spcPct val="0"/>
              </a:spcAft>
            </a:pPr>
            <a:r>
              <a:rPr lang="en-US" sz="3200" b="1" smtClean="0">
                <a:solidFill>
                  <a:srgbClr val="000000"/>
                </a:solidFill>
                <a:latin typeface="Calibri" charset="0"/>
                <a:ea typeface="ＭＳ Ｐゴシック" charset="0"/>
                <a:cs typeface="ＭＳ Ｐゴシック" charset="0"/>
              </a:rPr>
              <a:t>           being told stuff.</a:t>
            </a:r>
            <a:r>
              <a:rPr lang="ja-JP" altLang="en-US" sz="2800" b="1" smtClean="0">
                <a:solidFill>
                  <a:srgbClr val="000000"/>
                </a:solidFill>
                <a:latin typeface="Calibri" charset="0"/>
                <a:ea typeface="ＭＳ Ｐゴシック" charset="0"/>
                <a:cs typeface="ＭＳ Ｐゴシック" charset="0"/>
              </a:rPr>
              <a:t>”</a:t>
            </a:r>
            <a:endParaRPr lang="en-US" sz="2800" b="1" smtClean="0">
              <a:solidFill>
                <a:srgbClr val="000000"/>
              </a:solidFill>
              <a:latin typeface="Calibri" charset="0"/>
              <a:ea typeface="ＭＳ Ｐゴシック" charset="0"/>
              <a:cs typeface="ＭＳ Ｐゴシック" charset="0"/>
            </a:endParaRPr>
          </a:p>
        </p:txBody>
      </p:sp>
      <p:sp>
        <p:nvSpPr>
          <p:cNvPr id="16391" name="Rectangle 12"/>
          <p:cNvSpPr>
            <a:spLocks noChangeArrowheads="1"/>
          </p:cNvSpPr>
          <p:nvPr/>
        </p:nvSpPr>
        <p:spPr bwMode="auto">
          <a:xfrm rot="-943255">
            <a:off x="6516710" y="3978222"/>
            <a:ext cx="2530626" cy="692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defTabSz="914400" fontAlgn="base">
              <a:spcBef>
                <a:spcPct val="0"/>
              </a:spcBef>
              <a:spcAft>
                <a:spcPct val="0"/>
              </a:spcAft>
            </a:pPr>
            <a:r>
              <a:rPr lang="ja-JP" altLang="en-US" sz="2400" b="1" smtClean="0">
                <a:solidFill>
                  <a:srgbClr val="E3EBF1"/>
                </a:solidFill>
                <a:latin typeface="Calibri" charset="0"/>
                <a:ea typeface="ＭＳ Ｐゴシック" charset="0"/>
                <a:cs typeface="ＭＳ Ｐゴシック" charset="0"/>
              </a:rPr>
              <a:t>“</a:t>
            </a:r>
            <a:r>
              <a:rPr lang="en-US" altLang="ja-JP" sz="2800" b="1" smtClean="0">
                <a:solidFill>
                  <a:srgbClr val="E3EBF1"/>
                </a:solidFill>
                <a:latin typeface="Calibri" charset="0"/>
                <a:ea typeface="ＭＳ Ｐゴシック" charset="0"/>
                <a:cs typeface="ＭＳ Ｐゴシック" charset="0"/>
              </a:rPr>
              <a:t>I figured out</a:t>
            </a:r>
          </a:p>
          <a:p>
            <a:pPr defTabSz="914400" fontAlgn="base">
              <a:spcBef>
                <a:spcPct val="0"/>
              </a:spcBef>
              <a:spcAft>
                <a:spcPct val="0"/>
              </a:spcAft>
            </a:pPr>
            <a:r>
              <a:rPr lang="en-US" altLang="ja-JP" sz="2800" b="1" smtClean="0">
                <a:solidFill>
                  <a:srgbClr val="E3EBF1"/>
                </a:solidFill>
                <a:latin typeface="Calibri" charset="0"/>
                <a:ea typeface="ＭＳ Ｐゴシック" charset="0"/>
                <a:cs typeface="ＭＳ Ｐゴシック" charset="0"/>
              </a:rPr>
              <a:t>      the answer </a:t>
            </a:r>
          </a:p>
          <a:p>
            <a:pPr defTabSz="914400" fontAlgn="base">
              <a:spcBef>
                <a:spcPct val="0"/>
              </a:spcBef>
              <a:spcAft>
                <a:spcPct val="0"/>
              </a:spcAft>
            </a:pPr>
            <a:r>
              <a:rPr lang="en-US" altLang="ja-JP" sz="2800" b="1">
                <a:solidFill>
                  <a:srgbClr val="E3EBF1"/>
                </a:solidFill>
                <a:latin typeface="Calibri" charset="0"/>
                <a:ea typeface="ＭＳ Ｐゴシック" charset="0"/>
                <a:cs typeface="ＭＳ Ｐゴシック" charset="0"/>
              </a:rPr>
              <a:t>             </a:t>
            </a:r>
            <a:r>
              <a:rPr lang="en-US" altLang="ja-JP" sz="2800" b="1" smtClean="0">
                <a:solidFill>
                  <a:srgbClr val="E3EBF1"/>
                </a:solidFill>
                <a:latin typeface="Calibri" charset="0"/>
                <a:ea typeface="ＭＳ Ｐゴシック" charset="0"/>
                <a:cs typeface="ＭＳ Ｐゴシック" charset="0"/>
              </a:rPr>
              <a:t>myself!</a:t>
            </a:r>
            <a:r>
              <a:rPr lang="ja-JP" altLang="en-US" sz="2800" b="1" smtClean="0">
                <a:solidFill>
                  <a:srgbClr val="E3EBF1"/>
                </a:solidFill>
                <a:latin typeface="Calibri" charset="0"/>
                <a:ea typeface="ＭＳ Ｐゴシック" charset="0"/>
                <a:cs typeface="ＭＳ Ｐゴシック" charset="0"/>
              </a:rPr>
              <a:t>”</a:t>
            </a:r>
            <a:endParaRPr lang="en-US" sz="2800" b="1" smtClean="0">
              <a:solidFill>
                <a:srgbClr val="E3EBF1"/>
              </a:solidFill>
              <a:latin typeface="Calibri" charset="0"/>
              <a:ea typeface="ＭＳ Ｐゴシック" charset="0"/>
              <a:cs typeface="ＭＳ Ｐゴシック" charset="0"/>
            </a:endParaRPr>
          </a:p>
        </p:txBody>
      </p:sp>
      <p:sp>
        <p:nvSpPr>
          <p:cNvPr id="16392" name="TextBox 2"/>
          <p:cNvSpPr txBox="1">
            <a:spLocks noChangeArrowheads="1"/>
          </p:cNvSpPr>
          <p:nvPr/>
        </p:nvSpPr>
        <p:spPr bwMode="auto">
          <a:xfrm>
            <a:off x="4572000" y="-76200"/>
            <a:ext cx="4572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en-US" sz="3200" b="1" smtClean="0">
                <a:solidFill>
                  <a:srgbClr val="FFFFFF"/>
                </a:solidFill>
                <a:latin typeface="Calibri" charset="0"/>
                <a:cs typeface="Calibri" charset="0"/>
              </a:rPr>
              <a:t>Hands-on, Minds-on    Engagement</a:t>
            </a:r>
          </a:p>
        </p:txBody>
      </p:sp>
      <p:sp>
        <p:nvSpPr>
          <p:cNvPr id="16393" name="TextBox 3"/>
          <p:cNvSpPr txBox="1">
            <a:spLocks noChangeArrowheads="1"/>
          </p:cNvSpPr>
          <p:nvPr/>
        </p:nvSpPr>
        <p:spPr bwMode="auto">
          <a:xfrm rot="-330194">
            <a:off x="143524" y="3171287"/>
            <a:ext cx="43928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ja-JP" altLang="en-US" sz="2800" b="1" smtClean="0">
                <a:solidFill>
                  <a:srgbClr val="000000"/>
                </a:solidFill>
                <a:latin typeface="Calibri" charset="0"/>
                <a:cs typeface="Calibri" charset="0"/>
              </a:rPr>
              <a:t>“</a:t>
            </a:r>
            <a:r>
              <a:rPr lang="en-US" altLang="ja-JP" sz="2800" b="1" smtClean="0">
                <a:solidFill>
                  <a:srgbClr val="000000"/>
                </a:solidFill>
                <a:latin typeface="Calibri" charset="0"/>
                <a:cs typeface="Calibri" charset="0"/>
              </a:rPr>
              <a:t>We had such GREAT </a:t>
            </a:r>
          </a:p>
          <a:p>
            <a:pPr defTabSz="914400" eaLnBrk="0" fontAlgn="base" hangingPunct="0">
              <a:spcBef>
                <a:spcPct val="0"/>
              </a:spcBef>
              <a:spcAft>
                <a:spcPct val="0"/>
              </a:spcAft>
            </a:pPr>
            <a:r>
              <a:rPr lang="en-US" sz="2800" b="1" smtClean="0">
                <a:solidFill>
                  <a:srgbClr val="000000"/>
                </a:solidFill>
                <a:latin typeface="Calibri" charset="0"/>
                <a:cs typeface="Calibri" charset="0"/>
              </a:rPr>
              <a:t>conversations with people!</a:t>
            </a:r>
            <a:r>
              <a:rPr lang="ja-JP" altLang="en-US" b="1" smtClean="0">
                <a:solidFill>
                  <a:srgbClr val="000000"/>
                </a:solidFill>
                <a:latin typeface="Calibri" charset="0"/>
                <a:cs typeface="Calibri" charset="0"/>
              </a:rPr>
              <a:t>”</a:t>
            </a:r>
            <a:endParaRPr lang="en-US" b="1" smtClean="0">
              <a:solidFill>
                <a:srgbClr val="000000"/>
              </a:solidFill>
              <a:latin typeface="Calibri" charset="0"/>
              <a:cs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00327-ND-demo-SurfaceArea-HyungsukLeeWorkingWithAsianBo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658" y="0"/>
            <a:ext cx="9824905" cy="679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4"/>
          <p:cNvSpPr>
            <a:spLocks noChangeArrowheads="1"/>
          </p:cNvSpPr>
          <p:nvPr/>
        </p:nvSpPr>
        <p:spPr bwMode="auto">
          <a:xfrm>
            <a:off x="0" y="0"/>
            <a:ext cx="8382000" cy="2411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ctr" defTabSz="914400" fontAlgn="base">
              <a:spcBef>
                <a:spcPct val="20000"/>
              </a:spcBef>
              <a:spcAft>
                <a:spcPct val="0"/>
              </a:spcAft>
            </a:pPr>
            <a:r>
              <a:rPr lang="en-US" sz="4400" b="1" dirty="0" smtClean="0">
                <a:latin typeface="Calibri" charset="0"/>
                <a:ea typeface="ＭＳ Ｐゴシック" charset="0"/>
                <a:cs typeface="ＭＳ Ｐゴシック" charset="0"/>
              </a:rPr>
              <a:t>What makes for a good </a:t>
            </a:r>
          </a:p>
          <a:p>
            <a:pPr marL="342900" indent="-342900" algn="ctr" defTabSz="914400" fontAlgn="base">
              <a:spcBef>
                <a:spcPct val="20000"/>
              </a:spcBef>
              <a:spcAft>
                <a:spcPct val="0"/>
              </a:spcAft>
            </a:pPr>
            <a:r>
              <a:rPr lang="en-US" sz="4400" b="1" dirty="0" smtClean="0">
                <a:latin typeface="Calibri" charset="0"/>
                <a:ea typeface="ＭＳ Ｐゴシック" charset="0"/>
                <a:cs typeface="ＭＳ Ｐゴシック" charset="0"/>
              </a:rPr>
              <a:t>hands-on demo </a:t>
            </a:r>
          </a:p>
          <a:p>
            <a:pPr marL="342900" indent="-342900" algn="ctr" defTabSz="914400" fontAlgn="base">
              <a:spcBef>
                <a:spcPct val="20000"/>
              </a:spcBef>
              <a:spcAft>
                <a:spcPct val="0"/>
              </a:spcAft>
            </a:pPr>
            <a:r>
              <a:rPr lang="en-US" sz="4400" b="1" dirty="0" smtClean="0">
                <a:latin typeface="Calibri" charset="0"/>
                <a:ea typeface="ＭＳ Ｐゴシック" charset="0"/>
                <a:cs typeface="ＭＳ Ｐゴシック" charset="0"/>
              </a:rPr>
              <a:t>experience?</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2-18 at 12.43.58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7852" y="600638"/>
            <a:ext cx="8046178" cy="5011038"/>
          </a:xfrm>
          <a:prstGeom prst="rect">
            <a:avLst/>
          </a:prstGeom>
        </p:spPr>
      </p:pic>
      <p:sp>
        <p:nvSpPr>
          <p:cNvPr id="6" name="Rectangle 5"/>
          <p:cNvSpPr>
            <a:spLocks noChangeArrowheads="1"/>
          </p:cNvSpPr>
          <p:nvPr/>
        </p:nvSpPr>
        <p:spPr bwMode="auto">
          <a:xfrm>
            <a:off x="553096" y="6172200"/>
            <a:ext cx="794818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en-US" sz="2400" smtClean="0">
                <a:solidFill>
                  <a:srgbClr val="E3EBF1"/>
                </a:solidFill>
                <a:latin typeface="Calibri" charset="0"/>
                <a:ea typeface="ＭＳ Ｐゴシック" charset="0"/>
                <a:cs typeface="ＭＳ Ｐゴシック" charset="0"/>
              </a:rPr>
              <a:t> </a:t>
            </a:r>
            <a:r>
              <a:rPr lang="en-US" sz="2400" smtClean="0">
                <a:solidFill>
                  <a:schemeClr val="tx2"/>
                </a:solidFill>
                <a:latin typeface="Calibri" charset="0"/>
                <a:ea typeface="ＭＳ Ｐゴシック" charset="0"/>
                <a:cs typeface="ＭＳ Ｐゴシック" charset="0"/>
              </a:rPr>
              <a:t> Lauren Tests her Prototype</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53096" y="2945915"/>
            <a:ext cx="794818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en-US" sz="2400" dirty="0" smtClean="0">
                <a:solidFill>
                  <a:srgbClr val="E3EBF1"/>
                </a:solidFill>
                <a:latin typeface="Calibri" charset="0"/>
                <a:ea typeface="ＭＳ Ｐゴシック" charset="0"/>
                <a:cs typeface="ＭＳ Ｐゴシック" charset="0"/>
              </a:rPr>
              <a:t>INSERT FILM HERE</a:t>
            </a:r>
            <a:endParaRPr lang="en-US" sz="2400" dirty="0" smtClean="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57027321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0"/>
            <a:ext cx="9144000" cy="609600"/>
          </a:xfrm>
        </p:spPr>
        <p:txBody>
          <a:bodyPr/>
          <a:lstStyle/>
          <a:p>
            <a:pPr eaLnBrk="1" hangingPunct="1"/>
            <a:r>
              <a:rPr lang="en-US" sz="4000">
                <a:latin typeface="Calibri" charset="0"/>
                <a:ea typeface="ＭＳ Ｐゴシック" charset="0"/>
                <a:cs typeface="ＭＳ Ｐゴシック" charset="0"/>
              </a:rPr>
              <a:t>The Hands-On Activity Facilitator’</a:t>
            </a:r>
            <a:r>
              <a:rPr lang="en-US" altLang="ja-JP" sz="4000">
                <a:latin typeface="Calibri" charset="0"/>
                <a:ea typeface="ＭＳ Ｐゴシック" charset="0"/>
                <a:cs typeface="ＭＳ Ｐゴシック" charset="0"/>
              </a:rPr>
              <a:t>s Guide</a:t>
            </a:r>
            <a:endParaRPr lang="en-US" sz="4000">
              <a:latin typeface="Calibri" charset="0"/>
              <a:ea typeface="ＭＳ Ｐゴシック" charset="0"/>
              <a:cs typeface="ＭＳ Ｐゴシック" charset="0"/>
            </a:endParaRPr>
          </a:p>
        </p:txBody>
      </p:sp>
      <p:pic>
        <p:nvPicPr>
          <p:cNvPr id="22530" name="Picture 1027" descr="jac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285" y="811965"/>
            <a:ext cx="8458200"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4" name="Rectangle 3"/>
          <p:cNvSpPr/>
          <p:nvPr/>
        </p:nvSpPr>
        <p:spPr>
          <a:xfrm>
            <a:off x="0" y="9144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4819" name="Title 1"/>
          <p:cNvSpPr txBox="1">
            <a:spLocks/>
          </p:cNvSpPr>
          <p:nvPr/>
        </p:nvSpPr>
        <p:spPr bwMode="auto">
          <a:xfrm>
            <a:off x="174625" y="76200"/>
            <a:ext cx="86868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35000"/>
              </a:spcBef>
            </a:pPr>
            <a:r>
              <a:rPr lang="en-US" sz="4000" b="1">
                <a:solidFill>
                  <a:schemeClr val="bg2">
                    <a:lumMod val="20000"/>
                    <a:lumOff val="80000"/>
                  </a:schemeClr>
                </a:solidFill>
                <a:latin typeface="Calibri" charset="0"/>
                <a:ea typeface="MS Mincho" charset="0"/>
                <a:cs typeface="MS Mincho" charset="0"/>
              </a:rPr>
              <a:t>Inside the Box</a:t>
            </a:r>
          </a:p>
        </p:txBody>
      </p:sp>
      <p:sp>
        <p:nvSpPr>
          <p:cNvPr id="18" name="TextBox 17"/>
          <p:cNvSpPr txBox="1"/>
          <p:nvPr/>
        </p:nvSpPr>
        <p:spPr>
          <a:xfrm>
            <a:off x="174624" y="1127531"/>
            <a:ext cx="8969375" cy="1686616"/>
          </a:xfrm>
          <a:prstGeom prst="rect">
            <a:avLst/>
          </a:prstGeom>
          <a:noFill/>
        </p:spPr>
        <p:txBody>
          <a:bodyPr wrap="square">
            <a:spAutoFit/>
          </a:bodyPr>
          <a:lstStyle/>
          <a:p>
            <a:pPr marL="342900" indent="-342900" fontAlgn="auto">
              <a:spcBef>
                <a:spcPct val="35000"/>
              </a:spcBef>
              <a:spcAft>
                <a:spcPts val="0"/>
              </a:spcAft>
              <a:buClr>
                <a:srgbClr val="000000"/>
              </a:buClr>
              <a:defRPr/>
            </a:pPr>
            <a:r>
              <a:rPr lang="en-US" sz="2800" dirty="0">
                <a:solidFill>
                  <a:schemeClr val="tx1">
                    <a:lumMod val="95000"/>
                  </a:schemeClr>
                </a:solidFill>
                <a:latin typeface="+mn-lt"/>
                <a:ea typeface="MS Mincho" charset="-128"/>
                <a:cs typeface="Arial"/>
              </a:rPr>
              <a:t>Demo materials </a:t>
            </a:r>
          </a:p>
          <a:p>
            <a:pPr marL="342900" indent="-342900" fontAlgn="auto">
              <a:spcBef>
                <a:spcPct val="35000"/>
              </a:spcBef>
              <a:spcAft>
                <a:spcPts val="0"/>
              </a:spcAft>
              <a:buClr>
                <a:srgbClr val="000000"/>
              </a:buClr>
              <a:defRPr/>
            </a:pPr>
            <a:r>
              <a:rPr lang="en-US" sz="2800" dirty="0">
                <a:solidFill>
                  <a:schemeClr val="tx1">
                    <a:lumMod val="95000"/>
                  </a:schemeClr>
                </a:solidFill>
                <a:latin typeface="+mn-lt"/>
                <a:ea typeface="MS Mincho" charset="-128"/>
                <a:cs typeface="Arial"/>
              </a:rPr>
              <a:t>Activity guides &amp; background info</a:t>
            </a:r>
            <a:endParaRPr lang="en-US" sz="2000" dirty="0">
              <a:solidFill>
                <a:schemeClr val="tx1">
                  <a:lumMod val="95000"/>
                </a:schemeClr>
              </a:solidFill>
              <a:latin typeface="+mn-lt"/>
              <a:ea typeface="MS Mincho" charset="-128"/>
              <a:cs typeface="Arial"/>
            </a:endParaRPr>
          </a:p>
          <a:p>
            <a:pPr marL="342900" indent="-342900" fontAlgn="auto">
              <a:spcBef>
                <a:spcPct val="35000"/>
              </a:spcBef>
              <a:spcAft>
                <a:spcPts val="0"/>
              </a:spcAft>
              <a:buClr>
                <a:srgbClr val="000000"/>
              </a:buClr>
              <a:defRPr/>
            </a:pPr>
            <a:r>
              <a:rPr lang="en-US" sz="2800" b="1" dirty="0">
                <a:solidFill>
                  <a:schemeClr val="tx1">
                    <a:lumMod val="95000"/>
                  </a:schemeClr>
                </a:solidFill>
                <a:latin typeface="+mn-lt"/>
                <a:ea typeface="MS Mincho" charset="-128"/>
                <a:cs typeface="Arial"/>
              </a:rPr>
              <a:t>                   </a:t>
            </a:r>
            <a:r>
              <a:rPr lang="en-US" sz="2800" dirty="0">
                <a:solidFill>
                  <a:schemeClr val="tx1">
                    <a:lumMod val="95000"/>
                  </a:schemeClr>
                </a:solidFill>
                <a:ea typeface="MS Mincho" charset="-128"/>
                <a:cs typeface="Arial"/>
              </a:rPr>
              <a:t>					</a:t>
            </a:r>
          </a:p>
        </p:txBody>
      </p:sp>
      <p:pic>
        <p:nvPicPr>
          <p:cNvPr id="34821" name="Picture 10" descr="Slide11.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43395" y="2590868"/>
            <a:ext cx="877824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114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1"/>
          </p:nvPr>
        </p:nvSpPr>
        <p:spPr>
          <a:xfrm>
            <a:off x="457200" y="990600"/>
            <a:ext cx="8382000" cy="5105400"/>
          </a:xfrm>
        </p:spPr>
        <p:txBody>
          <a:bodyPr/>
          <a:lstStyle/>
          <a:p>
            <a:pPr algn="ctr" eaLnBrk="1" hangingPunct="1">
              <a:buFontTx/>
              <a:buNone/>
            </a:pPr>
            <a:r>
              <a:rPr lang="en-US" sz="5400">
                <a:latin typeface="Calibri" charset="0"/>
                <a:ea typeface="ＭＳ Ｐゴシック" charset="0"/>
                <a:cs typeface="ＭＳ Ｐゴシック" charset="0"/>
              </a:rPr>
              <a:t>Take 20 min </a:t>
            </a:r>
          </a:p>
          <a:p>
            <a:pPr algn="ctr" eaLnBrk="1" hangingPunct="1">
              <a:buFontTx/>
              <a:buNone/>
            </a:pPr>
            <a:r>
              <a:rPr lang="en-US" sz="4000">
                <a:latin typeface="Calibri" charset="0"/>
                <a:ea typeface="ＭＳ Ｐゴシック" charset="0"/>
                <a:cs typeface="ＭＳ Ｐゴシック" charset="0"/>
              </a:rPr>
              <a:t>to learn your demo</a:t>
            </a:r>
          </a:p>
          <a:p>
            <a:pPr algn="ctr" eaLnBrk="1" hangingPunct="1">
              <a:buFontTx/>
              <a:buNone/>
            </a:pPr>
            <a:endParaRPr lang="en-US" sz="3600">
              <a:solidFill>
                <a:srgbClr val="66CCFF"/>
              </a:solidFill>
              <a:latin typeface="Calibri" charset="0"/>
              <a:ea typeface="ＭＳ Ｐゴシック" charset="0"/>
              <a:cs typeface="ＭＳ Ｐゴシック" charset="0"/>
            </a:endParaRPr>
          </a:p>
          <a:p>
            <a:pPr algn="ctr" eaLnBrk="1" hangingPunct="1">
              <a:buFontTx/>
              <a:buNone/>
            </a:pPr>
            <a:endParaRPr lang="en-US" sz="800">
              <a:solidFill>
                <a:srgbClr val="66CCFF"/>
              </a:solidFill>
              <a:latin typeface="Calibri" charset="0"/>
              <a:ea typeface="ＭＳ Ｐゴシック" charset="0"/>
              <a:cs typeface="ＭＳ Ｐゴシック" charset="0"/>
            </a:endParaRPr>
          </a:p>
          <a:p>
            <a:pPr algn="ctr" eaLnBrk="1" hangingPunct="1">
              <a:buFontTx/>
              <a:buNone/>
            </a:pPr>
            <a:r>
              <a:rPr lang="en-US" i="1">
                <a:solidFill>
                  <a:schemeClr val="bg2">
                    <a:lumMod val="20000"/>
                    <a:lumOff val="80000"/>
                  </a:schemeClr>
                </a:solidFill>
                <a:latin typeface="Calibri" charset="0"/>
                <a:ea typeface="ＭＳ Ｐゴシック" charset="0"/>
                <a:cs typeface="ＭＳ Ｐゴシック" charset="0"/>
              </a:rPr>
              <a:t>(Make use of the Hands-on Activity </a:t>
            </a:r>
          </a:p>
          <a:p>
            <a:pPr algn="ctr" eaLnBrk="1" hangingPunct="1">
              <a:buFontTx/>
              <a:buNone/>
            </a:pPr>
            <a:r>
              <a:rPr lang="en-US" i="1">
                <a:solidFill>
                  <a:schemeClr val="bg2">
                    <a:lumMod val="20000"/>
                    <a:lumOff val="80000"/>
                  </a:schemeClr>
                </a:solidFill>
                <a:latin typeface="Calibri" charset="0"/>
                <a:ea typeface="ＭＳ Ｐゴシック" charset="0"/>
                <a:cs typeface="ＭＳ Ｐゴシック" charset="0"/>
              </a:rPr>
              <a:t>Facilitator’</a:t>
            </a:r>
            <a:r>
              <a:rPr lang="en-US" altLang="ja-JP" i="1">
                <a:solidFill>
                  <a:schemeClr val="bg2">
                    <a:lumMod val="20000"/>
                    <a:lumOff val="80000"/>
                  </a:schemeClr>
                </a:solidFill>
                <a:latin typeface="Calibri" charset="0"/>
                <a:ea typeface="ＭＳ Ｐゴシック" charset="0"/>
                <a:cs typeface="ＭＳ Ｐゴシック" charset="0"/>
              </a:rPr>
              <a:t>s Guide)</a:t>
            </a:r>
            <a:endParaRPr lang="en-US" i="1">
              <a:solidFill>
                <a:schemeClr val="bg2">
                  <a:lumMod val="20000"/>
                  <a:lumOff val="80000"/>
                </a:schemeClr>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r>
              <a:rPr lang="en-US" sz="5400">
                <a:latin typeface="Calibri" charset="0"/>
                <a:ea typeface="ＭＳ Ｐゴシック" charset="0"/>
                <a:cs typeface="ＭＳ Ｐゴシック" charset="0"/>
              </a:rPr>
              <a:t>Rotation 1</a:t>
            </a:r>
          </a:p>
          <a:p>
            <a:pPr algn="ctr" eaLnBrk="1" hangingPunct="1">
              <a:lnSpc>
                <a:spcPct val="90000"/>
              </a:lnSpc>
              <a:buFontTx/>
              <a:buNone/>
            </a:pPr>
            <a:r>
              <a:rPr lang="en-US" sz="4800">
                <a:latin typeface="Calibri" charset="0"/>
                <a:ea typeface="ＭＳ Ｐゴシック" charset="0"/>
                <a:cs typeface="ＭＳ Ｐゴシック" charset="0"/>
              </a:rPr>
              <a:t>20 minutes</a:t>
            </a:r>
            <a:endParaRPr lang="en-US" sz="6600">
              <a:latin typeface="Calibri" charset="0"/>
              <a:ea typeface="ＭＳ Ｐゴシック" charset="0"/>
              <a:cs typeface="ＭＳ Ｐゴシック" charset="0"/>
            </a:endParaRPr>
          </a:p>
          <a:p>
            <a:pPr algn="ctr" eaLnBrk="1" hangingPunct="1">
              <a:lnSpc>
                <a:spcPct val="90000"/>
              </a:lnSpc>
              <a:buFontTx/>
              <a:buNone/>
            </a:pPr>
            <a:endParaRPr lang="en-US" sz="2800">
              <a:latin typeface="Calibri" charset="0"/>
              <a:ea typeface="ＭＳ Ｐゴシック" charset="0"/>
              <a:cs typeface="ＭＳ Ｐゴシック" charset="0"/>
            </a:endParaRPr>
          </a:p>
          <a:p>
            <a:pPr algn="ctr" eaLnBrk="1" hangingPunct="1">
              <a:lnSpc>
                <a:spcPct val="90000"/>
              </a:lnSpc>
              <a:buFontTx/>
              <a:buNone/>
            </a:pPr>
            <a:r>
              <a:rPr lang="en-US" u="sng">
                <a:solidFill>
                  <a:srgbClr val="D1E0F0"/>
                </a:solidFill>
                <a:latin typeface="Calibri" charset="0"/>
                <a:ea typeface="ＭＳ Ｐゴシック" charset="0"/>
                <a:cs typeface="ＭＳ Ｐゴシック" charset="0"/>
              </a:rPr>
              <a:t>Facilitators</a:t>
            </a:r>
            <a:r>
              <a:rPr lang="en-US">
                <a:solidFill>
                  <a:srgbClr val="D1E0F0"/>
                </a:solidFill>
                <a:latin typeface="Calibri" charset="0"/>
                <a:ea typeface="ＭＳ Ｐゴシック" charset="0"/>
                <a:cs typeface="ＭＳ Ｐゴシック" charset="0"/>
              </a:rPr>
              <a:t>:  Do your best to engage visitors in your activity.  Try different strategies.</a:t>
            </a:r>
          </a:p>
          <a:p>
            <a:pPr algn="ctr" eaLnBrk="1" hangingPunct="1">
              <a:lnSpc>
                <a:spcPct val="90000"/>
              </a:lnSpc>
              <a:buFontTx/>
              <a:buNone/>
            </a:pPr>
            <a:endParaRPr lang="en-US" sz="2800">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u="sng">
                <a:solidFill>
                  <a:srgbClr val="D1E0F0"/>
                </a:solidFill>
                <a:latin typeface="Calibri" charset="0"/>
                <a:ea typeface="ＭＳ Ｐゴシック" charset="0"/>
                <a:cs typeface="ＭＳ Ｐゴシック" charset="0"/>
              </a:rPr>
              <a:t>Visitors</a:t>
            </a:r>
            <a:r>
              <a:rPr lang="en-US">
                <a:solidFill>
                  <a:srgbClr val="D1E0F0"/>
                </a:solidFill>
                <a:latin typeface="Calibri" charset="0"/>
                <a:ea typeface="ＭＳ Ｐゴシック" charset="0"/>
                <a:cs typeface="ＭＳ Ｐゴシック" charset="0"/>
              </a:rPr>
              <a:t>:  Experience the demos as though you were a young science museum visitor. Afterwards, offer constructive feedback</a:t>
            </a:r>
            <a:r>
              <a:rPr lang="en-US">
                <a:solidFill>
                  <a:srgbClr val="66CCFF"/>
                </a:solidFill>
                <a:latin typeface="Calibri" charset="0"/>
                <a:ea typeface="ＭＳ Ｐゴシック" charset="0"/>
                <a:cs typeface="ＭＳ Ｐゴシック" charset="0"/>
              </a:rPr>
              <a:t>.</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endParaRPr lang="en-US" sz="6000">
              <a:solidFill>
                <a:srgbClr val="66FF66"/>
              </a:solidFill>
              <a:latin typeface="Calibri" charset="0"/>
              <a:ea typeface="ＭＳ Ｐゴシック" charset="0"/>
              <a:cs typeface="ＭＳ Ｐゴシック" charset="0"/>
            </a:endParaRPr>
          </a:p>
          <a:p>
            <a:pPr algn="ctr" eaLnBrk="1" hangingPunct="1">
              <a:lnSpc>
                <a:spcPct val="90000"/>
              </a:lnSpc>
              <a:buFontTx/>
              <a:buNone/>
            </a:pPr>
            <a:endParaRPr lang="en-US" sz="6000">
              <a:solidFill>
                <a:srgbClr val="66FF66"/>
              </a:solidFill>
              <a:latin typeface="Calibri" charset="0"/>
              <a:ea typeface="ＭＳ Ｐゴシック" charset="0"/>
              <a:cs typeface="ＭＳ Ｐゴシック" charset="0"/>
            </a:endParaRPr>
          </a:p>
          <a:p>
            <a:pPr algn="ctr" eaLnBrk="1" hangingPunct="1">
              <a:lnSpc>
                <a:spcPct val="90000"/>
              </a:lnSpc>
              <a:buFontTx/>
              <a:buNone/>
            </a:pPr>
            <a:r>
              <a:rPr lang="en-US" sz="8800">
                <a:solidFill>
                  <a:srgbClr val="D1E0F0"/>
                </a:solidFill>
                <a:latin typeface="Calibri" charset="0"/>
                <a:ea typeface="ＭＳ Ｐゴシック" charset="0"/>
                <a:cs typeface="ＭＳ Ｐゴシック" charset="0"/>
              </a:rPr>
              <a:t>SWITCH!</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3900" y="1173488"/>
            <a:ext cx="8681247" cy="911178"/>
          </a:xfrm>
        </p:spPr>
        <p:txBody>
          <a:bodyPr>
            <a:normAutofit fontScale="90000"/>
          </a:bodyPr>
          <a:lstStyle/>
          <a:p>
            <a:r>
              <a:rPr lang="en-US" dirty="0" smtClean="0">
                <a:solidFill>
                  <a:schemeClr val="tx2">
                    <a:lumMod val="20000"/>
                    <a:lumOff val="80000"/>
                  </a:schemeClr>
                </a:solidFill>
              </a:rPr>
              <a:t>What’s different about sharing science with broader audiences?</a:t>
            </a:r>
            <a:r>
              <a:rPr lang="en-US" dirty="0" smtClean="0">
                <a:solidFill>
                  <a:srgbClr val="FFFFFF"/>
                </a:solidFill>
              </a:rPr>
              <a:t/>
            </a:r>
            <a:br>
              <a:rPr lang="en-US" dirty="0" smtClean="0">
                <a:solidFill>
                  <a:srgbClr val="FFFFFF"/>
                </a:solidFill>
              </a:rPr>
            </a:br>
            <a:endParaRPr lang="en-US" sz="4000" dirty="0">
              <a:solidFill>
                <a:srgbClr val="D9D9D9"/>
              </a:solidFill>
            </a:endParaRPr>
          </a:p>
        </p:txBody>
      </p:sp>
      <p:pic>
        <p:nvPicPr>
          <p:cNvPr id="10" name="Picture 9" descr="110224-pres-GaryHarris-BlksInScience-makingPoint.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672" y="2360786"/>
            <a:ext cx="3410754" cy="3000104"/>
          </a:xfrm>
          <a:prstGeom prst="rect">
            <a:avLst/>
          </a:prstGeom>
          <a:noFill/>
          <a:ln w="9525">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ND_IMGP644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3435" y="2360786"/>
            <a:ext cx="4546233" cy="3010616"/>
          </a:xfrm>
          <a:prstGeom prst="rect">
            <a:avLst/>
          </a:prstGeom>
          <a:ln>
            <a:solidFill>
              <a:schemeClr val="bg1">
                <a:lumMod val="85000"/>
                <a:alpha val="46000"/>
              </a:schemeClr>
            </a:solidFill>
          </a:ln>
        </p:spPr>
      </p:pic>
    </p:spTree>
    <p:extLst>
      <p:ext uri="{BB962C8B-B14F-4D97-AF65-F5344CB8AC3E}">
        <p14:creationId xmlns:p14="http://schemas.microsoft.com/office/powerpoint/2010/main" val="30974720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r>
              <a:rPr lang="en-US" sz="5400">
                <a:latin typeface="Calibri" charset="0"/>
                <a:ea typeface="ＭＳ Ｐゴシック" charset="0"/>
                <a:cs typeface="ＭＳ Ｐゴシック" charset="0"/>
              </a:rPr>
              <a:t>Rotation 2</a:t>
            </a:r>
          </a:p>
          <a:p>
            <a:pPr algn="ctr" eaLnBrk="1" hangingPunct="1">
              <a:lnSpc>
                <a:spcPct val="90000"/>
              </a:lnSpc>
              <a:buFontTx/>
              <a:buNone/>
            </a:pPr>
            <a:r>
              <a:rPr lang="en-US" sz="4800">
                <a:latin typeface="Calibri" charset="0"/>
                <a:ea typeface="ＭＳ Ｐゴシック" charset="0"/>
                <a:cs typeface="ＭＳ Ｐゴシック" charset="0"/>
              </a:rPr>
              <a:t>20 minutes</a:t>
            </a:r>
            <a:endParaRPr lang="en-US" sz="6600">
              <a:latin typeface="Calibri" charset="0"/>
              <a:ea typeface="ＭＳ Ｐゴシック" charset="0"/>
              <a:cs typeface="ＭＳ Ｐゴシック" charset="0"/>
            </a:endParaRPr>
          </a:p>
          <a:p>
            <a:pPr algn="ctr" eaLnBrk="1" hangingPunct="1">
              <a:lnSpc>
                <a:spcPct val="90000"/>
              </a:lnSpc>
              <a:buFontTx/>
              <a:buNone/>
            </a:pPr>
            <a:endParaRPr lang="en-US" sz="2800">
              <a:latin typeface="Calibri" charset="0"/>
              <a:ea typeface="ＭＳ Ｐゴシック" charset="0"/>
              <a:cs typeface="ＭＳ Ｐゴシック" charset="0"/>
            </a:endParaRPr>
          </a:p>
          <a:p>
            <a:pPr algn="ctr" eaLnBrk="1" hangingPunct="1">
              <a:lnSpc>
                <a:spcPct val="90000"/>
              </a:lnSpc>
              <a:buFontTx/>
              <a:buNone/>
            </a:pPr>
            <a:r>
              <a:rPr lang="en-US" u="sng">
                <a:solidFill>
                  <a:srgbClr val="D1E0F0"/>
                </a:solidFill>
                <a:latin typeface="Calibri" charset="0"/>
                <a:ea typeface="ＭＳ Ｐゴシック" charset="0"/>
                <a:cs typeface="ＭＳ Ｐゴシック" charset="0"/>
              </a:rPr>
              <a:t>Facilitators</a:t>
            </a:r>
            <a:r>
              <a:rPr lang="en-US">
                <a:solidFill>
                  <a:srgbClr val="D1E0F0"/>
                </a:solidFill>
                <a:latin typeface="Calibri" charset="0"/>
                <a:ea typeface="ＭＳ Ｐゴシック" charset="0"/>
                <a:cs typeface="ＭＳ Ｐゴシック" charset="0"/>
              </a:rPr>
              <a:t>:  Do your best to engage visitors in your activity.  Try different strategies.</a:t>
            </a:r>
          </a:p>
          <a:p>
            <a:pPr algn="ctr" eaLnBrk="1" hangingPunct="1">
              <a:lnSpc>
                <a:spcPct val="90000"/>
              </a:lnSpc>
              <a:buFontTx/>
              <a:buNone/>
            </a:pPr>
            <a:endParaRPr lang="en-US" sz="2800">
              <a:solidFill>
                <a:srgbClr val="66CCFF"/>
              </a:solidFill>
              <a:latin typeface="Calibri" charset="0"/>
              <a:ea typeface="ＭＳ Ｐゴシック" charset="0"/>
              <a:cs typeface="ＭＳ Ｐゴシック" charset="0"/>
            </a:endParaRPr>
          </a:p>
          <a:p>
            <a:pPr algn="ctr" eaLnBrk="1" hangingPunct="1">
              <a:lnSpc>
                <a:spcPct val="90000"/>
              </a:lnSpc>
              <a:buFontTx/>
              <a:buNone/>
            </a:pPr>
            <a:r>
              <a:rPr lang="en-US" u="sng">
                <a:solidFill>
                  <a:srgbClr val="D1E0F0"/>
                </a:solidFill>
                <a:latin typeface="Calibri" charset="0"/>
                <a:ea typeface="ＭＳ Ｐゴシック" charset="0"/>
                <a:cs typeface="ＭＳ Ｐゴシック" charset="0"/>
              </a:rPr>
              <a:t>Visitors</a:t>
            </a:r>
            <a:r>
              <a:rPr lang="en-US">
                <a:solidFill>
                  <a:srgbClr val="D1E0F0"/>
                </a:solidFill>
                <a:latin typeface="Calibri" charset="0"/>
                <a:ea typeface="ＭＳ Ｐゴシック" charset="0"/>
                <a:cs typeface="ＭＳ Ｐゴシック" charset="0"/>
              </a:rPr>
              <a:t>:  Experience the demos as though you were a young science museum visitor. Afterwards, offer constructive feedback</a:t>
            </a:r>
            <a:r>
              <a:rPr lang="en-US">
                <a:solidFill>
                  <a:srgbClr val="66CCFF"/>
                </a:solidFill>
                <a:latin typeface="Calibri" charset="0"/>
                <a:ea typeface="ＭＳ Ｐゴシック" charset="0"/>
                <a:cs typeface="ＭＳ Ｐゴシック" charset="0"/>
              </a:rPr>
              <a:t>.</a:t>
            </a:r>
          </a:p>
        </p:txBody>
      </p:sp>
    </p:spTree>
    <p:extLst>
      <p:ext uri="{BB962C8B-B14F-4D97-AF65-F5344CB8AC3E}">
        <p14:creationId xmlns:p14="http://schemas.microsoft.com/office/powerpoint/2010/main" val="15323718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body" idx="1"/>
          </p:nvPr>
        </p:nvSpPr>
        <p:spPr>
          <a:xfrm>
            <a:off x="457200" y="457200"/>
            <a:ext cx="8382000" cy="5638800"/>
          </a:xfrm>
        </p:spPr>
        <p:txBody>
          <a:bodyPr/>
          <a:lstStyle/>
          <a:p>
            <a:pPr algn="ctr" eaLnBrk="1" hangingPunct="1">
              <a:lnSpc>
                <a:spcPct val="90000"/>
              </a:lnSpc>
              <a:buFontTx/>
              <a:buNone/>
            </a:pPr>
            <a:endParaRPr lang="en-US" sz="5400">
              <a:latin typeface="Calibri" charset="0"/>
              <a:ea typeface="ＭＳ Ｐゴシック" charset="0"/>
              <a:cs typeface="ＭＳ Ｐゴシック" charset="0"/>
            </a:endParaRPr>
          </a:p>
          <a:p>
            <a:pPr algn="ctr" eaLnBrk="1" hangingPunct="1">
              <a:lnSpc>
                <a:spcPct val="90000"/>
              </a:lnSpc>
              <a:buFontTx/>
              <a:buNone/>
            </a:pPr>
            <a:endParaRPr lang="en-US" sz="5400">
              <a:latin typeface="Calibri" charset="0"/>
              <a:ea typeface="ＭＳ Ｐゴシック" charset="0"/>
              <a:cs typeface="ＭＳ Ｐゴシック" charset="0"/>
            </a:endParaRPr>
          </a:p>
          <a:p>
            <a:pPr algn="ctr" eaLnBrk="1" hangingPunct="1">
              <a:lnSpc>
                <a:spcPct val="90000"/>
              </a:lnSpc>
              <a:buFontTx/>
              <a:buNone/>
            </a:pPr>
            <a:r>
              <a:rPr lang="en-US" sz="5400">
                <a:latin typeface="Calibri" charset="0"/>
                <a:ea typeface="ＭＳ Ｐゴシック" charset="0"/>
                <a:cs typeface="ＭＳ Ｐゴシック" charset="0"/>
              </a:rPr>
              <a:t>Debrief and discussion</a:t>
            </a:r>
            <a:endParaRPr lang="en-US" sz="6600">
              <a:latin typeface="Calibri" charset="0"/>
              <a:ea typeface="ＭＳ Ｐゴシック" charset="0"/>
              <a:cs typeface="ＭＳ Ｐゴシック" charset="0"/>
            </a:endParaRPr>
          </a:p>
          <a:p>
            <a:pPr algn="ctr" eaLnBrk="1" hangingPunct="1">
              <a:lnSpc>
                <a:spcPct val="90000"/>
              </a:lnSpc>
              <a:buFontTx/>
              <a:buNone/>
            </a:pPr>
            <a:endParaRPr lang="en-US" sz="2400">
              <a:latin typeface="Calibri" charset="0"/>
              <a:ea typeface="ＭＳ Ｐゴシック" charset="0"/>
              <a:cs typeface="ＭＳ Ｐゴシック" charset="0"/>
            </a:endParaRPr>
          </a:p>
          <a:p>
            <a:pPr algn="ctr" eaLnBrk="1" hangingPunct="1">
              <a:lnSpc>
                <a:spcPct val="90000"/>
              </a:lnSpc>
              <a:buFontTx/>
              <a:buNone/>
            </a:pPr>
            <a:endParaRPr lang="en-US">
              <a:solidFill>
                <a:srgbClr val="66CC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473054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txBox="1">
            <a:spLocks noChangeArrowheads="1"/>
          </p:cNvSpPr>
          <p:nvPr/>
        </p:nvSpPr>
        <p:spPr bwMode="auto">
          <a:xfrm>
            <a:off x="304800" y="1752600"/>
            <a:ext cx="8534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lnSpc>
                <a:spcPct val="90000"/>
              </a:lnSpc>
              <a:spcBef>
                <a:spcPct val="20000"/>
              </a:spcBef>
              <a:spcAft>
                <a:spcPct val="0"/>
              </a:spcAft>
            </a:pPr>
            <a:r>
              <a:rPr lang="en-US" sz="5400" u="sng" smtClean="0">
                <a:solidFill>
                  <a:srgbClr val="FFFFFF"/>
                </a:solidFill>
                <a:latin typeface="Calibri" charset="0"/>
              </a:rPr>
              <a:t>Practicum</a:t>
            </a:r>
            <a:r>
              <a:rPr lang="en-US" sz="5400" smtClean="0">
                <a:solidFill>
                  <a:srgbClr val="FFFFFF"/>
                </a:solidFill>
                <a:latin typeface="Calibri" charset="0"/>
              </a:rPr>
              <a:t>:</a:t>
            </a:r>
          </a:p>
          <a:p>
            <a:pPr algn="ctr" defTabSz="914400" fontAlgn="base">
              <a:lnSpc>
                <a:spcPct val="90000"/>
              </a:lnSpc>
              <a:spcBef>
                <a:spcPct val="20000"/>
              </a:spcBef>
              <a:spcAft>
                <a:spcPct val="0"/>
              </a:spcAft>
            </a:pPr>
            <a:r>
              <a:rPr lang="en-US" sz="5400">
                <a:solidFill>
                  <a:srgbClr val="FFFFFF"/>
                </a:solidFill>
                <a:latin typeface="Calibri" charset="0"/>
              </a:rPr>
              <a:t>Putting it all to practice…</a:t>
            </a:r>
            <a:endParaRPr lang="en-US" sz="5400" smtClean="0">
              <a:solidFill>
                <a:srgbClr val="FFFFFF"/>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body" idx="1"/>
          </p:nvPr>
        </p:nvSpPr>
        <p:spPr>
          <a:xfrm>
            <a:off x="245820" y="457199"/>
            <a:ext cx="8734300" cy="6180565"/>
          </a:xfrm>
        </p:spPr>
        <p:txBody>
          <a:bodyPr/>
          <a:lstStyle/>
          <a:p>
            <a:pPr eaLnBrk="1" hangingPunct="1">
              <a:lnSpc>
                <a:spcPct val="90000"/>
              </a:lnSpc>
              <a:buFontTx/>
              <a:buNone/>
            </a:pPr>
            <a:r>
              <a:rPr lang="en-US" sz="4400" dirty="0">
                <a:latin typeface="Calibri" charset="0"/>
                <a:ea typeface="ＭＳ Ｐゴシック" charset="0"/>
                <a:cs typeface="ＭＳ Ｐゴシック" charset="0"/>
              </a:rPr>
              <a:t>Debrief &amp; Discussion</a:t>
            </a:r>
          </a:p>
          <a:p>
            <a:pPr algn="ctr" eaLnBrk="1" hangingPunct="1">
              <a:lnSpc>
                <a:spcPct val="90000"/>
              </a:lnSpc>
              <a:buFontTx/>
              <a:buNone/>
            </a:pPr>
            <a:endParaRPr lang="en-US" sz="1200" dirty="0">
              <a:solidFill>
                <a:srgbClr val="66CCFF"/>
              </a:solidFill>
              <a:latin typeface="Calibri" charset="0"/>
              <a:ea typeface="ＭＳ Ｐゴシック" charset="0"/>
              <a:cs typeface="ＭＳ Ｐゴシック" charset="0"/>
            </a:endParaRPr>
          </a:p>
          <a:p>
            <a:pPr algn="ctr" eaLnBrk="1" hangingPunct="1">
              <a:lnSpc>
                <a:spcPct val="90000"/>
              </a:lnSpc>
              <a:buFontTx/>
              <a:buNone/>
            </a:pPr>
            <a:endParaRPr lang="en-US" sz="1200" dirty="0">
              <a:solidFill>
                <a:srgbClr val="66CCFF"/>
              </a:solidFill>
              <a:latin typeface="Calibri" charset="0"/>
              <a:ea typeface="ＭＳ Ｐゴシック" charset="0"/>
              <a:cs typeface="ＭＳ Ｐゴシック" charset="0"/>
            </a:endParaRPr>
          </a:p>
          <a:p>
            <a:pPr eaLnBrk="1" hangingPunct="1">
              <a:lnSpc>
                <a:spcPct val="90000"/>
              </a:lnSpc>
              <a:buFontTx/>
              <a:buNone/>
            </a:pPr>
            <a:r>
              <a:rPr lang="en-US" sz="3000" dirty="0">
                <a:solidFill>
                  <a:srgbClr val="D1E0F0"/>
                </a:solidFill>
                <a:latin typeface="Calibri" charset="0"/>
                <a:ea typeface="ＭＳ Ｐゴシック" charset="0"/>
                <a:cs typeface="ＭＳ Ｐゴシック" charset="0"/>
              </a:rPr>
              <a:t>Q1  What did you like best about working with visitors? </a:t>
            </a:r>
          </a:p>
          <a:p>
            <a:pPr eaLnBrk="1" hangingPunct="1">
              <a:lnSpc>
                <a:spcPct val="90000"/>
              </a:lnSpc>
              <a:buFontTx/>
              <a:buNone/>
            </a:pPr>
            <a:endParaRPr lang="en-US" sz="2000" dirty="0">
              <a:solidFill>
                <a:srgbClr val="D1E0F0"/>
              </a:solidFill>
              <a:latin typeface="Calibri" charset="0"/>
              <a:ea typeface="ＭＳ Ｐゴシック" charset="0"/>
              <a:cs typeface="ＭＳ Ｐゴシック" charset="0"/>
            </a:endParaRPr>
          </a:p>
          <a:p>
            <a:pPr eaLnBrk="1" hangingPunct="1">
              <a:lnSpc>
                <a:spcPct val="90000"/>
              </a:lnSpc>
              <a:buNone/>
            </a:pPr>
            <a:r>
              <a:rPr lang="en-US" sz="3000" dirty="0">
                <a:solidFill>
                  <a:srgbClr val="D1E0F0"/>
                </a:solidFill>
                <a:latin typeface="Calibri" charset="0"/>
                <a:ea typeface="ＭＳ Ｐゴシック" charset="0"/>
                <a:cs typeface="ＭＳ Ｐゴシック" charset="0"/>
              </a:rPr>
              <a:t>Q2  What proved more difficult than expected?</a:t>
            </a:r>
          </a:p>
          <a:p>
            <a:pPr eaLnBrk="1" hangingPunct="1">
              <a:lnSpc>
                <a:spcPct val="90000"/>
              </a:lnSpc>
              <a:buFontTx/>
              <a:buNone/>
            </a:pPr>
            <a:endParaRPr lang="en-US" sz="2000" dirty="0">
              <a:solidFill>
                <a:srgbClr val="D1E0F0"/>
              </a:solidFill>
              <a:latin typeface="Calibri" charset="0"/>
              <a:ea typeface="ＭＳ Ｐゴシック" charset="0"/>
              <a:cs typeface="ＭＳ Ｐゴシック" charset="0"/>
            </a:endParaRPr>
          </a:p>
          <a:p>
            <a:pPr eaLnBrk="1" hangingPunct="1">
              <a:lnSpc>
                <a:spcPct val="90000"/>
              </a:lnSpc>
              <a:buNone/>
            </a:pPr>
            <a:r>
              <a:rPr lang="en-US" sz="3000" dirty="0">
                <a:solidFill>
                  <a:srgbClr val="D1E0F0"/>
                </a:solidFill>
                <a:latin typeface="Calibri" charset="0"/>
                <a:ea typeface="ＭＳ Ｐゴシック" charset="0"/>
                <a:cs typeface="ＭＳ Ｐゴシック" charset="0"/>
              </a:rPr>
              <a:t>Q3  What strategies worked best?</a:t>
            </a:r>
          </a:p>
          <a:p>
            <a:pPr eaLnBrk="1" hangingPunct="1">
              <a:lnSpc>
                <a:spcPct val="90000"/>
              </a:lnSpc>
              <a:buFontTx/>
              <a:buNone/>
            </a:pPr>
            <a:endParaRPr lang="en-US" sz="2000" dirty="0">
              <a:solidFill>
                <a:srgbClr val="D1E0F0"/>
              </a:solidFill>
              <a:latin typeface="Calibri" charset="0"/>
              <a:ea typeface="ＭＳ Ｐゴシック" charset="0"/>
              <a:cs typeface="ＭＳ Ｐゴシック" charset="0"/>
            </a:endParaRPr>
          </a:p>
          <a:p>
            <a:pPr eaLnBrk="1" hangingPunct="1">
              <a:lnSpc>
                <a:spcPct val="90000"/>
              </a:lnSpc>
              <a:buNone/>
            </a:pPr>
            <a:r>
              <a:rPr lang="en-US" sz="3000" dirty="0">
                <a:solidFill>
                  <a:srgbClr val="D1E0F0"/>
                </a:solidFill>
                <a:latin typeface="Calibri" charset="0"/>
                <a:ea typeface="ＭＳ Ｐゴシック" charset="0"/>
                <a:cs typeface="ＭＳ Ｐゴシック" charset="0"/>
              </a:rPr>
              <a:t>Q4  Any surprises – or ‘aha’ moments?</a:t>
            </a:r>
          </a:p>
          <a:p>
            <a:pPr eaLnBrk="1" hangingPunct="1">
              <a:lnSpc>
                <a:spcPct val="90000"/>
              </a:lnSpc>
              <a:buFontTx/>
              <a:buNone/>
            </a:pPr>
            <a:endParaRPr lang="en-US" sz="2000" dirty="0">
              <a:solidFill>
                <a:srgbClr val="D1E0F0"/>
              </a:solidFill>
              <a:latin typeface="Calibri" charset="0"/>
              <a:ea typeface="ＭＳ Ｐゴシック" charset="0"/>
              <a:cs typeface="ＭＳ Ｐゴシック" charset="0"/>
            </a:endParaRPr>
          </a:p>
          <a:p>
            <a:pPr eaLnBrk="1" hangingPunct="1">
              <a:lnSpc>
                <a:spcPct val="90000"/>
              </a:lnSpc>
              <a:buFontTx/>
              <a:buNone/>
            </a:pPr>
            <a:r>
              <a:rPr lang="en-US" sz="3000" dirty="0">
                <a:solidFill>
                  <a:srgbClr val="D1E0F0"/>
                </a:solidFill>
                <a:latin typeface="Calibri" charset="0"/>
                <a:ea typeface="ＭＳ Ｐゴシック" charset="0"/>
                <a:cs typeface="ＭＳ Ｐゴシック" charset="0"/>
              </a:rPr>
              <a:t>Q5  Any ideas for improvements? </a:t>
            </a:r>
          </a:p>
          <a:p>
            <a:pPr eaLnBrk="1" hangingPunct="1">
              <a:lnSpc>
                <a:spcPct val="90000"/>
              </a:lnSpc>
              <a:buFontTx/>
              <a:buNone/>
            </a:pPr>
            <a:r>
              <a:rPr lang="en-US" sz="3000" dirty="0">
                <a:solidFill>
                  <a:srgbClr val="D1E0F0"/>
                </a:solidFill>
                <a:latin typeface="Calibri" charset="0"/>
                <a:ea typeface="ＭＳ Ｐゴシック" charset="0"/>
                <a:cs typeface="ＭＳ Ｐゴシック" charset="0"/>
              </a:rPr>
              <a:t>        (in the activity </a:t>
            </a:r>
            <a:r>
              <a:rPr lang="en-US" sz="3000" i="1" dirty="0">
                <a:solidFill>
                  <a:srgbClr val="D1E0F0"/>
                </a:solidFill>
                <a:latin typeface="Calibri" charset="0"/>
                <a:ea typeface="ＭＳ Ｐゴシック" charset="0"/>
                <a:cs typeface="ＭＳ Ｐゴシック" charset="0"/>
              </a:rPr>
              <a:t>or</a:t>
            </a:r>
            <a:r>
              <a:rPr lang="en-US" sz="3000" dirty="0">
                <a:solidFill>
                  <a:srgbClr val="D1E0F0"/>
                </a:solidFill>
                <a:latin typeface="Calibri" charset="0"/>
                <a:ea typeface="ＭＳ Ｐゴシック" charset="0"/>
                <a:cs typeface="ＭＳ Ｐゴシック" charset="0"/>
              </a:rPr>
              <a:t> the approach)</a:t>
            </a:r>
          </a:p>
          <a:p>
            <a:pPr algn="ctr" eaLnBrk="1" hangingPunct="1">
              <a:lnSpc>
                <a:spcPct val="90000"/>
              </a:lnSpc>
              <a:buFontTx/>
              <a:buNone/>
            </a:pPr>
            <a:endParaRPr lang="en-US" dirty="0">
              <a:solidFill>
                <a:srgbClr val="66CCFF"/>
              </a:solidFill>
              <a:latin typeface="Calibri"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457200" y="1638955"/>
            <a:ext cx="8382000" cy="4099036"/>
          </a:xfrm>
        </p:spPr>
        <p:txBody>
          <a:bodyPr/>
          <a:lstStyle/>
          <a:p>
            <a:pPr algn="ctr">
              <a:lnSpc>
                <a:spcPct val="90000"/>
              </a:lnSpc>
              <a:buFontTx/>
              <a:buNone/>
              <a:defRPr/>
            </a:pPr>
            <a:r>
              <a:rPr lang="en-US" sz="6000" dirty="0">
                <a:latin typeface="Calibri" charset="0"/>
                <a:ea typeface="ＭＳ Ｐゴシック" charset="0"/>
                <a:cs typeface="Calibri" charset="0"/>
              </a:rPr>
              <a:t>Congratulations!</a:t>
            </a:r>
          </a:p>
        </p:txBody>
      </p:sp>
      <p:sp>
        <p:nvSpPr>
          <p:cNvPr id="4" name="Rectangle 3"/>
          <p:cNvSpPr/>
          <p:nvPr/>
        </p:nvSpPr>
        <p:spPr>
          <a:xfrm>
            <a:off x="2420030" y="2584243"/>
            <a:ext cx="5090757" cy="461665"/>
          </a:xfrm>
          <a:prstGeom prst="rect">
            <a:avLst/>
          </a:prstGeom>
        </p:spPr>
        <p:txBody>
          <a:bodyPr wrap="none">
            <a:spAutoFit/>
          </a:bodyPr>
          <a:lstStyle/>
          <a:p>
            <a:r>
              <a:rPr lang="en-US" sz="2400" dirty="0">
                <a:solidFill>
                  <a:srgbClr val="D9D9D9"/>
                </a:solidFill>
                <a:latin typeface="Calibri"/>
              </a:rPr>
              <a:t>Sharing </a:t>
            </a:r>
            <a:r>
              <a:rPr lang="en-US" sz="2400" dirty="0" smtClean="0">
                <a:solidFill>
                  <a:srgbClr val="D9D9D9"/>
                </a:solidFill>
                <a:latin typeface="Calibri"/>
              </a:rPr>
              <a:t>Science Workshop &amp; Practicum</a:t>
            </a:r>
            <a:endParaRPr lang="en-US" sz="2400" dirty="0">
              <a:solidFill>
                <a:srgbClr val="D9D9D9"/>
              </a:solidFill>
              <a:latin typeface="Calibri"/>
            </a:endParaRPr>
          </a:p>
        </p:txBody>
      </p:sp>
      <p:pic>
        <p:nvPicPr>
          <p:cNvPr id="5" name="Picture 4" descr="mos_logo_ic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1222" y="2600877"/>
            <a:ext cx="445898" cy="445898"/>
          </a:xfrm>
          <a:prstGeom prst="rect">
            <a:avLst/>
          </a:prstGeom>
        </p:spPr>
      </p:pic>
      <p:sp>
        <p:nvSpPr>
          <p:cNvPr id="6" name="Rectangle 5"/>
          <p:cNvSpPr/>
          <p:nvPr/>
        </p:nvSpPr>
        <p:spPr>
          <a:xfrm>
            <a:off x="2588681" y="6362831"/>
            <a:ext cx="4250783" cy="338554"/>
          </a:xfrm>
          <a:prstGeom prst="rect">
            <a:avLst/>
          </a:prstGeom>
        </p:spPr>
        <p:txBody>
          <a:bodyPr wrap="none">
            <a:spAutoFit/>
          </a:bodyPr>
          <a:lstStyle/>
          <a:p>
            <a:r>
              <a:rPr lang="en-US" sz="1600" dirty="0">
                <a:solidFill>
                  <a:srgbClr val="D9D9D9"/>
                </a:solidFill>
                <a:latin typeface="Calibri"/>
              </a:rPr>
              <a:t>©  Museum of Science   Contact: nano@mos.org </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body" idx="1"/>
          </p:nvPr>
        </p:nvSpPr>
        <p:spPr>
          <a:xfrm>
            <a:off x="457200" y="3484034"/>
            <a:ext cx="8382000" cy="2667000"/>
          </a:xfrm>
        </p:spPr>
        <p:txBody>
          <a:bodyPr/>
          <a:lstStyle/>
          <a:p>
            <a:pPr algn="ctr">
              <a:lnSpc>
                <a:spcPct val="90000"/>
              </a:lnSpc>
              <a:buFontTx/>
              <a:buNone/>
              <a:defRPr/>
            </a:pPr>
            <a:r>
              <a:rPr lang="en-US" sz="4800" dirty="0">
                <a:latin typeface="Calibri" charset="0"/>
                <a:ea typeface="ＭＳ Ｐゴシック" charset="0"/>
                <a:cs typeface="Calibri" charset="0"/>
              </a:rPr>
              <a:t>[Date</a:t>
            </a:r>
            <a:r>
              <a:rPr lang="en-US" sz="4800" dirty="0" smtClean="0">
                <a:latin typeface="Calibri" charset="0"/>
                <a:ea typeface="ＭＳ Ｐゴシック" charset="0"/>
                <a:cs typeface="Calibri" charset="0"/>
              </a:rPr>
              <a:t>]</a:t>
            </a:r>
            <a:endParaRPr lang="en-US" sz="4800" dirty="0">
              <a:latin typeface="Calibri" charset="0"/>
              <a:ea typeface="ＭＳ Ｐゴシック" charset="0"/>
              <a:cs typeface="Calibri" charset="0"/>
            </a:endParaRPr>
          </a:p>
          <a:p>
            <a:pPr algn="ctr">
              <a:lnSpc>
                <a:spcPct val="90000"/>
              </a:lnSpc>
              <a:buFontTx/>
              <a:buNone/>
              <a:defRPr/>
            </a:pPr>
            <a:r>
              <a:rPr lang="en-US" sz="4800" dirty="0">
                <a:latin typeface="Calibri" charset="0"/>
                <a:ea typeface="ＭＳ Ｐゴシック" charset="0"/>
                <a:cs typeface="Calibri" charset="0"/>
              </a:rPr>
              <a:t>[Time]</a:t>
            </a:r>
          </a:p>
          <a:p>
            <a:pPr algn="ctr">
              <a:lnSpc>
                <a:spcPct val="90000"/>
              </a:lnSpc>
              <a:buFontTx/>
              <a:buNone/>
              <a:defRPr/>
            </a:pPr>
            <a:endParaRPr lang="en-US" sz="4800" dirty="0" smtClean="0">
              <a:latin typeface="Calibri" charset="0"/>
              <a:ea typeface="ＭＳ Ｐゴシック" charset="0"/>
              <a:cs typeface="Calibri" charset="0"/>
            </a:endParaRPr>
          </a:p>
          <a:p>
            <a:pPr algn="ctr">
              <a:lnSpc>
                <a:spcPct val="90000"/>
              </a:lnSpc>
              <a:buFontTx/>
              <a:buNone/>
              <a:defRPr/>
            </a:pPr>
            <a:endParaRPr lang="en-US" sz="3500" dirty="0" smtClean="0">
              <a:solidFill>
                <a:schemeClr val="accent2">
                  <a:lumMod val="40000"/>
                  <a:lumOff val="60000"/>
                </a:schemeClr>
              </a:solidFill>
              <a:latin typeface="Calibri" charset="0"/>
              <a:ea typeface="ＭＳ Ｐゴシック" charset="0"/>
              <a:cs typeface="Calibri" charset="0"/>
            </a:endParaRPr>
          </a:p>
        </p:txBody>
      </p:sp>
      <p:pic>
        <p:nvPicPr>
          <p:cNvPr id="40962" name="Picture 3" descr="ND_logo_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501" y="397936"/>
            <a:ext cx="6011333" cy="209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170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6769" y="274638"/>
            <a:ext cx="8811845" cy="1143000"/>
          </a:xfrm>
        </p:spPr>
        <p:txBody>
          <a:bodyPr>
            <a:noAutofit/>
          </a:bodyPr>
          <a:lstStyle/>
          <a:p>
            <a:r>
              <a:rPr lang="en-US" sz="3600" i="1">
                <a:solidFill>
                  <a:srgbClr val="C6D9F1"/>
                </a:solidFill>
              </a:rPr>
              <a:t>Take them on a journey from a place they already are… to an interesting new place.</a:t>
            </a:r>
          </a:p>
        </p:txBody>
      </p:sp>
      <p:sp>
        <p:nvSpPr>
          <p:cNvPr id="5" name="Cloud 4"/>
          <p:cNvSpPr/>
          <p:nvPr/>
        </p:nvSpPr>
        <p:spPr>
          <a:xfrm>
            <a:off x="4826004" y="1953845"/>
            <a:ext cx="3860796" cy="4318000"/>
          </a:xfrm>
          <a:prstGeom prst="cloud">
            <a:avLst/>
          </a:prstGeom>
          <a:effectLst>
            <a:glow rad="647700">
              <a:schemeClr val="bg1">
                <a:alpha val="69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a:latin typeface="Comic Sans MS"/>
                <a:cs typeface="Comic Sans MS"/>
              </a:rPr>
              <a:t>  HERE…</a:t>
            </a:r>
          </a:p>
        </p:txBody>
      </p:sp>
      <p:sp>
        <p:nvSpPr>
          <p:cNvPr id="4" name="Right Arrow Callout 3"/>
          <p:cNvSpPr/>
          <p:nvPr/>
        </p:nvSpPr>
        <p:spPr>
          <a:xfrm>
            <a:off x="566618" y="2168768"/>
            <a:ext cx="4122615" cy="4103077"/>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t>There</a:t>
            </a:r>
          </a:p>
        </p:txBody>
      </p:sp>
    </p:spTree>
    <p:extLst>
      <p:ext uri="{BB962C8B-B14F-4D97-AF65-F5344CB8AC3E}">
        <p14:creationId xmlns:p14="http://schemas.microsoft.com/office/powerpoint/2010/main" val="29775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662" y="524112"/>
            <a:ext cx="8229600" cy="1143000"/>
          </a:xfrm>
        </p:spPr>
        <p:txBody>
          <a:bodyPr>
            <a:normAutofit/>
          </a:bodyPr>
          <a:lstStyle/>
          <a:p>
            <a:pPr algn="l"/>
            <a:r>
              <a:rPr lang="en-US" sz="4000" dirty="0" smtClean="0">
                <a:solidFill>
                  <a:schemeClr val="tx2">
                    <a:lumMod val="20000"/>
                    <a:lumOff val="80000"/>
                  </a:schemeClr>
                </a:solidFill>
              </a:rPr>
              <a:t>Consider Your Audience:</a:t>
            </a:r>
            <a:endParaRPr lang="en-US" sz="4000" dirty="0">
              <a:solidFill>
                <a:schemeClr val="tx2">
                  <a:lumMod val="20000"/>
                  <a:lumOff val="80000"/>
                </a:schemeClr>
              </a:solidFill>
            </a:endParaRPr>
          </a:p>
        </p:txBody>
      </p:sp>
      <p:sp>
        <p:nvSpPr>
          <p:cNvPr id="3" name="Content Placeholder 2"/>
          <p:cNvSpPr>
            <a:spLocks noGrp="1"/>
          </p:cNvSpPr>
          <p:nvPr>
            <p:ph idx="1"/>
          </p:nvPr>
        </p:nvSpPr>
        <p:spPr>
          <a:xfrm>
            <a:off x="613499" y="2171615"/>
            <a:ext cx="8131916" cy="4039833"/>
          </a:xfrm>
        </p:spPr>
        <p:txBody>
          <a:bodyPr>
            <a:normAutofit fontScale="92500" lnSpcReduction="10000"/>
          </a:bodyPr>
          <a:lstStyle/>
          <a:p>
            <a:pPr marL="0" indent="0">
              <a:buNone/>
            </a:pPr>
            <a:r>
              <a:rPr lang="en-US" dirty="0" smtClean="0">
                <a:solidFill>
                  <a:schemeClr val="bg1">
                    <a:lumMod val="95000"/>
                  </a:schemeClr>
                </a:solidFill>
              </a:rPr>
              <a:t>Who are they?</a:t>
            </a:r>
          </a:p>
          <a:p>
            <a:pPr marL="0" indent="0">
              <a:buNone/>
            </a:pPr>
            <a:r>
              <a:rPr lang="en-US" dirty="0">
                <a:solidFill>
                  <a:schemeClr val="bg1">
                    <a:lumMod val="95000"/>
                  </a:schemeClr>
                </a:solidFill>
              </a:rPr>
              <a:t>  What prior experience do they have?  </a:t>
            </a:r>
          </a:p>
          <a:p>
            <a:pPr marL="0" indent="0">
              <a:buNone/>
            </a:pPr>
            <a:r>
              <a:rPr lang="en-US" dirty="0">
                <a:solidFill>
                  <a:schemeClr val="bg1">
                    <a:lumMod val="95000"/>
                  </a:schemeClr>
                </a:solidFill>
              </a:rPr>
              <a:t>    What might they find intriguing?</a:t>
            </a:r>
          </a:p>
          <a:p>
            <a:pPr marL="0" indent="0">
              <a:buNone/>
            </a:pPr>
            <a:r>
              <a:rPr lang="en-US" dirty="0">
                <a:solidFill>
                  <a:schemeClr val="bg1">
                    <a:lumMod val="95000"/>
                  </a:schemeClr>
                </a:solidFill>
              </a:rPr>
              <a:t>     What might they care about?</a:t>
            </a:r>
          </a:p>
          <a:p>
            <a:pPr marL="0" indent="0">
              <a:buNone/>
            </a:pPr>
            <a:r>
              <a:rPr lang="en-US" dirty="0">
                <a:solidFill>
                  <a:schemeClr val="bg1">
                    <a:lumMod val="95000"/>
                  </a:schemeClr>
                </a:solidFill>
              </a:rPr>
              <a:t>		How much time &amp; attention do they likely </a:t>
            </a:r>
          </a:p>
          <a:p>
            <a:pPr marL="0" indent="0">
              <a:buNone/>
            </a:pPr>
            <a:r>
              <a:rPr lang="en-US" dirty="0">
                <a:solidFill>
                  <a:schemeClr val="bg1">
                    <a:lumMod val="95000"/>
                  </a:schemeClr>
                </a:solidFill>
              </a:rPr>
              <a:t> 		  have to spend with you at this moment?</a:t>
            </a:r>
            <a:endParaRPr lang="en-US" dirty="0" smtClean="0">
              <a:solidFill>
                <a:schemeClr val="bg1">
                  <a:lumMod val="95000"/>
                </a:schemeClr>
              </a:solidFill>
            </a:endParaRPr>
          </a:p>
          <a:p>
            <a:pPr marL="0" indent="0">
              <a:buNone/>
            </a:pPr>
            <a:r>
              <a:rPr lang="en-US" dirty="0">
                <a:solidFill>
                  <a:srgbClr val="FFFFFF"/>
                </a:solidFill>
              </a:rPr>
              <a:t>	</a:t>
            </a:r>
            <a:r>
              <a:rPr lang="en-US" dirty="0" smtClean="0">
                <a:solidFill>
                  <a:srgbClr val="FFFFFF"/>
                </a:solidFill>
              </a:rPr>
              <a:t>	</a:t>
            </a:r>
            <a:r>
              <a:rPr lang="en-US" dirty="0">
                <a:solidFill>
                  <a:srgbClr val="FFFFFF"/>
                </a:solidFill>
              </a:rPr>
              <a:t>	</a:t>
            </a:r>
            <a:r>
              <a:rPr lang="en-US" dirty="0" smtClean="0">
                <a:solidFill>
                  <a:srgbClr val="FFFFFF"/>
                </a:solidFill>
              </a:rPr>
              <a:t>	</a:t>
            </a:r>
            <a:r>
              <a:rPr lang="en-US" dirty="0">
                <a:solidFill>
                  <a:srgbClr val="FFFFFF"/>
                </a:solidFill>
              </a:rPr>
              <a:t>	</a:t>
            </a:r>
            <a:r>
              <a:rPr lang="en-US" dirty="0" smtClean="0">
                <a:solidFill>
                  <a:srgbClr val="FFFFFF"/>
                </a:solidFill>
              </a:rPr>
              <a:t>		</a:t>
            </a:r>
            <a:r>
              <a:rPr lang="en-US" dirty="0">
                <a:solidFill>
                  <a:srgbClr val="FFFFFF"/>
                </a:solidFill>
              </a:rPr>
              <a:t>	</a:t>
            </a:r>
            <a:r>
              <a:rPr lang="en-US" dirty="0" smtClean="0">
                <a:solidFill>
                  <a:srgbClr val="FFFFFF"/>
                </a:solidFill>
              </a:rPr>
              <a:t>											</a:t>
            </a:r>
          </a:p>
        </p:txBody>
      </p:sp>
    </p:spTree>
    <p:extLst>
      <p:ext uri="{BB962C8B-B14F-4D97-AF65-F5344CB8AC3E}">
        <p14:creationId xmlns:p14="http://schemas.microsoft.com/office/powerpoint/2010/main" val="918792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662" y="524112"/>
            <a:ext cx="8229600" cy="1143000"/>
          </a:xfrm>
        </p:spPr>
        <p:txBody>
          <a:bodyPr>
            <a:normAutofit/>
          </a:bodyPr>
          <a:lstStyle/>
          <a:p>
            <a:pPr algn="l"/>
            <a:r>
              <a:rPr lang="en-US" sz="4000" dirty="0" smtClean="0">
                <a:solidFill>
                  <a:srgbClr val="C6D9F1"/>
                </a:solidFill>
              </a:rPr>
              <a:t>What’s the potential significance?</a:t>
            </a:r>
            <a:endParaRPr lang="en-US" sz="4000" dirty="0">
              <a:solidFill>
                <a:srgbClr val="C6D9F1"/>
              </a:solidFill>
            </a:endParaRPr>
          </a:p>
        </p:txBody>
      </p:sp>
      <p:sp>
        <p:nvSpPr>
          <p:cNvPr id="3" name="Content Placeholder 2"/>
          <p:cNvSpPr>
            <a:spLocks noGrp="1"/>
          </p:cNvSpPr>
          <p:nvPr>
            <p:ph idx="1"/>
          </p:nvPr>
        </p:nvSpPr>
        <p:spPr>
          <a:xfrm>
            <a:off x="613499" y="2002931"/>
            <a:ext cx="8131916" cy="4208517"/>
          </a:xfrm>
        </p:spPr>
        <p:txBody>
          <a:bodyPr>
            <a:normAutofit lnSpcReduction="10000"/>
          </a:bodyPr>
          <a:lstStyle/>
          <a:p>
            <a:pPr marL="0" indent="0">
              <a:buNone/>
            </a:pPr>
            <a:r>
              <a:rPr lang="en-US">
                <a:solidFill>
                  <a:srgbClr val="F2F2F2"/>
                </a:solidFill>
              </a:rPr>
              <a:t>Engineer:  What important challenge are you hoping to address?  </a:t>
            </a:r>
          </a:p>
          <a:p>
            <a:pPr marL="0" indent="0">
              <a:buNone/>
            </a:pPr>
            <a:endParaRPr lang="en-US" sz="1800">
              <a:solidFill>
                <a:srgbClr val="F2F2F2"/>
              </a:solidFill>
            </a:endParaRPr>
          </a:p>
          <a:p>
            <a:pPr marL="0" indent="0">
              <a:buNone/>
            </a:pPr>
            <a:r>
              <a:rPr lang="en-US">
                <a:solidFill>
                  <a:srgbClr val="F2F2F2"/>
                </a:solidFill>
              </a:rPr>
              <a:t>Scientist: What intriguing mystery are you hoping to solve? </a:t>
            </a:r>
          </a:p>
          <a:p>
            <a:pPr marL="0" indent="0">
              <a:buNone/>
            </a:pPr>
            <a:endParaRPr lang="en-US">
              <a:solidFill>
                <a:srgbClr val="F2F2F2"/>
              </a:solidFill>
            </a:endParaRPr>
          </a:p>
          <a:p>
            <a:pPr marL="0" indent="0">
              <a:buNone/>
            </a:pPr>
            <a:r>
              <a:rPr lang="en-US">
                <a:solidFill>
                  <a:srgbClr val="F2F2F2"/>
                </a:solidFill>
              </a:rPr>
              <a:t>				</a:t>
            </a:r>
            <a:r>
              <a:rPr lang="en-US" sz="4000">
                <a:solidFill>
                  <a:srgbClr val="F2F2F2"/>
                </a:solidFill>
              </a:rPr>
              <a:t>Why will it matter?</a:t>
            </a:r>
            <a:r>
              <a:rPr lang="en-US" sz="4000">
                <a:solidFill>
                  <a:srgbClr val="F2F2F2"/>
                </a:solidFill>
                <a:effectLst/>
              </a:rPr>
              <a:t> </a:t>
            </a:r>
            <a:r>
              <a:rPr lang="en-US" dirty="0">
                <a:solidFill>
                  <a:srgbClr val="C6D9F1"/>
                </a:solidFill>
              </a:rPr>
              <a:t>	</a:t>
            </a:r>
            <a:r>
              <a:rPr lang="en-US" dirty="0" smtClean="0">
                <a:solidFill>
                  <a:srgbClr val="C6D9F1"/>
                </a:solidFill>
              </a:rPr>
              <a:t>	</a:t>
            </a:r>
            <a:r>
              <a:rPr lang="en-US" dirty="0">
                <a:solidFill>
                  <a:srgbClr val="C6D9F1"/>
                </a:solidFill>
              </a:rPr>
              <a:t>	</a:t>
            </a:r>
            <a:r>
              <a:rPr lang="en-US" dirty="0" smtClean="0">
                <a:solidFill>
                  <a:srgbClr val="C6D9F1"/>
                </a:solidFill>
              </a:rPr>
              <a:t>	</a:t>
            </a:r>
            <a:r>
              <a:rPr lang="en-US" dirty="0">
                <a:solidFill>
                  <a:srgbClr val="C6D9F1"/>
                </a:solidFill>
              </a:rPr>
              <a:t>	</a:t>
            </a:r>
            <a:r>
              <a:rPr lang="en-US" dirty="0" smtClean="0">
                <a:solidFill>
                  <a:srgbClr val="C6D9F1"/>
                </a:solidFill>
              </a:rPr>
              <a:t>		</a:t>
            </a:r>
            <a:r>
              <a:rPr lang="en-US" dirty="0">
                <a:solidFill>
                  <a:srgbClr val="C6D9F1"/>
                </a:solidFill>
              </a:rPr>
              <a:t>	</a:t>
            </a:r>
            <a:r>
              <a:rPr lang="en-US" dirty="0" smtClean="0">
                <a:solidFill>
                  <a:srgbClr val="C6D9F1"/>
                </a:solidFill>
              </a:rPr>
              <a:t>									</a:t>
            </a:r>
            <a:r>
              <a:rPr lang="en-US" dirty="0" smtClean="0">
                <a:solidFill>
                  <a:srgbClr val="FFFFFF"/>
                </a:solidFill>
              </a:rPr>
              <a:t>		</a:t>
            </a:r>
          </a:p>
        </p:txBody>
      </p:sp>
    </p:spTree>
    <p:extLst>
      <p:ext uri="{BB962C8B-B14F-4D97-AF65-F5344CB8AC3E}">
        <p14:creationId xmlns:p14="http://schemas.microsoft.com/office/powerpoint/2010/main" val="38105662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6-19 at 2.38.22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902" y="1010187"/>
            <a:ext cx="7537549" cy="4226121"/>
          </a:xfrm>
          <a:prstGeom prst="rect">
            <a:avLst/>
          </a:prstGeom>
        </p:spPr>
      </p:pic>
    </p:spTree>
    <p:extLst>
      <p:ext uri="{BB962C8B-B14F-4D97-AF65-F5344CB8AC3E}">
        <p14:creationId xmlns:p14="http://schemas.microsoft.com/office/powerpoint/2010/main" val="10927908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553096" y="2945915"/>
            <a:ext cx="794818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lgn="ctr" defTabSz="914400" fontAlgn="base">
              <a:spcBef>
                <a:spcPct val="0"/>
              </a:spcBef>
              <a:spcAft>
                <a:spcPct val="0"/>
              </a:spcAft>
            </a:pPr>
            <a:r>
              <a:rPr lang="en-US" sz="2400" dirty="0" smtClean="0">
                <a:solidFill>
                  <a:srgbClr val="E3EBF1"/>
                </a:solidFill>
                <a:latin typeface="Calibri" charset="0"/>
                <a:ea typeface="ＭＳ Ｐゴシック" charset="0"/>
                <a:cs typeface="ＭＳ Ｐゴシック" charset="0"/>
              </a:rPr>
              <a:t>INSERT FILM HERE</a:t>
            </a:r>
            <a:endParaRPr lang="en-US" sz="2400" dirty="0" smtClean="0">
              <a:solidFill>
                <a:schemeClr val="tx2"/>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4032789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4-06-19 at 3.52.53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375" y="393700"/>
            <a:ext cx="8009251" cy="5301277"/>
          </a:xfrm>
          <a:prstGeom prst="rect">
            <a:avLst/>
          </a:prstGeom>
        </p:spPr>
      </p:pic>
      <p:sp>
        <p:nvSpPr>
          <p:cNvPr id="5" name="Title 1"/>
          <p:cNvSpPr txBox="1">
            <a:spLocks/>
          </p:cNvSpPr>
          <p:nvPr/>
        </p:nvSpPr>
        <p:spPr>
          <a:xfrm>
            <a:off x="1176338" y="5694977"/>
            <a:ext cx="6789737" cy="612372"/>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D9D9D9"/>
                </a:solidFill>
              </a:rPr>
              <a:t>Pam Silver</a:t>
            </a:r>
            <a:endParaRPr lang="en-US" sz="3600" dirty="0">
              <a:solidFill>
                <a:srgbClr val="D9D9D9"/>
              </a:solidFill>
            </a:endParaRPr>
          </a:p>
        </p:txBody>
      </p:sp>
    </p:spTree>
    <p:extLst>
      <p:ext uri="{BB962C8B-B14F-4D97-AF65-F5344CB8AC3E}">
        <p14:creationId xmlns:p14="http://schemas.microsoft.com/office/powerpoint/2010/main" val="282922301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29898</TotalTime>
  <Words>3572</Words>
  <Application>Microsoft Macintosh PowerPoint</Application>
  <PresentationFormat>On-screen Show (4:3)</PresentationFormat>
  <Paragraphs>331</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Blank Presentation</vt:lpstr>
      <vt:lpstr>Office Theme</vt:lpstr>
      <vt:lpstr>Welcome!  We’re warming up with professional-style introductions.</vt:lpstr>
      <vt:lpstr>SHARING SCIENCE Workshop &amp; Practicum  [DATE]</vt:lpstr>
      <vt:lpstr>What’s different about sharing science with broader audiences? </vt:lpstr>
      <vt:lpstr>Take them on a journey from a place they already are… to an interesting new place.</vt:lpstr>
      <vt:lpstr>Consider Your Audience:</vt:lpstr>
      <vt:lpstr>What’s the potential significance?</vt:lpstr>
      <vt:lpstr>PowerPoint Presentation</vt:lpstr>
      <vt:lpstr>PowerPoint Presentation</vt:lpstr>
      <vt:lpstr>PowerPoint Presentation</vt:lpstr>
      <vt:lpstr>Pam Silver</vt:lpstr>
      <vt:lpstr>Introducing Yourself and Your Work to Broader Audiences  </vt:lpstr>
      <vt:lpstr>Rapid Prototyping Introducing yourself and your work to smart twelve-year-olds.  (1st draft)</vt:lpstr>
      <vt:lpstr>Rapid Prototyping Try out the 1st draft!</vt:lpstr>
      <vt:lpstr>Rapid Prototyping, Round Two Introducing yourself and your work to smart 12-year-olds!  (2nd draft)</vt:lpstr>
      <vt:lpstr>Rapid Prototyping Try out the 2nd draft</vt:lpstr>
      <vt:lpstr>What did you learn from the     Rapid Prototyping Exercise? </vt:lpstr>
      <vt:lpstr>What did you learn from the     Rapid Prototyping Exercise? </vt:lpstr>
      <vt:lpstr>    Next, something completely different…. </vt:lpstr>
      <vt:lpstr>PowerPoint Presentation</vt:lpstr>
      <vt:lpstr>Sharing Science with Hands-On Activities</vt:lpstr>
      <vt:lpstr>PowerPoint Presentation</vt:lpstr>
      <vt:lpstr>PowerPoint Presentation</vt:lpstr>
      <vt:lpstr>PowerPoint Presentation</vt:lpstr>
      <vt:lpstr>PowerPoint Presentation</vt:lpstr>
      <vt:lpstr>The Hands-On Activity Facilitator’s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Museum of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EACH GROUP</dc:title>
  <dc:creator>Carol Lynn Alpert</dc:creator>
  <cp:lastModifiedBy>MIS Department</cp:lastModifiedBy>
  <cp:revision>156</cp:revision>
  <cp:lastPrinted>2015-12-04T22:54:51Z</cp:lastPrinted>
  <dcterms:created xsi:type="dcterms:W3CDTF">2014-03-28T16:27:39Z</dcterms:created>
  <dcterms:modified xsi:type="dcterms:W3CDTF">2016-04-27T18:48:31Z</dcterms:modified>
</cp:coreProperties>
</file>